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12540" y="183007"/>
            <a:ext cx="1518919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8739" y="1580540"/>
            <a:ext cx="8450580" cy="25863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187563" y="6428764"/>
            <a:ext cx="274954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3999" cy="685799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981200" cy="6857997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0"/>
              <a:ext cx="182880" cy="6858000"/>
            </a:xfrm>
            <a:custGeom>
              <a:avLst/>
              <a:gdLst/>
              <a:ahLst/>
              <a:cxnLst/>
              <a:rect l="l" t="t" r="r" b="b"/>
              <a:pathLst>
                <a:path w="182880" h="6858000">
                  <a:moveTo>
                    <a:pt x="18288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2880" y="6858000"/>
                  </a:lnTo>
                  <a:lnTo>
                    <a:pt x="182880" y="0"/>
                  </a:lnTo>
                  <a:close/>
                </a:path>
              </a:pathLst>
            </a:custGeom>
            <a:solidFill>
              <a:srgbClr val="766E5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0" y="711708"/>
              <a:ext cx="1366520" cy="508000"/>
            </a:xfrm>
            <a:custGeom>
              <a:avLst/>
              <a:gdLst/>
              <a:ahLst/>
              <a:cxnLst/>
              <a:rect l="l" t="t" r="r" b="b"/>
              <a:pathLst>
                <a:path w="1366520" h="508000">
                  <a:moveTo>
                    <a:pt x="0" y="0"/>
                  </a:moveTo>
                  <a:lnTo>
                    <a:pt x="0" y="504316"/>
                  </a:lnTo>
                  <a:lnTo>
                    <a:pt x="1020241" y="507491"/>
                  </a:lnTo>
                  <a:lnTo>
                    <a:pt x="1120635" y="507491"/>
                  </a:lnTo>
                  <a:lnTo>
                    <a:pt x="1125270" y="502665"/>
                  </a:lnTo>
                  <a:lnTo>
                    <a:pt x="1126820" y="501141"/>
                  </a:lnTo>
                  <a:lnTo>
                    <a:pt x="1359408" y="269239"/>
                  </a:lnTo>
                  <a:lnTo>
                    <a:pt x="1366456" y="254952"/>
                  </a:lnTo>
                  <a:lnTo>
                    <a:pt x="1364694" y="247808"/>
                  </a:lnTo>
                  <a:lnTo>
                    <a:pt x="1359408" y="240664"/>
                  </a:lnTo>
                  <a:lnTo>
                    <a:pt x="1130261" y="11937"/>
                  </a:lnTo>
                  <a:lnTo>
                    <a:pt x="1125270" y="11937"/>
                  </a:lnTo>
                  <a:lnTo>
                    <a:pt x="1125270" y="7112"/>
                  </a:lnTo>
                  <a:lnTo>
                    <a:pt x="1120635" y="7112"/>
                  </a:lnTo>
                  <a:lnTo>
                    <a:pt x="1115822" y="2412"/>
                  </a:lnTo>
                  <a:lnTo>
                    <a:pt x="1020241" y="2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2F0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850798" y="795908"/>
            <a:ext cx="16700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2000">
                <a:solidFill>
                  <a:srgbClr val="FDFFFF"/>
                </a:solidFill>
                <a:latin typeface="Arial MT"/>
                <a:cs typeface="Arial MT"/>
              </a:rPr>
              <a:t>1</a:t>
            </a:r>
            <a:endParaRPr xmlns:a="http://schemas.openxmlformats.org/drawingml/2006/main" sz="2000">
              <a:latin typeface="Arial MT"/>
              <a:cs typeface="Arial MT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245514" y="1237310"/>
            <a:ext cx="6503034" cy="1732914"/>
          </a:xfrm>
          <a:prstGeom prst="rect"/>
        </p:spPr>
        <p:txBody>
          <a:bodyPr wrap="square" lIns="0" tIns="81280" rIns="0" bIns="0" rtlCol="0" vert="horz">
            <a:spAutoFit/>
          </a:bodyPr>
          <a:lstStyle/>
          <a:p>
            <a:pPr xmlns:a="http://schemas.openxmlformats.org/drawingml/2006/main" algn="ctr" marL="12700" marR="5080">
              <a:lnSpc>
                <a:spcPts val="4320"/>
              </a:lnSpc>
              <a:spcBef>
                <a:spcPts val="640"/>
              </a:spcBef>
              <a:bidi/>
            </a:pPr>
            <a:r xmlns:a="http://schemas.openxmlformats.org/drawingml/2006/main">
              <a:rPr dirty="0" sz="4000" spc="-15"/>
              <a:t>إدارة</a:t>
            </a:r>
            <a:r xmlns:a="http://schemas.openxmlformats.org/drawingml/2006/main">
              <a:rPr dirty="0" sz="4000" spc="15"/>
              <a:t> </a:t>
            </a:r>
            <a:r xmlns:a="http://schemas.openxmlformats.org/drawingml/2006/main">
              <a:rPr dirty="0" sz="4000" spc="-5"/>
              <a:t>والقيادة</a:t>
            </a:r>
            <a:r xmlns:a="http://schemas.openxmlformats.org/drawingml/2006/main">
              <a:rPr dirty="0" sz="4000" spc="-10"/>
              <a:t>​</a:t>
            </a:r>
            <a:r xmlns:a="http://schemas.openxmlformats.org/drawingml/2006/main">
              <a:rPr dirty="0" sz="4000" spc="-890"/>
              <a:t> </a:t>
            </a:r>
            <a:r xmlns:a="http://schemas.openxmlformats.org/drawingml/2006/main">
              <a:rPr dirty="0" sz="4000" spc="-5"/>
              <a:t>في </a:t>
            </a:r>
            <a:r xmlns:a="http://schemas.openxmlformats.org/drawingml/2006/main">
              <a:rPr dirty="0" sz="4000" spc="-10"/>
              <a:t>التمريض</a:t>
            </a:r>
            <a:endParaRPr xmlns:a="http://schemas.openxmlformats.org/drawingml/2006/main" sz="4000"/>
          </a:p>
          <a:p>
            <a:pPr xmlns:a="http://schemas.openxmlformats.org/drawingml/2006/main" algn="ctr" marL="114935">
              <a:lnSpc>
                <a:spcPts val="4260"/>
              </a:lnSpc>
              <a:bidi/>
            </a:pPr>
            <a:r xmlns:a="http://schemas.openxmlformats.org/drawingml/2006/main">
              <a:rPr dirty="0" sz="4000" spc="-5"/>
              <a:t>وظائف </a:t>
            </a:r>
            <a:endParaRPr xmlns:a="http://schemas.openxmlformats.org/drawingml/2006/main" sz="4000"/>
            <a:r xmlns:a="http://schemas.openxmlformats.org/drawingml/2006/main">
              <a:rPr dirty="0" sz="4000" spc="-15"/>
              <a:t>الإدارة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271265" y="3432809"/>
            <a:ext cx="2451735" cy="17322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4000" spc="-5" b="1">
                <a:latin typeface="Calibri"/>
                <a:cs typeface="Calibri"/>
              </a:rPr>
              <a:t>3-</a:t>
            </a:r>
            <a:r xmlns:a="http://schemas.openxmlformats.org/drawingml/2006/main">
              <a:rPr dirty="0" sz="40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15" b="1">
                <a:latin typeface="Calibri"/>
                <a:cs typeface="Calibri"/>
              </a:rPr>
              <a:t>توجيه</a:t>
            </a:r>
            <a:endParaRPr xmlns:a="http://schemas.openxmlformats.org/drawingml/2006/main" sz="4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100">
              <a:latin typeface="Calibri"/>
              <a:cs typeface="Calibri"/>
            </a:endParaRPr>
          </a:p>
          <a:p>
            <a:pPr xmlns:a="http://schemas.openxmlformats.org/drawingml/2006/main" marL="85725">
              <a:lnSpc>
                <a:spcPct val="100000"/>
              </a:lnSpc>
              <a:bidi/>
            </a:pPr>
            <a:r xmlns:a="http://schemas.openxmlformats.org/drawingml/2006/main">
              <a:rPr dirty="0" sz="4000" spc="-15" b="1">
                <a:latin typeface="Calibri"/>
                <a:cs typeface="Calibri"/>
              </a:rPr>
              <a:t>وفد</a:t>
            </a:r>
            <a:endParaRPr xmlns:a="http://schemas.openxmlformats.org/drawingml/2006/main"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4945" y="583184"/>
            <a:ext cx="491744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35"/>
              <a:t>تقنيات </a:t>
            </a:r>
            <a:r xmlns:a="http://schemas.openxmlformats.org/drawingml/2006/main">
              <a:rPr dirty="0" spc="-20"/>
              <a:t>ل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15"/>
              <a:t>تفويض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6341" y="1739925"/>
            <a:ext cx="7796530" cy="3866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63246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مدير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المستويات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يحضر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قائمة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الواجبات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يمكن أن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مفوضة.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قائمة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الواجبات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مرتبة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مطلوب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يؤدي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أهمية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مؤسسة.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واحد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فقط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واجب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مفوض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1101" y="378663"/>
            <a:ext cx="370268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5"/>
              <a:t>خطوات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15"/>
              <a:t>وفد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9440" y="1189847"/>
            <a:ext cx="8802370" cy="4528820"/>
          </a:xfrm>
          <a:prstGeom prst="rect">
            <a:avLst/>
          </a:prstGeom>
        </p:spPr>
        <p:txBody>
          <a:bodyPr wrap="square" lIns="0" tIns="72390" rIns="0" bIns="0" rtlCol="0" vert="horz">
            <a:spAutoFit/>
          </a:bodyPr>
          <a:lstStyle/>
          <a:p>
            <a:pPr xmlns:a="http://schemas.openxmlformats.org/drawingml/2006/main" marL="408940" indent="-396240">
              <a:lnSpc>
                <a:spcPct val="100000"/>
              </a:lnSpc>
              <a:spcBef>
                <a:spcPts val="570"/>
              </a:spcBef>
              <a:buFont typeface="Wingdings"/>
              <a:buChar char=""/>
              <a:tabLst>
                <a:tab pos="40894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يصف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مهمة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تم الانتهاء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08940" indent="-396240">
              <a:lnSpc>
                <a:spcPct val="100000"/>
              </a:lnSpc>
              <a:spcBef>
                <a:spcPts val="470"/>
              </a:spcBef>
              <a:buFont typeface="Wingdings"/>
              <a:buChar char=""/>
              <a:tabLst>
                <a:tab pos="408940" algn="l"/>
              </a:tabLst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التتابع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وصف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التابع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مهمة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08940" indent="-396240">
              <a:lnSpc>
                <a:spcPct val="100000"/>
              </a:lnSpc>
              <a:spcBef>
                <a:spcPts val="470"/>
              </a:spcBef>
              <a:buFont typeface="Wingdings"/>
              <a:buChar char=""/>
              <a:tabLst>
                <a:tab pos="40894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إنشاء نقاط التفتيش: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7685" indent="-172720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5283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السياسات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والمعايير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​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7685" indent="-172720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5283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تخصيص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موارد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7685" indent="-172720">
              <a:lnSpc>
                <a:spcPct val="100000"/>
              </a:lnSpc>
              <a:spcBef>
                <a:spcPts val="75"/>
              </a:spcBef>
              <a:buFont typeface="Arial MT"/>
              <a:buChar char="•"/>
              <a:tabLst>
                <a:tab pos="5283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إطار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7685" indent="-172720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5283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جولات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08940" indent="-396240">
              <a:lnSpc>
                <a:spcPct val="100000"/>
              </a:lnSpc>
              <a:spcBef>
                <a:spcPts val="60"/>
              </a:spcBef>
              <a:buFont typeface="Wingdings"/>
              <a:buChar char=""/>
              <a:tabLst>
                <a:tab pos="40894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يٌرسّخ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حوار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قبل،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خلال،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بعد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تعليق: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7685" indent="-172720">
              <a:lnSpc>
                <a:spcPct val="100000"/>
              </a:lnSpc>
              <a:spcBef>
                <a:spcPts val="75"/>
              </a:spcBef>
              <a:buFont typeface="Arial MT"/>
              <a:buChar char="•"/>
              <a:tabLst>
                <a:tab pos="5283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إيضاح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7685" indent="-172720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5283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سلوك/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إحساس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مفوض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مهمة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1352" y="496570"/>
            <a:ext cx="588264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5"/>
              <a:t>طرق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20"/>
              <a:t>ل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5"/>
              <a:t>ناجح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15"/>
              <a:t>وفد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705736"/>
            <a:ext cx="8835390" cy="45491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384175" indent="-372110">
              <a:lnSpc>
                <a:spcPct val="100000"/>
              </a:lnSpc>
              <a:spcBef>
                <a:spcPts val="95"/>
              </a:spcBef>
              <a:buAutoNum type="arabicPlain"/>
              <a:tabLst>
                <a:tab pos="384810" algn="l"/>
              </a:tabLst>
              <a:bidi/>
            </a:pPr>
            <a:r xmlns:a="http://schemas.openxmlformats.org/drawingml/2006/main">
              <a:rPr dirty="0" sz="2800" spc="-45" b="1">
                <a:latin typeface="Calibri"/>
                <a:cs typeface="Calibri"/>
              </a:rPr>
              <a:t>يدرب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يطور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المرؤوسين: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يعطي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سبب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>
              <a:lnSpc>
                <a:spcPct val="100000"/>
              </a:lnSpc>
              <a:spcBef>
                <a:spcPts val="2014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مهمة،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سلطة،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تفاصيل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مكتوب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تعليمات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ضروري.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73990" marR="5080" indent="-161925">
              <a:lnSpc>
                <a:spcPct val="160000"/>
              </a:lnSpc>
              <a:spcBef>
                <a:spcPts val="1960"/>
              </a:spcBef>
              <a:buAutoNum type="arabicPlain" startAt="2"/>
              <a:tabLst>
                <a:tab pos="38481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يتحكم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تنسيق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المرؤوسين: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موظفين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يريد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لمعرفة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زعيم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توقع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هم.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يفهم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توقع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بوضوح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مُعرف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وظائف، عمل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علاقة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مُتوقع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نتيجة.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1352" y="496570"/>
            <a:ext cx="588264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5"/>
              <a:t>طرق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20"/>
              <a:t>ل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5"/>
              <a:t>ناجح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15"/>
              <a:t>وفد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921205"/>
            <a:ext cx="8767445" cy="38671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384175" indent="-372110">
              <a:lnSpc>
                <a:spcPct val="100000"/>
              </a:lnSpc>
              <a:spcBef>
                <a:spcPts val="95"/>
              </a:spcBef>
              <a:buAutoNum type="arabicPlain" startAt="3"/>
              <a:tabLst>
                <a:tab pos="38481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يزور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المرؤوسين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مرارًا: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بقعة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محتمل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مشاكل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>
              <a:lnSpc>
                <a:spcPct val="100000"/>
              </a:lnSpc>
              <a:spcBef>
                <a:spcPts val="2020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معنويات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خلاف.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1988820">
              <a:lnSpc>
                <a:spcPts val="10750"/>
              </a:lnSpc>
              <a:spcBef>
                <a:spcPts val="1395"/>
              </a:spcBef>
              <a:buAutoNum type="arabicPlain" startAt="4"/>
              <a:tabLst>
                <a:tab pos="38481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تنسيق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يمنع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مضاعفة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جهد.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5-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يقبل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وفد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مرغوب فيه.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3832" y="307454"/>
            <a:ext cx="5852160" cy="42911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81352" y="150063"/>
            <a:ext cx="588391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60"/>
              <a:t>طرق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20"/>
              <a:t>ل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15"/>
              <a:t>تفويض </a:t>
            </a:r>
            <a:r xmlns:a="http://schemas.openxmlformats.org/drawingml/2006/main">
              <a:rPr dirty="0" spc="-5"/>
              <a:t>ناجح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4" name="object 4"/>
          <p:cNvSpPr txBox="1"/>
          <p:nvPr/>
        </p:nvSpPr>
        <p:spPr>
          <a:xfrm>
            <a:off x="258267" y="1087987"/>
            <a:ext cx="8409305" cy="3867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350520" marR="5080" indent="-338455">
              <a:lnSpc>
                <a:spcPct val="150100"/>
              </a:lnSpc>
              <a:spcBef>
                <a:spcPts val="100"/>
              </a:spcBef>
              <a:buFont typeface="Calibri"/>
              <a:buAutoNum type="arabicPlain" startAt="6"/>
              <a:tabLst>
                <a:tab pos="38481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المشاكل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يفكر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الأفكار: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يؤكد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موظفين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ملك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المشاكل.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lain" startAt="6"/>
            </a:pP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Calibri"/>
              <a:buAutoNum type="arabicPlain" startAt="6"/>
            </a:pPr>
            <a:endParaRPr sz="2700">
              <a:latin typeface="Calibri"/>
              <a:cs typeface="Calibri"/>
            </a:endParaRPr>
          </a:p>
          <a:p>
            <a:pPr xmlns:a="http://schemas.openxmlformats.org/drawingml/2006/main" marL="384175" indent="-372110">
              <a:lnSpc>
                <a:spcPct val="100000"/>
              </a:lnSpc>
              <a:buAutoNum type="arabicPlain" startAt="6"/>
              <a:tabLst>
                <a:tab pos="38481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حدد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الأهداف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أهداف.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lain" startAt="6"/>
            </a:pP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Calibri"/>
              <a:buAutoNum type="arabicPlain" startAt="6"/>
            </a:pPr>
            <a:endParaRPr sz="2700">
              <a:latin typeface="Calibri"/>
              <a:cs typeface="Calibri"/>
            </a:endParaRPr>
          </a:p>
          <a:p>
            <a:pPr xmlns:a="http://schemas.openxmlformats.org/drawingml/2006/main" marL="384175" indent="-372110">
              <a:lnSpc>
                <a:spcPct val="100000"/>
              </a:lnSpc>
              <a:buAutoNum type="arabicPlain" startAt="6"/>
              <a:tabLst>
                <a:tab pos="38481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يوافق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أداء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المعايير.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3832" y="307454"/>
            <a:ext cx="5852160" cy="42911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81352" y="150063"/>
            <a:ext cx="588391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60"/>
              <a:t>طرق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20"/>
              <a:t>ل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15"/>
              <a:t>تفويض </a:t>
            </a:r>
            <a:r xmlns:a="http://schemas.openxmlformats.org/drawingml/2006/main">
              <a:rPr dirty="0" spc="-5"/>
              <a:t>ناجح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4" name="object 4"/>
          <p:cNvSpPr txBox="1"/>
          <p:nvPr/>
        </p:nvSpPr>
        <p:spPr>
          <a:xfrm>
            <a:off x="78739" y="1362354"/>
            <a:ext cx="8371840" cy="3227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384810" marR="5080" indent="-384810">
              <a:lnSpc>
                <a:spcPct val="150100"/>
              </a:lnSpc>
              <a:spcBef>
                <a:spcPts val="100"/>
              </a:spcBef>
              <a:buAutoNum type="arabicPlain" startAt="9"/>
              <a:tabLst>
                <a:tab pos="38481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يعرف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المرؤوس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القدرات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مباراة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مهمة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واجب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موظف.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63880" indent="-551815">
              <a:lnSpc>
                <a:spcPct val="100000"/>
              </a:lnSpc>
              <a:spcBef>
                <a:spcPts val="1680"/>
              </a:spcBef>
              <a:buAutoNum type="arabicPlain" startAt="9"/>
              <a:tabLst>
                <a:tab pos="564515" algn="l"/>
              </a:tabLst>
              <a:bidi/>
            </a:pPr>
            <a:r xmlns:a="http://schemas.openxmlformats.org/drawingml/2006/main">
              <a:rPr dirty="0" sz="2800" spc="-80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اهتمام.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63880" indent="-551815">
              <a:lnSpc>
                <a:spcPct val="100000"/>
              </a:lnSpc>
              <a:spcBef>
                <a:spcPts val="1680"/>
              </a:spcBef>
              <a:buAutoNum type="arabicPlain" startAt="9"/>
              <a:tabLst>
                <a:tab pos="564515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يعطي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ملائم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جائزة.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63880" indent="-551815">
              <a:lnSpc>
                <a:spcPct val="100000"/>
              </a:lnSpc>
              <a:spcBef>
                <a:spcPts val="1680"/>
              </a:spcBef>
              <a:buAutoNum type="arabicPlain" startAt="9"/>
              <a:tabLst>
                <a:tab pos="56451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خلف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وفد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مهمة.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17319" y="685546"/>
            <a:ext cx="584835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بعد </a:t>
            </a:r>
            <a:r xmlns:a="http://schemas.openxmlformats.org/drawingml/2006/main">
              <a:rPr dirty="0" spc="-15"/>
              <a:t>أن </a:t>
            </a:r>
            <a:r xmlns:a="http://schemas.openxmlformats.org/drawingml/2006/main">
              <a:rPr dirty="0" spc="-25"/>
              <a:t>حصلت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/>
              <a:t>تم </a:t>
            </a:r>
            <a:r xmlns:a="http://schemas.openxmlformats.org/drawingml/2006/main">
              <a:rPr dirty="0" spc="-20"/>
              <a:t>تفويضه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773453"/>
            <a:ext cx="8496935" cy="2586355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يحفظ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لك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الذات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أُبلغ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يعطي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تعليمات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لو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شئ ما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يذهب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خطأ،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ناقش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ذلك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مَن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مفوض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329590" y="1514627"/>
            <a:ext cx="8125459" cy="3866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81915" indent="-172720">
              <a:lnSpc>
                <a:spcPct val="150000"/>
              </a:lnSpc>
              <a:spcBef>
                <a:spcPts val="100"/>
              </a:spcBef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مندوب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قوة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للتأديب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،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مسؤولية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صيانة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معنويات،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زيادة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يتحكم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حار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البطاطس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وظائف،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أيضاً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اِصطِلاحِيّ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الواجبات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متضمن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يثق.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هؤلاء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معقد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المناطق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إدارة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يتطلب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متخصص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معرفة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مهارات.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63800" y="374141"/>
            <a:ext cx="415226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متى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/>
              <a:t>لا </a:t>
            </a:r>
            <a:r xmlns:a="http://schemas.openxmlformats.org/drawingml/2006/main">
              <a:rPr dirty="0" spc="-25"/>
              <a:t>ل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20"/>
              <a:t>مندوب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742" y="346628"/>
            <a:ext cx="4928235" cy="1251585"/>
          </a:xfrm>
          <a:prstGeom prst="rect"/>
        </p:spPr>
        <p:txBody>
          <a:bodyPr wrap="square" lIns="0" tIns="112395" rIns="0" bIns="0" rtlCol="0" vert="horz">
            <a:spAutoFit/>
          </a:bodyPr>
          <a:lstStyle/>
          <a:p>
            <a:pPr xmlns:a="http://schemas.openxmlformats.org/drawingml/2006/main" marL="3423285">
              <a:lnSpc>
                <a:spcPct val="100000"/>
              </a:lnSpc>
              <a:spcBef>
                <a:spcPts val="885"/>
              </a:spcBef>
              <a:bidi/>
            </a:pPr>
            <a:r xmlns:a="http://schemas.openxmlformats.org/drawingml/2006/main">
              <a:rPr dirty="0"/>
              <a:t>باري </a:t>
            </a:r>
            <a:r xmlns:a="http://schemas.openxmlformats.org/drawingml/2006/main">
              <a:rPr dirty="0" spc="-35"/>
              <a:t>ر </a:t>
            </a:r>
            <a:r xmlns:a="http://schemas.openxmlformats.org/drawingml/2006/main">
              <a:rPr dirty="0"/>
              <a:t>س</a:t>
            </a:r>
          </a:p>
          <a:p>
            <a:pPr xmlns:a="http://schemas.openxmlformats.org/drawingml/2006/main" marL="12700">
              <a:lnSpc>
                <a:spcPct val="100000"/>
              </a:lnSpc>
              <a:spcBef>
                <a:spcPts val="705"/>
              </a:spcBef>
              <a:bidi/>
            </a:pPr>
            <a:r xmlns:a="http://schemas.openxmlformats.org/drawingml/2006/main">
              <a:rPr dirty="0" sz="3200" spc="-5"/>
              <a:t>الحواجز</a:t>
            </a:r>
            <a:r xmlns:a="http://schemas.openxmlformats.org/drawingml/2006/main">
              <a:rPr dirty="0" sz="3200" spc="-35"/>
              <a:t> </a:t>
            </a:r>
            <a:r xmlns:a="http://schemas.openxmlformats.org/drawingml/2006/main">
              <a:rPr dirty="0" sz="3200"/>
              <a:t>في</a:t>
            </a:r>
            <a:r xmlns:a="http://schemas.openxmlformats.org/drawingml/2006/main">
              <a:rPr dirty="0" sz="3200" spc="-15"/>
              <a:t> </a:t>
            </a:r>
            <a:r xmlns:a="http://schemas.openxmlformats.org/drawingml/2006/main">
              <a:rPr dirty="0" sz="3200"/>
              <a:t>ال</a:t>
            </a:r>
            <a:r xmlns:a="http://schemas.openxmlformats.org/drawingml/2006/main">
              <a:rPr dirty="0" sz="3200" spc="-25"/>
              <a:t> </a:t>
            </a:r>
            <a:r xmlns:a="http://schemas.openxmlformats.org/drawingml/2006/main">
              <a:rPr dirty="0" sz="3200" spc="-15"/>
              <a:t>المندوب: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402742" y="2061576"/>
            <a:ext cx="4834890" cy="29394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 marR="1426845">
              <a:lnSpc>
                <a:spcPct val="113599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1-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نقص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الخبرة.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2-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عدم وجود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كفاءة.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84175" indent="-372110">
              <a:lnSpc>
                <a:spcPct val="100000"/>
              </a:lnSpc>
              <a:spcBef>
                <a:spcPts val="465"/>
              </a:spcBef>
              <a:buAutoNum type="arabicPlain" startAt="3"/>
              <a:tabLst>
                <a:tab pos="38481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تجنب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المسؤولية.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13599"/>
              </a:lnSpc>
              <a:spcBef>
                <a:spcPts val="10"/>
              </a:spcBef>
              <a:buAutoNum type="arabicPlain" startAt="3"/>
              <a:tabLst>
                <a:tab pos="38481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زيادة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الاعتماد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رئيس.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5-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زيادة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حمولة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47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6-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الفوضى.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333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باري </a:t>
            </a:r>
            <a:r xmlns:a="http://schemas.openxmlformats.org/drawingml/2006/main">
              <a:rPr dirty="0" spc="-35"/>
              <a:t>ر </a:t>
            </a:r>
            <a:r xmlns:a="http://schemas.openxmlformats.org/drawingml/2006/main">
              <a:rPr dirty="0"/>
              <a:t>س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3268" y="940680"/>
            <a:ext cx="6162675" cy="3500754"/>
          </a:xfrm>
          <a:prstGeom prst="rect">
            <a:avLst/>
          </a:prstGeom>
        </p:spPr>
        <p:txBody>
          <a:bodyPr wrap="square" lIns="0" tIns="8382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660"/>
              </a:spcBef>
              <a:bidi/>
            </a:pPr>
            <a:r xmlns:a="http://schemas.openxmlformats.org/drawingml/2006/main">
              <a:rPr dirty="0" sz="3200" spc="-5" b="1">
                <a:latin typeface="Calibri"/>
                <a:cs typeface="Calibri"/>
              </a:rPr>
              <a:t>الحواجز</a:t>
            </a:r>
            <a:r xmlns:a="http://schemas.openxmlformats.org/drawingml/2006/main">
              <a:rPr dirty="0" sz="32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32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الموقف: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2700" marR="1652905">
              <a:lnSpc>
                <a:spcPct val="113999"/>
              </a:lnSpc>
              <a:spcBef>
                <a:spcPts val="1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1-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يعرض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سياسة.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2-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التسامح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الأخطاء.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84175" indent="-372110">
              <a:lnSpc>
                <a:spcPct val="100000"/>
              </a:lnSpc>
              <a:spcBef>
                <a:spcPts val="455"/>
              </a:spcBef>
              <a:buAutoNum type="arabicPlain" startAt="3"/>
              <a:tabLst>
                <a:tab pos="38481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بشكل نقدي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قرار.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84175" indent="-372110">
              <a:lnSpc>
                <a:spcPct val="100000"/>
              </a:lnSpc>
              <a:spcBef>
                <a:spcPts val="470"/>
              </a:spcBef>
              <a:buAutoNum type="arabicPlain" startAt="3"/>
              <a:tabLst>
                <a:tab pos="384810" algn="l"/>
              </a:tabLst>
              <a:bidi/>
            </a:pPr>
            <a:r xmlns:a="http://schemas.openxmlformats.org/drawingml/2006/main">
              <a:rPr dirty="0" sz="2800" spc="-35" b="1">
                <a:latin typeface="Calibri"/>
                <a:cs typeface="Calibri"/>
              </a:rPr>
              <a:t>عاجل,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مغادرة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 يوجد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يشرح.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13599"/>
              </a:lnSpc>
              <a:spcBef>
                <a:spcPts val="15"/>
              </a:spcBef>
              <a:buAutoNum type="arabicPlain" startAt="3"/>
              <a:tabLst>
                <a:tab pos="38481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ارتباك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 السلطة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مسؤولية.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6-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تحت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التوظيف.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84352"/>
            <a:ext cx="625411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5"/>
              <a:t>ماذا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/>
              <a:t>يكون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5"/>
              <a:t>وفد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/>
              <a:t>من </a:t>
            </a:r>
            <a:r xmlns:a="http://schemas.openxmlformats.org/drawingml/2006/main">
              <a:rPr dirty="0" spc="-5"/>
              <a:t>السلطة؟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634214"/>
            <a:ext cx="8327390" cy="3227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560705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السماح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شخص ما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التصرف على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نيابة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عنك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يؤدي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المهام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(تستهلك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موارد)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متاح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المفوض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مُمَكَّن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مندوب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أي شخص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احتياجات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ل،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موضوع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تأكيد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منظمة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ضوابط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(أي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المنظمة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وفد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سياسة).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333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باري </a:t>
            </a:r>
            <a:r xmlns:a="http://schemas.openxmlformats.org/drawingml/2006/main">
              <a:rPr dirty="0" spc="-35"/>
              <a:t>ر </a:t>
            </a:r>
            <a:r xmlns:a="http://schemas.openxmlformats.org/drawingml/2006/main">
              <a:rPr dirty="0"/>
              <a:t>س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6691" y="1302842"/>
            <a:ext cx="7082155" cy="34277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 spc="-5" b="1">
                <a:latin typeface="Calibri"/>
                <a:cs typeface="Calibri"/>
              </a:rPr>
              <a:t>الحواجز</a:t>
            </a:r>
            <a:r xmlns:a="http://schemas.openxmlformats.org/drawingml/2006/main">
              <a:rPr dirty="0" sz="32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15" b="1">
                <a:latin typeface="Calibri"/>
                <a:cs typeface="Calibri"/>
              </a:rPr>
              <a:t>المفوض: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1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13599"/>
              </a:lnSpc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1-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نقص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خبرة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تفويض.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2-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يخاف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لم يعجبني.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84175" indent="-372110">
              <a:lnSpc>
                <a:spcPct val="100000"/>
              </a:lnSpc>
              <a:spcBef>
                <a:spcPts val="470"/>
              </a:spcBef>
              <a:buAutoNum type="arabicPlain" startAt="3"/>
              <a:tabLst>
                <a:tab pos="38481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الرفض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السماح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بالأخطاء.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84175" indent="-372110">
              <a:lnSpc>
                <a:spcPct val="100000"/>
              </a:lnSpc>
              <a:spcBef>
                <a:spcPts val="470"/>
              </a:spcBef>
              <a:buAutoNum type="arabicPlain" startAt="3"/>
              <a:tabLst>
                <a:tab pos="38481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نقص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ثقة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المرؤوسين.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84175" indent="-372110">
              <a:lnSpc>
                <a:spcPct val="100000"/>
              </a:lnSpc>
              <a:spcBef>
                <a:spcPts val="455"/>
              </a:spcBef>
              <a:buAutoNum type="arabicPlain" startAt="3"/>
              <a:tabLst>
                <a:tab pos="38481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الكمال،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رائد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مُبَالَغ فيه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يتحكم.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3809" y="78994"/>
            <a:ext cx="151765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باري </a:t>
            </a:r>
            <a:r xmlns:a="http://schemas.openxmlformats.org/drawingml/2006/main">
              <a:rPr dirty="0" spc="-35"/>
              <a:t>ر </a:t>
            </a:r>
            <a:r xmlns:a="http://schemas.openxmlformats.org/drawingml/2006/main">
              <a:rPr dirty="0"/>
              <a:t>س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9816" y="1158620"/>
            <a:ext cx="8051165" cy="43453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04139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 spc="-5" b="1">
                <a:latin typeface="Calibri"/>
                <a:cs typeface="Calibri"/>
              </a:rPr>
              <a:t>الحواجز</a:t>
            </a:r>
            <a:r xmlns:a="http://schemas.openxmlformats.org/drawingml/2006/main">
              <a:rPr dirty="0" sz="32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32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15" b="1">
                <a:latin typeface="Calibri"/>
                <a:cs typeface="Calibri"/>
              </a:rPr>
              <a:t>المفوض: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150">
              <a:latin typeface="Calibri"/>
              <a:cs typeface="Calibri"/>
            </a:endParaRPr>
          </a:p>
          <a:p>
            <a:pPr xmlns:a="http://schemas.openxmlformats.org/drawingml/2006/main" marL="384175" indent="-372110">
              <a:lnSpc>
                <a:spcPct val="100000"/>
              </a:lnSpc>
              <a:buAutoNum type="arabicPlain" startAt="6"/>
              <a:tabLst>
                <a:tab pos="38481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يطلب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يعرف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تفاصيل.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Calibri"/>
              <a:buAutoNum type="arabicPlain" startAt="6"/>
            </a:pPr>
            <a:endParaRPr sz="3100">
              <a:latin typeface="Calibri"/>
              <a:cs typeface="Calibri"/>
            </a:endParaRPr>
          </a:p>
          <a:p>
            <a:pPr xmlns:a="http://schemas.openxmlformats.org/drawingml/2006/main" marL="384810" marR="426084" indent="-384810">
              <a:lnSpc>
                <a:spcPct val="113900"/>
              </a:lnSpc>
              <a:buAutoNum type="arabicPlain" startAt="6"/>
              <a:tabLst>
                <a:tab pos="38481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فشل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مندوب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سلطة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متناسب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مسؤولية.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3560445">
              <a:lnSpc>
                <a:spcPts val="3829"/>
              </a:lnSpc>
              <a:spcBef>
                <a:spcPts val="195"/>
              </a:spcBef>
              <a:buAutoNum type="arabicPlain" startAt="6"/>
              <a:tabLst>
                <a:tab pos="38481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عدم وجود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تنظيمي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مهارات.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9-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إنعدام الأمن.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260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10-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فشل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يٌرسّخ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فعال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يتحكم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يتبع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أعلى.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33394" y="290525"/>
            <a:ext cx="2078989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5"/>
              <a:t>وفد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4992" y="1398269"/>
            <a:ext cx="7850505" cy="43160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ts val="319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تكليف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لأن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مدير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>
              <a:lnSpc>
                <a:spcPts val="3020"/>
              </a:lnSpc>
              <a:spcBef>
                <a:spcPts val="215"/>
              </a:spcBef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/المسؤول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الاسهم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القرارات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آحرون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سوف تفعل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خلاف ذلك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يحمل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وحيد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6350" indent="-172720">
              <a:lnSpc>
                <a:spcPts val="3020"/>
              </a:lnSpc>
              <a:spcBef>
                <a:spcPts val="81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فعال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إدارة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الكفاءة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المديرين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يحصل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منتهي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موظفين.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345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المساءلة: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548005">
              <a:lnSpc>
                <a:spcPts val="3030"/>
              </a:lnSpc>
              <a:spcBef>
                <a:spcPts val="840"/>
              </a:spcBef>
              <a:tabLst>
                <a:tab pos="54610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المديرين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مندوب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لا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يزال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مسؤولا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الأفعال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المرؤوسين.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6063" y="862710"/>
            <a:ext cx="404812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20">
                <a:solidFill>
                  <a:srgbClr val="44536A"/>
                </a:solidFill>
              </a:rPr>
              <a:t>محتمل</a:t>
            </a:r>
            <a:r xmlns:a="http://schemas.openxmlformats.org/drawingml/2006/main">
              <a:rPr dirty="0" spc="-35">
                <a:solidFill>
                  <a:srgbClr val="44536A"/>
                </a:solidFill>
              </a:rPr>
              <a:t> </a:t>
            </a:r>
            <a:r xmlns:a="http://schemas.openxmlformats.org/drawingml/2006/main">
              <a:rPr dirty="0" spc="-20">
                <a:solidFill>
                  <a:srgbClr val="44536A"/>
                </a:solidFill>
              </a:rPr>
              <a:t>المزايا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1167" y="1644802"/>
            <a:ext cx="5260340" cy="3226435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تحسين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قرار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جودة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عظيم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تابع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التزام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إدارة </a:t>
            </a:r>
            <a:endParaRPr xmlns:a="http://schemas.openxmlformats.org/drawingml/2006/main" sz="2800">
              <a:latin typeface="Calibri"/>
              <a:cs typeface="Calibri"/>
            </a:endParaR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الوقت</a:t>
            </a: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إثراء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تطوير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الناحية الإدارية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الموهبة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59914" y="624027"/>
            <a:ext cx="442785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عناصر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15"/>
              <a:t>وفد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2742" y="1614576"/>
            <a:ext cx="7070090" cy="2586355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مسؤولية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سلطة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المساءلة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تأسيس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فرض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يصنع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القرارات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تعيين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حدود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48305" y="295783"/>
            <a:ext cx="3345179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5"/>
              <a:t>ماذا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20"/>
              <a:t>لتفويض</a:t>
            </a:r>
            <a:r xmlns:a="http://schemas.openxmlformats.org/drawingml/2006/main">
              <a:rPr dirty="0" spc="-25"/>
              <a:t>​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236344"/>
            <a:ext cx="6828155" cy="53130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5" b="1">
                <a:latin typeface="Calibri"/>
                <a:cs typeface="Calibri"/>
              </a:rPr>
              <a:t>المهام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يمكن أن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منتهي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أحسن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تابع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5" b="1">
                <a:latin typeface="Calibri"/>
                <a:cs typeface="Calibri"/>
              </a:rPr>
              <a:t>المهام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عاجل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لكن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عالي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أولوية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5" b="1">
                <a:latin typeface="Calibri"/>
                <a:cs typeface="Calibri"/>
              </a:rPr>
              <a:t>المهام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مناسب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الى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مرؤوس</a:t>
            </a:r>
            <a:r xmlns:a="http://schemas.openxmlformats.org/drawingml/2006/main">
              <a:rPr dirty="0" sz="2800" spc="-10" b="1">
                <a:latin typeface="Arial"/>
                <a:cs typeface="Arial"/>
              </a:rPr>
              <a:t>​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حياة مهنية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345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5" b="1">
                <a:latin typeface="Calibri"/>
                <a:cs typeface="Calibri"/>
              </a:rPr>
              <a:t>المهام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ملائم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صعوبة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كلاهما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جَذّاب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سار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المهام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5" b="1">
                <a:latin typeface="Calibri"/>
                <a:cs typeface="Calibri"/>
              </a:rPr>
              <a:t>المهام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مركزي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مدير</a:t>
            </a:r>
            <a:r xmlns:a="http://schemas.openxmlformats.org/drawingml/2006/main">
              <a:rPr dirty="0" sz="2800" spc="-10" b="1">
                <a:latin typeface="Arial"/>
                <a:cs typeface="Arial"/>
              </a:rPr>
              <a:t>​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24722" y="6441464"/>
            <a:ext cx="99695" cy="1993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xmlns:a="http://schemas.openxmlformats.org/drawingml/2006/main">
              <a:lnSpc>
                <a:spcPts val="1550"/>
              </a:lnSpc>
              <a:bidi/>
            </a:pPr>
            <a:r xmlns:a="http://schemas.openxmlformats.org/drawingml/2006/main">
              <a:rPr dirty="0" sz="1400">
                <a:latin typeface="Arial MT"/>
                <a:cs typeface="Arial MT"/>
              </a:rPr>
              <a:t>6</a:t>
            </a:r>
            <a:endParaRPr xmlns:a="http://schemas.openxmlformats.org/drawingml/2006/main" sz="14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885176" y="3933444"/>
            <a:ext cx="1259205" cy="2844165"/>
          </a:xfrm>
          <a:custGeom>
            <a:avLst/>
            <a:gdLst/>
            <a:ahLst/>
            <a:cxnLst/>
            <a:rect l="l" t="t" r="r" b="b"/>
            <a:pathLst>
              <a:path w="1259204" h="2844165">
                <a:moveTo>
                  <a:pt x="1258824" y="0"/>
                </a:moveTo>
                <a:lnTo>
                  <a:pt x="0" y="0"/>
                </a:lnTo>
                <a:lnTo>
                  <a:pt x="0" y="2843783"/>
                </a:lnTo>
                <a:lnTo>
                  <a:pt x="1258824" y="2843783"/>
                </a:lnTo>
                <a:lnTo>
                  <a:pt x="12588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50873" y="475869"/>
            <a:ext cx="51574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ستة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5"/>
              <a:t>مبادئ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0"/>
              <a:t>من </a:t>
            </a:r>
            <a:r xmlns:a="http://schemas.openxmlformats.org/drawingml/2006/main">
              <a:rPr dirty="0" spc="-15"/>
              <a:t>الوفد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1600" y="1645056"/>
            <a:ext cx="8383905" cy="4507230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xmlns:a="http://schemas.openxmlformats.org/drawingml/2006/main" marL="368935" indent="-356870">
              <a:lnSpc>
                <a:spcPct val="100000"/>
              </a:lnSpc>
              <a:spcBef>
                <a:spcPts val="1780"/>
              </a:spcBef>
              <a:buAutoNum type="arabicPeriod"/>
              <a:tabLst>
                <a:tab pos="36957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يعرف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نفسك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فريق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أعضاء.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8935" indent="-35687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36957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يٌقيِّم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نقاط القوة،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نقاط الضعف،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وظيفة،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الموقف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مهارات.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72390" indent="-172720">
              <a:lnSpc>
                <a:spcPct val="150000"/>
              </a:lnSpc>
              <a:buAutoNum type="arabicPeriod"/>
              <a:tabLst>
                <a:tab pos="36957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يفهم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ولاية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يمارس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يمثل،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القيود،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الوصف.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8300" indent="-356235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36893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اعرف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الوظيفة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متطلبات.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8935" indent="-356870">
              <a:lnSpc>
                <a:spcPct val="100000"/>
              </a:lnSpc>
              <a:spcBef>
                <a:spcPts val="1685"/>
              </a:spcBef>
              <a:buAutoNum type="arabicPeriod"/>
              <a:tabLst>
                <a:tab pos="36957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يحفظ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تواصل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واضح،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مكتمل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ثابت.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8300" indent="-356235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368935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تقييم-مراجعة</a:t>
            </a:r>
            <a:r xmlns:a="http://schemas.openxmlformats.org/drawingml/2006/main">
              <a:rPr dirty="0" sz="280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حدث/قياس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نتائج.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348792" y="1296415"/>
            <a:ext cx="8214995" cy="45402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 spc="-5" b="1">
                <a:latin typeface="Calibri"/>
                <a:cs typeface="Calibri"/>
              </a:rPr>
              <a:t>1) </a:t>
            </a:r>
            <a:r xmlns:a="http://schemas.openxmlformats.org/drawingml/2006/main">
              <a:rPr dirty="0" sz="3200" spc="-25" b="1">
                <a:latin typeface="Calibri"/>
                <a:cs typeface="Calibri"/>
              </a:rPr>
              <a:t>فعالة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من الزمن 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32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المرؤوسين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13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الأسباب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الرئيسية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وفد: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95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أ-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المديرين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بعد أن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قررت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الأولويات.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12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ب-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يركز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أعظم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أهمية.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900" marR="137160" indent="-457200">
              <a:lnSpc>
                <a:spcPct val="80000"/>
              </a:lnSpc>
              <a:spcBef>
                <a:spcPts val="80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ج-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مغادرة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أقل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أهمية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منتهي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آحرون.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900" marR="5080" indent="-457200">
              <a:lnSpc>
                <a:spcPct val="80000"/>
              </a:lnSpc>
              <a:spcBef>
                <a:spcPts val="80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د-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وفد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تعيين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بفعالية،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مفوض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يمكن،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,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 الحقيقة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إجراء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أحسن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مرؤوس.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هذا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أيضا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تحفيزي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تطوير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المرؤوسين.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9357" y="393319"/>
            <a:ext cx="455041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ال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/>
              <a:t>يحتاج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20"/>
              <a:t>ل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10"/>
              <a:t>وفد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179" y="1155572"/>
            <a:ext cx="556641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 spc="-5"/>
              <a:t>2) </a:t>
            </a:r>
            <a:r xmlns:a="http://schemas.openxmlformats.org/drawingml/2006/main">
              <a:rPr dirty="0" sz="3200" spc="-10"/>
              <a:t>التطوير</a:t>
            </a:r>
            <a:r xmlns:a="http://schemas.openxmlformats.org/drawingml/2006/main">
              <a:rPr dirty="0" sz="3200" spc="-40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-20"/>
              <a:t> </a:t>
            </a:r>
            <a:r xmlns:a="http://schemas.openxmlformats.org/drawingml/2006/main">
              <a:rPr dirty="0" sz="3200" spc="-10"/>
              <a:t>المرؤوسين: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469900" marR="5080" indent="-376555">
              <a:lnSpc>
                <a:spcPct val="15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-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15"/>
              <a:t>المديرين</a:t>
            </a:r>
            <a:r xmlns:a="http://schemas.openxmlformats.org/drawingml/2006/main">
              <a:rPr dirty="0" spc="40"/>
              <a:t> </a:t>
            </a:r>
            <a:r xmlns:a="http://schemas.openxmlformats.org/drawingml/2006/main">
              <a:rPr dirty="0" spc="-15"/>
              <a:t>نكون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15"/>
              <a:t>جلسة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5"/>
              <a:t>ال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20"/>
              <a:t>نمط</a:t>
            </a:r>
            <a:r xmlns:a="http://schemas.openxmlformats.org/drawingml/2006/main">
              <a:rPr dirty="0" spc="35"/>
              <a:t> </a:t>
            </a:r>
            <a:r xmlns:a="http://schemas.openxmlformats.org/drawingml/2006/main">
              <a:rPr dirty="0" spc="-20"/>
              <a:t>ل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5"/>
              <a:t>هُم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15"/>
              <a:t>المرؤوسين</a:t>
            </a:r>
            <a:r xmlns:a="http://schemas.openxmlformats.org/drawingml/2006/main">
              <a:rPr dirty="0" spc="-620"/>
              <a:t> </a:t>
            </a:r>
            <a:r xmlns:a="http://schemas.openxmlformats.org/drawingml/2006/main">
              <a:rPr dirty="0" spc="-15"/>
              <a:t>ل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20"/>
              <a:t>مندوب</a:t>
            </a:r>
            <a:r xmlns:a="http://schemas.openxmlformats.org/drawingml/2006/main">
              <a:rPr dirty="0" spc="40"/>
              <a:t> </a:t>
            </a:r>
            <a:r xmlns:a="http://schemas.openxmlformats.org/drawingml/2006/main">
              <a:rPr dirty="0" spc="-5"/>
              <a:t>في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دور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تحت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ال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10"/>
              <a:t>خط.</a:t>
            </a:r>
          </a:p>
          <a:p>
            <a:pPr xmlns:a="http://schemas.openxmlformats.org/drawingml/2006/main" marL="203200" indent="-190500">
              <a:lnSpc>
                <a:spcPct val="100000"/>
              </a:lnSpc>
              <a:spcBef>
                <a:spcPts val="1680"/>
              </a:spcBef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dirty="0" spc="-15"/>
              <a:t>المرؤوسين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5"/>
              <a:t>يستطيع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5"/>
              <a:t>اتفاق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5"/>
              <a:t>مع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حالات الطوارئ.</a:t>
            </a:r>
          </a:p>
          <a:p>
            <a:pPr xmlns:a="http://schemas.openxmlformats.org/drawingml/2006/main" marL="203200" indent="-190500">
              <a:lnSpc>
                <a:spcPct val="100000"/>
              </a:lnSpc>
              <a:spcBef>
                <a:spcPts val="1680"/>
              </a:spcBef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dirty="0" spc="-5"/>
              <a:t>مساعدة </a:t>
            </a:r>
            <a:r xmlns:a="http://schemas.openxmlformats.org/drawingml/2006/main">
              <a:rPr dirty="0" spc="-15"/>
              <a:t>في التحضير</a:t>
            </a:r>
            <a:r xmlns:a="http://schemas.openxmlformats.org/drawingml/2006/main">
              <a:rPr dirty="0" spc="40"/>
              <a:t> </a:t>
            </a:r>
            <a:r xmlns:a="http://schemas.openxmlformats.org/drawingml/2006/main">
              <a:rPr dirty="0" spc="-15"/>
              <a:t>تابع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20"/>
              <a:t>ل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10"/>
              <a:t>ترقية.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mm</dc:creator>
  <dc:title>الشريحة 1</dc:title>
  <dcterms:created xsi:type="dcterms:W3CDTF">2023-11-04T07:52:52Z</dcterms:created>
  <dcterms:modified xsi:type="dcterms:W3CDTF">2023-11-04T07:52:52Z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2021-05-07T00:00:00Z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</Properties>
</file>