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33" y="2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247" y="147904"/>
            <a:ext cx="8331504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890631"/>
            <a:ext cx="8986520" cy="1373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55.png"/><Relationship Id="rId7" Type="http://schemas.openxmlformats.org/officeDocument/2006/relationships/image" Target="../media/image64.jp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jpg"/><Relationship Id="rId5" Type="http://schemas.openxmlformats.org/officeDocument/2006/relationships/image" Target="../media/image62.png"/><Relationship Id="rId10" Type="http://schemas.openxmlformats.org/officeDocument/2006/relationships/image" Target="../media/image67.jpg"/><Relationship Id="rId4" Type="http://schemas.openxmlformats.org/officeDocument/2006/relationships/image" Target="../media/image61.png"/><Relationship Id="rId9" Type="http://schemas.openxmlformats.org/officeDocument/2006/relationships/image" Target="../media/image6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5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59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7" Type="http://schemas.openxmlformats.org/officeDocument/2006/relationships/image" Target="../media/image55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6.png"/><Relationship Id="rId7" Type="http://schemas.openxmlformats.org/officeDocument/2006/relationships/image" Target="../media/image100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4" Type="http://schemas.openxmlformats.org/officeDocument/2006/relationships/image" Target="../media/image97.jpg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0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g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9.png"/><Relationship Id="rId4" Type="http://schemas.openxmlformats.org/officeDocument/2006/relationships/image" Target="../media/image10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g"/><Relationship Id="rId4" Type="http://schemas.openxmlformats.org/officeDocument/2006/relationships/image" Target="../media/image12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0" y="152400"/>
            <a:ext cx="9135110" cy="6858000"/>
            <a:chOff x="0" y="0"/>
            <a:chExt cx="91351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8744" y="0"/>
              <a:ext cx="4690872" cy="24201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20111"/>
              <a:ext cx="9119616" cy="44378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428744" cy="24201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4776" y="5367528"/>
              <a:ext cx="640079" cy="5730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4895" y="5367528"/>
              <a:ext cx="1152144" cy="48767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7D6E3CF-193F-0A90-3677-26E7EE8A15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52400"/>
            <a:ext cx="9605287" cy="67787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6225"/>
            <a:ext cx="7729855" cy="631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Identifying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customers: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90"/>
              </a:spcBef>
            </a:pPr>
            <a:r>
              <a:rPr sz="3200" b="1" spc="-5" dirty="0">
                <a:latin typeface="Calibri"/>
                <a:cs typeface="Calibri"/>
              </a:rPr>
              <a:t>- </a:t>
            </a:r>
            <a:r>
              <a:rPr sz="3200" b="1" spc="-10" dirty="0">
                <a:latin typeface="Calibri"/>
                <a:cs typeface="Calibri"/>
              </a:rPr>
              <a:t>"Wheel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and</a:t>
            </a:r>
            <a:r>
              <a:rPr sz="3200" b="1" spc="-25" dirty="0">
                <a:latin typeface="Calibri"/>
                <a:cs typeface="Calibri"/>
              </a:rPr>
              <a:t> spoke"</a:t>
            </a:r>
            <a:r>
              <a:rPr sz="3200" b="1" spc="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or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"sundial“.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90"/>
              </a:spcBef>
            </a:pPr>
            <a:r>
              <a:rPr sz="3200" spc="-5" dirty="0">
                <a:latin typeface="Calibri"/>
                <a:cs typeface="Calibri"/>
              </a:rPr>
              <a:t>-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Customer</a:t>
            </a:r>
            <a:r>
              <a:rPr sz="3200" b="1" spc="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lists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by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type: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Internal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external.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35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Identifying</a:t>
            </a:r>
            <a:r>
              <a:rPr sz="32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customer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needs:</a:t>
            </a:r>
            <a:endParaRPr sz="3200" dirty="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</a:pPr>
            <a:r>
              <a:rPr sz="3200" b="1" spc="-15" dirty="0">
                <a:latin typeface="Calibri"/>
                <a:cs typeface="Calibri"/>
              </a:rPr>
              <a:t>Surveys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and</a:t>
            </a:r>
            <a:r>
              <a:rPr sz="3200" b="1" spc="-15" dirty="0">
                <a:latin typeface="Calibri"/>
                <a:cs typeface="Calibri"/>
              </a:rPr>
              <a:t> interviews.</a:t>
            </a:r>
            <a:endParaRPr sz="3200" dirty="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</a:pPr>
            <a:r>
              <a:rPr sz="3200" b="1" spc="-20" dirty="0">
                <a:latin typeface="Calibri"/>
                <a:cs typeface="Calibri"/>
              </a:rPr>
              <a:t>Research.</a:t>
            </a:r>
            <a:endParaRPr sz="3200" dirty="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2695"/>
              </a:spcBef>
              <a:buChar char="-"/>
              <a:tabLst>
                <a:tab pos="229235" algn="l"/>
              </a:tabLst>
            </a:pPr>
            <a:r>
              <a:rPr sz="3200" b="1" spc="-15" dirty="0">
                <a:latin typeface="Calibri"/>
                <a:cs typeface="Calibri"/>
              </a:rPr>
              <a:t>Brainstorming.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3031" y="115823"/>
            <a:ext cx="2276855" cy="17282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8352" y="5230366"/>
            <a:ext cx="3008376" cy="16276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2244" y="724280"/>
            <a:ext cx="1037881" cy="21907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586728" y="2331720"/>
            <a:ext cx="2533015" cy="4526280"/>
            <a:chOff x="6586728" y="2331720"/>
            <a:chExt cx="2533015" cy="45262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6728" y="2331720"/>
              <a:ext cx="2145792" cy="24201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8752" y="4715255"/>
              <a:ext cx="2340863" cy="21427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734" y="5863234"/>
            <a:ext cx="40970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Calibri"/>
                <a:cs typeface="Calibri"/>
              </a:rPr>
              <a:t>within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organization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/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6680" y="5863234"/>
            <a:ext cx="40354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Calibri"/>
                <a:cs typeface="Calibri"/>
              </a:rPr>
              <a:t>outside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20" dirty="0">
                <a:latin typeface="Calibri"/>
                <a:cs typeface="Calibri"/>
              </a:rPr>
              <a:t> organization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136" y="150571"/>
            <a:ext cx="8275727" cy="12949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8" y="1524000"/>
            <a:ext cx="2810256" cy="13441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2488" y="1505711"/>
            <a:ext cx="3014472" cy="13441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6565" y="1627930"/>
            <a:ext cx="2420088" cy="11986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069335"/>
            <a:ext cx="9144000" cy="26639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1247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9" y="764679"/>
              <a:ext cx="9144000" cy="6093460"/>
            </a:xfrm>
            <a:custGeom>
              <a:avLst/>
              <a:gdLst/>
              <a:ahLst/>
              <a:cxnLst/>
              <a:rect l="l" t="t" r="r" b="b"/>
              <a:pathLst>
                <a:path w="9144000" h="6093459">
                  <a:moveTo>
                    <a:pt x="4571746" y="0"/>
                  </a:moveTo>
                  <a:lnTo>
                    <a:pt x="0" y="0"/>
                  </a:lnTo>
                  <a:lnTo>
                    <a:pt x="0" y="6093320"/>
                  </a:lnTo>
                  <a:lnTo>
                    <a:pt x="4571746" y="6093320"/>
                  </a:lnTo>
                  <a:lnTo>
                    <a:pt x="4571746" y="0"/>
                  </a:lnTo>
                  <a:close/>
                </a:path>
                <a:path w="9144000" h="6093459">
                  <a:moveTo>
                    <a:pt x="9143581" y="0"/>
                  </a:moveTo>
                  <a:lnTo>
                    <a:pt x="4571835" y="0"/>
                  </a:lnTo>
                  <a:lnTo>
                    <a:pt x="4571835" y="6093320"/>
                  </a:lnTo>
                  <a:lnTo>
                    <a:pt x="9143581" y="6093320"/>
                  </a:lnTo>
                  <a:lnTo>
                    <a:pt x="914358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58316"/>
              <a:ext cx="9144000" cy="6099810"/>
            </a:xfrm>
            <a:custGeom>
              <a:avLst/>
              <a:gdLst/>
              <a:ahLst/>
              <a:cxnLst/>
              <a:rect l="l" t="t" r="r" b="b"/>
              <a:pathLst>
                <a:path w="9144000" h="6099809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6099683"/>
                  </a:lnTo>
                  <a:lnTo>
                    <a:pt x="6769" y="6099683"/>
                  </a:lnTo>
                  <a:lnTo>
                    <a:pt x="6769" y="12700"/>
                  </a:lnTo>
                  <a:lnTo>
                    <a:pt x="4565904" y="12700"/>
                  </a:lnTo>
                  <a:lnTo>
                    <a:pt x="4565904" y="6099683"/>
                  </a:lnTo>
                  <a:lnTo>
                    <a:pt x="4578604" y="6099683"/>
                  </a:lnTo>
                  <a:lnTo>
                    <a:pt x="4578604" y="12700"/>
                  </a:lnTo>
                  <a:lnTo>
                    <a:pt x="9137650" y="12700"/>
                  </a:lnTo>
                  <a:lnTo>
                    <a:pt x="9137650" y="6099683"/>
                  </a:lnTo>
                  <a:lnTo>
                    <a:pt x="9144000" y="6099683"/>
                  </a:lnTo>
                  <a:lnTo>
                    <a:pt x="9144000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9349" y="789177"/>
            <a:ext cx="4275455" cy="5987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105"/>
              </a:spcBef>
              <a:buChar char="•"/>
              <a:tabLst>
                <a:tab pos="180340" algn="l"/>
              </a:tabLst>
            </a:pP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Admitting/reception/front</a:t>
            </a:r>
            <a:r>
              <a:rPr sz="23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office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staff</a:t>
            </a:r>
            <a:endParaRPr sz="2300">
              <a:latin typeface="Microsoft Sans Serif"/>
              <a:cs typeface="Microsoft Sans Serif"/>
            </a:endParaRPr>
          </a:p>
          <a:p>
            <a:pPr marL="180340" indent="-167640">
              <a:lnSpc>
                <a:spcPct val="100000"/>
              </a:lnSpc>
              <a:buChar char="•"/>
              <a:tabLst>
                <a:tab pos="180340" algn="l"/>
              </a:tabLst>
            </a:pP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Administrative</a:t>
            </a:r>
            <a:r>
              <a:rPr sz="23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staff</a:t>
            </a:r>
            <a:endParaRPr sz="2300">
              <a:latin typeface="Microsoft Sans Serif"/>
              <a:cs typeface="Microsoft Sans Serif"/>
            </a:endParaRPr>
          </a:p>
          <a:p>
            <a:pPr marL="180340" indent="-167640">
              <a:lnSpc>
                <a:spcPct val="100000"/>
              </a:lnSpc>
              <a:buChar char="•"/>
              <a:tabLst>
                <a:tab pos="180340" algn="l"/>
              </a:tabLst>
            </a:pP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Administrative</a:t>
            </a:r>
            <a:r>
              <a:rPr sz="23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services</a:t>
            </a:r>
            <a:r>
              <a:rPr sz="23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staff</a:t>
            </a:r>
            <a:endParaRPr sz="2300">
              <a:latin typeface="Microsoft Sans Serif"/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5"/>
              </a:spcBef>
              <a:buChar char="•"/>
              <a:tabLst>
                <a:tab pos="180340" algn="l"/>
              </a:tabLst>
            </a:pPr>
            <a:r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Ancillary</a:t>
            </a:r>
            <a:r>
              <a:rPr sz="23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staff/technicians</a:t>
            </a:r>
            <a:endParaRPr sz="23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Care</a:t>
            </a:r>
            <a:r>
              <a:rPr sz="2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coordination/social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services</a:t>
            </a:r>
            <a:r>
              <a:rPr sz="23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staff</a:t>
            </a:r>
            <a:endParaRPr sz="23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Communications</a:t>
            </a:r>
            <a:r>
              <a:rPr sz="23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staff</a:t>
            </a:r>
            <a:endParaRPr sz="23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har char="•"/>
              <a:tabLst>
                <a:tab pos="195580" algn="l"/>
              </a:tabLst>
            </a:pPr>
            <a:r>
              <a:rPr sz="2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Human</a:t>
            </a:r>
            <a:r>
              <a:rPr sz="23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resource</a:t>
            </a:r>
            <a:r>
              <a:rPr sz="23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staff</a:t>
            </a:r>
            <a:endParaRPr sz="23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Facilities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staff</a:t>
            </a:r>
            <a:endParaRPr sz="23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Finance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staff</a:t>
            </a:r>
            <a:endParaRPr sz="23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Medical/clinical</a:t>
            </a:r>
            <a:r>
              <a:rPr sz="23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record</a:t>
            </a:r>
            <a:r>
              <a:rPr sz="23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staff</a:t>
            </a:r>
            <a:endParaRPr sz="23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har char="•"/>
              <a:tabLst>
                <a:tab pos="195580" algn="l"/>
              </a:tabLst>
            </a:pP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Nurses,</a:t>
            </a:r>
            <a:r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aides,</a:t>
            </a:r>
            <a:r>
              <a:rPr sz="23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medical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assistants</a:t>
            </a:r>
            <a:endParaRPr sz="23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Performance</a:t>
            </a:r>
            <a:r>
              <a:rPr sz="23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improvement,</a:t>
            </a:r>
            <a:r>
              <a:rPr sz="23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QM</a:t>
            </a:r>
            <a:endParaRPr sz="2300">
              <a:latin typeface="Microsoft Sans Serif"/>
              <a:cs typeface="Microsoft Sans Serif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Pharmacists</a:t>
            </a:r>
            <a:endParaRPr sz="2300">
              <a:latin typeface="Microsoft Sans Serif"/>
              <a:cs typeface="Microsoft Sans Serif"/>
            </a:endParaRPr>
          </a:p>
          <a:p>
            <a:pPr marL="116205" indent="-104139">
              <a:lnSpc>
                <a:spcPct val="100000"/>
              </a:lnSpc>
              <a:buChar char="•"/>
              <a:tabLst>
                <a:tab pos="116839" algn="l"/>
              </a:tabLst>
            </a:pPr>
            <a:r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Physicians,</a:t>
            </a:r>
            <a:r>
              <a:rPr sz="23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med.</a:t>
            </a:r>
            <a:r>
              <a:rPr sz="23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directors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2517" y="786130"/>
            <a:ext cx="4328795" cy="557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105"/>
              </a:spcBef>
              <a:buChar char="•"/>
              <a:tabLst>
                <a:tab pos="23558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Patients/families</a:t>
            </a:r>
            <a:endParaRPr sz="2800">
              <a:latin typeface="Microsoft Sans Serif"/>
              <a:cs typeface="Microsoft Sans Serif"/>
            </a:endParaRPr>
          </a:p>
          <a:p>
            <a:pPr marL="234950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Physicians</a:t>
            </a:r>
            <a:endParaRPr sz="2800">
              <a:latin typeface="Microsoft Sans Serif"/>
              <a:cs typeface="Microsoft Sans Serif"/>
            </a:endParaRPr>
          </a:p>
          <a:p>
            <a:pPr marL="234950" indent="-222885">
              <a:lnSpc>
                <a:spcPct val="100000"/>
              </a:lnSpc>
              <a:spcBef>
                <a:spcPts val="5"/>
              </a:spcBef>
              <a:buChar char="•"/>
              <a:tabLst>
                <a:tab pos="235585" algn="l"/>
              </a:tabLst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Purchasers</a:t>
            </a:r>
            <a:endParaRPr sz="2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Insurance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companies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and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health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plans</a:t>
            </a:r>
            <a:endParaRPr sz="2800">
              <a:latin typeface="Microsoft Sans Serif"/>
              <a:cs typeface="Microsoft Sans Serif"/>
            </a:endParaRPr>
          </a:p>
          <a:p>
            <a:pPr marL="234950" indent="-222885">
              <a:lnSpc>
                <a:spcPct val="100000"/>
              </a:lnSpc>
              <a:spcBef>
                <a:spcPts val="5"/>
              </a:spcBef>
              <a:buChar char="•"/>
              <a:tabLst>
                <a:tab pos="235585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Employers</a:t>
            </a:r>
            <a:endParaRPr sz="2800">
              <a:latin typeface="Microsoft Sans Serif"/>
              <a:cs typeface="Microsoft Sans Serif"/>
            </a:endParaRPr>
          </a:p>
          <a:p>
            <a:pPr marL="234950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Government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agencies</a:t>
            </a:r>
            <a:endParaRPr sz="2800">
              <a:latin typeface="Microsoft Sans Serif"/>
              <a:cs typeface="Microsoft Sans Serif"/>
            </a:endParaRPr>
          </a:p>
          <a:p>
            <a:pPr marL="12700" marR="1059180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Regulators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and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accrediting</a:t>
            </a:r>
            <a:r>
              <a:rPr sz="2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agencies</a:t>
            </a:r>
            <a:endParaRPr sz="2800">
              <a:latin typeface="Microsoft Sans Serif"/>
              <a:cs typeface="Microsoft Sans Serif"/>
            </a:endParaRPr>
          </a:p>
          <a:p>
            <a:pPr marL="12700" marR="64769">
              <a:lnSpc>
                <a:spcPct val="100000"/>
              </a:lnSpc>
              <a:spcBef>
                <a:spcPts val="5"/>
              </a:spcBef>
              <a:buChar char="•"/>
              <a:tabLst>
                <a:tab pos="235585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Vendors/suppliers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)goods </a:t>
            </a:r>
            <a:r>
              <a:rPr sz="2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services)</a:t>
            </a:r>
            <a:endParaRPr sz="2800">
              <a:latin typeface="Microsoft Sans Serif"/>
              <a:cs typeface="Microsoft Sans Serif"/>
            </a:endParaRPr>
          </a:p>
          <a:p>
            <a:pPr marL="234950" indent="-222885">
              <a:lnSpc>
                <a:spcPct val="100000"/>
              </a:lnSpc>
              <a:spcBef>
                <a:spcPts val="5"/>
              </a:spcBef>
              <a:buChar char="•"/>
              <a:tabLst>
                <a:tab pos="235585" algn="l"/>
              </a:tabLst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Other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providers</a:t>
            </a:r>
            <a:endParaRPr sz="2800">
              <a:latin typeface="Microsoft Sans Serif"/>
              <a:cs typeface="Microsoft Sans Serif"/>
            </a:endParaRPr>
          </a:p>
          <a:p>
            <a:pPr marL="234950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Educational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institutions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41970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0192" y="4221478"/>
              <a:ext cx="2807208" cy="26365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3976" y="4197094"/>
              <a:ext cx="3240023" cy="2660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221479"/>
              <a:ext cx="2846832" cy="2636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94103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61108"/>
              </p:ext>
            </p:extLst>
          </p:nvPr>
        </p:nvGraphicFramePr>
        <p:xfrm>
          <a:off x="-6350" y="1587246"/>
          <a:ext cx="9144000" cy="52197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976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6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30" dirty="0">
                          <a:latin typeface="Calibri"/>
                          <a:cs typeface="Calibri"/>
                        </a:rPr>
                        <a:t>Tangible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gi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le</a:t>
                      </a:r>
                      <a:endParaRPr sz="2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Measure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2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“objects”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78371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Measure</a:t>
                      </a:r>
                      <a:r>
                        <a:rPr sz="2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Outcome </a:t>
                      </a:r>
                      <a:r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"performances"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6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Homogenous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eous</a:t>
                      </a:r>
                      <a:endParaRPr sz="2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78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stored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resold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3350"/>
                        </a:lnSpc>
                        <a:spcBef>
                          <a:spcPts val="219"/>
                        </a:spcBef>
                      </a:pPr>
                      <a:r>
                        <a:rPr sz="2800" spc="-6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eris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cannot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be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stored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resold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7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ed</a:t>
                      </a:r>
                      <a:endParaRPr sz="2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800" spc="-35" dirty="0">
                          <a:latin typeface="Calibri"/>
                          <a:cs typeface="Calibri"/>
                        </a:rPr>
                        <a:t>Very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difficult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patent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3476"/>
            <a:ext cx="4585039" cy="4919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36576"/>
            <a:ext cx="4340351" cy="50139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949951"/>
            <a:ext cx="3995928" cy="19080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8744" y="4940807"/>
            <a:ext cx="4700015" cy="19171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656830"/>
            <a:ext cx="4261104" cy="2011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604" y="2794"/>
            <a:ext cx="6805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Appropriateness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70687"/>
            <a:ext cx="8990330" cy="1585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402590" algn="l"/>
                <a:tab pos="403225" algn="l"/>
                <a:tab pos="1348105" algn="l"/>
                <a:tab pos="2856865" algn="l"/>
                <a:tab pos="3439795" algn="l"/>
                <a:tab pos="4719955" algn="l"/>
                <a:tab pos="5527675" algn="l"/>
                <a:tab pos="6564630" algn="l"/>
                <a:tab pos="7486015" algn="l"/>
              </a:tabLst>
            </a:pPr>
            <a:r>
              <a:rPr sz="3200" spc="-5" dirty="0">
                <a:latin typeface="Microsoft Sans Serif"/>
                <a:cs typeface="Microsoft Sans Serif"/>
              </a:rPr>
              <a:t>The	degree	</a:t>
            </a:r>
            <a:r>
              <a:rPr sz="3200" spc="-30" dirty="0">
                <a:latin typeface="Microsoft Sans Serif"/>
                <a:cs typeface="Microsoft Sans Serif"/>
              </a:rPr>
              <a:t>t</a:t>
            </a:r>
            <a:r>
              <a:rPr sz="3200" spc="-5" dirty="0">
                <a:latin typeface="Microsoft Sans Serif"/>
                <a:cs typeface="Microsoft Sans Serif"/>
              </a:rPr>
              <a:t>o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40" dirty="0">
                <a:latin typeface="Microsoft Sans Serif"/>
                <a:cs typeface="Microsoft Sans Serif"/>
              </a:rPr>
              <a:t>w</a:t>
            </a:r>
            <a:r>
              <a:rPr sz="3200" spc="-20" dirty="0">
                <a:latin typeface="Microsoft Sans Serif"/>
                <a:cs typeface="Microsoft Sans Serif"/>
              </a:rPr>
              <a:t>h</a:t>
            </a:r>
            <a:r>
              <a:rPr sz="3200" spc="-5" dirty="0">
                <a:latin typeface="Microsoft Sans Serif"/>
                <a:cs typeface="Microsoft Sans Serif"/>
              </a:rPr>
              <a:t>i</a:t>
            </a:r>
            <a:r>
              <a:rPr sz="3200" dirty="0">
                <a:latin typeface="Microsoft Sans Serif"/>
                <a:cs typeface="Microsoft Sans Serif"/>
              </a:rPr>
              <a:t>c</a:t>
            </a:r>
            <a:r>
              <a:rPr sz="3200" spc="-5" dirty="0">
                <a:latin typeface="Microsoft Sans Serif"/>
                <a:cs typeface="Microsoft Sans Serif"/>
              </a:rPr>
              <a:t>h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5" dirty="0">
                <a:latin typeface="Microsoft Sans Serif"/>
                <a:cs typeface="Microsoft Sans Serif"/>
              </a:rPr>
              <a:t>the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5" dirty="0">
                <a:latin typeface="Microsoft Sans Serif"/>
                <a:cs typeface="Microsoft Sans Serif"/>
              </a:rPr>
              <a:t>c</a:t>
            </a:r>
            <a:r>
              <a:rPr sz="3200" spc="20" dirty="0">
                <a:latin typeface="Microsoft Sans Serif"/>
                <a:cs typeface="Microsoft Sans Serif"/>
              </a:rPr>
              <a:t>a</a:t>
            </a:r>
            <a:r>
              <a:rPr sz="3200" spc="-5" dirty="0">
                <a:latin typeface="Microsoft Sans Serif"/>
                <a:cs typeface="Microsoft Sans Serif"/>
              </a:rPr>
              <a:t>re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5" dirty="0">
                <a:latin typeface="Microsoft Sans Serif"/>
                <a:cs typeface="Microsoft Sans Serif"/>
              </a:rPr>
              <a:t>and</a:t>
            </a:r>
            <a:r>
              <a:rPr sz="3200" dirty="0">
                <a:latin typeface="Microsoft Sans Serif"/>
                <a:cs typeface="Microsoft Sans Serif"/>
              </a:rPr>
              <a:t>	s</a:t>
            </a:r>
            <a:r>
              <a:rPr sz="3200" spc="-10" dirty="0">
                <a:latin typeface="Microsoft Sans Serif"/>
                <a:cs typeface="Microsoft Sans Serif"/>
              </a:rPr>
              <a:t>erv</a:t>
            </a:r>
            <a:r>
              <a:rPr sz="3200" spc="10" dirty="0">
                <a:latin typeface="Microsoft Sans Serif"/>
                <a:cs typeface="Microsoft Sans Serif"/>
              </a:rPr>
              <a:t>i</a:t>
            </a:r>
            <a:r>
              <a:rPr sz="3200" dirty="0">
                <a:latin typeface="Microsoft Sans Serif"/>
                <a:cs typeface="Microsoft Sans Serif"/>
              </a:rPr>
              <a:t>c</a:t>
            </a:r>
            <a:r>
              <a:rPr sz="3200" spc="-5" dirty="0">
                <a:latin typeface="Microsoft Sans Serif"/>
                <a:cs typeface="Microsoft Sans Serif"/>
              </a:rPr>
              <a:t>es  provided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are:</a:t>
            </a:r>
            <a:endParaRPr sz="3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Microsoft Sans Serif"/>
                <a:cs typeface="Microsoft Sans Serif"/>
              </a:rPr>
              <a:t>1.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Relevant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to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an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individual's</a:t>
            </a:r>
            <a:r>
              <a:rPr sz="3200" spc="4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clinical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needs.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500069"/>
            <a:ext cx="8994775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65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534035" algn="l"/>
                <a:tab pos="534670" algn="l"/>
                <a:tab pos="2159000" algn="l"/>
                <a:tab pos="3399790" algn="l"/>
                <a:tab pos="4147185" algn="l"/>
                <a:tab pos="5116195" algn="l"/>
                <a:tab pos="6381750" algn="l"/>
                <a:tab pos="6878955" algn="l"/>
              </a:tabLst>
            </a:pPr>
            <a:r>
              <a:rPr sz="3200" spc="-5" dirty="0">
                <a:latin typeface="Microsoft Sans Serif"/>
                <a:cs typeface="Microsoft Sans Serif"/>
              </a:rPr>
              <a:t>Co</a:t>
            </a:r>
            <a:r>
              <a:rPr sz="3200" spc="-15" dirty="0">
                <a:latin typeface="Microsoft Sans Serif"/>
                <a:cs typeface="Microsoft Sans Serif"/>
              </a:rPr>
              <a:t>r</a:t>
            </a:r>
            <a:r>
              <a:rPr sz="3200" spc="-5" dirty="0">
                <a:latin typeface="Microsoft Sans Serif"/>
                <a:cs typeface="Microsoft Sans Serif"/>
              </a:rPr>
              <a:t>rect: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10" dirty="0">
                <a:latin typeface="Microsoft Sans Serif"/>
                <a:cs typeface="Microsoft Sans Serif"/>
              </a:rPr>
              <a:t>Doi</a:t>
            </a:r>
            <a:r>
              <a:rPr sz="3200" spc="-30" dirty="0">
                <a:latin typeface="Microsoft Sans Serif"/>
                <a:cs typeface="Microsoft Sans Serif"/>
              </a:rPr>
              <a:t>n</a:t>
            </a:r>
            <a:r>
              <a:rPr sz="3200" spc="-5" dirty="0">
                <a:latin typeface="Microsoft Sans Serif"/>
                <a:cs typeface="Microsoft Sans Serif"/>
              </a:rPr>
              <a:t>g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5" dirty="0">
                <a:latin typeface="Microsoft Sans Serif"/>
                <a:cs typeface="Microsoft Sans Serif"/>
              </a:rPr>
              <a:t>the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10" dirty="0">
                <a:latin typeface="Microsoft Sans Serif"/>
                <a:cs typeface="Microsoft Sans Serif"/>
              </a:rPr>
              <a:t>right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10" dirty="0">
                <a:latin typeface="Microsoft Sans Serif"/>
                <a:cs typeface="Microsoft Sans Serif"/>
              </a:rPr>
              <a:t>th</a:t>
            </a:r>
            <a:r>
              <a:rPr sz="3200" spc="-5" dirty="0">
                <a:latin typeface="Microsoft Sans Serif"/>
                <a:cs typeface="Microsoft Sans Serif"/>
              </a:rPr>
              <a:t>in</a:t>
            </a:r>
            <a:r>
              <a:rPr sz="3200" spc="-35" dirty="0">
                <a:latin typeface="Microsoft Sans Serif"/>
                <a:cs typeface="Microsoft Sans Serif"/>
              </a:rPr>
              <a:t>g</a:t>
            </a:r>
            <a:r>
              <a:rPr sz="3200" spc="-5" dirty="0">
                <a:latin typeface="Microsoft Sans Serif"/>
                <a:cs typeface="Microsoft Sans Serif"/>
              </a:rPr>
              <a:t>s</a:t>
            </a:r>
            <a:r>
              <a:rPr sz="3200" dirty="0">
                <a:latin typeface="Microsoft Sans Serif"/>
                <a:cs typeface="Microsoft Sans Serif"/>
              </a:rPr>
              <a:t>	i</a:t>
            </a:r>
            <a:r>
              <a:rPr sz="3200" spc="-20" dirty="0">
                <a:latin typeface="Microsoft Sans Serif"/>
                <a:cs typeface="Microsoft Sans Serif"/>
              </a:rPr>
              <a:t>n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5" dirty="0">
                <a:latin typeface="Microsoft Sans Serif"/>
                <a:cs typeface="Microsoft Sans Serif"/>
              </a:rPr>
              <a:t>a</a:t>
            </a:r>
            <a:r>
              <a:rPr sz="3200" dirty="0">
                <a:latin typeface="Microsoft Sans Serif"/>
                <a:cs typeface="Microsoft Sans Serif"/>
              </a:rPr>
              <a:t>cc</a:t>
            </a:r>
            <a:r>
              <a:rPr sz="3200" spc="-5" dirty="0">
                <a:latin typeface="Microsoft Sans Serif"/>
                <a:cs typeface="Microsoft Sans Serif"/>
              </a:rPr>
              <a:t>orda</a:t>
            </a:r>
            <a:r>
              <a:rPr sz="3200" spc="-40" dirty="0">
                <a:latin typeface="Microsoft Sans Serif"/>
                <a:cs typeface="Microsoft Sans Serif"/>
              </a:rPr>
              <a:t>n</a:t>
            </a:r>
            <a:r>
              <a:rPr sz="3200" dirty="0">
                <a:latin typeface="Microsoft Sans Serif"/>
                <a:cs typeface="Microsoft Sans Serif"/>
              </a:rPr>
              <a:t>c</a:t>
            </a:r>
            <a:r>
              <a:rPr sz="3200" spc="-5" dirty="0">
                <a:latin typeface="Microsoft Sans Serif"/>
                <a:cs typeface="Microsoft Sans Serif"/>
              </a:rPr>
              <a:t>e  </a:t>
            </a:r>
            <a:r>
              <a:rPr sz="3200" spc="-15" dirty="0">
                <a:latin typeface="Microsoft Sans Serif"/>
                <a:cs typeface="Microsoft Sans Serif"/>
              </a:rPr>
              <a:t>with</a:t>
            </a:r>
            <a:r>
              <a:rPr sz="3200" spc="6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the</a:t>
            </a:r>
            <a:r>
              <a:rPr sz="3200" spc="4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purpose</a:t>
            </a:r>
            <a:r>
              <a:rPr sz="3200" spc="4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(Medical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necessity).</a:t>
            </a:r>
            <a:endParaRPr sz="32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buAutoNum type="arabicPeriod" startAt="2"/>
              <a:tabLst>
                <a:tab pos="610235" algn="l"/>
                <a:tab pos="610870" algn="l"/>
                <a:tab pos="2338705" algn="l"/>
                <a:tab pos="4174490" algn="l"/>
                <a:tab pos="6384925" algn="l"/>
                <a:tab pos="7073900" algn="l"/>
                <a:tab pos="8552815" algn="l"/>
              </a:tabLst>
            </a:pPr>
            <a:r>
              <a:rPr sz="3200" spc="-15" dirty="0">
                <a:latin typeface="Microsoft Sans Serif"/>
                <a:cs typeface="Microsoft Sans Serif"/>
              </a:rPr>
              <a:t>Su</a:t>
            </a:r>
            <a:r>
              <a:rPr sz="3200" spc="10" dirty="0">
                <a:latin typeface="Microsoft Sans Serif"/>
                <a:cs typeface="Microsoft Sans Serif"/>
              </a:rPr>
              <a:t>i</a:t>
            </a:r>
            <a:r>
              <a:rPr sz="3200" spc="-10" dirty="0">
                <a:latin typeface="Microsoft Sans Serif"/>
                <a:cs typeface="Microsoft Sans Serif"/>
              </a:rPr>
              <a:t>tab</a:t>
            </a:r>
            <a:r>
              <a:rPr sz="3200" spc="5" dirty="0">
                <a:latin typeface="Microsoft Sans Serif"/>
                <a:cs typeface="Microsoft Sans Serif"/>
              </a:rPr>
              <a:t>l</a:t>
            </a:r>
            <a:r>
              <a:rPr sz="3200" spc="-5" dirty="0">
                <a:latin typeface="Microsoft Sans Serif"/>
                <a:cs typeface="Microsoft Sans Serif"/>
              </a:rPr>
              <a:t>e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5" dirty="0">
                <a:latin typeface="Microsoft Sans Serif"/>
                <a:cs typeface="Microsoft Sans Serif"/>
              </a:rPr>
              <a:t>res</a:t>
            </a:r>
            <a:r>
              <a:rPr sz="3200" spc="-25" dirty="0">
                <a:latin typeface="Microsoft Sans Serif"/>
                <a:cs typeface="Microsoft Sans Serif"/>
              </a:rPr>
              <a:t>o</a:t>
            </a:r>
            <a:r>
              <a:rPr sz="3200" spc="-5" dirty="0">
                <a:latin typeface="Microsoft Sans Serif"/>
                <a:cs typeface="Microsoft Sans Serif"/>
              </a:rPr>
              <a:t>urce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15" dirty="0">
                <a:latin typeface="Microsoft Sans Serif"/>
                <a:cs typeface="Microsoft Sans Serif"/>
              </a:rPr>
              <a:t>ut</a:t>
            </a:r>
            <a:r>
              <a:rPr sz="3200" spc="-5" dirty="0">
                <a:latin typeface="Microsoft Sans Serif"/>
                <a:cs typeface="Microsoft Sans Serif"/>
              </a:rPr>
              <a:t>i</a:t>
            </a:r>
            <a:r>
              <a:rPr sz="3200" spc="-20" dirty="0">
                <a:latin typeface="Microsoft Sans Serif"/>
                <a:cs typeface="Microsoft Sans Serif"/>
              </a:rPr>
              <a:t>l</a:t>
            </a:r>
            <a:r>
              <a:rPr sz="3200" spc="-40" dirty="0">
                <a:latin typeface="Microsoft Sans Serif"/>
                <a:cs typeface="Microsoft Sans Serif"/>
              </a:rPr>
              <a:t>i</a:t>
            </a:r>
            <a:r>
              <a:rPr sz="3200" dirty="0">
                <a:latin typeface="Microsoft Sans Serif"/>
                <a:cs typeface="Microsoft Sans Serif"/>
              </a:rPr>
              <a:t>z</a:t>
            </a:r>
            <a:r>
              <a:rPr sz="3200" spc="-15" dirty="0">
                <a:latin typeface="Microsoft Sans Serif"/>
                <a:cs typeface="Microsoft Sans Serif"/>
              </a:rPr>
              <a:t>at</a:t>
            </a:r>
            <a:r>
              <a:rPr sz="3200" spc="-5" dirty="0">
                <a:latin typeface="Microsoft Sans Serif"/>
                <a:cs typeface="Microsoft Sans Serif"/>
              </a:rPr>
              <a:t>ion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5" dirty="0">
                <a:latin typeface="Microsoft Sans Serif"/>
                <a:cs typeface="Microsoft Sans Serif"/>
              </a:rPr>
              <a:t>as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0" dirty="0">
                <a:latin typeface="Microsoft Sans Serif"/>
                <a:cs typeface="Microsoft Sans Serif"/>
              </a:rPr>
              <a:t>j</a:t>
            </a:r>
            <a:r>
              <a:rPr sz="3200" spc="-5" dirty="0">
                <a:latin typeface="Microsoft Sans Serif"/>
                <a:cs typeface="Microsoft Sans Serif"/>
              </a:rPr>
              <a:t>udged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5" dirty="0">
                <a:latin typeface="Microsoft Sans Serif"/>
                <a:cs typeface="Microsoft Sans Serif"/>
              </a:rPr>
              <a:t>by  peers.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67711"/>
            <a:ext cx="4498848" cy="12344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2258567"/>
            <a:ext cx="4328160" cy="12435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144" y="5300471"/>
            <a:ext cx="9135110" cy="1557655"/>
            <a:chOff x="9144" y="5300471"/>
            <a:chExt cx="9135110" cy="15576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408" y="5300471"/>
              <a:ext cx="4355591" cy="15575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" y="5583935"/>
              <a:ext cx="4788408" cy="127406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5720" y="4507991"/>
            <a:ext cx="1827307" cy="213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81088" y="5084064"/>
            <a:ext cx="1830292" cy="213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3810" y="0"/>
            <a:ext cx="658812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Ti</a:t>
            </a:r>
            <a:r>
              <a:rPr sz="4000" b="1" u="heavy" spc="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m</a:t>
            </a:r>
            <a:r>
              <a:rPr sz="4000" b="1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eline</a:t>
            </a:r>
            <a:r>
              <a:rPr sz="4000" b="1" u="heavy" spc="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s</a:t>
            </a:r>
            <a:r>
              <a:rPr sz="4000" b="1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s</a:t>
            </a:r>
            <a:r>
              <a:rPr sz="4000" b="1" spc="-1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16406"/>
            <a:ext cx="898588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473075" algn="l"/>
                <a:tab pos="473709" algn="l"/>
                <a:tab pos="1348105" algn="l"/>
                <a:tab pos="2756535" algn="l"/>
                <a:tab pos="3366135" algn="l"/>
                <a:tab pos="4610100" algn="l"/>
                <a:tab pos="5570855" algn="l"/>
                <a:tab pos="6085840" algn="l"/>
                <a:tab pos="7814945" algn="l"/>
                <a:tab pos="8422005" algn="l"/>
              </a:tabLst>
            </a:pP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25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de</a:t>
            </a:r>
            <a:r>
              <a:rPr sz="3200" spc="20" dirty="0">
                <a:latin typeface="Calibri"/>
                <a:cs typeface="Calibri"/>
              </a:rPr>
              <a:t>g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wh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ch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3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p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ovide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	t</a:t>
            </a:r>
            <a:r>
              <a:rPr sz="3200" spc="-10" dirty="0">
                <a:latin typeface="Calibri"/>
                <a:cs typeface="Calibri"/>
              </a:rPr>
              <a:t>he  </a:t>
            </a:r>
            <a:r>
              <a:rPr sz="3200" spc="-5" dirty="0">
                <a:latin typeface="Calibri"/>
                <a:cs typeface="Calibri"/>
              </a:rPr>
              <a:t>individual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most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beneficial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necessary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time.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60446"/>
            <a:ext cx="9143999" cy="47975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6692" y="0"/>
            <a:ext cx="41490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u="heavy" spc="-10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A</a:t>
            </a:r>
            <a:r>
              <a:rPr sz="4000" b="1" u="heavy" spc="-5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v</a:t>
            </a:r>
            <a:r>
              <a:rPr sz="4000" b="1" u="heavy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a</a:t>
            </a:r>
            <a:r>
              <a:rPr sz="4000" b="1" u="heavy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il</a:t>
            </a:r>
            <a:r>
              <a:rPr sz="4000" b="1" u="heavy" spc="-1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a</a:t>
            </a:r>
            <a:r>
              <a:rPr sz="4000" b="1" u="heavy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bility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16406"/>
            <a:ext cx="8985885" cy="1487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  <a:buChar char="•"/>
              <a:tabLst>
                <a:tab pos="348615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degree to </a:t>
            </a:r>
            <a:r>
              <a:rPr sz="3200" spc="-5" dirty="0">
                <a:latin typeface="Calibri"/>
                <a:cs typeface="Calibri"/>
              </a:rPr>
              <a:t>which </a:t>
            </a:r>
            <a:r>
              <a:rPr sz="3200" spc="-10" dirty="0">
                <a:latin typeface="Calibri"/>
                <a:cs typeface="Calibri"/>
              </a:rPr>
              <a:t>appropriate </a:t>
            </a:r>
            <a:r>
              <a:rPr sz="3200" spc="-25" dirty="0">
                <a:latin typeface="Calibri"/>
                <a:cs typeface="Calibri"/>
              </a:rPr>
              <a:t>care </a:t>
            </a:r>
            <a:r>
              <a:rPr sz="3200" dirty="0">
                <a:latin typeface="Calibri"/>
                <a:cs typeface="Calibri"/>
              </a:rPr>
              <a:t>and services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accessible and </a:t>
            </a:r>
            <a:r>
              <a:rPr sz="3200" spc="-10" dirty="0">
                <a:latin typeface="Calibri"/>
                <a:cs typeface="Calibri"/>
              </a:rPr>
              <a:t>obtainable to meet </a:t>
            </a:r>
            <a:r>
              <a:rPr sz="3200" spc="-5" dirty="0">
                <a:latin typeface="Calibri"/>
                <a:cs typeface="Calibri"/>
              </a:rPr>
              <a:t>an </a:t>
            </a:r>
            <a:r>
              <a:rPr sz="3200" dirty="0">
                <a:latin typeface="Calibri"/>
                <a:cs typeface="Calibri"/>
              </a:rPr>
              <a:t>individual's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needs.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618230"/>
            <a:ext cx="9144000" cy="4239895"/>
            <a:chOff x="0" y="2618230"/>
            <a:chExt cx="9144000" cy="42398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18230"/>
              <a:ext cx="4690872" cy="42397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6864" y="2618230"/>
              <a:ext cx="4517136" cy="42397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055" y="1700783"/>
            <a:ext cx="1865376" cy="182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4001" y="11937"/>
            <a:ext cx="30143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298700" algn="l"/>
              </a:tabLst>
            </a:pPr>
            <a:r>
              <a:rPr sz="3200" b="1" u="heavy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Com</a:t>
            </a:r>
            <a:r>
              <a:rPr sz="3200" b="1" u="heavy" spc="-2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p</a:t>
            </a:r>
            <a:r>
              <a:rPr sz="3200" b="1" u="heavy" spc="-3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-5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t</a:t>
            </a:r>
            <a:r>
              <a:rPr sz="3200" b="1" u="heavy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enc</a:t>
            </a:r>
            <a:r>
              <a:rPr sz="3200" b="1" u="heavy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y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3861815"/>
            <a:ext cx="9134856" cy="299618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710940" y="2205227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>
                <a:moveTo>
                  <a:pt x="0" y="0"/>
                </a:moveTo>
                <a:lnTo>
                  <a:pt x="3888486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350D738-70C8-7B67-C069-EB4B39BCB88B}"/>
              </a:ext>
            </a:extLst>
          </p:cNvPr>
          <p:cNvSpPr txBox="1"/>
          <p:nvPr/>
        </p:nvSpPr>
        <p:spPr>
          <a:xfrm>
            <a:off x="78739" y="1179398"/>
            <a:ext cx="898588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400685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degree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which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practitioner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</a:t>
            </a:r>
            <a:r>
              <a:rPr sz="32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dheres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professional </a:t>
            </a:r>
            <a:r>
              <a:rPr sz="3200" spc="-5" dirty="0">
                <a:latin typeface="Calibri"/>
                <a:cs typeface="Calibri"/>
              </a:rPr>
              <a:t>and/or </a:t>
            </a:r>
            <a:r>
              <a:rPr sz="3200" spc="-15" dirty="0">
                <a:latin typeface="Calibri"/>
                <a:cs typeface="Calibri"/>
              </a:rPr>
              <a:t>organizational </a:t>
            </a:r>
            <a:r>
              <a:rPr sz="3200" spc="-20" dirty="0">
                <a:latin typeface="Calibri"/>
                <a:cs typeface="Calibri"/>
              </a:rPr>
              <a:t>standards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25" dirty="0">
                <a:latin typeface="Calibri"/>
                <a:cs typeface="Calibri"/>
              </a:rPr>
              <a:t>care 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practice.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609599"/>
            <a:ext cx="8610600" cy="6248400"/>
            <a:chOff x="533400" y="609599"/>
            <a:chExt cx="8610600" cy="624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609599"/>
              <a:ext cx="7772400" cy="51815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6704" y="5300470"/>
              <a:ext cx="5797296" cy="15575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552" y="2636519"/>
              <a:ext cx="3194304" cy="12252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836" y="4725924"/>
              <a:ext cx="7200900" cy="0"/>
            </a:xfrm>
            <a:custGeom>
              <a:avLst/>
              <a:gdLst/>
              <a:ahLst/>
              <a:cxnLst/>
              <a:rect l="l" t="t" r="r" b="b"/>
              <a:pathLst>
                <a:path w="7200900">
                  <a:moveTo>
                    <a:pt x="0" y="0"/>
                  </a:moveTo>
                  <a:lnTo>
                    <a:pt x="7200773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204" y="11937"/>
            <a:ext cx="753173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u="heavy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                                   </a:t>
            </a:r>
            <a:r>
              <a:rPr sz="3200" b="1" u="heavy" spc="7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Continuity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350465"/>
            <a:ext cx="8987790" cy="2561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42265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3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coordination</a:t>
            </a:r>
            <a:r>
              <a:rPr sz="3200" spc="2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3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needed</a:t>
            </a:r>
            <a:r>
              <a:rPr sz="3200" spc="3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healthcare</a:t>
            </a:r>
            <a:r>
              <a:rPr sz="3200" spc="3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services</a:t>
            </a:r>
            <a:r>
              <a:rPr sz="3200" spc="3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7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patient</a:t>
            </a:r>
            <a:r>
              <a:rPr sz="3200" spc="-5" dirty="0">
                <a:latin typeface="Calibri"/>
                <a:cs typeface="Calibri"/>
              </a:rPr>
              <a:t> among</a:t>
            </a:r>
            <a:r>
              <a:rPr sz="3200" dirty="0">
                <a:latin typeface="Calibri"/>
                <a:cs typeface="Calibri"/>
              </a:rPr>
              <a:t> all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practitioners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across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involved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organizations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over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time.</a:t>
            </a:r>
            <a:endParaRPr sz="320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  <a:spcBef>
                <a:spcPts val="775"/>
              </a:spcBef>
              <a:buChar char="•"/>
              <a:tabLst>
                <a:tab pos="394335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delivery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needed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healthcare</a:t>
            </a:r>
            <a:r>
              <a:rPr sz="3200" spc="-5" dirty="0">
                <a:latin typeface="Calibri"/>
                <a:cs typeface="Calibri"/>
              </a:rPr>
              <a:t> as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coherent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unbroken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succession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services.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463" y="2852927"/>
            <a:ext cx="1868424" cy="182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4240" y="4437888"/>
            <a:ext cx="1830292" cy="1828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4888991"/>
            <a:ext cx="9144000" cy="1969135"/>
            <a:chOff x="0" y="4888991"/>
            <a:chExt cx="9144000" cy="19691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4888" y="4910327"/>
              <a:ext cx="5849112" cy="19476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001767"/>
              <a:ext cx="3285744" cy="18562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6" y="4888991"/>
              <a:ext cx="1868424" cy="2133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35848" y="3817193"/>
            <a:ext cx="590550" cy="15215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0"/>
            <a:ext cx="9123045" cy="2380615"/>
            <a:chOff x="0" y="0"/>
            <a:chExt cx="9123045" cy="238061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115300"/>
              <a:ext cx="2700528" cy="10884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0527" y="908303"/>
              <a:ext cx="3695472" cy="1295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4664" y="557783"/>
              <a:ext cx="3047999" cy="5577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5940552" cy="838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62084" y="1256827"/>
              <a:ext cx="2327363" cy="9468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82968" y="2029967"/>
              <a:ext cx="1810512" cy="350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385" y="8889"/>
            <a:ext cx="22148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Effectiveness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64868"/>
            <a:ext cx="898652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36550" algn="l"/>
              </a:tabLst>
            </a:pPr>
            <a:r>
              <a:rPr sz="3200" spc="-10" dirty="0">
                <a:latin typeface="Calibri"/>
                <a:cs typeface="Calibri"/>
              </a:rPr>
              <a:t>The degree to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25" dirty="0">
                <a:latin typeface="Calibri"/>
                <a:cs typeface="Calibri"/>
              </a:rPr>
              <a:t>care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provided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correct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manner,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given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current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state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knowledge,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achieve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desired or </a:t>
            </a:r>
            <a:r>
              <a:rPr sz="3200" spc="-15" dirty="0">
                <a:latin typeface="Calibri"/>
                <a:cs typeface="Calibri"/>
              </a:rPr>
              <a:t>projected </a:t>
            </a:r>
            <a:r>
              <a:rPr sz="3200" spc="-10" dirty="0">
                <a:latin typeface="Calibri"/>
                <a:cs typeface="Calibri"/>
              </a:rPr>
              <a:t>outcome(s)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individual"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9137904" cy="14965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9302" y="3547218"/>
            <a:ext cx="5421194" cy="139498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095" y="3861815"/>
            <a:ext cx="4063365" cy="2996565"/>
            <a:chOff x="6095" y="3861815"/>
            <a:chExt cx="4063365" cy="29965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1" y="5221222"/>
              <a:ext cx="4056888" cy="1636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" y="3861815"/>
              <a:ext cx="2971800" cy="153314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5488" y="5221222"/>
            <a:ext cx="4858511" cy="16306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27376" y="3285744"/>
            <a:ext cx="4389120" cy="457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4834" y="0"/>
            <a:ext cx="17748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heavy" spc="-13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E</a:t>
            </a:r>
            <a:r>
              <a:rPr b="1" u="heavy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ffic</a:t>
            </a:r>
            <a:r>
              <a:rPr b="1" u="heavy" spc="-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a</a:t>
            </a:r>
            <a:r>
              <a:rPr b="1" u="heavy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18564"/>
            <a:ext cx="8988425" cy="304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60680" algn="l"/>
              </a:tabLst>
            </a:pP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potential </a:t>
            </a:r>
            <a:r>
              <a:rPr sz="3200" spc="-35" dirty="0">
                <a:latin typeface="Calibri"/>
                <a:cs typeface="Calibri"/>
              </a:rPr>
              <a:t>capacity, </a:t>
            </a:r>
            <a:r>
              <a:rPr sz="3200" spc="5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capability of the </a:t>
            </a:r>
            <a:r>
              <a:rPr sz="3200" spc="-25" dirty="0">
                <a:latin typeface="Calibri"/>
                <a:cs typeface="Calibri"/>
              </a:rPr>
              <a:t>care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 produce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desired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effect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outcome,</a:t>
            </a:r>
            <a:r>
              <a:rPr sz="3200" spc="-5" dirty="0">
                <a:latin typeface="Calibri"/>
                <a:cs typeface="Calibri"/>
              </a:rPr>
              <a:t> as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already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shown,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e.g.,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through</a:t>
            </a:r>
            <a:r>
              <a:rPr sz="3200" spc="-10" dirty="0">
                <a:latin typeface="Calibri"/>
                <a:cs typeface="Calibri"/>
              </a:rPr>
              <a:t> scientific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research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(evidence-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based)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findings.</a:t>
            </a:r>
            <a:endParaRPr sz="3200">
              <a:latin typeface="Calibri"/>
              <a:cs typeface="Calibri"/>
            </a:endParaRPr>
          </a:p>
          <a:p>
            <a:pPr marL="12700" marR="10160" algn="just">
              <a:lnSpc>
                <a:spcPct val="100000"/>
              </a:lnSpc>
              <a:spcBef>
                <a:spcPts val="775"/>
              </a:spcBef>
              <a:buChar char="•"/>
              <a:tabLst>
                <a:tab pos="336550" algn="l"/>
              </a:tabLst>
            </a:pP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power </a:t>
            </a:r>
            <a:r>
              <a:rPr sz="3200" spc="-5" dirty="0">
                <a:latin typeface="Calibri"/>
                <a:cs typeface="Calibri"/>
              </a:rPr>
              <a:t>of a </a:t>
            </a:r>
            <a:r>
              <a:rPr sz="3200" spc="-20" dirty="0">
                <a:latin typeface="Calibri"/>
                <a:cs typeface="Calibri"/>
              </a:rPr>
              <a:t>procedure </a:t>
            </a:r>
            <a:r>
              <a:rPr sz="3200" spc="5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treatment </a:t>
            </a:r>
            <a:r>
              <a:rPr sz="3200" spc="-1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improve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status.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00027" y="5656212"/>
            <a:ext cx="2912745" cy="1202055"/>
            <a:chOff x="2700027" y="5656212"/>
            <a:chExt cx="2912745" cy="12020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0027" y="5656212"/>
              <a:ext cx="2912213" cy="12017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8416" y="6556246"/>
              <a:ext cx="1645919" cy="30175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9123045" cy="1661160"/>
            <a:chOff x="0" y="0"/>
            <a:chExt cx="9123045" cy="16611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6979920" cy="1661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9919" y="0"/>
              <a:ext cx="2142744" cy="148437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1917" y="5079663"/>
            <a:ext cx="2224181" cy="15349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45479" y="4334255"/>
            <a:ext cx="3398519" cy="252374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57272" y="2133600"/>
            <a:ext cx="1865376" cy="182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15255" y="2151888"/>
            <a:ext cx="1830292" cy="182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51376" y="3142488"/>
            <a:ext cx="1827307" cy="182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2416" y="4148328"/>
            <a:ext cx="1868424" cy="1828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80" y="3645408"/>
            <a:ext cx="1827307" cy="1828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54240" y="3133344"/>
            <a:ext cx="1830292" cy="213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5255" y="0"/>
            <a:ext cx="4428743" cy="20391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5488" cy="46299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5255" y="2493264"/>
            <a:ext cx="4428743" cy="20634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5255" y="4611622"/>
            <a:ext cx="4428743" cy="22280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687823"/>
            <a:ext cx="4428744" cy="217017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-12191" y="4425696"/>
            <a:ext cx="9168765" cy="274320"/>
            <a:chOff x="-12191" y="4425696"/>
            <a:chExt cx="9168765" cy="274320"/>
          </a:xfrm>
        </p:grpSpPr>
        <p:sp>
          <p:nvSpPr>
            <p:cNvPr id="8" name="object 8"/>
            <p:cNvSpPr/>
            <p:nvPr/>
          </p:nvSpPr>
          <p:spPr>
            <a:xfrm>
              <a:off x="1523" y="4558284"/>
              <a:ext cx="9144000" cy="53975"/>
            </a:xfrm>
            <a:custGeom>
              <a:avLst/>
              <a:gdLst/>
              <a:ahLst/>
              <a:cxnLst/>
              <a:rect l="l" t="t" r="r" b="b"/>
              <a:pathLst>
                <a:path w="9144000" h="53975">
                  <a:moveTo>
                    <a:pt x="9144000" y="53467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437888"/>
              <a:ext cx="9144000" cy="250190"/>
            </a:xfrm>
            <a:custGeom>
              <a:avLst/>
              <a:gdLst/>
              <a:ahLst/>
              <a:cxnLst/>
              <a:rect l="l" t="t" r="r" b="b"/>
              <a:pathLst>
                <a:path w="9144000" h="250189">
                  <a:moveTo>
                    <a:pt x="9019032" y="0"/>
                  </a:moveTo>
                  <a:lnTo>
                    <a:pt x="9019032" y="62484"/>
                  </a:lnTo>
                  <a:lnTo>
                    <a:pt x="124970" y="62484"/>
                  </a:lnTo>
                  <a:lnTo>
                    <a:pt x="124970" y="0"/>
                  </a:lnTo>
                  <a:lnTo>
                    <a:pt x="0" y="124968"/>
                  </a:lnTo>
                  <a:lnTo>
                    <a:pt x="124970" y="249936"/>
                  </a:lnTo>
                  <a:lnTo>
                    <a:pt x="124970" y="187451"/>
                  </a:lnTo>
                  <a:lnTo>
                    <a:pt x="9019032" y="187451"/>
                  </a:lnTo>
                  <a:lnTo>
                    <a:pt x="9019032" y="249936"/>
                  </a:lnTo>
                  <a:lnTo>
                    <a:pt x="9144000" y="124968"/>
                  </a:lnTo>
                  <a:lnTo>
                    <a:pt x="9019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437888"/>
              <a:ext cx="9144000" cy="250190"/>
            </a:xfrm>
            <a:custGeom>
              <a:avLst/>
              <a:gdLst/>
              <a:ahLst/>
              <a:cxnLst/>
              <a:rect l="l" t="t" r="r" b="b"/>
              <a:pathLst>
                <a:path w="9144000" h="250189">
                  <a:moveTo>
                    <a:pt x="0" y="124968"/>
                  </a:moveTo>
                  <a:lnTo>
                    <a:pt x="124970" y="0"/>
                  </a:lnTo>
                  <a:lnTo>
                    <a:pt x="124970" y="62484"/>
                  </a:lnTo>
                  <a:lnTo>
                    <a:pt x="9019032" y="62484"/>
                  </a:lnTo>
                  <a:lnTo>
                    <a:pt x="9019032" y="0"/>
                  </a:lnTo>
                  <a:lnTo>
                    <a:pt x="9144000" y="124968"/>
                  </a:lnTo>
                  <a:lnTo>
                    <a:pt x="9019032" y="249936"/>
                  </a:lnTo>
                  <a:lnTo>
                    <a:pt x="9019032" y="187451"/>
                  </a:lnTo>
                  <a:lnTo>
                    <a:pt x="124970" y="187451"/>
                  </a:lnTo>
                  <a:lnTo>
                    <a:pt x="124970" y="249936"/>
                  </a:lnTo>
                  <a:lnTo>
                    <a:pt x="0" y="124968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8738" y="2794"/>
            <a:ext cx="18249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Efficiency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42085"/>
            <a:ext cx="898842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353695" algn="l"/>
                <a:tab pos="354965" algn="l"/>
                <a:tab pos="1109980" algn="l"/>
                <a:tab pos="3213735" algn="l"/>
                <a:tab pos="4805680" algn="l"/>
                <a:tab pos="5500370" algn="l"/>
                <a:tab pos="7268845" algn="l"/>
                <a:tab pos="8632190" algn="l"/>
              </a:tabLst>
            </a:pP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elat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ons</a:t>
            </a:r>
            <a:r>
              <a:rPr sz="3200" spc="5" dirty="0">
                <a:latin typeface="Calibri"/>
                <a:cs typeface="Calibri"/>
              </a:rPr>
              <a:t>hi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b</a:t>
            </a:r>
            <a:r>
              <a:rPr sz="3200" spc="-3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3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	t</a:t>
            </a:r>
            <a:r>
              <a:rPr sz="3200" spc="15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out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10" dirty="0">
                <a:latin typeface="Calibri"/>
                <a:cs typeface="Calibri"/>
              </a:rPr>
              <a:t>ome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5" dirty="0">
                <a:latin typeface="Calibri"/>
                <a:cs typeface="Calibri"/>
              </a:rPr>
              <a:t>(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esu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15" dirty="0">
                <a:latin typeface="Calibri"/>
                <a:cs typeface="Calibri"/>
              </a:rPr>
              <a:t>of  </a:t>
            </a:r>
            <a:r>
              <a:rPr sz="3200" spc="-25" dirty="0">
                <a:latin typeface="Calibri"/>
                <a:cs typeface="Calibri"/>
              </a:rPr>
              <a:t>care)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resources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used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deliver </a:t>
            </a:r>
            <a:r>
              <a:rPr sz="3200" spc="-25" dirty="0">
                <a:latin typeface="Calibri"/>
                <a:cs typeface="Calibri"/>
              </a:rPr>
              <a:t>care.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271594"/>
            <a:ext cx="898588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345440" algn="l"/>
              </a:tabLst>
            </a:pPr>
            <a:r>
              <a:rPr sz="3200" spc="-5" dirty="0">
                <a:latin typeface="Calibri"/>
                <a:cs typeface="Calibri"/>
              </a:rPr>
              <a:t>"The</a:t>
            </a:r>
            <a:r>
              <a:rPr sz="3200" spc="3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relationship</a:t>
            </a:r>
            <a:r>
              <a:rPr sz="3200" spc="2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2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outputs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(services</a:t>
            </a:r>
            <a:r>
              <a:rPr sz="3200" spc="2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produced)</a:t>
            </a:r>
            <a:r>
              <a:rPr sz="3200" spc="29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inputs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(resources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used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produce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services)"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5995" y="2932057"/>
            <a:ext cx="4061460" cy="1420495"/>
            <a:chOff x="265995" y="2932057"/>
            <a:chExt cx="4061460" cy="14204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995" y="2932057"/>
              <a:ext cx="4061345" cy="14204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0743" y="4093463"/>
              <a:ext cx="2267711" cy="25908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14112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443727"/>
            <a:ext cx="9143999" cy="14142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0" y="2718816"/>
            <a:ext cx="4571999" cy="15514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5503" y="1917192"/>
            <a:ext cx="1865376" cy="182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19344" y="1911095"/>
            <a:ext cx="1868424" cy="182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1992" y="2420111"/>
            <a:ext cx="1868424" cy="213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5420" y="8889"/>
            <a:ext cx="47002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Prevention/Early</a:t>
            </a:r>
            <a:r>
              <a:rPr sz="3200" b="1" u="heavy" spc="5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Detection 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350465"/>
            <a:ext cx="898652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400685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degree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which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interventions,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including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identification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risk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factors,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promote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and 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prevent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disease.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2091055"/>
            <a:chOff x="0" y="0"/>
            <a:chExt cx="9144000" cy="20910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355592" cy="2090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0352" y="33528"/>
              <a:ext cx="4803648" cy="20574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4581142"/>
            <a:ext cx="9144000" cy="2277110"/>
            <a:chOff x="0" y="4581142"/>
            <a:chExt cx="9144000" cy="22771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591" y="4581142"/>
              <a:ext cx="4788408" cy="22494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581143"/>
              <a:ext cx="4340352" cy="227685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5567" y="2837688"/>
            <a:ext cx="1868424" cy="182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800" y="3861815"/>
            <a:ext cx="1827307" cy="182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15584" y="3429000"/>
            <a:ext cx="1830292" cy="182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8488" y="3364991"/>
            <a:ext cx="1830292" cy="1828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90330" cy="21723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87345" algn="just">
              <a:lnSpc>
                <a:spcPct val="100000"/>
              </a:lnSpc>
              <a:spcBef>
                <a:spcPts val="869"/>
              </a:spcBef>
            </a:pPr>
            <a:r>
              <a:rPr sz="3200" b="1"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Respect</a:t>
            </a:r>
            <a:r>
              <a:rPr sz="3200" b="1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and</a:t>
            </a:r>
            <a:r>
              <a:rPr sz="3200" b="1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Caring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3274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degree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10" dirty="0">
                <a:latin typeface="Calibri"/>
                <a:cs typeface="Calibri"/>
              </a:rPr>
              <a:t>those providing </a:t>
            </a:r>
            <a:r>
              <a:rPr sz="3200" spc="-5" dirty="0">
                <a:latin typeface="Calibri"/>
                <a:cs typeface="Calibri"/>
              </a:rPr>
              <a:t>services do </a:t>
            </a:r>
            <a:r>
              <a:rPr sz="3200" spc="15" dirty="0">
                <a:latin typeface="Calibri"/>
                <a:cs typeface="Calibri"/>
              </a:rPr>
              <a:t>so 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sensitivity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individual's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needs,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expectations,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individual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differences.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058539"/>
            <a:ext cx="899160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33655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2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degree</a:t>
            </a:r>
            <a:r>
              <a:rPr sz="3200" spc="2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229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which</a:t>
            </a:r>
            <a:r>
              <a:rPr sz="3200" spc="2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2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individual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</a:t>
            </a:r>
            <a:r>
              <a:rPr sz="3200" spc="2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2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designee</a:t>
            </a:r>
            <a:r>
              <a:rPr sz="3200" spc="254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involved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his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her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own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care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service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decisions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85" y="5271106"/>
            <a:ext cx="2451973" cy="15489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7064" y="5129784"/>
            <a:ext cx="2910840" cy="16977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0192" y="5300470"/>
            <a:ext cx="3023616" cy="152704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2203704"/>
            <a:ext cx="9138285" cy="1938655"/>
            <a:chOff x="0" y="2203704"/>
            <a:chExt cx="9138285" cy="193865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03704"/>
              <a:ext cx="3203448" cy="18470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0192" y="2322576"/>
              <a:ext cx="3166872" cy="17282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7064" y="2322576"/>
              <a:ext cx="2910840" cy="1819656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9055" y="1124711"/>
            <a:ext cx="1827307" cy="182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3471" y="1557527"/>
            <a:ext cx="1865376" cy="182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800" y="2060448"/>
            <a:ext cx="1865376" cy="182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22776" y="2109216"/>
            <a:ext cx="1830292" cy="182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7680" y="5013959"/>
            <a:ext cx="1868424" cy="182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4" y="8889"/>
            <a:ext cx="10718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S</a:t>
            </a:r>
            <a:r>
              <a:rPr sz="3200" b="1"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a</a:t>
            </a:r>
            <a:r>
              <a:rPr sz="3200" b="1" u="heavy" spc="-5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f</a:t>
            </a:r>
            <a:r>
              <a:rPr sz="3200" b="1" u="heavy" spc="-3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64868"/>
            <a:ext cx="898779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403225" algn="l"/>
              </a:tabLst>
            </a:pP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degree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which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healthcare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intervention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minimizes risks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adverse </a:t>
            </a:r>
            <a:r>
              <a:rPr sz="3200" spc="-10" dirty="0">
                <a:latin typeface="Calibri"/>
                <a:cs typeface="Calibri"/>
              </a:rPr>
              <a:t>outcome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10" dirty="0">
                <a:latin typeface="Calibri"/>
                <a:cs typeface="Calibri"/>
              </a:rPr>
              <a:t>both patient </a:t>
            </a:r>
            <a:r>
              <a:rPr sz="3200" spc="-5" dirty="0">
                <a:latin typeface="Calibri"/>
                <a:cs typeface="Calibri"/>
              </a:rPr>
              <a:t> and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provider.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3645406"/>
            <a:ext cx="9144000" cy="3206750"/>
            <a:chOff x="0" y="3645406"/>
            <a:chExt cx="9144000" cy="32067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78222"/>
              <a:ext cx="3636264" cy="27736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55" y="3645406"/>
              <a:ext cx="5724143" cy="320649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648" y="2779776"/>
            <a:ext cx="1827307" cy="213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3285744"/>
            <a:ext cx="1827307" cy="182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19543" y="2801111"/>
            <a:ext cx="1830292" cy="182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1263967"/>
          <a:ext cx="9143999" cy="5589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46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QA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1147445">
                        <a:lnSpc>
                          <a:spcPct val="100000"/>
                        </a:lnSpc>
                      </a:pPr>
                      <a:r>
                        <a:rPr sz="2800" b="1" spc="-2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TQM </a:t>
                      </a:r>
                      <a:r>
                        <a:rPr sz="28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2800" b="1" spc="-3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CQI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2000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Objective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Outcome.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14629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Process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outcome.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14629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R="40005" algn="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800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47625" algn="just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Statistical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tail.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7625" marR="23241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Problem-focused methods </a:t>
                      </a:r>
                      <a:r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(Actions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initiated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problem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identified).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marR="1924050" algn="just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Entire</a:t>
                      </a:r>
                      <a:r>
                        <a:rPr sz="2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group. </a:t>
                      </a:r>
                      <a:r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(Continuous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9530" marR="3683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improvement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process) </a:t>
                      </a:r>
                      <a:r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trying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improve</a:t>
                      </a:r>
                      <a:r>
                        <a:rPr sz="2800" spc="6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process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itself.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798">
                <a:tc>
                  <a:txBody>
                    <a:bodyPr/>
                    <a:lstStyle/>
                    <a:p>
                      <a:pPr marL="294005" marR="177165" indent="-18605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800" spc="-4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800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oc</a:t>
                      </a:r>
                      <a:r>
                        <a:rPr sz="2800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80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s  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aspects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care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only.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marR="445134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non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clinical </a:t>
                      </a:r>
                      <a:r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aspects.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92" y="3505"/>
            <a:ext cx="894270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6675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Calibri"/>
                <a:cs typeface="Calibri"/>
              </a:rPr>
              <a:t>Comparison </a:t>
            </a:r>
            <a:r>
              <a:rPr sz="2800" b="1" spc="-5" dirty="0">
                <a:latin typeface="Calibri"/>
                <a:cs typeface="Calibri"/>
              </a:rPr>
              <a:t>Between </a:t>
            </a:r>
            <a:r>
              <a:rPr sz="2800" b="1" spc="-15" dirty="0">
                <a:latin typeface="Calibri"/>
                <a:cs typeface="Calibri"/>
              </a:rPr>
              <a:t>Traditional </a:t>
            </a:r>
            <a:r>
              <a:rPr sz="2800" b="1" spc="-10" dirty="0">
                <a:latin typeface="Calibri"/>
                <a:cs typeface="Calibri"/>
              </a:rPr>
              <a:t>Monitoring </a:t>
            </a:r>
            <a:r>
              <a:rPr sz="2800" b="1" spc="5" dirty="0">
                <a:latin typeface="Calibri"/>
                <a:cs typeface="Calibri"/>
              </a:rPr>
              <a:t>and </a:t>
            </a:r>
            <a:r>
              <a:rPr sz="2800" b="1" spc="-15" dirty="0">
                <a:latin typeface="Calibri"/>
                <a:cs typeface="Calibri"/>
              </a:rPr>
              <a:t>Evaluation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utilizing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three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aspects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quality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(Quality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Assurance)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6047" y="857199"/>
            <a:ext cx="57842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Continuous</a:t>
            </a:r>
            <a:r>
              <a:rPr sz="2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Quality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Improvement</a:t>
            </a:r>
            <a:r>
              <a:rPr sz="2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(CQI)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7503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311" y="5806439"/>
              <a:ext cx="7705344" cy="10515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0" y="2709672"/>
              <a:ext cx="1981200" cy="14386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03704"/>
              <a:ext cx="1316736" cy="14295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3836" y="2921507"/>
              <a:ext cx="7560945" cy="3822700"/>
            </a:xfrm>
            <a:custGeom>
              <a:avLst/>
              <a:gdLst/>
              <a:ahLst/>
              <a:cxnLst/>
              <a:rect l="l" t="t" r="r" b="b"/>
              <a:pathLst>
                <a:path w="7560945" h="3822700">
                  <a:moveTo>
                    <a:pt x="3096767" y="2237231"/>
                  </a:moveTo>
                  <a:lnTo>
                    <a:pt x="4248912" y="2237231"/>
                  </a:lnTo>
                </a:path>
                <a:path w="7560945" h="3822700">
                  <a:moveTo>
                    <a:pt x="4102608" y="2596895"/>
                  </a:moveTo>
                  <a:lnTo>
                    <a:pt x="5542788" y="2596895"/>
                  </a:lnTo>
                </a:path>
                <a:path w="7560945" h="3822700">
                  <a:moveTo>
                    <a:pt x="5760720" y="3172967"/>
                  </a:moveTo>
                  <a:lnTo>
                    <a:pt x="7560944" y="3172967"/>
                  </a:lnTo>
                </a:path>
                <a:path w="7560945" h="3822700">
                  <a:moveTo>
                    <a:pt x="143255" y="3532631"/>
                  </a:moveTo>
                  <a:lnTo>
                    <a:pt x="1943481" y="3532631"/>
                  </a:lnTo>
                </a:path>
                <a:path w="7560945" h="3822700">
                  <a:moveTo>
                    <a:pt x="5669280" y="3550919"/>
                  </a:moveTo>
                  <a:lnTo>
                    <a:pt x="7469505" y="3550919"/>
                  </a:lnTo>
                </a:path>
                <a:path w="7560945" h="3822700">
                  <a:moveTo>
                    <a:pt x="0" y="3822190"/>
                  </a:moveTo>
                  <a:lnTo>
                    <a:pt x="1800225" y="3822191"/>
                  </a:lnTo>
                </a:path>
                <a:path w="7560945" h="3822700">
                  <a:moveTo>
                    <a:pt x="2865119" y="0"/>
                  </a:moveTo>
                  <a:lnTo>
                    <a:pt x="5976746" y="0"/>
                  </a:lnTo>
                </a:path>
                <a:path w="7560945" h="3822700">
                  <a:moveTo>
                    <a:pt x="719327" y="365759"/>
                  </a:moveTo>
                  <a:lnTo>
                    <a:pt x="2519553" y="365759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1263967"/>
          <a:ext cx="9143999" cy="5589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46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QA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1147445">
                        <a:lnSpc>
                          <a:spcPct val="100000"/>
                        </a:lnSpc>
                      </a:pPr>
                      <a:r>
                        <a:rPr sz="2800" b="1" spc="-2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TQM </a:t>
                      </a:r>
                      <a:r>
                        <a:rPr sz="28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2800" b="1" spc="-3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CQI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2000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Objective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Outcome.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14629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Process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outcome.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14629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R="40005" algn="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800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47625" algn="just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Statistical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tail.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7625" marR="23241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Problem-focused methods </a:t>
                      </a:r>
                      <a:r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(Actions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initiated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problem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identified).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marR="1924050" algn="just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Entire</a:t>
                      </a:r>
                      <a:r>
                        <a:rPr sz="2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group. </a:t>
                      </a:r>
                      <a:r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(Continuous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9530" marR="3683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improvement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process) </a:t>
                      </a:r>
                      <a:r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trying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improve</a:t>
                      </a:r>
                      <a:r>
                        <a:rPr sz="2800" spc="6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process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itself.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798">
                <a:tc>
                  <a:txBody>
                    <a:bodyPr/>
                    <a:lstStyle/>
                    <a:p>
                      <a:pPr marL="294005" marR="177165" indent="-18605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800" spc="-4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800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oc</a:t>
                      </a:r>
                      <a:r>
                        <a:rPr sz="2800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80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s  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aspects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care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only.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marR="445134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non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clinical </a:t>
                      </a:r>
                      <a:r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aspects.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92" y="3505"/>
            <a:ext cx="894270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6675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Calibri"/>
                <a:cs typeface="Calibri"/>
              </a:rPr>
              <a:t>Comparison </a:t>
            </a:r>
            <a:r>
              <a:rPr sz="2800" b="1" spc="-5" dirty="0">
                <a:latin typeface="Calibri"/>
                <a:cs typeface="Calibri"/>
              </a:rPr>
              <a:t>Between </a:t>
            </a:r>
            <a:r>
              <a:rPr sz="2800" b="1" spc="-15" dirty="0">
                <a:latin typeface="Calibri"/>
                <a:cs typeface="Calibri"/>
              </a:rPr>
              <a:t>Traditional </a:t>
            </a:r>
            <a:r>
              <a:rPr sz="2800" b="1" spc="-10" dirty="0">
                <a:latin typeface="Calibri"/>
                <a:cs typeface="Calibri"/>
              </a:rPr>
              <a:t>Monitoring </a:t>
            </a:r>
            <a:r>
              <a:rPr sz="2800" b="1" spc="5" dirty="0">
                <a:latin typeface="Calibri"/>
                <a:cs typeface="Calibri"/>
              </a:rPr>
              <a:t>and </a:t>
            </a:r>
            <a:r>
              <a:rPr sz="2800" b="1" spc="-15" dirty="0">
                <a:latin typeface="Calibri"/>
                <a:cs typeface="Calibri"/>
              </a:rPr>
              <a:t>Evaluation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utilizing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three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aspects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quality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(Quality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Assurance)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6047" y="857199"/>
            <a:ext cx="57842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Continuous</a:t>
            </a:r>
            <a:r>
              <a:rPr sz="2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Quality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Improvement</a:t>
            </a:r>
            <a:r>
              <a:rPr sz="2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(CQI)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10856" y="1484757"/>
          <a:ext cx="8028940" cy="5373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2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QA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800" b="1" spc="-2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TQM </a:t>
                      </a:r>
                      <a:r>
                        <a:rPr sz="28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2800" b="1" spc="-3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CQI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EBEBEB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77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Departmental.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1336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 marR="7531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Cross-departmental</a:t>
                      </a:r>
                      <a:r>
                        <a:rPr sz="2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acc.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spc="-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patient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flow.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EBEBEB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1032">
                <a:tc>
                  <a:txBody>
                    <a:bodyPr/>
                    <a:lstStyle/>
                    <a:p>
                      <a:pPr marL="47625" marR="30924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Frequently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separating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dimensions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quality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care— </a:t>
                      </a:r>
                      <a:r>
                        <a:rPr sz="2400" spc="-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review of appropriateness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separate from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effectiveness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and/or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efficiency.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8895" marR="7302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Integrating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efforts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improve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both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patient outcomes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efficiency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care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delivery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(improving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value).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EBEBEB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2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Errors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due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individual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performance.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Errors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due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failure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(85%).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EBEBEB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249732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409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512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48475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692" y="15620"/>
            <a:ext cx="894143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6675"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Calibri"/>
                <a:cs typeface="Calibri"/>
              </a:rPr>
              <a:t>Comparison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Between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Traditional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Monitoring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and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Evaluation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utilizing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three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aspects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quality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(Quality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Assurance)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and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Continuous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Quality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Improvement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1485900"/>
          <a:ext cx="9143999" cy="5372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QA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74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b="1" spc="-2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TQM</a:t>
                      </a:r>
                      <a:r>
                        <a:rPr sz="2800" b="1" spc="-3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2800" b="1" spc="-4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CQI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1800"/>
                        </a:spcBef>
                        <a:tabLst>
                          <a:tab pos="937894" algn="l"/>
                          <a:tab pos="2599690" algn="l"/>
                        </a:tabLst>
                      </a:pPr>
                      <a:r>
                        <a:rPr sz="24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	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spc="4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care	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Patient</a:t>
                      </a:r>
                      <a:r>
                        <a:rPr sz="2400" spc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care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Also,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focuses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previous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ones: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tabLst>
                          <a:tab pos="2329815" algn="l"/>
                        </a:tabLst>
                      </a:pPr>
                      <a:r>
                        <a:rPr sz="24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240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care	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Patient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care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processes.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9530" marR="34925" algn="just">
                        <a:lnSpc>
                          <a:spcPct val="100000"/>
                        </a:lnSpc>
                        <a:tabLst>
                          <a:tab pos="2811780" algn="l"/>
                        </a:tabLst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Systems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key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ocesses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,	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ies, 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procedures,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and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regulatory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compliance,</a:t>
                      </a:r>
                      <a:r>
                        <a:rPr sz="2400" spc="10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Relationships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communications;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Clinical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pathways,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practice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guidelines,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protocols.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953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930525" algn="l"/>
                        </a:tabLst>
                      </a:pPr>
                      <a:r>
                        <a:rPr sz="240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RESULT</a:t>
                      </a:r>
                      <a:r>
                        <a:rPr sz="2400" spc="5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spc="50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care	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Patient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953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care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outcome.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252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given.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252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right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right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252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patient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right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39">
                <a:tc>
                  <a:txBody>
                    <a:bodyPr/>
                    <a:lstStyle/>
                    <a:p>
                      <a:pPr marR="52705" algn="ctr">
                        <a:lnSpc>
                          <a:spcPts val="2520"/>
                        </a:lnSpc>
                      </a:pPr>
                      <a:r>
                        <a:rPr sz="2400" b="1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252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place.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4">
                <a:tc>
                  <a:txBody>
                    <a:bodyPr/>
                    <a:lstStyle/>
                    <a:p>
                      <a:pPr marR="55244" algn="ctr">
                        <a:lnSpc>
                          <a:spcPts val="2520"/>
                        </a:lnSpc>
                      </a:pPr>
                      <a:r>
                        <a:rPr sz="2400" b="1" spc="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2520"/>
                        </a:lnSpc>
                        <a:tabLst>
                          <a:tab pos="2176145" algn="l"/>
                        </a:tabLst>
                      </a:pPr>
                      <a:r>
                        <a:rPr sz="2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WHO 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care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Patient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care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2520"/>
                        </a:lnSpc>
                      </a:pPr>
                      <a:r>
                        <a:rPr sz="2400" spc="-45" dirty="0">
                          <a:latin typeface="Calibri"/>
                          <a:cs typeface="Calibri"/>
                        </a:rPr>
                        <a:t>giver.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252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Competent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qualified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staff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252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doing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rights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things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31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2520"/>
                        </a:lnSpc>
                      </a:pPr>
                      <a:r>
                        <a:rPr sz="2400" i="1" spc="-10" dirty="0">
                          <a:latin typeface="Calibri"/>
                          <a:cs typeface="Calibri"/>
                        </a:rPr>
                        <a:t>right.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92" y="0"/>
            <a:ext cx="894143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6675"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Calibri"/>
                <a:cs typeface="Calibri"/>
              </a:rPr>
              <a:t>Comparison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Between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Traditional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Monitoring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and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Evaluation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utilizing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three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aspects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quality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(Quality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Assurance)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and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Continuous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Quality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Improvement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11423" y="2676144"/>
            <a:ext cx="600710" cy="241300"/>
            <a:chOff x="3011423" y="2676144"/>
            <a:chExt cx="600710" cy="241300"/>
          </a:xfrm>
        </p:grpSpPr>
        <p:sp>
          <p:nvSpPr>
            <p:cNvPr id="5" name="object 5"/>
            <p:cNvSpPr/>
            <p:nvPr/>
          </p:nvSpPr>
          <p:spPr>
            <a:xfrm>
              <a:off x="3023615" y="2688336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467868" y="0"/>
                  </a:moveTo>
                  <a:lnTo>
                    <a:pt x="467868" y="54101"/>
                  </a:lnTo>
                  <a:lnTo>
                    <a:pt x="0" y="54101"/>
                  </a:lnTo>
                  <a:lnTo>
                    <a:pt x="0" y="162305"/>
                  </a:lnTo>
                  <a:lnTo>
                    <a:pt x="467868" y="162305"/>
                  </a:lnTo>
                  <a:lnTo>
                    <a:pt x="467868" y="216408"/>
                  </a:lnTo>
                  <a:lnTo>
                    <a:pt x="576071" y="108203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23615" y="2688336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54101"/>
                  </a:moveTo>
                  <a:lnTo>
                    <a:pt x="467868" y="54101"/>
                  </a:lnTo>
                  <a:lnTo>
                    <a:pt x="467868" y="0"/>
                  </a:lnTo>
                  <a:lnTo>
                    <a:pt x="576071" y="108203"/>
                  </a:lnTo>
                  <a:lnTo>
                    <a:pt x="467868" y="216408"/>
                  </a:lnTo>
                  <a:lnTo>
                    <a:pt x="467868" y="162305"/>
                  </a:lnTo>
                  <a:lnTo>
                    <a:pt x="0" y="162305"/>
                  </a:lnTo>
                  <a:lnTo>
                    <a:pt x="0" y="54101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795016" y="4468367"/>
            <a:ext cx="457200" cy="295910"/>
            <a:chOff x="2795016" y="4468367"/>
            <a:chExt cx="457200" cy="295910"/>
          </a:xfrm>
        </p:grpSpPr>
        <p:sp>
          <p:nvSpPr>
            <p:cNvPr id="8" name="object 8"/>
            <p:cNvSpPr/>
            <p:nvPr/>
          </p:nvSpPr>
          <p:spPr>
            <a:xfrm>
              <a:off x="2807208" y="4480559"/>
              <a:ext cx="433070" cy="271780"/>
            </a:xfrm>
            <a:custGeom>
              <a:avLst/>
              <a:gdLst/>
              <a:ahLst/>
              <a:cxnLst/>
              <a:rect l="l" t="t" r="r" b="b"/>
              <a:pathLst>
                <a:path w="433069" h="271779">
                  <a:moveTo>
                    <a:pt x="297180" y="0"/>
                  </a:moveTo>
                  <a:lnTo>
                    <a:pt x="297180" y="67817"/>
                  </a:lnTo>
                  <a:lnTo>
                    <a:pt x="0" y="67817"/>
                  </a:lnTo>
                  <a:lnTo>
                    <a:pt x="0" y="203453"/>
                  </a:lnTo>
                  <a:lnTo>
                    <a:pt x="297180" y="203453"/>
                  </a:lnTo>
                  <a:lnTo>
                    <a:pt x="297180" y="271271"/>
                  </a:lnTo>
                  <a:lnTo>
                    <a:pt x="432816" y="135635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07208" y="4480559"/>
              <a:ext cx="433070" cy="271780"/>
            </a:xfrm>
            <a:custGeom>
              <a:avLst/>
              <a:gdLst/>
              <a:ahLst/>
              <a:cxnLst/>
              <a:rect l="l" t="t" r="r" b="b"/>
              <a:pathLst>
                <a:path w="433069" h="271779">
                  <a:moveTo>
                    <a:pt x="0" y="67817"/>
                  </a:moveTo>
                  <a:lnTo>
                    <a:pt x="297180" y="67817"/>
                  </a:lnTo>
                  <a:lnTo>
                    <a:pt x="297180" y="0"/>
                  </a:lnTo>
                  <a:lnTo>
                    <a:pt x="432816" y="135635"/>
                  </a:lnTo>
                  <a:lnTo>
                    <a:pt x="297180" y="271271"/>
                  </a:lnTo>
                  <a:lnTo>
                    <a:pt x="297180" y="203453"/>
                  </a:lnTo>
                  <a:lnTo>
                    <a:pt x="0" y="203453"/>
                  </a:lnTo>
                  <a:lnTo>
                    <a:pt x="0" y="6781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077456" y="2883407"/>
            <a:ext cx="457200" cy="307975"/>
            <a:chOff x="7077456" y="2883407"/>
            <a:chExt cx="457200" cy="307975"/>
          </a:xfrm>
        </p:grpSpPr>
        <p:sp>
          <p:nvSpPr>
            <p:cNvPr id="11" name="object 11"/>
            <p:cNvSpPr/>
            <p:nvPr/>
          </p:nvSpPr>
          <p:spPr>
            <a:xfrm>
              <a:off x="7089648" y="2895599"/>
              <a:ext cx="433070" cy="283845"/>
            </a:xfrm>
            <a:custGeom>
              <a:avLst/>
              <a:gdLst/>
              <a:ahLst/>
              <a:cxnLst/>
              <a:rect l="l" t="t" r="r" b="b"/>
              <a:pathLst>
                <a:path w="433070" h="283844">
                  <a:moveTo>
                    <a:pt x="291083" y="0"/>
                  </a:moveTo>
                  <a:lnTo>
                    <a:pt x="291083" y="70865"/>
                  </a:lnTo>
                  <a:lnTo>
                    <a:pt x="0" y="70865"/>
                  </a:lnTo>
                  <a:lnTo>
                    <a:pt x="0" y="212598"/>
                  </a:lnTo>
                  <a:lnTo>
                    <a:pt x="291083" y="212598"/>
                  </a:lnTo>
                  <a:lnTo>
                    <a:pt x="291083" y="283463"/>
                  </a:lnTo>
                  <a:lnTo>
                    <a:pt x="432816" y="141732"/>
                  </a:lnTo>
                  <a:lnTo>
                    <a:pt x="2910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89648" y="2895599"/>
              <a:ext cx="433070" cy="283845"/>
            </a:xfrm>
            <a:custGeom>
              <a:avLst/>
              <a:gdLst/>
              <a:ahLst/>
              <a:cxnLst/>
              <a:rect l="l" t="t" r="r" b="b"/>
              <a:pathLst>
                <a:path w="433070" h="283844">
                  <a:moveTo>
                    <a:pt x="0" y="70865"/>
                  </a:moveTo>
                  <a:lnTo>
                    <a:pt x="291083" y="70865"/>
                  </a:lnTo>
                  <a:lnTo>
                    <a:pt x="291083" y="0"/>
                  </a:lnTo>
                  <a:lnTo>
                    <a:pt x="432816" y="141732"/>
                  </a:lnTo>
                  <a:lnTo>
                    <a:pt x="291083" y="283463"/>
                  </a:lnTo>
                  <a:lnTo>
                    <a:pt x="291083" y="212598"/>
                  </a:lnTo>
                  <a:lnTo>
                    <a:pt x="0" y="212598"/>
                  </a:lnTo>
                  <a:lnTo>
                    <a:pt x="0" y="70865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540752" y="6153911"/>
            <a:ext cx="475615" cy="292735"/>
            <a:chOff x="7540752" y="6153911"/>
            <a:chExt cx="475615" cy="292735"/>
          </a:xfrm>
        </p:grpSpPr>
        <p:sp>
          <p:nvSpPr>
            <p:cNvPr id="14" name="object 14"/>
            <p:cNvSpPr/>
            <p:nvPr/>
          </p:nvSpPr>
          <p:spPr>
            <a:xfrm>
              <a:off x="7552944" y="6166103"/>
              <a:ext cx="451484" cy="268605"/>
            </a:xfrm>
            <a:custGeom>
              <a:avLst/>
              <a:gdLst/>
              <a:ahLst/>
              <a:cxnLst/>
              <a:rect l="l" t="t" r="r" b="b"/>
              <a:pathLst>
                <a:path w="451484" h="268604">
                  <a:moveTo>
                    <a:pt x="316991" y="0"/>
                  </a:moveTo>
                  <a:lnTo>
                    <a:pt x="316991" y="67056"/>
                  </a:lnTo>
                  <a:lnTo>
                    <a:pt x="0" y="67056"/>
                  </a:lnTo>
                  <a:lnTo>
                    <a:pt x="0" y="201168"/>
                  </a:lnTo>
                  <a:lnTo>
                    <a:pt x="316991" y="201168"/>
                  </a:lnTo>
                  <a:lnTo>
                    <a:pt x="316991" y="268224"/>
                  </a:lnTo>
                  <a:lnTo>
                    <a:pt x="451103" y="134112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52944" y="6166103"/>
              <a:ext cx="451484" cy="268605"/>
            </a:xfrm>
            <a:custGeom>
              <a:avLst/>
              <a:gdLst/>
              <a:ahLst/>
              <a:cxnLst/>
              <a:rect l="l" t="t" r="r" b="b"/>
              <a:pathLst>
                <a:path w="451484" h="268604">
                  <a:moveTo>
                    <a:pt x="0" y="67056"/>
                  </a:moveTo>
                  <a:lnTo>
                    <a:pt x="316991" y="67056"/>
                  </a:lnTo>
                  <a:lnTo>
                    <a:pt x="316991" y="0"/>
                  </a:lnTo>
                  <a:lnTo>
                    <a:pt x="451103" y="134112"/>
                  </a:lnTo>
                  <a:lnTo>
                    <a:pt x="316991" y="268224"/>
                  </a:lnTo>
                  <a:lnTo>
                    <a:pt x="316991" y="201168"/>
                  </a:lnTo>
                  <a:lnTo>
                    <a:pt x="0" y="201168"/>
                  </a:lnTo>
                  <a:lnTo>
                    <a:pt x="0" y="67056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2952" y="33528"/>
              <a:ext cx="3026663" cy="1703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2952" y="4328159"/>
              <a:ext cx="3041904" cy="9723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764868"/>
            <a:ext cx="89890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14655" algn="l"/>
                <a:tab pos="829310" algn="l"/>
                <a:tab pos="1543050" algn="l"/>
                <a:tab pos="3750310" algn="l"/>
                <a:tab pos="4250690" algn="l"/>
                <a:tab pos="4963795" algn="l"/>
                <a:tab pos="6107430" algn="l"/>
                <a:tab pos="8312150" algn="l"/>
                <a:tab pos="8781415" algn="l"/>
              </a:tabLst>
            </a:pPr>
            <a:r>
              <a:rPr sz="3200" spc="5" dirty="0">
                <a:solidFill>
                  <a:srgbClr val="000000"/>
                </a:solidFill>
              </a:rPr>
              <a:t>I</a:t>
            </a:r>
            <a:r>
              <a:rPr sz="3200" spc="-5" dirty="0">
                <a:solidFill>
                  <a:srgbClr val="000000"/>
                </a:solidFill>
              </a:rPr>
              <a:t>t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5" dirty="0">
                <a:solidFill>
                  <a:srgbClr val="000000"/>
                </a:solidFill>
              </a:rPr>
              <a:t>i</a:t>
            </a:r>
            <a:r>
              <a:rPr sz="3200" spc="-5" dirty="0">
                <a:solidFill>
                  <a:srgbClr val="000000"/>
                </a:solidFill>
              </a:rPr>
              <a:t>s</a:t>
            </a:r>
            <a:r>
              <a:rPr sz="3200" dirty="0">
                <a:solidFill>
                  <a:srgbClr val="000000"/>
                </a:solidFill>
              </a:rPr>
              <a:t>	t</a:t>
            </a:r>
            <a:r>
              <a:rPr sz="3200" spc="-10" dirty="0">
                <a:solidFill>
                  <a:srgbClr val="000000"/>
                </a:solidFill>
              </a:rPr>
              <a:t>h</a:t>
            </a:r>
            <a:r>
              <a:rPr sz="3200" spc="-5" dirty="0">
                <a:solidFill>
                  <a:srgbClr val="000000"/>
                </a:solidFill>
              </a:rPr>
              <a:t>e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5" dirty="0">
                <a:solidFill>
                  <a:srgbClr val="000000"/>
                </a:solidFill>
              </a:rPr>
              <a:t>i</a:t>
            </a:r>
            <a:r>
              <a:rPr sz="3200" spc="-40" dirty="0">
                <a:solidFill>
                  <a:srgbClr val="000000"/>
                </a:solidFill>
              </a:rPr>
              <a:t>n</a:t>
            </a:r>
            <a:r>
              <a:rPr sz="3200" spc="-35" dirty="0">
                <a:solidFill>
                  <a:srgbClr val="000000"/>
                </a:solidFill>
              </a:rPr>
              <a:t>v</a:t>
            </a:r>
            <a:r>
              <a:rPr sz="3200" spc="-10" dirty="0">
                <a:solidFill>
                  <a:srgbClr val="000000"/>
                </a:solidFill>
              </a:rPr>
              <a:t>ol</a:t>
            </a:r>
            <a:r>
              <a:rPr sz="3200" spc="-30" dirty="0">
                <a:solidFill>
                  <a:srgbClr val="000000"/>
                </a:solidFill>
              </a:rPr>
              <a:t>v</a:t>
            </a:r>
            <a:r>
              <a:rPr sz="3200" spc="-5" dirty="0">
                <a:solidFill>
                  <a:srgbClr val="000000"/>
                </a:solidFill>
              </a:rPr>
              <a:t>eme</a:t>
            </a:r>
            <a:r>
              <a:rPr sz="3200" spc="-25" dirty="0">
                <a:solidFill>
                  <a:srgbClr val="000000"/>
                </a:solidFill>
              </a:rPr>
              <a:t>n</a:t>
            </a:r>
            <a:r>
              <a:rPr sz="3200" spc="-5" dirty="0">
                <a:solidFill>
                  <a:srgbClr val="000000"/>
                </a:solidFill>
              </a:rPr>
              <a:t>t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10" dirty="0">
                <a:solidFill>
                  <a:srgbClr val="000000"/>
                </a:solidFill>
              </a:rPr>
              <a:t>o</a:t>
            </a:r>
            <a:r>
              <a:rPr sz="3200" spc="-5" dirty="0">
                <a:solidFill>
                  <a:srgbClr val="000000"/>
                </a:solidFill>
              </a:rPr>
              <a:t>f</a:t>
            </a:r>
            <a:r>
              <a:rPr sz="3200" dirty="0">
                <a:solidFill>
                  <a:srgbClr val="000000"/>
                </a:solidFill>
              </a:rPr>
              <a:t>	t</a:t>
            </a:r>
            <a:r>
              <a:rPr sz="3200" spc="-10" dirty="0">
                <a:solidFill>
                  <a:srgbClr val="000000"/>
                </a:solidFill>
              </a:rPr>
              <a:t>h</a:t>
            </a:r>
            <a:r>
              <a:rPr sz="3200" spc="-5" dirty="0">
                <a:solidFill>
                  <a:srgbClr val="000000"/>
                </a:solidFill>
              </a:rPr>
              <a:t>e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5" dirty="0">
                <a:solidFill>
                  <a:srgbClr val="000000"/>
                </a:solidFill>
              </a:rPr>
              <a:t>e</a:t>
            </a:r>
            <a:r>
              <a:rPr sz="3200" spc="-35" dirty="0">
                <a:solidFill>
                  <a:srgbClr val="000000"/>
                </a:solidFill>
              </a:rPr>
              <a:t>n</a:t>
            </a:r>
            <a:r>
              <a:rPr sz="3200" dirty="0">
                <a:solidFill>
                  <a:srgbClr val="000000"/>
                </a:solidFill>
              </a:rPr>
              <a:t>t</a:t>
            </a:r>
            <a:r>
              <a:rPr sz="3200" spc="-5" dirty="0">
                <a:solidFill>
                  <a:srgbClr val="000000"/>
                </a:solidFill>
              </a:rPr>
              <a:t>i</a:t>
            </a:r>
            <a:r>
              <a:rPr sz="3200" spc="-55" dirty="0">
                <a:solidFill>
                  <a:srgbClr val="000000"/>
                </a:solidFill>
              </a:rPr>
              <a:t>r</a:t>
            </a:r>
            <a:r>
              <a:rPr sz="3200" spc="-5" dirty="0">
                <a:solidFill>
                  <a:srgbClr val="000000"/>
                </a:solidFill>
              </a:rPr>
              <a:t>e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10" dirty="0">
                <a:solidFill>
                  <a:srgbClr val="000000"/>
                </a:solidFill>
              </a:rPr>
              <a:t>o</a:t>
            </a:r>
            <a:r>
              <a:rPr sz="3200" spc="-70" dirty="0">
                <a:solidFill>
                  <a:srgbClr val="000000"/>
                </a:solidFill>
              </a:rPr>
              <a:t>r</a:t>
            </a:r>
            <a:r>
              <a:rPr sz="3200" spc="-50" dirty="0">
                <a:solidFill>
                  <a:srgbClr val="000000"/>
                </a:solidFill>
              </a:rPr>
              <a:t>g</a:t>
            </a:r>
            <a:r>
              <a:rPr sz="3200" spc="-5" dirty="0">
                <a:solidFill>
                  <a:srgbClr val="000000"/>
                </a:solidFill>
              </a:rPr>
              <a:t>an</a:t>
            </a:r>
            <a:r>
              <a:rPr sz="3200" spc="10" dirty="0">
                <a:solidFill>
                  <a:srgbClr val="000000"/>
                </a:solidFill>
              </a:rPr>
              <a:t>i</a:t>
            </a:r>
            <a:r>
              <a:rPr sz="3200" spc="-45" dirty="0">
                <a:solidFill>
                  <a:srgbClr val="000000"/>
                </a:solidFill>
              </a:rPr>
              <a:t>z</a:t>
            </a:r>
            <a:r>
              <a:rPr sz="3200" spc="-25" dirty="0">
                <a:solidFill>
                  <a:srgbClr val="000000"/>
                </a:solidFill>
              </a:rPr>
              <a:t>a</a:t>
            </a:r>
            <a:r>
              <a:rPr sz="3200" dirty="0">
                <a:solidFill>
                  <a:srgbClr val="000000"/>
                </a:solidFill>
              </a:rPr>
              <a:t>t</a:t>
            </a:r>
            <a:r>
              <a:rPr sz="3200" spc="-5" dirty="0">
                <a:solidFill>
                  <a:srgbClr val="000000"/>
                </a:solidFill>
              </a:rPr>
              <a:t>ion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5" dirty="0">
                <a:solidFill>
                  <a:srgbClr val="000000"/>
                </a:solidFill>
              </a:rPr>
              <a:t>i</a:t>
            </a:r>
            <a:r>
              <a:rPr sz="3200" spc="-5" dirty="0">
                <a:solidFill>
                  <a:srgbClr val="000000"/>
                </a:solidFill>
              </a:rPr>
              <a:t>n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5" dirty="0">
                <a:solidFill>
                  <a:srgbClr val="000000"/>
                </a:solidFill>
              </a:rPr>
              <a:t>a  </a:t>
            </a:r>
            <a:r>
              <a:rPr sz="3200" spc="-15" dirty="0">
                <a:solidFill>
                  <a:srgbClr val="000000"/>
                </a:solidFill>
              </a:rPr>
              <a:t>process</a:t>
            </a:r>
            <a:r>
              <a:rPr sz="3200" spc="3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of</a:t>
            </a:r>
            <a:r>
              <a:rPr sz="3200" spc="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quality</a:t>
            </a:r>
            <a:r>
              <a:rPr sz="3200" spc="5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improvement</a:t>
            </a:r>
            <a:r>
              <a:rPr sz="3200" spc="7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to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provide</a:t>
            </a:r>
            <a:r>
              <a:rPr sz="3200" spc="5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value.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4595240"/>
            <a:ext cx="84518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latin typeface="Calibri"/>
                <a:cs typeface="Calibri"/>
              </a:rPr>
              <a:t>All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functions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employees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have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participate.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434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926079"/>
            <a:ext cx="4572000" cy="17282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408" y="2926079"/>
            <a:ext cx="4182061" cy="16594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4612" y="5448308"/>
            <a:ext cx="4033174" cy="12789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5" y="5373623"/>
            <a:ext cx="4279392" cy="147564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64868"/>
            <a:ext cx="8986520" cy="314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latin typeface="Calibri"/>
                <a:cs typeface="Calibri"/>
              </a:rPr>
              <a:t>Focusing</a:t>
            </a:r>
            <a:r>
              <a:rPr sz="3200" spc="-10" dirty="0">
                <a:latin typeface="Calibri"/>
                <a:cs typeface="Calibri"/>
              </a:rPr>
              <a:t> on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meeting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customer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needs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organizational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objectives.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Continuous </a:t>
            </a:r>
            <a:r>
              <a:rPr sz="3200" spc="-15" dirty="0">
                <a:latin typeface="Calibri"/>
                <a:cs typeface="Calibri"/>
              </a:rPr>
              <a:t>improvement </a:t>
            </a:r>
            <a:r>
              <a:rPr sz="3200" dirty="0">
                <a:latin typeface="Calibri"/>
                <a:cs typeface="Calibri"/>
              </a:rPr>
              <a:t>in all </a:t>
            </a:r>
            <a:r>
              <a:rPr sz="3200" spc="-15" dirty="0">
                <a:latin typeface="Calibri"/>
                <a:cs typeface="Calibri"/>
              </a:rPr>
              <a:t>work, </a:t>
            </a:r>
            <a:r>
              <a:rPr sz="3200" spc="-20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high </a:t>
            </a:r>
            <a:r>
              <a:rPr sz="3200" spc="-15" dirty="0">
                <a:latin typeface="Calibri"/>
                <a:cs typeface="Calibri"/>
              </a:rPr>
              <a:t>level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strategic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planning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dirty="0">
                <a:latin typeface="Calibri"/>
                <a:cs typeface="Calibri"/>
              </a:rPr>
              <a:t> decision-making,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detailed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execution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work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elements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shop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floor.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323" y="5684681"/>
            <a:ext cx="3366536" cy="4142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184" y="5084062"/>
            <a:ext cx="5004816" cy="17586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7434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8071" y="2276855"/>
            <a:ext cx="1865376" cy="182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9952" y="2779776"/>
            <a:ext cx="1827307" cy="213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4815" y="4940808"/>
            <a:ext cx="1827307" cy="182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22592" y="4005071"/>
            <a:ext cx="1827307" cy="182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8824" y="3870959"/>
            <a:ext cx="1868424" cy="1828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74576"/>
            <a:ext cx="8989060" cy="5483860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3000" dirty="0">
                <a:latin typeface="Calibri"/>
                <a:cs typeface="Calibri"/>
              </a:rPr>
              <a:t>The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b="1" spc="-35" dirty="0">
                <a:latin typeface="Calibri"/>
                <a:cs typeface="Calibri"/>
              </a:rPr>
              <a:t>key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principles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are:</a:t>
            </a:r>
            <a:endParaRPr sz="30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045"/>
              </a:spcBef>
              <a:buChar char="-"/>
              <a:tabLst>
                <a:tab pos="213995" algn="l"/>
              </a:tabLst>
            </a:pPr>
            <a:r>
              <a:rPr sz="3000" spc="-5" dirty="0">
                <a:latin typeface="Calibri"/>
                <a:cs typeface="Calibri"/>
              </a:rPr>
              <a:t>Management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Commitment.</a:t>
            </a:r>
            <a:endParaRPr sz="30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039"/>
              </a:spcBef>
              <a:buChar char="-"/>
              <a:tabLst>
                <a:tab pos="213995" algn="l"/>
              </a:tabLst>
            </a:pPr>
            <a:r>
              <a:rPr sz="3000" spc="-10" dirty="0">
                <a:latin typeface="Calibri"/>
                <a:cs typeface="Calibri"/>
              </a:rPr>
              <a:t>Employee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Empowerment.</a:t>
            </a:r>
            <a:endParaRPr sz="30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045"/>
              </a:spcBef>
              <a:buChar char="-"/>
              <a:tabLst>
                <a:tab pos="213995" algn="l"/>
              </a:tabLst>
            </a:pPr>
            <a:r>
              <a:rPr sz="3000" spc="-25" dirty="0">
                <a:latin typeface="Calibri"/>
                <a:cs typeface="Calibri"/>
              </a:rPr>
              <a:t>Fact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Based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Decision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Making.</a:t>
            </a:r>
            <a:endParaRPr sz="30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039"/>
              </a:spcBef>
              <a:buChar char="-"/>
              <a:tabLst>
                <a:tab pos="213995" algn="l"/>
              </a:tabLst>
            </a:pPr>
            <a:r>
              <a:rPr sz="3000" dirty="0">
                <a:latin typeface="Calibri"/>
                <a:cs typeface="Calibri"/>
              </a:rPr>
              <a:t>Continuous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Improvement.</a:t>
            </a:r>
            <a:endParaRPr sz="3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2045"/>
              </a:spcBef>
              <a:buChar char="-"/>
              <a:tabLst>
                <a:tab pos="469900" algn="l"/>
                <a:tab pos="470534" algn="l"/>
              </a:tabLst>
            </a:pPr>
            <a:r>
              <a:rPr sz="3000" spc="-10" dirty="0">
                <a:latin typeface="Calibri"/>
                <a:cs typeface="Calibri"/>
              </a:rPr>
              <a:t>Customer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Focus.</a:t>
            </a:r>
            <a:endParaRPr sz="3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560"/>
              </a:spcBef>
            </a:pPr>
            <a:r>
              <a:rPr sz="3000" dirty="0">
                <a:latin typeface="Calibri"/>
                <a:cs typeface="Calibri"/>
              </a:rPr>
              <a:t>-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Organizational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Culture.</a:t>
            </a:r>
            <a:endParaRPr sz="30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365"/>
              </a:spcBef>
            </a:pPr>
            <a:r>
              <a:rPr sz="3000" dirty="0">
                <a:latin typeface="Calibri"/>
                <a:cs typeface="Calibri"/>
              </a:rPr>
              <a:t>-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Continuous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learning.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920" y="1743454"/>
            <a:ext cx="4069079" cy="51145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437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885" y="192989"/>
            <a:ext cx="47752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key</a:t>
            </a:r>
            <a:r>
              <a:rPr spc="-10" dirty="0"/>
              <a:t> </a:t>
            </a:r>
            <a:r>
              <a:rPr spc="-20" dirty="0"/>
              <a:t>concepts</a:t>
            </a:r>
            <a:r>
              <a:rPr spc="45" dirty="0"/>
              <a:t> </a:t>
            </a:r>
            <a:r>
              <a:rPr spc="-5" dirty="0"/>
              <a:t>of </a:t>
            </a:r>
            <a:r>
              <a:rPr spc="-50" dirty="0"/>
              <a:t>TQM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2190" y="1688871"/>
            <a:ext cx="96520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50"/>
              </a:lnSpc>
            </a:pPr>
            <a:r>
              <a:rPr sz="300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123950"/>
            <a:ext cx="7837170" cy="551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 indent="-277495">
              <a:lnSpc>
                <a:spcPct val="100000"/>
              </a:lnSpc>
              <a:spcBef>
                <a:spcPts val="100"/>
              </a:spcBef>
              <a:buChar char="•"/>
              <a:tabLst>
                <a:tab pos="290195" algn="l"/>
              </a:tabLst>
            </a:pPr>
            <a:r>
              <a:rPr sz="3000" spc="-90" dirty="0">
                <a:latin typeface="Calibri"/>
                <a:cs typeface="Calibri"/>
              </a:rPr>
              <a:t>Top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management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leadership.</a:t>
            </a:r>
            <a:endParaRPr sz="3000">
              <a:latin typeface="Calibri"/>
              <a:cs typeface="Calibri"/>
            </a:endParaRPr>
          </a:p>
          <a:p>
            <a:pPr marL="289560" indent="-277495">
              <a:lnSpc>
                <a:spcPct val="100000"/>
              </a:lnSpc>
              <a:buChar char="•"/>
              <a:tabLst>
                <a:tab pos="290195" algn="l"/>
              </a:tabLst>
            </a:pPr>
            <a:r>
              <a:rPr sz="3000" spc="-10" dirty="0">
                <a:latin typeface="Calibri"/>
                <a:cs typeface="Calibri"/>
              </a:rPr>
              <a:t>Creating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corporate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framework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for</a:t>
            </a:r>
            <a:r>
              <a:rPr sz="3000" dirty="0">
                <a:latin typeface="Calibri"/>
                <a:cs typeface="Calibri"/>
              </a:rPr>
              <a:t> quality</a:t>
            </a:r>
            <a:endParaRPr sz="3000">
              <a:latin typeface="Calibri"/>
              <a:cs typeface="Calibri"/>
            </a:endParaRPr>
          </a:p>
          <a:p>
            <a:pPr marL="289560" indent="-277495">
              <a:lnSpc>
                <a:spcPct val="100000"/>
              </a:lnSpc>
              <a:buChar char="•"/>
              <a:tabLst>
                <a:tab pos="290195" algn="l"/>
              </a:tabLst>
            </a:pPr>
            <a:r>
              <a:rPr sz="3000" spc="-25" dirty="0">
                <a:latin typeface="Calibri"/>
                <a:cs typeface="Calibri"/>
              </a:rPr>
              <a:t>Transformation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15" dirty="0">
                <a:latin typeface="Calibri"/>
                <a:cs typeface="Calibri"/>
              </a:rPr>
              <a:t> corporate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culture.</a:t>
            </a:r>
            <a:endParaRPr sz="3000">
              <a:latin typeface="Calibri"/>
              <a:cs typeface="Calibri"/>
            </a:endParaRPr>
          </a:p>
          <a:p>
            <a:pPr marL="289560" indent="-277495">
              <a:lnSpc>
                <a:spcPct val="100000"/>
              </a:lnSpc>
              <a:spcBef>
                <a:spcPts val="5"/>
              </a:spcBef>
              <a:buChar char="•"/>
              <a:tabLst>
                <a:tab pos="290195" algn="l"/>
              </a:tabLst>
            </a:pPr>
            <a:r>
              <a:rPr sz="3000" spc="-5" dirty="0">
                <a:latin typeface="Calibri"/>
                <a:cs typeface="Calibri"/>
              </a:rPr>
              <a:t>Customer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focus.</a:t>
            </a:r>
            <a:endParaRPr sz="3000">
              <a:latin typeface="Calibri"/>
              <a:cs typeface="Calibri"/>
            </a:endParaRPr>
          </a:p>
          <a:p>
            <a:pPr marL="289560" indent="-277495">
              <a:lnSpc>
                <a:spcPct val="100000"/>
              </a:lnSpc>
              <a:buChar char="•"/>
              <a:tabLst>
                <a:tab pos="290195" algn="l"/>
              </a:tabLst>
            </a:pPr>
            <a:r>
              <a:rPr sz="3000" spc="-10" dirty="0">
                <a:latin typeface="Calibri"/>
                <a:cs typeface="Calibri"/>
              </a:rPr>
              <a:t>Process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focus.</a:t>
            </a:r>
            <a:endParaRPr sz="3000">
              <a:latin typeface="Calibri"/>
              <a:cs typeface="Calibri"/>
            </a:endParaRPr>
          </a:p>
          <a:p>
            <a:pPr marL="289560" indent="-277495">
              <a:lnSpc>
                <a:spcPct val="100000"/>
              </a:lnSpc>
              <a:buChar char="•"/>
              <a:tabLst>
                <a:tab pos="290195" algn="l"/>
              </a:tabLst>
            </a:pPr>
            <a:r>
              <a:rPr sz="3000" spc="-10" dirty="0">
                <a:latin typeface="Calibri"/>
                <a:cs typeface="Calibri"/>
              </a:rPr>
              <a:t>Collaborative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approach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to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process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improvement.</a:t>
            </a:r>
            <a:endParaRPr sz="3000">
              <a:latin typeface="Calibri"/>
              <a:cs typeface="Calibri"/>
            </a:endParaRPr>
          </a:p>
          <a:p>
            <a:pPr marL="289560" indent="-277495">
              <a:lnSpc>
                <a:spcPct val="100000"/>
              </a:lnSpc>
              <a:buChar char="•"/>
              <a:tabLst>
                <a:tab pos="290195" algn="l"/>
              </a:tabLst>
            </a:pPr>
            <a:r>
              <a:rPr sz="3000" spc="-10" dirty="0">
                <a:latin typeface="Calibri"/>
                <a:cs typeface="Calibri"/>
              </a:rPr>
              <a:t>Employee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education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and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training.</a:t>
            </a:r>
            <a:endParaRPr sz="3000">
              <a:latin typeface="Calibri"/>
              <a:cs typeface="Calibri"/>
            </a:endParaRPr>
          </a:p>
          <a:p>
            <a:pPr marL="289560" indent="-277495">
              <a:lnSpc>
                <a:spcPct val="100000"/>
              </a:lnSpc>
              <a:buChar char="•"/>
              <a:tabLst>
                <a:tab pos="290195" algn="l"/>
              </a:tabLst>
            </a:pPr>
            <a:r>
              <a:rPr sz="3000" dirty="0">
                <a:latin typeface="Calibri"/>
                <a:cs typeface="Calibri"/>
              </a:rPr>
              <a:t>Learning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by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practice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teaching.</a:t>
            </a:r>
            <a:endParaRPr sz="3000">
              <a:latin typeface="Calibri"/>
              <a:cs typeface="Calibri"/>
            </a:endParaRPr>
          </a:p>
          <a:p>
            <a:pPr marL="289560" indent="-277495">
              <a:lnSpc>
                <a:spcPct val="100000"/>
              </a:lnSpc>
              <a:spcBef>
                <a:spcPts val="5"/>
              </a:spcBef>
              <a:buChar char="•"/>
              <a:tabLst>
                <a:tab pos="290195" algn="l"/>
              </a:tabLst>
            </a:pPr>
            <a:r>
              <a:rPr sz="3000" dirty="0">
                <a:latin typeface="Calibri"/>
                <a:cs typeface="Calibri"/>
              </a:rPr>
              <a:t>Benchmarking.</a:t>
            </a:r>
            <a:endParaRPr sz="3000">
              <a:latin typeface="Calibri"/>
              <a:cs typeface="Calibri"/>
            </a:endParaRPr>
          </a:p>
          <a:p>
            <a:pPr marL="289560" indent="-277495">
              <a:lnSpc>
                <a:spcPct val="100000"/>
              </a:lnSpc>
              <a:buChar char="•"/>
              <a:tabLst>
                <a:tab pos="290195" algn="l"/>
              </a:tabLst>
            </a:pPr>
            <a:r>
              <a:rPr sz="3000" dirty="0">
                <a:latin typeface="Calibri"/>
                <a:cs typeface="Calibri"/>
              </a:rPr>
              <a:t>Quality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measurement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and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statistics.</a:t>
            </a:r>
            <a:endParaRPr sz="3000">
              <a:latin typeface="Calibri"/>
              <a:cs typeface="Calibri"/>
            </a:endParaRPr>
          </a:p>
          <a:p>
            <a:pPr marL="289560" indent="-277495">
              <a:lnSpc>
                <a:spcPct val="100000"/>
              </a:lnSpc>
              <a:spcBef>
                <a:spcPts val="5"/>
              </a:spcBef>
              <a:buChar char="•"/>
              <a:tabLst>
                <a:tab pos="290195" algn="l"/>
              </a:tabLst>
            </a:pPr>
            <a:r>
              <a:rPr sz="3000" spc="-5" dirty="0">
                <a:latin typeface="Calibri"/>
                <a:cs typeface="Calibri"/>
              </a:rPr>
              <a:t>Recognition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and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reward.</a:t>
            </a:r>
            <a:endParaRPr sz="3000">
              <a:latin typeface="Calibri"/>
              <a:cs typeface="Calibri"/>
            </a:endParaRPr>
          </a:p>
          <a:p>
            <a:pPr marL="289560" indent="-277495">
              <a:lnSpc>
                <a:spcPct val="100000"/>
              </a:lnSpc>
              <a:buChar char="•"/>
              <a:tabLst>
                <a:tab pos="290195" algn="l"/>
              </a:tabLst>
            </a:pPr>
            <a:r>
              <a:rPr sz="3000" spc="-5" dirty="0">
                <a:latin typeface="Calibri"/>
                <a:cs typeface="Calibri"/>
              </a:rPr>
              <a:t>Management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integration.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67400" y="3861815"/>
            <a:ext cx="3276600" cy="2996565"/>
            <a:chOff x="5867400" y="3861815"/>
            <a:chExt cx="3276600" cy="29965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3861815"/>
              <a:ext cx="3276599" cy="18105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5373623"/>
              <a:ext cx="3276600" cy="148437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3031" y="1170699"/>
            <a:ext cx="2410967" cy="22583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QUALITY</a:t>
            </a:r>
            <a:r>
              <a:rPr spc="40" dirty="0"/>
              <a:t> </a:t>
            </a:r>
            <a:r>
              <a:rPr spc="-15" dirty="0"/>
              <a:t>MANAGEMENT</a:t>
            </a:r>
            <a:r>
              <a:rPr spc="65" dirty="0"/>
              <a:t> </a:t>
            </a:r>
            <a:r>
              <a:rPr spc="-10" dirty="0"/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31570"/>
            <a:ext cx="5210175" cy="551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 indent="-48196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94665" algn="l"/>
              </a:tabLst>
            </a:pPr>
            <a:r>
              <a:rPr sz="2400" spc="-10" dirty="0">
                <a:latin typeface="Calibri"/>
                <a:cs typeface="Calibri"/>
              </a:rPr>
              <a:t>"Productive</a:t>
            </a:r>
            <a:r>
              <a:rPr sz="2400" spc="14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</a:t>
            </a:r>
            <a:r>
              <a:rPr sz="2400" spc="13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1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accomplished</a:t>
            </a:r>
            <a:endParaRPr sz="2400">
              <a:latin typeface="Calibri"/>
              <a:cs typeface="Calibri"/>
            </a:endParaRPr>
          </a:p>
          <a:p>
            <a:pPr marL="12700" marR="6985" algn="just">
              <a:lnSpc>
                <a:spcPct val="170100"/>
              </a:lnSpc>
            </a:pPr>
            <a:r>
              <a:rPr sz="2400" spc="-10" dirty="0">
                <a:latin typeface="Calibri"/>
                <a:cs typeface="Calibri"/>
              </a:rPr>
              <a:t>through</a:t>
            </a:r>
            <a:r>
              <a:rPr sz="2400" spc="-5" dirty="0">
                <a:latin typeface="Calibri"/>
                <a:cs typeface="Calibri"/>
              </a:rPr>
              <a:t> processes."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Each</a:t>
            </a:r>
            <a:r>
              <a:rPr sz="2400" spc="-10" dirty="0">
                <a:latin typeface="Calibri"/>
                <a:cs typeface="Calibri"/>
              </a:rPr>
              <a:t> person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organization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more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processes.</a:t>
            </a:r>
            <a:endParaRPr sz="2400">
              <a:latin typeface="Calibri"/>
              <a:cs typeface="Calibri"/>
            </a:endParaRPr>
          </a:p>
          <a:p>
            <a:pPr marL="12700" marR="6350" algn="just">
              <a:lnSpc>
                <a:spcPct val="170100"/>
              </a:lnSpc>
              <a:spcBef>
                <a:spcPts val="575"/>
              </a:spcBef>
              <a:buAutoNum type="arabicPeriod" startAt="2"/>
              <a:tabLst>
                <a:tab pos="1140460" algn="l"/>
                <a:tab pos="1141095" algn="l"/>
                <a:tab pos="2939415" algn="l"/>
              </a:tabLst>
            </a:pPr>
            <a:r>
              <a:rPr sz="2400" spc="-5" dirty="0">
                <a:latin typeface="Calibri"/>
                <a:cs typeface="Calibri"/>
              </a:rPr>
              <a:t>"Sound	</a:t>
            </a:r>
            <a:r>
              <a:rPr sz="2400" spc="-10" dirty="0">
                <a:latin typeface="Calibri"/>
                <a:cs typeface="Calibri"/>
              </a:rPr>
              <a:t>customer-supplier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relationships </a:t>
            </a:r>
            <a:r>
              <a:rPr sz="2400" spc="-20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absolutely </a:t>
            </a:r>
            <a:r>
              <a:rPr sz="2400" dirty="0">
                <a:latin typeface="Calibri"/>
                <a:cs typeface="Calibri"/>
              </a:rPr>
              <a:t>necessary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sound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quality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management.“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70100"/>
              </a:lnSpc>
              <a:spcBef>
                <a:spcPts val="575"/>
              </a:spcBef>
              <a:buAutoNum type="arabicPeriod" startAt="2"/>
              <a:tabLst>
                <a:tab pos="339725" algn="l"/>
              </a:tabLst>
            </a:pPr>
            <a:r>
              <a:rPr sz="2400" b="1" spc="-5" dirty="0">
                <a:latin typeface="Calibri"/>
                <a:cs typeface="Calibri"/>
              </a:rPr>
              <a:t>"The main </a:t>
            </a:r>
            <a:r>
              <a:rPr sz="2400" b="1" spc="-10" dirty="0">
                <a:latin typeface="Calibri"/>
                <a:cs typeface="Calibri"/>
              </a:rPr>
              <a:t>source </a:t>
            </a:r>
            <a:r>
              <a:rPr sz="2400" b="1" dirty="0">
                <a:latin typeface="Calibri"/>
                <a:cs typeface="Calibri"/>
              </a:rPr>
              <a:t>of quality </a:t>
            </a:r>
            <a:r>
              <a:rPr sz="2400" b="1" spc="-15" dirty="0">
                <a:latin typeface="Calibri"/>
                <a:cs typeface="Calibri"/>
              </a:rPr>
              <a:t>defects </a:t>
            </a:r>
            <a:r>
              <a:rPr sz="2400" b="1" spc="10" dirty="0">
                <a:latin typeface="Calibri"/>
                <a:cs typeface="Calibri"/>
              </a:rPr>
              <a:t>is 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problems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in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process."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64479" y="3159379"/>
            <a:ext cx="3779520" cy="3698875"/>
            <a:chOff x="5364479" y="3159379"/>
            <a:chExt cx="3779520" cy="36988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0991" y="3159379"/>
              <a:ext cx="3493007" cy="20709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79" y="4940807"/>
              <a:ext cx="3779519" cy="191719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7735" y="1308532"/>
            <a:ext cx="3636264" cy="176080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QUALITY</a:t>
            </a:r>
            <a:r>
              <a:rPr spc="40" dirty="0"/>
              <a:t> </a:t>
            </a:r>
            <a:r>
              <a:rPr spc="-15" dirty="0"/>
              <a:t>MANAGEMENT</a:t>
            </a:r>
            <a:r>
              <a:rPr spc="65" dirty="0"/>
              <a:t> </a:t>
            </a:r>
            <a:r>
              <a:rPr spc="-10" dirty="0"/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46810"/>
            <a:ext cx="5567680" cy="5376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 indent="-329565" algn="just">
              <a:lnSpc>
                <a:spcPct val="100000"/>
              </a:lnSpc>
              <a:spcBef>
                <a:spcPts val="95"/>
              </a:spcBef>
              <a:buAutoNum type="arabicPeriod" startAt="4"/>
              <a:tabLst>
                <a:tab pos="342265" algn="l"/>
              </a:tabLst>
            </a:pPr>
            <a:r>
              <a:rPr sz="2600" b="1" spc="-20" dirty="0">
                <a:latin typeface="Calibri"/>
                <a:cs typeface="Calibri"/>
              </a:rPr>
              <a:t>Poor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quality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is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40" dirty="0">
                <a:latin typeface="Calibri"/>
                <a:cs typeface="Calibri"/>
              </a:rPr>
              <a:t>costly.</a:t>
            </a:r>
            <a:endParaRPr sz="2600">
              <a:latin typeface="Calibri"/>
              <a:cs typeface="Calibri"/>
            </a:endParaRPr>
          </a:p>
          <a:p>
            <a:pPr marL="12700" marR="6350" algn="just">
              <a:lnSpc>
                <a:spcPct val="170100"/>
              </a:lnSpc>
              <a:spcBef>
                <a:spcPts val="620"/>
              </a:spcBef>
              <a:buFont typeface="Calibri"/>
              <a:buAutoNum type="arabicPeriod" startAt="4"/>
              <a:tabLst>
                <a:tab pos="549910" algn="l"/>
              </a:tabLst>
            </a:pPr>
            <a:r>
              <a:rPr sz="2600" b="1" spc="-5" dirty="0">
                <a:latin typeface="Calibri"/>
                <a:cs typeface="Calibri"/>
              </a:rPr>
              <a:t>Understanding</a:t>
            </a:r>
            <a:r>
              <a:rPr sz="2600" b="1" dirty="0">
                <a:latin typeface="Calibri"/>
                <a:cs typeface="Calibri"/>
              </a:rPr>
              <a:t> the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variability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processes</a:t>
            </a:r>
            <a:r>
              <a:rPr sz="2600" b="1" spc="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is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40" dirty="0">
                <a:latin typeface="Calibri"/>
                <a:cs typeface="Calibri"/>
              </a:rPr>
              <a:t>key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to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improving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quality.</a:t>
            </a:r>
            <a:endParaRPr sz="2600">
              <a:latin typeface="Calibri"/>
              <a:cs typeface="Calibri"/>
            </a:endParaRPr>
          </a:p>
          <a:p>
            <a:pPr marL="12700" marR="5715" algn="just">
              <a:lnSpc>
                <a:spcPct val="170100"/>
              </a:lnSpc>
              <a:spcBef>
                <a:spcPts val="625"/>
              </a:spcBef>
              <a:buAutoNum type="arabicPeriod" startAt="4"/>
              <a:tabLst>
                <a:tab pos="409575" algn="l"/>
              </a:tabLst>
            </a:pPr>
            <a:r>
              <a:rPr sz="2600" b="1" spc="-5" dirty="0">
                <a:latin typeface="Calibri"/>
                <a:cs typeface="Calibri"/>
              </a:rPr>
              <a:t>Quality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control </a:t>
            </a:r>
            <a:r>
              <a:rPr sz="2600" b="1" dirty="0">
                <a:latin typeface="Calibri"/>
                <a:cs typeface="Calibri"/>
              </a:rPr>
              <a:t>should </a:t>
            </a:r>
            <a:r>
              <a:rPr sz="2600" b="1" spc="-10" dirty="0">
                <a:latin typeface="Calibri"/>
                <a:cs typeface="Calibri"/>
              </a:rPr>
              <a:t>focus </a:t>
            </a:r>
            <a:r>
              <a:rPr sz="2600" b="1" spc="-5" dirty="0">
                <a:latin typeface="Calibri"/>
                <a:cs typeface="Calibri"/>
              </a:rPr>
              <a:t>on the 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most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vital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processes.</a:t>
            </a:r>
            <a:endParaRPr sz="2600">
              <a:latin typeface="Calibri"/>
              <a:cs typeface="Calibri"/>
            </a:endParaRPr>
          </a:p>
          <a:p>
            <a:pPr marL="12700" marR="5080" algn="just">
              <a:lnSpc>
                <a:spcPct val="170100"/>
              </a:lnSpc>
              <a:spcBef>
                <a:spcPts val="625"/>
              </a:spcBef>
              <a:buAutoNum type="arabicPeriod" startAt="4"/>
              <a:tabLst>
                <a:tab pos="424815" algn="l"/>
              </a:tabLst>
            </a:pPr>
            <a:r>
              <a:rPr sz="2600" b="1" spc="-5" dirty="0">
                <a:latin typeface="Calibri"/>
                <a:cs typeface="Calibri"/>
              </a:rPr>
              <a:t>The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modern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approach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to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quality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5" dirty="0">
                <a:latin typeface="Calibri"/>
                <a:cs typeface="Calibri"/>
              </a:rPr>
              <a:t>is </a:t>
            </a:r>
            <a:r>
              <a:rPr sz="2600" b="1" spc="-57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thoroughly</a:t>
            </a:r>
            <a:r>
              <a:rPr sz="2600" b="1" spc="-5" dirty="0">
                <a:latin typeface="Calibri"/>
                <a:cs typeface="Calibri"/>
              </a:rPr>
              <a:t> grounded</a:t>
            </a:r>
            <a:r>
              <a:rPr sz="2600" b="1" dirty="0">
                <a:latin typeface="Calibri"/>
                <a:cs typeface="Calibri"/>
              </a:rPr>
              <a:t> in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scientific</a:t>
            </a:r>
            <a:r>
              <a:rPr sz="2600" b="1" spc="-5" dirty="0">
                <a:latin typeface="Calibri"/>
                <a:cs typeface="Calibri"/>
              </a:rPr>
              <a:t> and 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statistical</a:t>
            </a:r>
            <a:r>
              <a:rPr sz="2600" b="1" spc="7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thinking.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40552" y="838200"/>
            <a:ext cx="3203575" cy="6019800"/>
            <a:chOff x="5940552" y="838200"/>
            <a:chExt cx="3203575" cy="6019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552" y="838200"/>
              <a:ext cx="3203448" cy="1798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2" y="2420111"/>
              <a:ext cx="3203447" cy="44378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1770"/>
            <a:ext cx="9144000" cy="6056630"/>
            <a:chOff x="0" y="801770"/>
            <a:chExt cx="9144000" cy="6056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984" y="801770"/>
              <a:ext cx="8384388" cy="60562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6007" y="6376414"/>
              <a:ext cx="609600" cy="3718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736590"/>
              <a:ext cx="2987040" cy="21214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184" y="1341120"/>
              <a:ext cx="5004815" cy="14386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0991" y="2505456"/>
              <a:ext cx="2362200" cy="350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QUALITY</a:t>
            </a:r>
            <a:r>
              <a:rPr spc="40" dirty="0"/>
              <a:t> </a:t>
            </a:r>
            <a:r>
              <a:rPr spc="-15" dirty="0"/>
              <a:t>MANAGEMENT</a:t>
            </a:r>
            <a:r>
              <a:rPr spc="65" dirty="0"/>
              <a:t> </a:t>
            </a:r>
            <a:r>
              <a:rPr spc="-10" dirty="0"/>
              <a:t>PRINCIPLES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46810"/>
            <a:ext cx="5998210" cy="117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 indent="-329565">
              <a:lnSpc>
                <a:spcPct val="100000"/>
              </a:lnSpc>
              <a:spcBef>
                <a:spcPts val="95"/>
              </a:spcBef>
              <a:buAutoNum type="arabicPeriod" startAt="8"/>
              <a:tabLst>
                <a:tab pos="342265" algn="l"/>
              </a:tabLst>
            </a:pPr>
            <a:r>
              <a:rPr sz="2600" b="1" spc="-60" dirty="0">
                <a:latin typeface="Calibri"/>
                <a:cs typeface="Calibri"/>
              </a:rPr>
              <a:t>Total</a:t>
            </a:r>
            <a:r>
              <a:rPr sz="2600" b="1" spc="4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employee</a:t>
            </a:r>
            <a:r>
              <a:rPr sz="2600" b="1" spc="6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involvement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is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critical.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AutoNum type="arabicPeriod" startAt="8"/>
            </a:pPr>
            <a:endParaRPr sz="2300">
              <a:latin typeface="Calibri"/>
              <a:cs typeface="Calibri"/>
            </a:endParaRPr>
          </a:p>
          <a:p>
            <a:pPr marL="396875" indent="-384810">
              <a:lnSpc>
                <a:spcPct val="100000"/>
              </a:lnSpc>
              <a:buFont typeface="Calibri"/>
              <a:buAutoNum type="arabicPeriod" startAt="8"/>
              <a:tabLst>
                <a:tab pos="396875" algn="l"/>
                <a:tab pos="397510" algn="l"/>
                <a:tab pos="1164590" algn="l"/>
                <a:tab pos="3250565" algn="l"/>
                <a:tab pos="4768850" algn="l"/>
                <a:tab pos="5381625" algn="l"/>
              </a:tabLst>
            </a:pPr>
            <a:r>
              <a:rPr sz="2600" b="1" spc="10" dirty="0">
                <a:latin typeface="Calibri"/>
                <a:cs typeface="Calibri"/>
              </a:rPr>
              <a:t>N</a:t>
            </a:r>
            <a:r>
              <a:rPr sz="2600" b="1" spc="-15" dirty="0">
                <a:latin typeface="Calibri"/>
                <a:cs typeface="Calibri"/>
              </a:rPr>
              <a:t>e</a:t>
            </a:r>
            <a:r>
              <a:rPr sz="2600" b="1" spc="-5" dirty="0">
                <a:latin typeface="Calibri"/>
                <a:cs typeface="Calibri"/>
              </a:rPr>
              <a:t>w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5" dirty="0">
                <a:latin typeface="Calibri"/>
                <a:cs typeface="Calibri"/>
              </a:rPr>
              <a:t>o</a:t>
            </a:r>
            <a:r>
              <a:rPr sz="2600" b="1" spc="-15" dirty="0">
                <a:latin typeface="Calibri"/>
                <a:cs typeface="Calibri"/>
              </a:rPr>
              <a:t>r</a:t>
            </a:r>
            <a:r>
              <a:rPr sz="2600" b="1" spc="-60" dirty="0">
                <a:latin typeface="Calibri"/>
                <a:cs typeface="Calibri"/>
              </a:rPr>
              <a:t>g</a:t>
            </a:r>
            <a:r>
              <a:rPr sz="2600" b="1" spc="5" dirty="0">
                <a:latin typeface="Calibri"/>
                <a:cs typeface="Calibri"/>
              </a:rPr>
              <a:t>a</a:t>
            </a:r>
            <a:r>
              <a:rPr sz="2600" b="1" spc="-5" dirty="0">
                <a:latin typeface="Calibri"/>
                <a:cs typeface="Calibri"/>
              </a:rPr>
              <a:t>n</a:t>
            </a:r>
            <a:r>
              <a:rPr sz="2600" b="1" spc="5" dirty="0">
                <a:latin typeface="Calibri"/>
                <a:cs typeface="Calibri"/>
              </a:rPr>
              <a:t>i</a:t>
            </a:r>
            <a:r>
              <a:rPr sz="2600" b="1" spc="-30" dirty="0">
                <a:latin typeface="Calibri"/>
                <a:cs typeface="Calibri"/>
              </a:rPr>
              <a:t>z</a:t>
            </a:r>
            <a:r>
              <a:rPr sz="2600" b="1" spc="-40" dirty="0">
                <a:latin typeface="Calibri"/>
                <a:cs typeface="Calibri"/>
              </a:rPr>
              <a:t>a</a:t>
            </a:r>
            <a:r>
              <a:rPr sz="2600" b="1" spc="-15" dirty="0">
                <a:latin typeface="Calibri"/>
                <a:cs typeface="Calibri"/>
              </a:rPr>
              <a:t>t</a:t>
            </a:r>
            <a:r>
              <a:rPr sz="2600" b="1" spc="5" dirty="0">
                <a:latin typeface="Calibri"/>
                <a:cs typeface="Calibri"/>
              </a:rPr>
              <a:t>i</a:t>
            </a:r>
            <a:r>
              <a:rPr sz="2600" b="1" spc="-5" dirty="0">
                <a:latin typeface="Calibri"/>
                <a:cs typeface="Calibri"/>
              </a:rPr>
              <a:t>o</a:t>
            </a:r>
            <a:r>
              <a:rPr sz="2600" b="1" spc="15" dirty="0">
                <a:latin typeface="Calibri"/>
                <a:cs typeface="Calibri"/>
              </a:rPr>
              <a:t>n</a:t>
            </a:r>
            <a:r>
              <a:rPr sz="2600" b="1" spc="-5" dirty="0">
                <a:latin typeface="Calibri"/>
                <a:cs typeface="Calibri"/>
              </a:rPr>
              <a:t>al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35" dirty="0">
                <a:latin typeface="Calibri"/>
                <a:cs typeface="Calibri"/>
              </a:rPr>
              <a:t>s</a:t>
            </a:r>
            <a:r>
              <a:rPr sz="2600" b="1" spc="5" dirty="0">
                <a:latin typeface="Calibri"/>
                <a:cs typeface="Calibri"/>
              </a:rPr>
              <a:t>t</a:t>
            </a:r>
            <a:r>
              <a:rPr sz="2600" b="1" spc="-15" dirty="0">
                <a:latin typeface="Calibri"/>
                <a:cs typeface="Calibri"/>
              </a:rPr>
              <a:t>r</a:t>
            </a:r>
            <a:r>
              <a:rPr sz="2600" b="1" spc="15" dirty="0">
                <a:latin typeface="Calibri"/>
                <a:cs typeface="Calibri"/>
              </a:rPr>
              <a:t>u</a:t>
            </a:r>
            <a:r>
              <a:rPr sz="2600" b="1" spc="-10" dirty="0">
                <a:latin typeface="Calibri"/>
                <a:cs typeface="Calibri"/>
              </a:rPr>
              <a:t>c</a:t>
            </a:r>
            <a:r>
              <a:rPr sz="2600" b="1" spc="-25" dirty="0">
                <a:latin typeface="Calibri"/>
                <a:cs typeface="Calibri"/>
              </a:rPr>
              <a:t>t</a:t>
            </a:r>
            <a:r>
              <a:rPr sz="2600" b="1" spc="15" dirty="0">
                <a:latin typeface="Calibri"/>
                <a:cs typeface="Calibri"/>
              </a:rPr>
              <a:t>u</a:t>
            </a:r>
            <a:r>
              <a:rPr sz="2600" b="1" spc="-40" dirty="0">
                <a:latin typeface="Calibri"/>
                <a:cs typeface="Calibri"/>
              </a:rPr>
              <a:t>r</a:t>
            </a:r>
            <a:r>
              <a:rPr sz="2600" b="1" spc="5" dirty="0">
                <a:latin typeface="Calibri"/>
                <a:cs typeface="Calibri"/>
              </a:rPr>
              <a:t>e</a:t>
            </a:r>
            <a:r>
              <a:rPr sz="2600" b="1" spc="-5" dirty="0">
                <a:latin typeface="Calibri"/>
                <a:cs typeface="Calibri"/>
              </a:rPr>
              <a:t>s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10" dirty="0">
                <a:latin typeface="Calibri"/>
                <a:cs typeface="Calibri"/>
              </a:rPr>
              <a:t>c</a:t>
            </a:r>
            <a:r>
              <a:rPr sz="2600" b="1" spc="-20" dirty="0">
                <a:latin typeface="Calibri"/>
                <a:cs typeface="Calibri"/>
              </a:rPr>
              <a:t>a</a:t>
            </a:r>
            <a:r>
              <a:rPr sz="2600" b="1" spc="-5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15" dirty="0">
                <a:latin typeface="Calibri"/>
                <a:cs typeface="Calibri"/>
              </a:rPr>
              <a:t>h</a:t>
            </a:r>
            <a:r>
              <a:rPr sz="2600" b="1" spc="-15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l</a:t>
            </a:r>
            <a:r>
              <a:rPr sz="2600" b="1" spc="-5" dirty="0">
                <a:latin typeface="Calibri"/>
                <a:cs typeface="Calibri"/>
              </a:rPr>
              <a:t>p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473909"/>
            <a:ext cx="5046980" cy="184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15" dirty="0">
                <a:latin typeface="Calibri"/>
                <a:cs typeface="Calibri"/>
              </a:rPr>
              <a:t>achieve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quality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improvement.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170100"/>
              </a:lnSpc>
              <a:spcBef>
                <a:spcPts val="625"/>
              </a:spcBef>
              <a:tabLst>
                <a:tab pos="643255" algn="l"/>
                <a:tab pos="1851025" algn="l"/>
                <a:tab pos="3881754" algn="l"/>
              </a:tabLst>
            </a:pPr>
            <a:r>
              <a:rPr sz="2600" b="1" dirty="0">
                <a:latin typeface="Calibri"/>
                <a:cs typeface="Calibri"/>
              </a:rPr>
              <a:t>10</a:t>
            </a:r>
            <a:r>
              <a:rPr sz="2600" b="1" spc="-5" dirty="0">
                <a:latin typeface="Calibri"/>
                <a:cs typeface="Calibri"/>
              </a:rPr>
              <a:t>.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15" dirty="0">
                <a:latin typeface="Calibri"/>
                <a:cs typeface="Calibri"/>
              </a:rPr>
              <a:t>Q</a:t>
            </a:r>
            <a:r>
              <a:rPr sz="2600" b="1" spc="10" dirty="0">
                <a:latin typeface="Calibri"/>
                <a:cs typeface="Calibri"/>
              </a:rPr>
              <a:t>u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dirty="0">
                <a:latin typeface="Calibri"/>
                <a:cs typeface="Calibri"/>
              </a:rPr>
              <a:t>li</a:t>
            </a:r>
            <a:r>
              <a:rPr sz="2600" b="1" spc="-15" dirty="0">
                <a:latin typeface="Calibri"/>
                <a:cs typeface="Calibri"/>
              </a:rPr>
              <a:t>t</a:t>
            </a:r>
            <a:r>
              <a:rPr sz="2600" b="1" spc="-5" dirty="0">
                <a:latin typeface="Calibri"/>
                <a:cs typeface="Calibri"/>
              </a:rPr>
              <a:t>y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15" dirty="0">
                <a:latin typeface="Calibri"/>
                <a:cs typeface="Calibri"/>
              </a:rPr>
              <a:t>m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15" dirty="0">
                <a:latin typeface="Calibri"/>
                <a:cs typeface="Calibri"/>
              </a:rPr>
              <a:t>n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-10" dirty="0">
                <a:latin typeface="Calibri"/>
                <a:cs typeface="Calibri"/>
              </a:rPr>
              <a:t>g</a:t>
            </a:r>
            <a:r>
              <a:rPr sz="2600" b="1" dirty="0">
                <a:latin typeface="Calibri"/>
                <a:cs typeface="Calibri"/>
              </a:rPr>
              <a:t>e</a:t>
            </a:r>
            <a:r>
              <a:rPr sz="2600" b="1" spc="-10" dirty="0">
                <a:latin typeface="Calibri"/>
                <a:cs typeface="Calibri"/>
              </a:rPr>
              <a:t>men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15" dirty="0">
                <a:latin typeface="Calibri"/>
                <a:cs typeface="Calibri"/>
              </a:rPr>
              <a:t>emp</a:t>
            </a:r>
            <a:r>
              <a:rPr sz="2600" b="1" spc="5" dirty="0">
                <a:latin typeface="Calibri"/>
                <a:cs typeface="Calibri"/>
              </a:rPr>
              <a:t>l</a:t>
            </a:r>
            <a:r>
              <a:rPr sz="2600" b="1" spc="-5" dirty="0">
                <a:latin typeface="Calibri"/>
                <a:cs typeface="Calibri"/>
              </a:rPr>
              <a:t>o</a:t>
            </a:r>
            <a:r>
              <a:rPr sz="2600" b="1" spc="-40" dirty="0">
                <a:latin typeface="Calibri"/>
                <a:cs typeface="Calibri"/>
              </a:rPr>
              <a:t>y</a:t>
            </a:r>
            <a:r>
              <a:rPr sz="2600" b="1" spc="-5" dirty="0">
                <a:latin typeface="Calibri"/>
                <a:cs typeface="Calibri"/>
              </a:rPr>
              <a:t>s  basic,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closely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interrelated</a:t>
            </a:r>
            <a:r>
              <a:rPr sz="2600" b="1" spc="1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activities: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0885" y="3227577"/>
            <a:ext cx="7645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5" dirty="0">
                <a:latin typeface="Calibri"/>
                <a:cs typeface="Calibri"/>
              </a:rPr>
              <a:t>t</a:t>
            </a:r>
            <a:r>
              <a:rPr sz="2600" b="1" spc="-5" dirty="0">
                <a:latin typeface="Calibri"/>
                <a:cs typeface="Calibri"/>
              </a:rPr>
              <a:t>h</a:t>
            </a:r>
            <a:r>
              <a:rPr sz="2600" b="1" spc="-15" dirty="0">
                <a:latin typeface="Calibri"/>
                <a:cs typeface="Calibri"/>
              </a:rPr>
              <a:t>re</a:t>
            </a:r>
            <a:r>
              <a:rPr sz="2600" b="1" spc="-5" dirty="0"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654676"/>
            <a:ext cx="6000750" cy="1768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600" b="1" spc="-5" dirty="0">
                <a:latin typeface="Calibri"/>
                <a:cs typeface="Calibri"/>
              </a:rPr>
              <a:t>Quality</a:t>
            </a:r>
            <a:r>
              <a:rPr sz="2600" b="1" spc="1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planning,</a:t>
            </a:r>
            <a:r>
              <a:rPr sz="2600" b="1" spc="1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quality</a:t>
            </a:r>
            <a:r>
              <a:rPr sz="2600" b="1" spc="12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control</a:t>
            </a:r>
            <a:r>
              <a:rPr sz="2600" b="1" spc="10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[quality</a:t>
            </a:r>
            <a:endParaRPr sz="2600">
              <a:latin typeface="Calibri"/>
              <a:cs typeface="Calibri"/>
            </a:endParaRPr>
          </a:p>
          <a:p>
            <a:pPr marL="356870" marR="5080">
              <a:lnSpc>
                <a:spcPct val="170100"/>
              </a:lnSpc>
              <a:tabLst>
                <a:tab pos="3488054" algn="l"/>
                <a:tab pos="5034280" algn="l"/>
              </a:tabLst>
            </a:pPr>
            <a:r>
              <a:rPr sz="2600" b="1" spc="-15" dirty="0">
                <a:latin typeface="Calibri"/>
                <a:cs typeface="Calibri"/>
              </a:rPr>
              <a:t>me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5" dirty="0">
                <a:latin typeface="Calibri"/>
                <a:cs typeface="Calibri"/>
              </a:rPr>
              <a:t>su</a:t>
            </a:r>
            <a:r>
              <a:rPr sz="2600" b="1" spc="-20" dirty="0">
                <a:latin typeface="Calibri"/>
                <a:cs typeface="Calibri"/>
              </a:rPr>
              <a:t>r</a:t>
            </a:r>
            <a:r>
              <a:rPr sz="2600" b="1" spc="-15" dirty="0">
                <a:latin typeface="Calibri"/>
                <a:cs typeface="Calibri"/>
              </a:rPr>
              <a:t>e</a:t>
            </a:r>
            <a:r>
              <a:rPr sz="2600" b="1" spc="10" dirty="0">
                <a:latin typeface="Calibri"/>
                <a:cs typeface="Calibri"/>
              </a:rPr>
              <a:t>m</a:t>
            </a:r>
            <a:r>
              <a:rPr sz="2600" b="1" spc="-15" dirty="0">
                <a:latin typeface="Calibri"/>
                <a:cs typeface="Calibri"/>
              </a:rPr>
              <a:t>e</a:t>
            </a:r>
            <a:r>
              <a:rPr sz="2600" b="1" spc="-30" dirty="0">
                <a:latin typeface="Calibri"/>
                <a:cs typeface="Calibri"/>
              </a:rPr>
              <a:t>n</a:t>
            </a:r>
            <a:r>
              <a:rPr sz="2600" b="1" spc="5" dirty="0">
                <a:latin typeface="Calibri"/>
                <a:cs typeface="Calibri"/>
              </a:rPr>
              <a:t>t</a:t>
            </a:r>
            <a:r>
              <a:rPr sz="2600" b="1" spc="-5" dirty="0">
                <a:latin typeface="Calibri"/>
                <a:cs typeface="Calibri"/>
              </a:rPr>
              <a:t>],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5" dirty="0">
                <a:latin typeface="Calibri"/>
                <a:cs typeface="Calibri"/>
              </a:rPr>
              <a:t>a</a:t>
            </a:r>
            <a:r>
              <a:rPr sz="2600" b="1" spc="-5" dirty="0">
                <a:latin typeface="Calibri"/>
                <a:cs typeface="Calibri"/>
              </a:rPr>
              <a:t>nd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5" dirty="0">
                <a:latin typeface="Calibri"/>
                <a:cs typeface="Calibri"/>
              </a:rPr>
              <a:t>q</a:t>
            </a:r>
            <a:r>
              <a:rPr sz="2600" b="1" spc="15" dirty="0">
                <a:latin typeface="Calibri"/>
                <a:cs typeface="Calibri"/>
              </a:rPr>
              <a:t>u</a:t>
            </a:r>
            <a:r>
              <a:rPr sz="2600" b="1" spc="5" dirty="0">
                <a:latin typeface="Calibri"/>
                <a:cs typeface="Calibri"/>
              </a:rPr>
              <a:t>a</a:t>
            </a:r>
            <a:r>
              <a:rPr sz="2600" b="1" dirty="0">
                <a:latin typeface="Calibri"/>
                <a:cs typeface="Calibri"/>
              </a:rPr>
              <a:t>li</a:t>
            </a:r>
            <a:r>
              <a:rPr sz="2600" b="1" spc="-15" dirty="0">
                <a:latin typeface="Calibri"/>
                <a:cs typeface="Calibri"/>
              </a:rPr>
              <a:t>t</a:t>
            </a:r>
            <a:r>
              <a:rPr sz="2600" b="1" spc="-5" dirty="0">
                <a:latin typeface="Calibri"/>
                <a:cs typeface="Calibri"/>
              </a:rPr>
              <a:t>y  </a:t>
            </a:r>
            <a:r>
              <a:rPr sz="2600" b="1" spc="-15" dirty="0">
                <a:latin typeface="Calibri"/>
                <a:cs typeface="Calibri"/>
              </a:rPr>
              <a:t>improvement.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3808" y="984503"/>
            <a:ext cx="2997950" cy="17251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7064" y="2852927"/>
            <a:ext cx="2916936" cy="400506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0"/>
            <a:ext cx="8639175" cy="10033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094864" marR="5080" indent="-2082800">
              <a:lnSpc>
                <a:spcPct val="100699"/>
              </a:lnSpc>
              <a:spcBef>
                <a:spcPts val="65"/>
              </a:spcBef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Joint</a:t>
            </a:r>
            <a:r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Commission</a:t>
            </a:r>
            <a:r>
              <a:rPr sz="32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Principles</a:t>
            </a:r>
            <a:r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Organization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3200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Management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Effectiveness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839546"/>
            <a:ext cx="49911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  <a:tab pos="2284095" algn="l"/>
              </a:tabLst>
            </a:pPr>
            <a:r>
              <a:rPr sz="3600" b="1" spc="-5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.	</a:t>
            </a:r>
            <a:r>
              <a:rPr sz="3600" spc="-5" dirty="0">
                <a:solidFill>
                  <a:srgbClr val="000000"/>
                </a:solidFill>
              </a:rPr>
              <a:t>Th</a:t>
            </a:r>
            <a:r>
              <a:rPr sz="3600" dirty="0">
                <a:solidFill>
                  <a:srgbClr val="000000"/>
                </a:solidFill>
              </a:rPr>
              <a:t>e	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600" b="1" spc="-5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600" b="1" spc="-8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ani</a:t>
            </a:r>
            <a:r>
              <a:rPr sz="3600" b="1" spc="-30" dirty="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ti</a:t>
            </a:r>
            <a:r>
              <a:rPr sz="3600" b="1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nal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388440"/>
            <a:ext cx="4993640" cy="5295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mission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statement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clearly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expresses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10" dirty="0">
                <a:latin typeface="Calibri"/>
                <a:cs typeface="Calibri"/>
              </a:rPr>
              <a:t> commitment.</a:t>
            </a:r>
            <a:endParaRPr sz="36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869"/>
              </a:spcBef>
              <a:buFont typeface="Calibri"/>
              <a:buAutoNum type="arabicPeriod" startAt="2"/>
              <a:tabLst>
                <a:tab pos="979805" algn="l"/>
              </a:tabLst>
            </a:pP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organizational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culture.</a:t>
            </a:r>
            <a:endParaRPr sz="3600">
              <a:latin typeface="Calibri"/>
              <a:cs typeface="Calibri"/>
            </a:endParaRPr>
          </a:p>
          <a:p>
            <a:pPr marL="1116330" indent="-1104265" algn="just">
              <a:lnSpc>
                <a:spcPct val="100000"/>
              </a:lnSpc>
              <a:spcBef>
                <a:spcPts val="869"/>
              </a:spcBef>
              <a:buFont typeface="Calibri"/>
              <a:buAutoNum type="arabicPeriod" startAt="2"/>
              <a:tabLst>
                <a:tab pos="1116965" algn="l"/>
              </a:tabLst>
            </a:pPr>
            <a:r>
              <a:rPr sz="3600" spc="-10" dirty="0">
                <a:latin typeface="Calibri"/>
                <a:cs typeface="Calibri"/>
              </a:rPr>
              <a:t>Opportunities</a:t>
            </a:r>
            <a:r>
              <a:rPr sz="3600" spc="1145" dirty="0">
                <a:latin typeface="Calibri"/>
                <a:cs typeface="Calibri"/>
              </a:rPr>
              <a:t>   </a:t>
            </a:r>
            <a:r>
              <a:rPr sz="3600" spc="-30" dirty="0">
                <a:latin typeface="Calibri"/>
                <a:cs typeface="Calibri"/>
              </a:rPr>
              <a:t>for</a:t>
            </a:r>
            <a:endParaRPr sz="3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3600" b="1" spc="-15" dirty="0">
                <a:latin typeface="Calibri"/>
                <a:cs typeface="Calibri"/>
              </a:rPr>
              <a:t>organizational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change.</a:t>
            </a:r>
            <a:endParaRPr sz="3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865"/>
              </a:spcBef>
              <a:buFont typeface="Calibri"/>
              <a:buAutoNum type="arabicPeriod" startAt="4"/>
              <a:tabLst>
                <a:tab pos="592455" algn="l"/>
              </a:tabLst>
            </a:pP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role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of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governing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board,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managerial,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and </a:t>
            </a:r>
            <a:r>
              <a:rPr sz="3600" b="1" spc="-5" dirty="0">
                <a:latin typeface="Calibri"/>
                <a:cs typeface="Calibri"/>
              </a:rPr>
              <a:t> clinical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leaders.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91328" y="981455"/>
            <a:ext cx="3853179" cy="4368165"/>
            <a:chOff x="5291328" y="981455"/>
            <a:chExt cx="3853179" cy="43681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8" y="981455"/>
              <a:ext cx="3852671" cy="1295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6" y="2255519"/>
              <a:ext cx="3529584" cy="18227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736" y="3931920"/>
              <a:ext cx="3636263" cy="141731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6404" y="5798048"/>
            <a:ext cx="3281976" cy="100265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413" y="0"/>
            <a:ext cx="8639175" cy="10033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094864" marR="5080" indent="-2082800">
              <a:lnSpc>
                <a:spcPct val="100699"/>
              </a:lnSpc>
              <a:spcBef>
                <a:spcPts val="65"/>
              </a:spcBef>
            </a:pPr>
            <a:r>
              <a:rPr sz="3200" spc="-10" dirty="0"/>
              <a:t>The</a:t>
            </a:r>
            <a:r>
              <a:rPr sz="3200" spc="15" dirty="0"/>
              <a:t> </a:t>
            </a:r>
            <a:r>
              <a:rPr sz="3200" spc="-15" dirty="0"/>
              <a:t>Joint</a:t>
            </a:r>
            <a:r>
              <a:rPr sz="3200" spc="25" dirty="0"/>
              <a:t> </a:t>
            </a:r>
            <a:r>
              <a:rPr sz="3200" spc="-10" dirty="0"/>
              <a:t>Commission</a:t>
            </a:r>
            <a:r>
              <a:rPr sz="3200" spc="50" dirty="0"/>
              <a:t> </a:t>
            </a:r>
            <a:r>
              <a:rPr sz="3200" spc="-5" dirty="0"/>
              <a:t>Principles</a:t>
            </a:r>
            <a:r>
              <a:rPr sz="3200" spc="25" dirty="0"/>
              <a:t> </a:t>
            </a:r>
            <a:r>
              <a:rPr sz="3200" spc="-5" dirty="0"/>
              <a:t>of</a:t>
            </a:r>
            <a:r>
              <a:rPr sz="3200" dirty="0"/>
              <a:t> </a:t>
            </a:r>
            <a:r>
              <a:rPr sz="3200" spc="-15" dirty="0"/>
              <a:t>Organization</a:t>
            </a:r>
            <a:r>
              <a:rPr sz="3200" dirty="0"/>
              <a:t> </a:t>
            </a:r>
            <a:r>
              <a:rPr sz="3200" spc="-5" dirty="0"/>
              <a:t>and </a:t>
            </a:r>
            <a:r>
              <a:rPr sz="3200" spc="-710" dirty="0"/>
              <a:t> </a:t>
            </a:r>
            <a:r>
              <a:rPr sz="3200" spc="-10" dirty="0"/>
              <a:t>Management</a:t>
            </a:r>
            <a:r>
              <a:rPr sz="3200" spc="40" dirty="0"/>
              <a:t> </a:t>
            </a:r>
            <a:r>
              <a:rPr sz="3200" spc="-20" dirty="0"/>
              <a:t>Effectiveness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777478"/>
            <a:ext cx="5714365" cy="2047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9900"/>
              </a:lnSpc>
              <a:spcBef>
                <a:spcPts val="95"/>
              </a:spcBef>
              <a:tabLst>
                <a:tab pos="1814195" algn="l"/>
                <a:tab pos="4070985" algn="l"/>
              </a:tabLst>
            </a:pPr>
            <a:r>
              <a:rPr sz="2950" b="1" spc="-5" dirty="0">
                <a:latin typeface="Calibri"/>
                <a:cs typeface="Calibri"/>
              </a:rPr>
              <a:t>5. </a:t>
            </a:r>
            <a:r>
              <a:rPr sz="2950" dirty="0">
                <a:latin typeface="Calibri"/>
                <a:cs typeface="Calibri"/>
              </a:rPr>
              <a:t>The </a:t>
            </a:r>
            <a:r>
              <a:rPr sz="2950" spc="-10" dirty="0">
                <a:latin typeface="Calibri"/>
                <a:cs typeface="Calibri"/>
              </a:rPr>
              <a:t>governing board, </a:t>
            </a:r>
            <a:r>
              <a:rPr sz="2950" spc="-5" dirty="0">
                <a:latin typeface="Calibri"/>
                <a:cs typeface="Calibri"/>
              </a:rPr>
              <a:t>managerial, </a:t>
            </a:r>
            <a:r>
              <a:rPr sz="2950" dirty="0">
                <a:latin typeface="Calibri"/>
                <a:cs typeface="Calibri"/>
              </a:rPr>
              <a:t> a</a:t>
            </a:r>
            <a:r>
              <a:rPr sz="2950" spc="5" dirty="0">
                <a:latin typeface="Calibri"/>
                <a:cs typeface="Calibri"/>
              </a:rPr>
              <a:t>n</a:t>
            </a:r>
            <a:r>
              <a:rPr sz="2950" dirty="0">
                <a:latin typeface="Calibri"/>
                <a:cs typeface="Calibri"/>
              </a:rPr>
              <a:t>d	c</a:t>
            </a:r>
            <a:r>
              <a:rPr sz="2950" spc="-10" dirty="0">
                <a:latin typeface="Calibri"/>
                <a:cs typeface="Calibri"/>
              </a:rPr>
              <a:t>l</a:t>
            </a:r>
            <a:r>
              <a:rPr sz="2950" spc="-35" dirty="0">
                <a:latin typeface="Calibri"/>
                <a:cs typeface="Calibri"/>
              </a:rPr>
              <a:t>i</a:t>
            </a:r>
            <a:r>
              <a:rPr sz="2950" dirty="0">
                <a:latin typeface="Calibri"/>
                <a:cs typeface="Calibri"/>
              </a:rPr>
              <a:t>ni</a:t>
            </a:r>
            <a:r>
              <a:rPr sz="2950" spc="-35" dirty="0">
                <a:latin typeface="Calibri"/>
                <a:cs typeface="Calibri"/>
              </a:rPr>
              <a:t>c</a:t>
            </a:r>
            <a:r>
              <a:rPr sz="2950" dirty="0">
                <a:latin typeface="Calibri"/>
                <a:cs typeface="Calibri"/>
              </a:rPr>
              <a:t>al	</a:t>
            </a:r>
            <a:r>
              <a:rPr sz="2950" b="1" dirty="0">
                <a:latin typeface="Calibri"/>
                <a:cs typeface="Calibri"/>
              </a:rPr>
              <a:t>leade</a:t>
            </a:r>
            <a:r>
              <a:rPr sz="2950" b="1" spc="-45" dirty="0">
                <a:latin typeface="Calibri"/>
                <a:cs typeface="Calibri"/>
              </a:rPr>
              <a:t>r</a:t>
            </a:r>
            <a:r>
              <a:rPr sz="2950" b="1" dirty="0">
                <a:latin typeface="Calibri"/>
                <a:cs typeface="Calibri"/>
              </a:rPr>
              <a:t>sh</a:t>
            </a:r>
            <a:r>
              <a:rPr sz="2950" b="1" spc="-15" dirty="0">
                <a:latin typeface="Calibri"/>
                <a:cs typeface="Calibri"/>
              </a:rPr>
              <a:t>i</a:t>
            </a:r>
            <a:r>
              <a:rPr sz="2950" b="1" dirty="0">
                <a:latin typeface="Calibri"/>
                <a:cs typeface="Calibri"/>
              </a:rPr>
              <a:t>p  </a:t>
            </a:r>
            <a:r>
              <a:rPr sz="2950" b="1" spc="-5" dirty="0">
                <a:latin typeface="Calibri"/>
                <a:cs typeface="Calibri"/>
              </a:rPr>
              <a:t>qualifications.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890631"/>
            <a:ext cx="3667125" cy="1373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9900"/>
              </a:lnSpc>
              <a:spcBef>
                <a:spcPts val="95"/>
              </a:spcBef>
              <a:tabLst>
                <a:tab pos="600710" algn="l"/>
                <a:tab pos="838835" algn="l"/>
                <a:tab pos="1466850" algn="l"/>
                <a:tab pos="3147060" algn="l"/>
              </a:tabLst>
            </a:pPr>
            <a:r>
              <a:rPr sz="2950" b="1" spc="-10" dirty="0">
                <a:latin typeface="Calibri"/>
                <a:cs typeface="Calibri"/>
              </a:rPr>
              <a:t>6</a:t>
            </a:r>
            <a:r>
              <a:rPr sz="2950" b="1" dirty="0">
                <a:latin typeface="Calibri"/>
                <a:cs typeface="Calibri"/>
              </a:rPr>
              <a:t>.	</a:t>
            </a:r>
            <a:r>
              <a:rPr sz="2950" spc="-5" dirty="0">
                <a:latin typeface="Calibri"/>
                <a:cs typeface="Calibri"/>
              </a:rPr>
              <a:t>T</a:t>
            </a:r>
            <a:r>
              <a:rPr sz="2950" spc="5" dirty="0">
                <a:latin typeface="Calibri"/>
                <a:cs typeface="Calibri"/>
              </a:rPr>
              <a:t>h</a:t>
            </a:r>
            <a:r>
              <a:rPr sz="2950" dirty="0">
                <a:latin typeface="Calibri"/>
                <a:cs typeface="Calibri"/>
              </a:rPr>
              <a:t>e	</a:t>
            </a:r>
            <a:r>
              <a:rPr sz="2950" b="1" dirty="0">
                <a:latin typeface="Calibri"/>
                <a:cs typeface="Calibri"/>
              </a:rPr>
              <a:t>qual</a:t>
            </a:r>
            <a:r>
              <a:rPr sz="2950" b="1" spc="-15" dirty="0">
                <a:latin typeface="Calibri"/>
                <a:cs typeface="Calibri"/>
              </a:rPr>
              <a:t>i</a:t>
            </a:r>
            <a:r>
              <a:rPr sz="2950" b="1" spc="-5" dirty="0">
                <a:latin typeface="Calibri"/>
                <a:cs typeface="Calibri"/>
              </a:rPr>
              <a:t>fi</a:t>
            </a:r>
            <a:r>
              <a:rPr sz="2950" b="1" spc="-40" dirty="0">
                <a:latin typeface="Calibri"/>
                <a:cs typeface="Calibri"/>
              </a:rPr>
              <a:t>c</a:t>
            </a:r>
            <a:r>
              <a:rPr sz="2950" b="1" spc="-20" dirty="0">
                <a:latin typeface="Calibri"/>
                <a:cs typeface="Calibri"/>
              </a:rPr>
              <a:t>a</a:t>
            </a:r>
            <a:r>
              <a:rPr sz="2950" b="1" dirty="0">
                <a:latin typeface="Calibri"/>
                <a:cs typeface="Calibri"/>
              </a:rPr>
              <a:t>tion</a:t>
            </a:r>
            <a:r>
              <a:rPr sz="2950" b="1" spc="-15" dirty="0">
                <a:latin typeface="Calibri"/>
                <a:cs typeface="Calibri"/>
              </a:rPr>
              <a:t>s</a:t>
            </a:r>
            <a:r>
              <a:rPr sz="2950" b="1" dirty="0">
                <a:latin typeface="Calibri"/>
                <a:cs typeface="Calibri"/>
              </a:rPr>
              <a:t>,  and		</a:t>
            </a:r>
            <a:r>
              <a:rPr sz="2950" b="1" spc="-10" dirty="0">
                <a:latin typeface="Calibri"/>
                <a:cs typeface="Calibri"/>
              </a:rPr>
              <a:t>development	</a:t>
            </a:r>
            <a:r>
              <a:rPr sz="2950" b="1" spc="-5" dirty="0">
                <a:latin typeface="Calibri"/>
                <a:cs typeface="Calibri"/>
              </a:rPr>
              <a:t>of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1138" y="2890631"/>
            <a:ext cx="2021839" cy="1373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0190">
              <a:lnSpc>
                <a:spcPct val="149900"/>
              </a:lnSpc>
              <a:spcBef>
                <a:spcPts val="95"/>
              </a:spcBef>
            </a:pPr>
            <a:r>
              <a:rPr sz="2950" b="1" spc="-25" dirty="0">
                <a:latin typeface="Calibri"/>
                <a:cs typeface="Calibri"/>
              </a:rPr>
              <a:t>e</a:t>
            </a:r>
            <a:r>
              <a:rPr sz="2950" b="1" spc="-55" dirty="0">
                <a:latin typeface="Calibri"/>
                <a:cs typeface="Calibri"/>
              </a:rPr>
              <a:t>v</a:t>
            </a:r>
            <a:r>
              <a:rPr sz="2950" b="1" dirty="0">
                <a:latin typeface="Calibri"/>
                <a:cs typeface="Calibri"/>
              </a:rPr>
              <a:t>alu</a:t>
            </a:r>
            <a:r>
              <a:rPr sz="2950" b="1" spc="-25" dirty="0">
                <a:latin typeface="Calibri"/>
                <a:cs typeface="Calibri"/>
              </a:rPr>
              <a:t>a</a:t>
            </a:r>
            <a:r>
              <a:rPr sz="2950" b="1" dirty="0">
                <a:latin typeface="Calibri"/>
                <a:cs typeface="Calibri"/>
              </a:rPr>
              <a:t>tion,  independe</a:t>
            </a:r>
            <a:r>
              <a:rPr sz="2950" b="1" spc="-20" dirty="0">
                <a:latin typeface="Calibri"/>
                <a:cs typeface="Calibri"/>
              </a:rPr>
              <a:t>n</a:t>
            </a:r>
            <a:r>
              <a:rPr sz="2950" b="1" dirty="0">
                <a:latin typeface="Calibri"/>
                <a:cs typeface="Calibri"/>
              </a:rPr>
              <a:t>t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465142"/>
            <a:ext cx="5711825" cy="1915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b="1" spc="-10" dirty="0">
                <a:latin typeface="Calibri"/>
                <a:cs typeface="Calibri"/>
              </a:rPr>
              <a:t>practitioners.</a:t>
            </a:r>
            <a:endParaRPr sz="2950">
              <a:latin typeface="Calibri"/>
              <a:cs typeface="Calibri"/>
            </a:endParaRPr>
          </a:p>
          <a:p>
            <a:pPr marL="12700" marR="5080">
              <a:lnSpc>
                <a:spcPct val="150600"/>
              </a:lnSpc>
              <a:spcBef>
                <a:spcPts val="670"/>
              </a:spcBef>
            </a:pPr>
            <a:r>
              <a:rPr sz="2950" b="1" spc="-5" dirty="0">
                <a:latin typeface="Calibri"/>
                <a:cs typeface="Calibri"/>
              </a:rPr>
              <a:t>7.</a:t>
            </a:r>
            <a:r>
              <a:rPr sz="2950" b="1" spc="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Human</a:t>
            </a:r>
            <a:r>
              <a:rPr sz="2950" spc="85" dirty="0">
                <a:latin typeface="Calibri"/>
                <a:cs typeface="Calibri"/>
              </a:rPr>
              <a:t> </a:t>
            </a:r>
            <a:r>
              <a:rPr sz="2950" spc="-15" dirty="0">
                <a:latin typeface="Calibri"/>
                <a:cs typeface="Calibri"/>
              </a:rPr>
              <a:t>resources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b="1" spc="-10" dirty="0">
                <a:latin typeface="Calibri"/>
                <a:cs typeface="Calibri"/>
              </a:rPr>
              <a:t>recruitment</a:t>
            </a:r>
            <a:r>
              <a:rPr sz="2950" b="1" spc="8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and </a:t>
            </a:r>
            <a:r>
              <a:rPr sz="2950" b="1" spc="-650" dirty="0">
                <a:latin typeface="Calibri"/>
                <a:cs typeface="Calibri"/>
              </a:rPr>
              <a:t> </a:t>
            </a:r>
            <a:r>
              <a:rPr sz="2950" b="1" spc="-15" dirty="0">
                <a:latin typeface="Calibri"/>
                <a:cs typeface="Calibri"/>
              </a:rPr>
              <a:t>retention</a:t>
            </a:r>
            <a:r>
              <a:rPr sz="2950" b="1" dirty="0">
                <a:latin typeface="Calibri"/>
                <a:cs typeface="Calibri"/>
              </a:rPr>
              <a:t> </a:t>
            </a:r>
            <a:r>
              <a:rPr sz="2950" b="1" spc="-5" dirty="0">
                <a:latin typeface="Calibri"/>
                <a:cs typeface="Calibri"/>
              </a:rPr>
              <a:t>policies</a:t>
            </a:r>
            <a:r>
              <a:rPr sz="2950" b="1" spc="1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and</a:t>
            </a:r>
            <a:r>
              <a:rPr sz="2950" b="1" spc="-20" dirty="0">
                <a:latin typeface="Calibri"/>
                <a:cs typeface="Calibri"/>
              </a:rPr>
              <a:t> </a:t>
            </a:r>
            <a:r>
              <a:rPr sz="2950" b="1" spc="-10" dirty="0">
                <a:latin typeface="Calibri"/>
                <a:cs typeface="Calibri"/>
              </a:rPr>
              <a:t>practices.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3015" y="1057575"/>
            <a:ext cx="3301365" cy="5791835"/>
            <a:chOff x="5843015" y="1057575"/>
            <a:chExt cx="3301365" cy="57918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3015" y="1057575"/>
              <a:ext cx="3300983" cy="17222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3807" y="2566415"/>
              <a:ext cx="3060191" cy="21976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0447" y="4581142"/>
              <a:ext cx="3273551" cy="2267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413" y="0"/>
            <a:ext cx="8639175" cy="10033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094864" marR="5080" indent="-2082800">
              <a:lnSpc>
                <a:spcPct val="100699"/>
              </a:lnSpc>
              <a:spcBef>
                <a:spcPts val="65"/>
              </a:spcBef>
            </a:pPr>
            <a:r>
              <a:rPr sz="3200" spc="-10" dirty="0"/>
              <a:t>The</a:t>
            </a:r>
            <a:r>
              <a:rPr sz="3200" spc="15" dirty="0"/>
              <a:t> </a:t>
            </a:r>
            <a:r>
              <a:rPr sz="3200" spc="-15" dirty="0"/>
              <a:t>Joint</a:t>
            </a:r>
            <a:r>
              <a:rPr sz="3200" spc="25" dirty="0"/>
              <a:t> </a:t>
            </a:r>
            <a:r>
              <a:rPr sz="3200" spc="-10" dirty="0"/>
              <a:t>Commission</a:t>
            </a:r>
            <a:r>
              <a:rPr sz="3200" spc="50" dirty="0"/>
              <a:t> </a:t>
            </a:r>
            <a:r>
              <a:rPr sz="3200" spc="-5" dirty="0"/>
              <a:t>Principles</a:t>
            </a:r>
            <a:r>
              <a:rPr sz="3200" spc="25" dirty="0"/>
              <a:t> </a:t>
            </a:r>
            <a:r>
              <a:rPr sz="3200" spc="-5" dirty="0"/>
              <a:t>of</a:t>
            </a:r>
            <a:r>
              <a:rPr sz="3200" dirty="0"/>
              <a:t> </a:t>
            </a:r>
            <a:r>
              <a:rPr sz="3200" spc="-15" dirty="0"/>
              <a:t>Organization</a:t>
            </a:r>
            <a:r>
              <a:rPr sz="3200" dirty="0"/>
              <a:t> </a:t>
            </a:r>
            <a:r>
              <a:rPr sz="3200" spc="-5" dirty="0"/>
              <a:t>and </a:t>
            </a:r>
            <a:r>
              <a:rPr sz="3200" spc="-710" dirty="0"/>
              <a:t> </a:t>
            </a:r>
            <a:r>
              <a:rPr sz="3200" spc="-10" dirty="0"/>
              <a:t>Management</a:t>
            </a:r>
            <a:r>
              <a:rPr sz="3200" spc="40" dirty="0"/>
              <a:t> </a:t>
            </a:r>
            <a:r>
              <a:rPr sz="3200" spc="-20" dirty="0"/>
              <a:t>Effectiveness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1079754"/>
            <a:ext cx="5137150" cy="574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 indent="-393700" algn="just">
              <a:lnSpc>
                <a:spcPct val="100000"/>
              </a:lnSpc>
              <a:spcBef>
                <a:spcPts val="95"/>
              </a:spcBef>
              <a:buFont typeface="Calibri"/>
              <a:buAutoNum type="arabicPeriod" startAt="8"/>
              <a:tabLst>
                <a:tab pos="406400" algn="l"/>
              </a:tabLst>
            </a:pPr>
            <a:r>
              <a:rPr sz="3100" spc="-10" dirty="0">
                <a:latin typeface="Calibri"/>
                <a:cs typeface="Calibri"/>
              </a:rPr>
              <a:t>Sufficient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support</a:t>
            </a:r>
            <a:r>
              <a:rPr sz="3100" b="1" spc="30" dirty="0">
                <a:latin typeface="Calibri"/>
                <a:cs typeface="Calibri"/>
              </a:rPr>
              <a:t> </a:t>
            </a:r>
            <a:r>
              <a:rPr sz="3100" b="1" spc="-15" dirty="0">
                <a:latin typeface="Calibri"/>
                <a:cs typeface="Calibri"/>
              </a:rPr>
              <a:t>resources.</a:t>
            </a:r>
            <a:endParaRPr sz="3100">
              <a:latin typeface="Calibri"/>
              <a:cs typeface="Calibri"/>
            </a:endParaRPr>
          </a:p>
          <a:p>
            <a:pPr marL="12700" marR="5715" algn="just">
              <a:lnSpc>
                <a:spcPct val="150100"/>
              </a:lnSpc>
              <a:spcBef>
                <a:spcPts val="755"/>
              </a:spcBef>
              <a:buFont typeface="Calibri"/>
              <a:buAutoNum type="arabicPeriod" startAt="8"/>
              <a:tabLst>
                <a:tab pos="467359" algn="l"/>
              </a:tabLst>
            </a:pPr>
            <a:r>
              <a:rPr sz="3100" spc="-5" dirty="0">
                <a:latin typeface="Calibri"/>
                <a:cs typeface="Calibri"/>
              </a:rPr>
              <a:t>The </a:t>
            </a:r>
            <a:r>
              <a:rPr sz="3100" b="1" dirty="0">
                <a:latin typeface="Calibri"/>
                <a:cs typeface="Calibri"/>
              </a:rPr>
              <a:t>monitoring, </a:t>
            </a:r>
            <a:r>
              <a:rPr sz="3100" b="1" spc="-10" dirty="0">
                <a:latin typeface="Calibri"/>
                <a:cs typeface="Calibri"/>
              </a:rPr>
              <a:t>evaluation, </a:t>
            </a:r>
            <a:r>
              <a:rPr sz="3100" b="1" spc="-5" dirty="0">
                <a:latin typeface="Calibri"/>
                <a:cs typeface="Calibri"/>
              </a:rPr>
              <a:t> and</a:t>
            </a:r>
            <a:r>
              <a:rPr sz="3100" b="1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continuous</a:t>
            </a:r>
            <a:r>
              <a:rPr sz="3100" b="1" spc="-5" dirty="0">
                <a:latin typeface="Calibri"/>
                <a:cs typeface="Calibri"/>
              </a:rPr>
              <a:t> </a:t>
            </a:r>
            <a:r>
              <a:rPr sz="3100" b="1" spc="-15" dirty="0">
                <a:latin typeface="Calibri"/>
                <a:cs typeface="Calibri"/>
              </a:rPr>
              <a:t>improvement </a:t>
            </a:r>
            <a:r>
              <a:rPr sz="3100" b="1" spc="-10" dirty="0">
                <a:latin typeface="Calibri"/>
                <a:cs typeface="Calibri"/>
              </a:rPr>
              <a:t> of</a:t>
            </a:r>
            <a:r>
              <a:rPr sz="3100" b="1" spc="-5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patient</a:t>
            </a:r>
            <a:r>
              <a:rPr sz="3100" b="1" spc="-20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care.</a:t>
            </a:r>
            <a:endParaRPr sz="3100">
              <a:latin typeface="Calibri"/>
              <a:cs typeface="Calibri"/>
            </a:endParaRPr>
          </a:p>
          <a:p>
            <a:pPr marL="12700" marR="6350" algn="just">
              <a:lnSpc>
                <a:spcPct val="150400"/>
              </a:lnSpc>
              <a:spcBef>
                <a:spcPts val="720"/>
              </a:spcBef>
              <a:buAutoNum type="arabicPeriod" startAt="8"/>
              <a:tabLst>
                <a:tab pos="732790" algn="l"/>
              </a:tabLst>
            </a:pPr>
            <a:r>
              <a:rPr sz="3100" b="1" spc="-15" dirty="0">
                <a:latin typeface="Calibri"/>
                <a:cs typeface="Calibri"/>
              </a:rPr>
              <a:t>Organizational</a:t>
            </a:r>
            <a:r>
              <a:rPr sz="3100" b="1" spc="-10" dirty="0">
                <a:latin typeface="Calibri"/>
                <a:cs typeface="Calibri"/>
              </a:rPr>
              <a:t> </a:t>
            </a:r>
            <a:r>
              <a:rPr sz="3100" b="1" spc="-20" dirty="0">
                <a:latin typeface="Calibri"/>
                <a:cs typeface="Calibri"/>
              </a:rPr>
              <a:t>integration </a:t>
            </a:r>
            <a:r>
              <a:rPr sz="3100" b="1" spc="-690" dirty="0">
                <a:latin typeface="Calibri"/>
                <a:cs typeface="Calibri"/>
              </a:rPr>
              <a:t> </a:t>
            </a:r>
            <a:r>
              <a:rPr sz="3100" b="1" spc="-5" dirty="0">
                <a:latin typeface="Calibri"/>
                <a:cs typeface="Calibri"/>
              </a:rPr>
              <a:t>and</a:t>
            </a:r>
            <a:r>
              <a:rPr sz="3100" b="1" spc="-20" dirty="0">
                <a:latin typeface="Calibri"/>
                <a:cs typeface="Calibri"/>
              </a:rPr>
              <a:t> </a:t>
            </a:r>
            <a:r>
              <a:rPr sz="3100" b="1" spc="-15" dirty="0">
                <a:latin typeface="Calibri"/>
                <a:cs typeface="Calibri"/>
              </a:rPr>
              <a:t>coordination.</a:t>
            </a:r>
            <a:endParaRPr sz="3100">
              <a:latin typeface="Calibri"/>
              <a:cs typeface="Calibri"/>
            </a:endParaRPr>
          </a:p>
          <a:p>
            <a:pPr marL="12700" marR="5080" algn="just">
              <a:lnSpc>
                <a:spcPct val="150500"/>
              </a:lnSpc>
              <a:spcBef>
                <a:spcPts val="715"/>
              </a:spcBef>
              <a:buAutoNum type="arabicPeriod" startAt="8"/>
              <a:tabLst>
                <a:tab pos="1658620" algn="l"/>
                <a:tab pos="1659255" algn="l"/>
                <a:tab pos="4506595" algn="l"/>
              </a:tabLst>
            </a:pPr>
            <a:r>
              <a:rPr sz="3100" b="1" spc="-10" dirty="0">
                <a:latin typeface="Calibri"/>
                <a:cs typeface="Calibri"/>
              </a:rPr>
              <a:t>C</a:t>
            </a:r>
            <a:r>
              <a:rPr sz="3100" b="1" spc="-25" dirty="0">
                <a:latin typeface="Calibri"/>
                <a:cs typeface="Calibri"/>
              </a:rPr>
              <a:t>o</a:t>
            </a:r>
            <a:r>
              <a:rPr sz="3100" b="1" spc="-35" dirty="0">
                <a:latin typeface="Calibri"/>
                <a:cs typeface="Calibri"/>
              </a:rPr>
              <a:t>n</a:t>
            </a:r>
            <a:r>
              <a:rPr sz="3100" b="1" spc="-5" dirty="0">
                <a:latin typeface="Calibri"/>
                <a:cs typeface="Calibri"/>
              </a:rPr>
              <a:t>t</a:t>
            </a:r>
            <a:r>
              <a:rPr sz="3100" b="1" dirty="0">
                <a:latin typeface="Calibri"/>
                <a:cs typeface="Calibri"/>
              </a:rPr>
              <a:t>i</a:t>
            </a:r>
            <a:r>
              <a:rPr sz="3100" b="1" spc="-5" dirty="0">
                <a:latin typeface="Calibri"/>
                <a:cs typeface="Calibri"/>
              </a:rPr>
              <a:t>n</a:t>
            </a:r>
            <a:r>
              <a:rPr sz="3100" b="1" spc="-20" dirty="0">
                <a:latin typeface="Calibri"/>
                <a:cs typeface="Calibri"/>
              </a:rPr>
              <a:t>u</a:t>
            </a:r>
            <a:r>
              <a:rPr sz="3100" b="1" spc="20" dirty="0">
                <a:latin typeface="Calibri"/>
                <a:cs typeface="Calibri"/>
              </a:rPr>
              <a:t>i</a:t>
            </a:r>
            <a:r>
              <a:rPr sz="3100" b="1" spc="-5" dirty="0">
                <a:latin typeface="Calibri"/>
                <a:cs typeface="Calibri"/>
              </a:rPr>
              <a:t>ty</a:t>
            </a:r>
            <a:r>
              <a:rPr sz="3100" b="1" dirty="0">
                <a:latin typeface="Calibri"/>
                <a:cs typeface="Calibri"/>
              </a:rPr>
              <a:t>	</a:t>
            </a:r>
            <a:r>
              <a:rPr sz="3100" b="1" spc="-5" dirty="0">
                <a:latin typeface="Calibri"/>
                <a:cs typeface="Calibri"/>
              </a:rPr>
              <a:t>and  </a:t>
            </a:r>
            <a:r>
              <a:rPr sz="3100" b="1" spc="-15" dirty="0">
                <a:latin typeface="Calibri"/>
                <a:cs typeface="Calibri"/>
              </a:rPr>
              <a:t>comprehensiveness</a:t>
            </a:r>
            <a:r>
              <a:rPr sz="3100" b="1" spc="70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of care.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21223" y="1063752"/>
            <a:ext cx="3923029" cy="5794375"/>
            <a:chOff x="5221223" y="1063752"/>
            <a:chExt cx="3923029" cy="57943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223" y="1063752"/>
              <a:ext cx="3922776" cy="33009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4583" y="4364736"/>
              <a:ext cx="3709416" cy="12252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4583" y="5443726"/>
              <a:ext cx="3709416" cy="14142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04" y="52781"/>
            <a:ext cx="8545830" cy="12496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247390" marR="5080" indent="-3235325">
              <a:lnSpc>
                <a:spcPct val="100600"/>
              </a:lnSpc>
              <a:spcBef>
                <a:spcPts val="80"/>
              </a:spcBef>
            </a:pPr>
            <a:r>
              <a:rPr sz="4000" b="1" spc="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40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0000"/>
                </a:solidFill>
                <a:latin typeface="Calibri"/>
                <a:cs typeface="Calibri"/>
              </a:rPr>
              <a:t>ISO</a:t>
            </a:r>
            <a:r>
              <a:rPr sz="40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0000"/>
                </a:solidFill>
                <a:latin typeface="Calibri"/>
                <a:cs typeface="Calibri"/>
              </a:rPr>
              <a:t>9000:2005</a:t>
            </a:r>
            <a:r>
              <a:rPr sz="4000" b="1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sz="40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Calibri"/>
                <a:cs typeface="Calibri"/>
              </a:rPr>
              <a:t>Management </a:t>
            </a:r>
            <a:r>
              <a:rPr sz="4000" b="1" spc="-8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Calibri"/>
                <a:cs typeface="Calibri"/>
              </a:rPr>
              <a:t>Principles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166" y="1341118"/>
            <a:ext cx="8424333" cy="551687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50465"/>
            <a:ext cx="898779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00000"/>
                </a:solidFill>
              </a:rPr>
              <a:t>A </a:t>
            </a:r>
            <a:r>
              <a:rPr sz="3200" spc="-20" dirty="0">
                <a:solidFill>
                  <a:srgbClr val="000000"/>
                </a:solidFill>
              </a:rPr>
              <a:t>central </a:t>
            </a:r>
            <a:r>
              <a:rPr sz="3200" dirty="0">
                <a:solidFill>
                  <a:srgbClr val="000000"/>
                </a:solidFill>
              </a:rPr>
              <a:t>principle </a:t>
            </a:r>
            <a:r>
              <a:rPr sz="3200" spc="-5" dirty="0">
                <a:solidFill>
                  <a:srgbClr val="000000"/>
                </a:solidFill>
              </a:rPr>
              <a:t>of </a:t>
            </a:r>
            <a:r>
              <a:rPr sz="3200" spc="-35" dirty="0">
                <a:solidFill>
                  <a:srgbClr val="000000"/>
                </a:solidFill>
              </a:rPr>
              <a:t>TQM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is </a:t>
            </a:r>
            <a:r>
              <a:rPr sz="3200" spc="-10" dirty="0">
                <a:solidFill>
                  <a:srgbClr val="000000"/>
                </a:solidFill>
              </a:rPr>
              <a:t>that </a:t>
            </a:r>
            <a:r>
              <a:rPr sz="3200" spc="-25" dirty="0">
                <a:solidFill>
                  <a:srgbClr val="000000"/>
                </a:solidFill>
              </a:rPr>
              <a:t>mistakes may </a:t>
            </a:r>
            <a:r>
              <a:rPr sz="3200" spc="-5" dirty="0">
                <a:solidFill>
                  <a:srgbClr val="000000"/>
                </a:solidFill>
              </a:rPr>
              <a:t>be 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made </a:t>
            </a:r>
            <a:r>
              <a:rPr sz="3200" spc="-15" dirty="0">
                <a:solidFill>
                  <a:srgbClr val="000000"/>
                </a:solidFill>
              </a:rPr>
              <a:t>by </a:t>
            </a:r>
            <a:r>
              <a:rPr sz="3200" spc="-5" dirty="0">
                <a:solidFill>
                  <a:srgbClr val="000000"/>
                </a:solidFill>
              </a:rPr>
              <a:t>people, but </a:t>
            </a:r>
            <a:r>
              <a:rPr sz="3200" spc="-15" dirty="0">
                <a:solidFill>
                  <a:srgbClr val="000000"/>
                </a:solidFill>
              </a:rPr>
              <a:t>most </a:t>
            </a:r>
            <a:r>
              <a:rPr sz="3200" spc="-5" dirty="0">
                <a:solidFill>
                  <a:srgbClr val="000000"/>
                </a:solidFill>
              </a:rPr>
              <a:t>of them </a:t>
            </a:r>
            <a:r>
              <a:rPr sz="3200" spc="-25" dirty="0">
                <a:solidFill>
                  <a:srgbClr val="000000"/>
                </a:solidFill>
              </a:rPr>
              <a:t>are </a:t>
            </a:r>
            <a:r>
              <a:rPr sz="3200" spc="-5" dirty="0">
                <a:solidFill>
                  <a:srgbClr val="000000"/>
                </a:solidFill>
              </a:rPr>
              <a:t>caused, or </a:t>
            </a:r>
            <a:r>
              <a:rPr sz="3200" spc="-25" dirty="0">
                <a:solidFill>
                  <a:srgbClr val="000000"/>
                </a:solidFill>
              </a:rPr>
              <a:t>at 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spc="-15" dirty="0">
                <a:solidFill>
                  <a:srgbClr val="000000"/>
                </a:solidFill>
              </a:rPr>
              <a:t>least</a:t>
            </a:r>
            <a:r>
              <a:rPr sz="3200" spc="35" dirty="0">
                <a:solidFill>
                  <a:srgbClr val="000000"/>
                </a:solidFill>
              </a:rPr>
              <a:t> </a:t>
            </a:r>
            <a:r>
              <a:rPr sz="3200" spc="-15" dirty="0">
                <a:solidFill>
                  <a:srgbClr val="000000"/>
                </a:solidFill>
              </a:rPr>
              <a:t>permitted,</a:t>
            </a:r>
            <a:r>
              <a:rPr sz="3200" spc="20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by</a:t>
            </a:r>
            <a:r>
              <a:rPr sz="3200" spc="20" dirty="0">
                <a:solidFill>
                  <a:srgbClr val="000000"/>
                </a:solidFill>
              </a:rPr>
              <a:t> </a:t>
            </a:r>
            <a:r>
              <a:rPr sz="3200" spc="-15" dirty="0"/>
              <a:t>faulty</a:t>
            </a:r>
            <a:r>
              <a:rPr sz="3200" spc="25" dirty="0"/>
              <a:t> </a:t>
            </a:r>
            <a:r>
              <a:rPr sz="3200" spc="-30" dirty="0"/>
              <a:t>systems</a:t>
            </a:r>
            <a:r>
              <a:rPr sz="3200" spc="25" dirty="0"/>
              <a:t> </a:t>
            </a:r>
            <a:r>
              <a:rPr sz="3200" spc="-5" dirty="0"/>
              <a:t>and</a:t>
            </a:r>
            <a:r>
              <a:rPr sz="3200" spc="20" dirty="0"/>
              <a:t> </a:t>
            </a:r>
            <a:r>
              <a:rPr sz="3200" spc="-15" dirty="0"/>
              <a:t>processes</a:t>
            </a:r>
            <a:r>
              <a:rPr sz="3200" spc="-15" dirty="0">
                <a:solidFill>
                  <a:srgbClr val="000000"/>
                </a:solidFill>
              </a:rPr>
              <a:t>.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903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880" y="4625009"/>
            <a:ext cx="8190764" cy="222051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8889"/>
            <a:ext cx="898461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421005" algn="l"/>
                <a:tab pos="2155825" algn="l"/>
                <a:tab pos="3018790" algn="l"/>
                <a:tab pos="3716654" algn="l"/>
                <a:tab pos="5308600" algn="l"/>
                <a:tab pos="6217285" algn="l"/>
                <a:tab pos="7696200" algn="l"/>
                <a:tab pos="8555990" algn="l"/>
              </a:tabLst>
            </a:pPr>
            <a:r>
              <a:rPr sz="3200" spc="-5" dirty="0">
                <a:solidFill>
                  <a:srgbClr val="000000"/>
                </a:solidFill>
              </a:rPr>
              <a:t>-	</a:t>
            </a:r>
            <a:r>
              <a:rPr sz="3200" spc="-10" dirty="0">
                <a:solidFill>
                  <a:srgbClr val="000000"/>
                </a:solidFill>
              </a:rPr>
              <a:t>M</a:t>
            </a:r>
            <a:r>
              <a:rPr sz="3200" spc="5" dirty="0">
                <a:solidFill>
                  <a:srgbClr val="000000"/>
                </a:solidFill>
              </a:rPr>
              <a:t>i</a:t>
            </a:r>
            <a:r>
              <a:rPr sz="3200" spc="-55" dirty="0">
                <a:solidFill>
                  <a:srgbClr val="000000"/>
                </a:solidFill>
              </a:rPr>
              <a:t>s</a:t>
            </a:r>
            <a:r>
              <a:rPr sz="3200" spc="-45" dirty="0">
                <a:solidFill>
                  <a:srgbClr val="000000"/>
                </a:solidFill>
              </a:rPr>
              <a:t>t</a:t>
            </a:r>
            <a:r>
              <a:rPr sz="3200" spc="-5" dirty="0">
                <a:solidFill>
                  <a:srgbClr val="000000"/>
                </a:solidFill>
              </a:rPr>
              <a:t>a</a:t>
            </a:r>
            <a:r>
              <a:rPr sz="3200" spc="-110" dirty="0">
                <a:solidFill>
                  <a:srgbClr val="000000"/>
                </a:solidFill>
              </a:rPr>
              <a:t>k</a:t>
            </a:r>
            <a:r>
              <a:rPr sz="3200" spc="-5" dirty="0">
                <a:solidFill>
                  <a:srgbClr val="000000"/>
                </a:solidFill>
              </a:rPr>
              <a:t>es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35" dirty="0">
                <a:solidFill>
                  <a:srgbClr val="000000"/>
                </a:solidFill>
              </a:rPr>
              <a:t>c</a:t>
            </a:r>
            <a:r>
              <a:rPr sz="3200" spc="-5" dirty="0">
                <a:solidFill>
                  <a:srgbClr val="000000"/>
                </a:solidFill>
              </a:rPr>
              <a:t>an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5" dirty="0">
                <a:solidFill>
                  <a:srgbClr val="000000"/>
                </a:solidFill>
              </a:rPr>
              <a:t>be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45" dirty="0">
                <a:solidFill>
                  <a:srgbClr val="000000"/>
                </a:solidFill>
              </a:rPr>
              <a:t>a</a:t>
            </a:r>
            <a:r>
              <a:rPr sz="3200" spc="-30" dirty="0">
                <a:solidFill>
                  <a:srgbClr val="000000"/>
                </a:solidFill>
              </a:rPr>
              <a:t>v</a:t>
            </a:r>
            <a:r>
              <a:rPr sz="3200" spc="-10" dirty="0">
                <a:solidFill>
                  <a:srgbClr val="000000"/>
                </a:solidFill>
              </a:rPr>
              <a:t>o</a:t>
            </a:r>
            <a:r>
              <a:rPr sz="3200" dirty="0">
                <a:solidFill>
                  <a:srgbClr val="000000"/>
                </a:solidFill>
              </a:rPr>
              <a:t>i</a:t>
            </a:r>
            <a:r>
              <a:rPr sz="3200" spc="-10" dirty="0">
                <a:solidFill>
                  <a:srgbClr val="000000"/>
                </a:solidFill>
              </a:rPr>
              <a:t>de</a:t>
            </a:r>
            <a:r>
              <a:rPr sz="3200" spc="-5" dirty="0">
                <a:solidFill>
                  <a:srgbClr val="000000"/>
                </a:solidFill>
              </a:rPr>
              <a:t>d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5" dirty="0">
                <a:solidFill>
                  <a:srgbClr val="000000"/>
                </a:solidFill>
              </a:rPr>
              <a:t>a</a:t>
            </a:r>
            <a:r>
              <a:rPr sz="3200" dirty="0">
                <a:solidFill>
                  <a:srgbClr val="000000"/>
                </a:solidFill>
              </a:rPr>
              <a:t>n</a:t>
            </a:r>
            <a:r>
              <a:rPr sz="3200" spc="-5" dirty="0">
                <a:solidFill>
                  <a:srgbClr val="000000"/>
                </a:solidFill>
              </a:rPr>
              <a:t>d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10" dirty="0">
                <a:solidFill>
                  <a:srgbClr val="000000"/>
                </a:solidFill>
              </a:rPr>
              <a:t>d</a:t>
            </a:r>
            <a:r>
              <a:rPr sz="3200" spc="-35" dirty="0">
                <a:solidFill>
                  <a:srgbClr val="000000"/>
                </a:solidFill>
              </a:rPr>
              <a:t>e</a:t>
            </a:r>
            <a:r>
              <a:rPr sz="3200" spc="-70" dirty="0">
                <a:solidFill>
                  <a:srgbClr val="000000"/>
                </a:solidFill>
              </a:rPr>
              <a:t>f</a:t>
            </a:r>
            <a:r>
              <a:rPr sz="3200" spc="-5" dirty="0">
                <a:solidFill>
                  <a:srgbClr val="000000"/>
                </a:solidFill>
              </a:rPr>
              <a:t>e</a:t>
            </a:r>
            <a:r>
              <a:rPr sz="3200" spc="-20" dirty="0">
                <a:solidFill>
                  <a:srgbClr val="000000"/>
                </a:solidFill>
              </a:rPr>
              <a:t>c</a:t>
            </a:r>
            <a:r>
              <a:rPr sz="3200" dirty="0">
                <a:solidFill>
                  <a:srgbClr val="000000"/>
                </a:solidFill>
              </a:rPr>
              <a:t>t</a:t>
            </a:r>
            <a:r>
              <a:rPr sz="3200" spc="-5" dirty="0">
                <a:solidFill>
                  <a:srgbClr val="000000"/>
                </a:solidFill>
              </a:rPr>
              <a:t>s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35" dirty="0">
                <a:solidFill>
                  <a:srgbClr val="000000"/>
                </a:solidFill>
              </a:rPr>
              <a:t>c</a:t>
            </a:r>
            <a:r>
              <a:rPr sz="3200" spc="-5" dirty="0">
                <a:solidFill>
                  <a:srgbClr val="000000"/>
                </a:solidFill>
              </a:rPr>
              <a:t>an</a:t>
            </a:r>
            <a:r>
              <a:rPr sz="3200" dirty="0">
                <a:solidFill>
                  <a:srgbClr val="000000"/>
                </a:solidFill>
              </a:rPr>
              <a:t>	</a:t>
            </a:r>
            <a:r>
              <a:rPr sz="3200" spc="-5" dirty="0">
                <a:solidFill>
                  <a:srgbClr val="000000"/>
                </a:solidFill>
              </a:rPr>
              <a:t>be  </a:t>
            </a:r>
            <a:r>
              <a:rPr sz="3200" spc="-20" dirty="0">
                <a:solidFill>
                  <a:srgbClr val="000000"/>
                </a:solidFill>
              </a:rPr>
              <a:t>prevented.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2838399"/>
            <a:ext cx="898525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01625" algn="l"/>
                <a:tab pos="2140585" algn="l"/>
                <a:tab pos="4171315" algn="l"/>
                <a:tab pos="4683125" algn="l"/>
                <a:tab pos="6214110" algn="l"/>
                <a:tab pos="7400290" algn="l"/>
                <a:tab pos="8662670" algn="l"/>
              </a:tabLst>
            </a:pPr>
            <a:r>
              <a:rPr sz="3200" spc="-5" dirty="0">
                <a:latin typeface="Calibri"/>
                <a:cs typeface="Calibri"/>
              </a:rPr>
              <a:t>-	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mp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3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v</a:t>
            </a:r>
            <a:r>
              <a:rPr sz="3200" spc="2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40" dirty="0">
                <a:latin typeface="Calibri"/>
                <a:cs typeface="Calibri"/>
              </a:rPr>
              <a:t>c</a:t>
            </a:r>
            <a:r>
              <a:rPr sz="3200" spc="2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pa</a:t>
            </a:r>
            <a:r>
              <a:rPr sz="3200" spc="25" dirty="0">
                <a:latin typeface="Calibri"/>
                <a:cs typeface="Calibri"/>
              </a:rPr>
              <a:t>b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1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ies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p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od</a:t>
            </a:r>
            <a:r>
              <a:rPr sz="3200" spc="25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ce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b</a:t>
            </a:r>
            <a:r>
              <a:rPr sz="3200" spc="-3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er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esu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5" dirty="0">
                <a:latin typeface="Calibri"/>
                <a:cs typeface="Calibri"/>
              </a:rPr>
              <a:t>in 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future.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7967"/>
            <a:ext cx="9144000" cy="15148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4468621"/>
            <a:ext cx="9144000" cy="2389505"/>
            <a:chOff x="0" y="4468621"/>
            <a:chExt cx="9144000" cy="23895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468621"/>
              <a:ext cx="4212336" cy="23893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2335" y="4507990"/>
              <a:ext cx="4931663" cy="23500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3152"/>
            <a:ext cx="8988551" cy="6608063"/>
            <a:chOff x="0" y="73152"/>
            <a:chExt cx="8988551" cy="660806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3837"/>
              <a:ext cx="8957680" cy="6199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4840" y="6309359"/>
              <a:ext cx="743711" cy="3718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975" y="73152"/>
              <a:ext cx="1225296" cy="417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8023" y="1051560"/>
              <a:ext cx="2855976" cy="9265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8023" y="2822448"/>
              <a:ext cx="2855975" cy="822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8023" y="4901184"/>
              <a:ext cx="2855975" cy="795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0"/>
            <a:ext cx="868743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375F92"/>
                </a:solidFill>
                <a:latin typeface="Times New Roman"/>
                <a:cs typeface="Times New Roman"/>
              </a:rPr>
              <a:t>ASPECTS</a:t>
            </a:r>
            <a:r>
              <a:rPr sz="3200" spc="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3200" spc="-175" dirty="0">
                <a:solidFill>
                  <a:srgbClr val="375F92"/>
                </a:solidFill>
                <a:latin typeface="Times New Roman"/>
                <a:cs typeface="Times New Roman"/>
              </a:rPr>
              <a:t>OF</a:t>
            </a:r>
            <a:r>
              <a:rPr sz="3200" spc="3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3200" spc="-175" dirty="0">
                <a:solidFill>
                  <a:srgbClr val="375F92"/>
                </a:solidFill>
                <a:latin typeface="Times New Roman"/>
                <a:cs typeface="Times New Roman"/>
              </a:rPr>
              <a:t>QUALITY</a:t>
            </a:r>
            <a:r>
              <a:rPr sz="3200" spc="2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375F92"/>
                </a:solidFill>
                <a:latin typeface="Times New Roman"/>
                <a:cs typeface="Times New Roman"/>
              </a:rPr>
              <a:t>(MAP)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2313889"/>
            <a:ext cx="637730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Calibri"/>
                <a:cs typeface="Calibri"/>
              </a:rPr>
              <a:t>Compliance</a:t>
            </a:r>
            <a:r>
              <a:rPr sz="2900" spc="-85" dirty="0">
                <a:latin typeface="Calibri"/>
                <a:cs typeface="Calibri"/>
              </a:rPr>
              <a:t> </a:t>
            </a:r>
            <a:r>
              <a:rPr sz="2900" spc="5" dirty="0">
                <a:latin typeface="Calibri"/>
                <a:cs typeface="Calibri"/>
              </a:rPr>
              <a:t>with/</a:t>
            </a:r>
            <a:r>
              <a:rPr sz="2900" spc="-5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adherence</a:t>
            </a:r>
            <a:r>
              <a:rPr sz="2900" spc="-4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to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standards.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88" y="4280738"/>
            <a:ext cx="898334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latin typeface="Calibri"/>
                <a:cs typeface="Calibri"/>
              </a:rPr>
              <a:t>According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to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the</a:t>
            </a:r>
            <a:r>
              <a:rPr sz="2900" spc="-4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judgment</a:t>
            </a:r>
            <a:r>
              <a:rPr sz="2900" spc="-7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of</a:t>
            </a:r>
            <a:r>
              <a:rPr sz="2900" spc="-5" dirty="0">
                <a:latin typeface="Calibri"/>
                <a:cs typeface="Calibri"/>
              </a:rPr>
              <a:t> peer</a:t>
            </a:r>
            <a:r>
              <a:rPr sz="2900" spc="-5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review</a:t>
            </a:r>
            <a:r>
              <a:rPr sz="2900" spc="4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bodies.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130" y="6232347"/>
            <a:ext cx="859028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Calibri"/>
                <a:cs typeface="Calibri"/>
              </a:rPr>
              <a:t>As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perceived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by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the</a:t>
            </a:r>
            <a:r>
              <a:rPr sz="2900" spc="-10" dirty="0">
                <a:latin typeface="Calibri"/>
                <a:cs typeface="Calibri"/>
              </a:rPr>
              <a:t> recipient</a:t>
            </a:r>
            <a:r>
              <a:rPr sz="2900" spc="-4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of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care.</a:t>
            </a:r>
            <a:endParaRPr sz="29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808" y="691895"/>
            <a:ext cx="2452087" cy="12984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783" y="765048"/>
            <a:ext cx="6300215" cy="15422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926079"/>
            <a:ext cx="2700528" cy="12954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3783" y="2926079"/>
            <a:ext cx="6300215" cy="12954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157215"/>
            <a:ext cx="9144000" cy="1115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572452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401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  <a:tab pos="1375410" algn="l"/>
                <a:tab pos="1509395" algn="l"/>
                <a:tab pos="1890395" algn="l"/>
                <a:tab pos="2353945" algn="l"/>
                <a:tab pos="2582545" algn="l"/>
                <a:tab pos="3905885" algn="l"/>
                <a:tab pos="4055745" algn="l"/>
                <a:tab pos="4421505" algn="l"/>
                <a:tab pos="4887595" algn="l"/>
              </a:tabLst>
            </a:pP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The	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ideal		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organizationwide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i="1" spc="-15" dirty="0">
                <a:solidFill>
                  <a:srgbClr val="FF0000"/>
                </a:solidFill>
                <a:latin typeface="Calibri"/>
                <a:cs typeface="Calibri"/>
              </a:rPr>
              <a:t>strategy	</a:t>
            </a:r>
            <a:r>
              <a:rPr sz="3000" dirty="0">
                <a:latin typeface="Calibri"/>
                <a:cs typeface="Calibri"/>
              </a:rPr>
              <a:t>is	</a:t>
            </a:r>
            <a:r>
              <a:rPr sz="3000" spc="-25" dirty="0">
                <a:latin typeface="Calibri"/>
                <a:cs typeface="Calibri"/>
              </a:rPr>
              <a:t>effective	</a:t>
            </a:r>
            <a:r>
              <a:rPr sz="3000" dirty="0">
                <a:latin typeface="Calibri"/>
                <a:cs typeface="Calibri"/>
              </a:rPr>
              <a:t>in	</a:t>
            </a:r>
            <a:r>
              <a:rPr sz="3000" spc="-10" dirty="0">
                <a:latin typeface="Calibri"/>
                <a:cs typeface="Calibri"/>
              </a:rPr>
              <a:t>tracking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</a:t>
            </a:r>
            <a:r>
              <a:rPr sz="3000" dirty="0">
                <a:latin typeface="Calibri"/>
                <a:cs typeface="Calibri"/>
              </a:rPr>
              <a:t>hi</a:t>
            </a:r>
            <a:r>
              <a:rPr sz="3000" spc="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e		u</a:t>
            </a:r>
            <a:r>
              <a:rPr sz="3000" spc="-2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de</a:t>
            </a:r>
            <a:r>
              <a:rPr sz="3000" spc="-70" dirty="0">
                <a:latin typeface="Calibri"/>
                <a:cs typeface="Calibri"/>
              </a:rPr>
              <a:t>r</a:t>
            </a:r>
            <a:r>
              <a:rPr sz="3000" spc="-25" dirty="0">
                <a:latin typeface="Calibri"/>
                <a:cs typeface="Calibri"/>
              </a:rPr>
              <a:t>s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n</a:t>
            </a:r>
            <a:r>
              <a:rPr sz="3000" spc="-20" dirty="0">
                <a:latin typeface="Calibri"/>
                <a:cs typeface="Calibri"/>
              </a:rPr>
              <a:t>di</a:t>
            </a:r>
            <a:r>
              <a:rPr sz="3000" dirty="0">
                <a:latin typeface="Calibri"/>
                <a:cs typeface="Calibri"/>
              </a:rPr>
              <a:t>ng		t</a:t>
            </a:r>
            <a:r>
              <a:rPr sz="3000" spc="5" dirty="0">
                <a:latin typeface="Calibri"/>
                <a:cs typeface="Calibri"/>
              </a:rPr>
              <a:t>h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60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ue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4186" y="0"/>
            <a:ext cx="1971675" cy="13068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3000" b="1" i="1" spc="-10" dirty="0">
                <a:solidFill>
                  <a:srgbClr val="FF0000"/>
                </a:solidFill>
                <a:latin typeface="Calibri"/>
                <a:cs typeface="Calibri"/>
              </a:rPr>
              <a:t>healthcare</a:t>
            </a:r>
            <a:endParaRPr sz="3000">
              <a:latin typeface="Calibri"/>
              <a:cs typeface="Calibri"/>
            </a:endParaRPr>
          </a:p>
          <a:p>
            <a:pPr marL="149860">
              <a:lnSpc>
                <a:spcPct val="100000"/>
              </a:lnSpc>
              <a:spcBef>
                <a:spcPts val="1445"/>
              </a:spcBef>
            </a:pPr>
            <a:r>
              <a:rPr sz="3000" i="1" spc="-10" dirty="0">
                <a:solidFill>
                  <a:srgbClr val="00AFEF"/>
                </a:solidFill>
                <a:latin typeface="Calibri"/>
                <a:cs typeface="Calibri"/>
              </a:rPr>
              <a:t>measurable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6230" y="0"/>
            <a:ext cx="1134745" cy="13068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3000" b="1" i="1" dirty="0">
                <a:solidFill>
                  <a:srgbClr val="FF0000"/>
                </a:solidFill>
                <a:latin typeface="Calibri"/>
                <a:cs typeface="Calibri"/>
              </a:rPr>
              <a:t>quality</a:t>
            </a:r>
            <a:endParaRPr sz="30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1445"/>
              </a:spcBef>
            </a:pPr>
            <a:r>
              <a:rPr sz="3000" i="1" spc="-10" dirty="0">
                <a:solidFill>
                  <a:srgbClr val="00AFEF"/>
                </a:solidFill>
                <a:latin typeface="Calibri"/>
                <a:cs typeface="Calibri"/>
              </a:rPr>
              <a:t>quality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1554" y="1414653"/>
            <a:ext cx="29806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8685" algn="l"/>
                <a:tab pos="2649855" algn="l"/>
              </a:tabLst>
            </a:pPr>
            <a:r>
              <a:rPr sz="3000" dirty="0">
                <a:latin typeface="Calibri"/>
                <a:cs typeface="Calibri"/>
              </a:rPr>
              <a:t>a</a:t>
            </a:r>
            <a:r>
              <a:rPr sz="3000" spc="-1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d	nec</a:t>
            </a:r>
            <a:r>
              <a:rPr sz="3000" spc="-10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s</a:t>
            </a:r>
            <a:r>
              <a:rPr sz="3000" spc="-20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y	of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871980"/>
            <a:ext cx="8994140" cy="459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6985" algn="just">
              <a:lnSpc>
                <a:spcPct val="140100"/>
              </a:lnSpc>
              <a:spcBef>
                <a:spcPts val="95"/>
              </a:spcBef>
            </a:pPr>
            <a:r>
              <a:rPr sz="3000" i="1" spc="-5" dirty="0">
                <a:solidFill>
                  <a:srgbClr val="00AFEF"/>
                </a:solidFill>
                <a:latin typeface="Calibri"/>
                <a:cs typeface="Calibri"/>
              </a:rPr>
              <a:t>appreciative</a:t>
            </a:r>
            <a:r>
              <a:rPr sz="3000" i="1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i="1" spc="-15" dirty="0">
                <a:solidFill>
                  <a:srgbClr val="00AFEF"/>
                </a:solidFill>
                <a:latin typeface="Calibri"/>
                <a:cs typeface="Calibri"/>
              </a:rPr>
              <a:t>quality</a:t>
            </a:r>
            <a:r>
              <a:rPr sz="3000" i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actively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fostering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00AFEF"/>
                </a:solidFill>
                <a:latin typeface="Calibri"/>
                <a:cs typeface="Calibri"/>
              </a:rPr>
              <a:t>perceptive </a:t>
            </a:r>
            <a:r>
              <a:rPr sz="3000" i="1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i="1" spc="-25" dirty="0">
                <a:solidFill>
                  <a:srgbClr val="00AFEF"/>
                </a:solidFill>
                <a:latin typeface="Calibri"/>
                <a:cs typeface="Calibri"/>
              </a:rPr>
              <a:t>quality.</a:t>
            </a:r>
            <a:endParaRPr sz="30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000" dirty="0">
                <a:latin typeface="Calibri"/>
                <a:cs typeface="Calibri"/>
              </a:rPr>
              <a:t>But the </a:t>
            </a:r>
            <a:r>
              <a:rPr sz="3000" spc="-5" dirty="0">
                <a:latin typeface="Calibri"/>
                <a:cs typeface="Calibri"/>
              </a:rPr>
              <a:t>ideal </a:t>
            </a:r>
            <a:r>
              <a:rPr sz="3000" spc="-15" dirty="0">
                <a:latin typeface="Calibri"/>
                <a:cs typeface="Calibri"/>
              </a:rPr>
              <a:t>healthcare </a:t>
            </a:r>
            <a:r>
              <a:rPr sz="3000" spc="-10" dirty="0">
                <a:latin typeface="Calibri"/>
                <a:cs typeface="Calibri"/>
              </a:rPr>
              <a:t>quality </a:t>
            </a:r>
            <a:r>
              <a:rPr sz="3000" spc="-25" dirty="0">
                <a:latin typeface="Calibri"/>
                <a:cs typeface="Calibri"/>
              </a:rPr>
              <a:t>strategy </a:t>
            </a:r>
            <a:r>
              <a:rPr sz="3000" dirty="0">
                <a:latin typeface="Calibri"/>
                <a:cs typeface="Calibri"/>
              </a:rPr>
              <a:t>is also </a:t>
            </a:r>
            <a:r>
              <a:rPr sz="3000" spc="-5" dirty="0">
                <a:solidFill>
                  <a:srgbClr val="00AFEF"/>
                </a:solidFill>
                <a:latin typeface="Calibri"/>
                <a:cs typeface="Calibri"/>
              </a:rPr>
              <a:t>well- </a:t>
            </a:r>
            <a:r>
              <a:rPr sz="300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AFEF"/>
                </a:solidFill>
                <a:latin typeface="Calibri"/>
                <a:cs typeface="Calibri"/>
              </a:rPr>
              <a:t>supported</a:t>
            </a:r>
            <a:r>
              <a:rPr sz="300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AFEF"/>
                </a:solidFill>
                <a:latin typeface="Calibri"/>
                <a:cs typeface="Calibri"/>
              </a:rPr>
              <a:t>by</a:t>
            </a:r>
            <a:r>
              <a:rPr sz="3000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governing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45" dirty="0">
                <a:latin typeface="Calibri"/>
                <a:cs typeface="Calibri"/>
              </a:rPr>
              <a:t>body,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by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physicians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other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independent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clinical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practitioners,</a:t>
            </a:r>
            <a:r>
              <a:rPr sz="3000" spc="-10" dirty="0">
                <a:latin typeface="Calibri"/>
                <a:cs typeface="Calibri"/>
              </a:rPr>
              <a:t> by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chief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executive </a:t>
            </a:r>
            <a:r>
              <a:rPr sz="3000" spc="-40" dirty="0">
                <a:latin typeface="Calibri"/>
                <a:cs typeface="Calibri"/>
              </a:rPr>
              <a:t>officer,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by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senior and </a:t>
            </a:r>
            <a:r>
              <a:rPr sz="3000" spc="-5" dirty="0">
                <a:latin typeface="Calibri"/>
                <a:cs typeface="Calibri"/>
              </a:rPr>
              <a:t>middle </a:t>
            </a:r>
            <a:r>
              <a:rPr sz="3000" spc="-10" dirty="0">
                <a:latin typeface="Calibri"/>
                <a:cs typeface="Calibri"/>
              </a:rPr>
              <a:t>management,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by</a:t>
            </a:r>
            <a:r>
              <a:rPr sz="3000" dirty="0">
                <a:latin typeface="Calibri"/>
                <a:cs typeface="Calibri"/>
              </a:rPr>
              <a:t> a</a:t>
            </a:r>
            <a:r>
              <a:rPr sz="30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ll</a:t>
            </a:r>
            <a:r>
              <a:rPr sz="3000" u="sng" spc="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30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employees.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94532" y="4582667"/>
            <a:ext cx="2448560" cy="0"/>
          </a:xfrm>
          <a:custGeom>
            <a:avLst/>
            <a:gdLst/>
            <a:ahLst/>
            <a:cxnLst/>
            <a:rect l="l" t="t" r="r" b="b"/>
            <a:pathLst>
              <a:path w="2448560">
                <a:moveTo>
                  <a:pt x="0" y="0"/>
                </a:moveTo>
                <a:lnTo>
                  <a:pt x="2448305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278323"/>
            <a:ext cx="898461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433070" algn="l"/>
                <a:tab pos="2177415" algn="l"/>
                <a:tab pos="2616200" algn="l"/>
                <a:tab pos="4018915" algn="l"/>
                <a:tab pos="4927600" algn="l"/>
                <a:tab pos="6461125" algn="l"/>
                <a:tab pos="7217409" algn="l"/>
                <a:tab pos="8561705" algn="l"/>
              </a:tabLst>
            </a:pPr>
            <a:r>
              <a:rPr sz="3200" spc="-5" dirty="0">
                <a:latin typeface="Calibri"/>
                <a:cs typeface="Calibri"/>
              </a:rPr>
              <a:t>A	c</a:t>
            </a:r>
            <a:r>
              <a:rPr sz="3200" spc="10" dirty="0">
                <a:latin typeface="Calibri"/>
                <a:cs typeface="Calibri"/>
              </a:rPr>
              <a:t>u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er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-60" dirty="0">
                <a:latin typeface="Calibri"/>
                <a:cs typeface="Calibri"/>
              </a:rPr>
              <a:t>y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who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ei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ou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se</a:t>
            </a:r>
            <a:r>
              <a:rPr sz="3200" spc="2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vice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Or  dependent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supplier.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136" y="249326"/>
            <a:ext cx="8275727" cy="21442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36520"/>
            <a:ext cx="9119616" cy="18470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1543</Words>
  <Application>Microsoft Office PowerPoint</Application>
  <PresentationFormat>On-screen Show (4:3)</PresentationFormat>
  <Paragraphs>243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ASPECTS OF QUALITY (MAP)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Appropriateness</vt:lpstr>
      <vt:lpstr>Timeliness </vt:lpstr>
      <vt:lpstr>Availability</vt:lpstr>
      <vt:lpstr>Competency </vt:lpstr>
      <vt:lpstr>                                     Continuity</vt:lpstr>
      <vt:lpstr>Effectiveness</vt:lpstr>
      <vt:lpstr>Efficacy</vt:lpstr>
      <vt:lpstr>PowerPoint Presentation</vt:lpstr>
      <vt:lpstr>Efficiency</vt:lpstr>
      <vt:lpstr>Prevention/Early Detection </vt:lpstr>
      <vt:lpstr>PowerPoint Presentation</vt:lpstr>
      <vt:lpstr>Safety</vt:lpstr>
      <vt:lpstr>PowerPoint Presentation</vt:lpstr>
      <vt:lpstr>Comparison Between Traditional Monitoring and Evaluation  utilizing the three aspects of quality (Quality Assurance) and</vt:lpstr>
      <vt:lpstr>Comparison Between Traditional Monitoring and Evaluation  utilizing the three aspects of quality (Quality Assurance) and</vt:lpstr>
      <vt:lpstr>Comparison Between Traditional Monitoring and Evaluation  utilizing the three aspects of quality (Quality Assurance) and  Continuous Quality Improvement</vt:lpstr>
      <vt:lpstr>Comparison Between Traditional Monitoring and Evaluation  utilizing the three aspects of quality (Quality Assurance) and  Continuous Quality Improvement</vt:lpstr>
      <vt:lpstr>PowerPoint Presentation</vt:lpstr>
      <vt:lpstr>It is the involvement of the entire organization in a  process of quality improvement to provide value.</vt:lpstr>
      <vt:lpstr>PowerPoint Presentation</vt:lpstr>
      <vt:lpstr>PowerPoint Presentation</vt:lpstr>
      <vt:lpstr>key concepts of TQM</vt:lpstr>
      <vt:lpstr>QUALITY MANAGEMENT PRINCIPLES</vt:lpstr>
      <vt:lpstr>QUALITY MANAGEMENT PRINCIPLES</vt:lpstr>
      <vt:lpstr>QUALITY MANAGEMENT PRINCIPLES</vt:lpstr>
      <vt:lpstr>1. The organizational</vt:lpstr>
      <vt:lpstr>The Joint Commission Principles of Organization and  Management Effectiveness</vt:lpstr>
      <vt:lpstr>The Joint Commission Principles of Organization and  Management Effectiveness</vt:lpstr>
      <vt:lpstr>The ISO 9000:2005 Quality Management  Principles</vt:lpstr>
      <vt:lpstr>A central principle of TQM is that mistakes may be  made by people, but most of them are caused, or at  least permitted, by faulty systems and processes.</vt:lpstr>
      <vt:lpstr>- Mistakes can be avoided and defects can be  prevented.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drmajdi</dc:creator>
  <cp:lastModifiedBy>zain albustanji</cp:lastModifiedBy>
  <cp:revision>4</cp:revision>
  <dcterms:created xsi:type="dcterms:W3CDTF">2023-10-21T11:24:10Z</dcterms:created>
  <dcterms:modified xsi:type="dcterms:W3CDTF">2024-03-13T07:52:00Z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2023-10-21T00:00:00Z</vt:filetime>
  </property>
</Properties>
</file>