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15032" y="40386"/>
            <a:ext cx="431393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223" y="212217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156" y="3193775"/>
            <a:ext cx="4692650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8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3.jp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20.png"/><Relationship Id="rId4" Type="http://schemas.openxmlformats.org/officeDocument/2006/relationships/image" Target="../media/image11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6.png"/><Relationship Id="rId4" Type="http://schemas.openxmlformats.org/officeDocument/2006/relationships/image" Target="../media/image1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g"/><Relationship Id="rId5" Type="http://schemas.openxmlformats.org/officeDocument/2006/relationships/image" Target="../media/image144.jpg"/><Relationship Id="rId4" Type="http://schemas.openxmlformats.org/officeDocument/2006/relationships/image" Target="../media/image14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5" Type="http://schemas.openxmlformats.org/officeDocument/2006/relationships/image" Target="../media/image148.jpg"/><Relationship Id="rId4" Type="http://schemas.openxmlformats.org/officeDocument/2006/relationships/image" Target="../media/image1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jpg"/><Relationship Id="rId5" Type="http://schemas.openxmlformats.org/officeDocument/2006/relationships/image" Target="../media/image152.jpg"/><Relationship Id="rId4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5.png"/><Relationship Id="rId4" Type="http://schemas.openxmlformats.org/officeDocument/2006/relationships/image" Target="../media/image15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5" Type="http://schemas.openxmlformats.org/officeDocument/2006/relationships/image" Target="../media/image159.jpg"/><Relationship Id="rId4" Type="http://schemas.openxmlformats.org/officeDocument/2006/relationships/image" Target="../media/image15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jpg"/><Relationship Id="rId5" Type="http://schemas.openxmlformats.org/officeDocument/2006/relationships/image" Target="../media/image162.jpg"/><Relationship Id="rId4" Type="http://schemas.openxmlformats.org/officeDocument/2006/relationships/image" Target="../media/image16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7.jpg"/><Relationship Id="rId4" Type="http://schemas.openxmlformats.org/officeDocument/2006/relationships/image" Target="../media/image16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g"/><Relationship Id="rId7" Type="http://schemas.openxmlformats.org/officeDocument/2006/relationships/image" Target="../media/image173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jpg"/><Relationship Id="rId5" Type="http://schemas.openxmlformats.org/officeDocument/2006/relationships/image" Target="../media/image171.jpg"/><Relationship Id="rId4" Type="http://schemas.openxmlformats.org/officeDocument/2006/relationships/image" Target="../media/image17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7.png"/><Relationship Id="rId4" Type="http://schemas.openxmlformats.org/officeDocument/2006/relationships/image" Target="../media/image17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g"/><Relationship Id="rId5" Type="http://schemas.openxmlformats.org/officeDocument/2006/relationships/image" Target="../media/image181.jpg"/><Relationship Id="rId4" Type="http://schemas.openxmlformats.org/officeDocument/2006/relationships/image" Target="../media/image180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6283"/>
            <a:ext cx="9144000" cy="6372225"/>
            <a:chOff x="0" y="486283"/>
            <a:chExt cx="9144000" cy="6372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820" y="486283"/>
              <a:ext cx="6875859" cy="60524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21479"/>
              <a:ext cx="9144000" cy="26365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20011" y="3336036"/>
              <a:ext cx="6195695" cy="454659"/>
            </a:xfrm>
            <a:custGeom>
              <a:avLst/>
              <a:gdLst/>
              <a:ahLst/>
              <a:cxnLst/>
              <a:rect l="l" t="t" r="r" b="b"/>
              <a:pathLst>
                <a:path w="6195695" h="454660">
                  <a:moveTo>
                    <a:pt x="2090927" y="0"/>
                  </a:moveTo>
                  <a:lnTo>
                    <a:pt x="6195441" y="0"/>
                  </a:lnTo>
                </a:path>
                <a:path w="6195695" h="454660">
                  <a:moveTo>
                    <a:pt x="0" y="454151"/>
                  </a:moveTo>
                  <a:lnTo>
                    <a:pt x="4320540" y="454151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68941"/>
            <a:ext cx="5209540" cy="258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near</a:t>
            </a:r>
            <a:r>
              <a:rPr sz="2800" dirty="0">
                <a:latin typeface="Calibri"/>
                <a:cs typeface="Calibri"/>
              </a:rPr>
              <a:t> miss,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complete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Failure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Mode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Effectiveness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Analysis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(FMEA) </a:t>
            </a:r>
            <a:r>
              <a:rPr sz="2800" spc="5" dirty="0">
                <a:latin typeface="Calibri"/>
                <a:cs typeface="Calibri"/>
              </a:rPr>
              <a:t>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Root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Cause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Analysis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(RCA)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799" y="0"/>
            <a:ext cx="8959215" cy="3594100"/>
            <a:chOff x="184799" y="0"/>
            <a:chExt cx="8959215" cy="3594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99" y="51231"/>
              <a:ext cx="5544000" cy="118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0"/>
              <a:ext cx="3563111" cy="359359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863741"/>
            <a:ext cx="8733155" cy="2994660"/>
            <a:chOff x="0" y="3863741"/>
            <a:chExt cx="8733155" cy="29946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888" y="3863741"/>
              <a:ext cx="3152092" cy="2865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64735"/>
              <a:ext cx="2770632" cy="2493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632" y="4724399"/>
              <a:ext cx="2880360" cy="213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59662"/>
            <a:ext cx="5858510" cy="546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4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Sentinel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events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signal</a:t>
            </a:r>
            <a:r>
              <a:rPr sz="2500" dirty="0">
                <a:latin typeface="Calibri"/>
                <a:cs typeface="Calibri"/>
              </a:rPr>
              <a:t> 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need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for 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immediate </a:t>
            </a:r>
            <a:r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investigation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and response; </a:t>
            </a:r>
            <a:r>
              <a:rPr sz="2500" spc="-25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intensive</a:t>
            </a:r>
            <a:r>
              <a:rPr sz="25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in-depth</a:t>
            </a:r>
            <a:r>
              <a:rPr sz="25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analysis.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2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000"/>
              </a:lnSpc>
              <a:spcBef>
                <a:spcPts val="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500" dirty="0">
                <a:latin typeface="Calibri"/>
                <a:cs typeface="Calibri"/>
              </a:rPr>
              <a:t>Another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name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for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sentinel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event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06FC0"/>
                </a:solidFill>
                <a:latin typeface="Calibri"/>
                <a:cs typeface="Calibri"/>
              </a:rPr>
              <a:t>never</a:t>
            </a:r>
            <a:r>
              <a:rPr sz="25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006FC0"/>
                </a:solidFill>
                <a:latin typeface="Calibri"/>
                <a:cs typeface="Calibri"/>
              </a:rPr>
              <a:t>event.</a:t>
            </a:r>
            <a:r>
              <a:rPr sz="25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never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event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is</a:t>
            </a:r>
            <a:r>
              <a:rPr sz="2500" dirty="0">
                <a:latin typeface="Calibri"/>
                <a:cs typeface="Calibri"/>
              </a:rPr>
              <a:t> an</a:t>
            </a:r>
            <a:r>
              <a:rPr sz="2500" spc="56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event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that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should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never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happen.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19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000"/>
              </a:lnSpc>
              <a:buFont typeface="Microsoft Sans Serif"/>
              <a:buChar char="•"/>
              <a:tabLst>
                <a:tab pos="357505" algn="l"/>
              </a:tabLst>
            </a:pPr>
            <a:r>
              <a:rPr sz="2500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National</a:t>
            </a:r>
            <a:r>
              <a:rPr sz="2500" spc="-5" dirty="0">
                <a:latin typeface="Calibri"/>
                <a:cs typeface="Calibri"/>
              </a:rPr>
              <a:t> Quality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Forum</a:t>
            </a:r>
            <a:r>
              <a:rPr sz="2500" spc="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(NQF) </a:t>
            </a:r>
            <a:r>
              <a:rPr sz="2500" spc="-5" dirty="0">
                <a:latin typeface="Calibri"/>
                <a:cs typeface="Calibri"/>
              </a:rPr>
              <a:t> changed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'never event' term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'Serious </a:t>
            </a:r>
            <a:r>
              <a:rPr sz="2500" spc="-5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Reportable</a:t>
            </a:r>
            <a:r>
              <a:rPr sz="25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Events</a:t>
            </a:r>
            <a:r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(SRE)'.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33870"/>
            <a:chOff x="0" y="0"/>
            <a:chExt cx="9144000" cy="683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4" y="1271016"/>
              <a:ext cx="2916936" cy="2142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271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3413759"/>
              <a:ext cx="2916935" cy="3419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3808" y="3413759"/>
              <a:ext cx="3060191" cy="1743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604" y="109947"/>
            <a:ext cx="8454390" cy="6748145"/>
            <a:chOff x="395604" y="109947"/>
            <a:chExt cx="8454390" cy="674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04" y="109947"/>
              <a:ext cx="8453918" cy="67480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4171" y="2567940"/>
              <a:ext cx="2376170" cy="3240405"/>
            </a:xfrm>
            <a:custGeom>
              <a:avLst/>
              <a:gdLst/>
              <a:ahLst/>
              <a:cxnLst/>
              <a:rect l="l" t="t" r="r" b="b"/>
              <a:pathLst>
                <a:path w="2376170" h="3240404">
                  <a:moveTo>
                    <a:pt x="0" y="0"/>
                  </a:moveTo>
                  <a:lnTo>
                    <a:pt x="432053" y="0"/>
                  </a:lnTo>
                </a:path>
                <a:path w="2376170" h="3240404">
                  <a:moveTo>
                    <a:pt x="0" y="213360"/>
                  </a:moveTo>
                  <a:lnTo>
                    <a:pt x="720090" y="213360"/>
                  </a:lnTo>
                </a:path>
                <a:path w="2376170" h="3240404">
                  <a:moveTo>
                    <a:pt x="0" y="429768"/>
                  </a:moveTo>
                  <a:lnTo>
                    <a:pt x="1224153" y="429768"/>
                  </a:lnTo>
                </a:path>
                <a:path w="2376170" h="3240404">
                  <a:moveTo>
                    <a:pt x="935736" y="646176"/>
                  </a:moveTo>
                  <a:lnTo>
                    <a:pt x="2375916" y="646176"/>
                  </a:lnTo>
                </a:path>
                <a:path w="2376170" h="3240404">
                  <a:moveTo>
                    <a:pt x="216408" y="2807208"/>
                  </a:moveTo>
                  <a:lnTo>
                    <a:pt x="1440561" y="2807208"/>
                  </a:lnTo>
                </a:path>
                <a:path w="2376170" h="3240404">
                  <a:moveTo>
                    <a:pt x="216408" y="3240024"/>
                  </a:moveTo>
                  <a:lnTo>
                    <a:pt x="1080516" y="3240024"/>
                  </a:lnTo>
                </a:path>
                <a:path w="2376170" h="3240404">
                  <a:moveTo>
                    <a:pt x="216408" y="1511808"/>
                  </a:moveTo>
                  <a:lnTo>
                    <a:pt x="2016633" y="15118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108" y="0"/>
            <a:ext cx="8441055" cy="6818630"/>
            <a:chOff x="380108" y="0"/>
            <a:chExt cx="8441055" cy="6818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108" y="0"/>
              <a:ext cx="8350116" cy="67950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6309358"/>
              <a:ext cx="8424672" cy="509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579" y="1845564"/>
              <a:ext cx="4894580" cy="4032885"/>
            </a:xfrm>
            <a:custGeom>
              <a:avLst/>
              <a:gdLst/>
              <a:ahLst/>
              <a:cxnLst/>
              <a:rect l="l" t="t" r="r" b="b"/>
              <a:pathLst>
                <a:path w="4894580" h="4032885">
                  <a:moveTo>
                    <a:pt x="143256" y="0"/>
                  </a:moveTo>
                  <a:lnTo>
                    <a:pt x="1439418" y="0"/>
                  </a:lnTo>
                </a:path>
                <a:path w="4894580" h="4032885">
                  <a:moveTo>
                    <a:pt x="0" y="3529584"/>
                  </a:moveTo>
                  <a:lnTo>
                    <a:pt x="1440180" y="3529584"/>
                  </a:lnTo>
                </a:path>
                <a:path w="4894580" h="4032885">
                  <a:moveTo>
                    <a:pt x="0" y="3745992"/>
                  </a:moveTo>
                  <a:lnTo>
                    <a:pt x="720089" y="3745992"/>
                  </a:lnTo>
                </a:path>
                <a:path w="4894580" h="4032885">
                  <a:moveTo>
                    <a:pt x="3886200" y="4032504"/>
                  </a:moveTo>
                  <a:lnTo>
                    <a:pt x="4894326" y="403250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500062"/>
            <a:ext cx="9141460" cy="6358255"/>
            <a:chOff x="3047" y="500062"/>
            <a:chExt cx="9141460" cy="6358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500062"/>
              <a:ext cx="9140951" cy="635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88" y="6382510"/>
              <a:ext cx="2267711" cy="454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62" y="147904"/>
            <a:ext cx="84124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0" dirty="0"/>
              <a:t>James</a:t>
            </a:r>
            <a:r>
              <a:rPr u="none" spc="10" dirty="0"/>
              <a:t> </a:t>
            </a:r>
            <a:r>
              <a:rPr u="none" spc="-20" dirty="0"/>
              <a:t>Reason's</a:t>
            </a:r>
            <a:r>
              <a:rPr u="none" spc="50" dirty="0"/>
              <a:t> </a:t>
            </a:r>
            <a:r>
              <a:rPr u="none" spc="-15" dirty="0"/>
              <a:t>Swiss</a:t>
            </a:r>
            <a:r>
              <a:rPr u="none" spc="-25" dirty="0"/>
              <a:t> </a:t>
            </a:r>
            <a:r>
              <a:rPr u="none" spc="-10" dirty="0"/>
              <a:t>Cheese</a:t>
            </a:r>
            <a:r>
              <a:rPr u="none" spc="45" dirty="0"/>
              <a:t> </a:t>
            </a:r>
            <a:r>
              <a:rPr u="none" spc="-1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15339"/>
            <a:ext cx="557149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Each</a:t>
            </a:r>
            <a:r>
              <a:rPr sz="3000" spc="9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slice</a:t>
            </a:r>
            <a:r>
              <a:rPr sz="3000" spc="9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of</a:t>
            </a:r>
            <a:r>
              <a:rPr sz="3000" spc="9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Swiss</a:t>
            </a:r>
            <a:r>
              <a:rPr sz="3000" spc="969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cheese</a:t>
            </a:r>
            <a:r>
              <a:rPr sz="3000" spc="9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has</a:t>
            </a:r>
            <a:endParaRPr sz="3000">
              <a:latin typeface="Calibri"/>
              <a:cs typeface="Calibri"/>
            </a:endParaRPr>
          </a:p>
          <a:p>
            <a:pPr marL="356870" marR="5080" algn="just">
              <a:lnSpc>
                <a:spcPts val="6120"/>
              </a:lnSpc>
              <a:spcBef>
                <a:spcPts val="625"/>
              </a:spcBef>
            </a:pP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holes in it</a:t>
            </a:r>
            <a:r>
              <a:rPr sz="3000" dirty="0">
                <a:latin typeface="Calibri"/>
                <a:cs typeface="Calibri"/>
              </a:rPr>
              <a:t>, </a:t>
            </a:r>
            <a:r>
              <a:rPr sz="3000" spc="-5" dirty="0">
                <a:latin typeface="Calibri"/>
                <a:cs typeface="Calibri"/>
              </a:rPr>
              <a:t>but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hole </a:t>
            </a:r>
            <a:r>
              <a:rPr sz="3000" spc="-10" dirty="0">
                <a:latin typeface="Calibri"/>
                <a:cs typeface="Calibri"/>
              </a:rPr>
              <a:t>location </a:t>
            </a:r>
            <a:r>
              <a:rPr sz="3000" spc="-5" dirty="0">
                <a:latin typeface="Calibri"/>
                <a:cs typeface="Calibri"/>
              </a:rPr>
              <a:t> will</a:t>
            </a:r>
            <a:r>
              <a:rPr sz="3000" spc="4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not</a:t>
            </a:r>
            <a:r>
              <a:rPr sz="3000" spc="4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3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consistent</a:t>
            </a:r>
            <a:r>
              <a:rPr sz="3000" spc="4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3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allow</a:t>
            </a:r>
            <a:r>
              <a:rPr sz="3000" spc="3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356870" marR="5080" algn="just">
              <a:lnSpc>
                <a:spcPts val="6120"/>
              </a:lnSpc>
            </a:pPr>
            <a:r>
              <a:rPr sz="3000" spc="-20" dirty="0">
                <a:latin typeface="Calibri"/>
                <a:cs typeface="Calibri"/>
              </a:rPr>
              <a:t>straight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line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67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drawn</a:t>
            </a:r>
            <a:r>
              <a:rPr sz="3000" spc="6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from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front to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back.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There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is a 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barrier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preventing</a:t>
            </a:r>
            <a:r>
              <a:rPr sz="3000" spc="6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further </a:t>
            </a:r>
            <a:r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passage</a:t>
            </a:r>
            <a:r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through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30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cheese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009" y="1124711"/>
            <a:ext cx="3126847" cy="30463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96" y="4507991"/>
            <a:ext cx="3346704" cy="23500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62" y="147904"/>
            <a:ext cx="84124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0" dirty="0"/>
              <a:t>James</a:t>
            </a:r>
            <a:r>
              <a:rPr u="none" spc="10" dirty="0"/>
              <a:t> </a:t>
            </a:r>
            <a:r>
              <a:rPr u="none" spc="-20" dirty="0"/>
              <a:t>Reason's</a:t>
            </a:r>
            <a:r>
              <a:rPr u="none" spc="50" dirty="0"/>
              <a:t> </a:t>
            </a:r>
            <a:r>
              <a:rPr u="none" spc="-15" dirty="0"/>
              <a:t>Swiss</a:t>
            </a:r>
            <a:r>
              <a:rPr u="none" spc="-25" dirty="0"/>
              <a:t> </a:t>
            </a:r>
            <a:r>
              <a:rPr u="none" spc="-10" dirty="0"/>
              <a:t>Cheese</a:t>
            </a:r>
            <a:r>
              <a:rPr u="none" spc="45" dirty="0"/>
              <a:t> </a:t>
            </a:r>
            <a:r>
              <a:rPr u="none" spc="-1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795"/>
            <a:ext cx="5572760" cy="560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5" dirty="0">
                <a:latin typeface="Calibri"/>
                <a:cs typeface="Calibri"/>
              </a:rPr>
              <a:t>Catastrophic </a:t>
            </a:r>
            <a:r>
              <a:rPr sz="3000" spc="-20" dirty="0">
                <a:latin typeface="Calibri"/>
                <a:cs typeface="Calibri"/>
              </a:rPr>
              <a:t>errors </a:t>
            </a:r>
            <a:r>
              <a:rPr sz="3000" dirty="0">
                <a:latin typeface="Calibri"/>
                <a:cs typeface="Calibri"/>
              </a:rPr>
              <a:t>do </a:t>
            </a:r>
            <a:r>
              <a:rPr sz="3000" spc="-5" dirty="0">
                <a:latin typeface="Calibri"/>
                <a:cs typeface="Calibri"/>
              </a:rPr>
              <a:t>not occur </a:t>
            </a:r>
            <a:r>
              <a:rPr sz="3000" dirty="0">
                <a:latin typeface="Calibri"/>
                <a:cs typeface="Calibri"/>
              </a:rPr>
              <a:t> in </a:t>
            </a:r>
            <a:r>
              <a:rPr sz="3000" spc="-5" dirty="0">
                <a:latin typeface="Calibri"/>
                <a:cs typeface="Calibri"/>
              </a:rPr>
              <a:t>isolation. </a:t>
            </a:r>
            <a:r>
              <a:rPr sz="3000" spc="5" dirty="0">
                <a:latin typeface="Calibri"/>
                <a:cs typeface="Calibri"/>
              </a:rPr>
              <a:t>It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only</a:t>
            </a:r>
            <a:r>
              <a:rPr sz="3000" spc="-5" dirty="0">
                <a:latin typeface="Calibri"/>
                <a:cs typeface="Calibri"/>
              </a:rPr>
              <a:t> when</a:t>
            </a:r>
            <a:r>
              <a:rPr sz="3000" dirty="0">
                <a:latin typeface="Calibri"/>
                <a:cs typeface="Calibri"/>
              </a:rPr>
              <a:t> 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systems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align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certain</a:t>
            </a:r>
            <a:r>
              <a:rPr sz="3000" spc="655" dirty="0">
                <a:latin typeface="Calibri"/>
                <a:cs typeface="Calibri"/>
              </a:rPr>
              <a:t> </a:t>
            </a:r>
            <a:r>
              <a:rPr sz="3000" spc="-75" dirty="0">
                <a:latin typeface="Calibri"/>
                <a:cs typeface="Calibri"/>
              </a:rPr>
              <a:t>way, 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the </a:t>
            </a:r>
            <a:r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fail-safe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mechanisms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all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fail,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that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catastrophic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event </a:t>
            </a:r>
            <a:r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occurs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number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of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smaller</a:t>
            </a:r>
            <a:r>
              <a:rPr sz="30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errors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leading</a:t>
            </a:r>
            <a:r>
              <a:rPr sz="3000" spc="-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up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to</a:t>
            </a:r>
            <a:r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catastrophic </a:t>
            </a:r>
            <a:r>
              <a:rPr sz="3000" spc="-65" dirty="0">
                <a:solidFill>
                  <a:srgbClr val="4F81BC"/>
                </a:solidFill>
                <a:latin typeface="Calibri"/>
                <a:cs typeface="Calibri"/>
              </a:rPr>
              <a:t>error</a:t>
            </a:r>
            <a:r>
              <a:rPr sz="3000" spc="-6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1197863"/>
            <a:ext cx="3346704" cy="5660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" y="10490"/>
            <a:ext cx="8915400" cy="12496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93695" marR="5080" indent="-2881630">
              <a:lnSpc>
                <a:spcPct val="100499"/>
              </a:lnSpc>
              <a:spcBef>
                <a:spcPts val="85"/>
              </a:spcBef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Four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categories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errors </a:t>
            </a:r>
            <a:r>
              <a:rPr sz="4000" spc="-20" dirty="0">
                <a:latin typeface="Calibri"/>
                <a:cs typeface="Calibri"/>
              </a:rPr>
              <a:t>were </a:t>
            </a:r>
            <a:r>
              <a:rPr sz="4000" spc="-5" dirty="0">
                <a:latin typeface="Calibri"/>
                <a:cs typeface="Calibri"/>
              </a:rPr>
              <a:t>identified </a:t>
            </a:r>
            <a:r>
              <a:rPr sz="4000" dirty="0">
                <a:latin typeface="Calibri"/>
                <a:cs typeface="Calibri"/>
              </a:rPr>
              <a:t>in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5" dirty="0">
                <a:latin typeface="Calibri"/>
                <a:cs typeface="Calibri"/>
              </a:rPr>
              <a:t> IOM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report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29587"/>
            <a:ext cx="61398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91565" algn="l"/>
                <a:tab pos="2594610" algn="l"/>
              </a:tabLst>
            </a:pP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1.	The	</a:t>
            </a:r>
            <a:r>
              <a:rPr b="0" u="none" spc="-15" dirty="0">
                <a:solidFill>
                  <a:srgbClr val="4F81BC"/>
                </a:solidFill>
                <a:latin typeface="Calibri"/>
                <a:cs typeface="Calibri"/>
              </a:rPr>
              <a:t>communication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669489"/>
            <a:ext cx="61493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95120" algn="l"/>
                <a:tab pos="3472815" algn="l"/>
                <a:tab pos="4262755" algn="l"/>
                <a:tab pos="5638165" algn="l"/>
              </a:tabLst>
            </a:pP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er</a:t>
            </a:r>
            <a:r>
              <a:rPr sz="4400" spc="-7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4400" spc="-10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4400" spc="-6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4400" spc="10" dirty="0">
                <a:latin typeface="Calibri"/>
                <a:cs typeface="Calibri"/>
              </a:rPr>
              <a:t>i</a:t>
            </a:r>
            <a:r>
              <a:rPr sz="4400" spc="-10" dirty="0">
                <a:latin typeface="Calibri"/>
                <a:cs typeface="Calibri"/>
              </a:rPr>
              <a:t>n</a:t>
            </a:r>
            <a:r>
              <a:rPr sz="4400" spc="-20" dirty="0">
                <a:latin typeface="Calibri"/>
                <a:cs typeface="Calibri"/>
              </a:rPr>
              <a:t>c</a:t>
            </a:r>
            <a:r>
              <a:rPr sz="4400" spc="10" dirty="0">
                <a:latin typeface="Calibri"/>
                <a:cs typeface="Calibri"/>
              </a:rPr>
              <a:t>l</a:t>
            </a:r>
            <a:r>
              <a:rPr sz="4400" spc="-10" dirty="0">
                <a:latin typeface="Calibri"/>
                <a:cs typeface="Calibri"/>
              </a:rPr>
              <a:t>u</a:t>
            </a:r>
            <a:r>
              <a:rPr sz="4400" spc="5" dirty="0">
                <a:latin typeface="Calibri"/>
                <a:cs typeface="Calibri"/>
              </a:rPr>
              <a:t>d</a:t>
            </a:r>
            <a:r>
              <a:rPr sz="4400" spc="-5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	</a:t>
            </a:r>
            <a:r>
              <a:rPr sz="4400" spc="25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	</a:t>
            </a:r>
            <a:r>
              <a:rPr sz="4400" spc="-5" dirty="0">
                <a:latin typeface="Calibri"/>
                <a:cs typeface="Calibri"/>
              </a:rPr>
              <a:t>er</a:t>
            </a:r>
            <a:r>
              <a:rPr sz="4400" spc="-75" dirty="0">
                <a:latin typeface="Calibri"/>
                <a:cs typeface="Calibri"/>
              </a:rPr>
              <a:t>r</a:t>
            </a:r>
            <a:r>
              <a:rPr sz="4400" spc="-10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	</a:t>
            </a:r>
            <a:r>
              <a:rPr sz="4400" spc="25" dirty="0">
                <a:latin typeface="Calibri"/>
                <a:cs typeface="Calibri"/>
              </a:rPr>
              <a:t>or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689" y="3962298"/>
          <a:ext cx="6179182" cy="283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337">
                <a:tc>
                  <a:txBody>
                    <a:bodyPr/>
                    <a:lstStyle/>
                    <a:p>
                      <a:pPr marL="31750">
                        <a:lnSpc>
                          <a:spcPts val="4175"/>
                        </a:lnSpc>
                      </a:pPr>
                      <a:r>
                        <a:rPr sz="4400" spc="-25" dirty="0">
                          <a:latin typeface="Calibri"/>
                          <a:cs typeface="Calibri"/>
                        </a:rPr>
                        <a:t>delay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4175"/>
                        </a:lnSpc>
                      </a:pPr>
                      <a:r>
                        <a:rPr sz="4400" spc="-10" dirty="0">
                          <a:latin typeface="Calibri"/>
                          <a:cs typeface="Calibri"/>
                        </a:rPr>
                        <a:t>in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4175"/>
                        </a:lnSpc>
                      </a:pPr>
                      <a:r>
                        <a:rPr sz="4400" spc="-5" dirty="0">
                          <a:latin typeface="Calibri"/>
                          <a:cs typeface="Calibri"/>
                        </a:rPr>
                        <a:t>the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4175"/>
                        </a:lnSpc>
                      </a:pPr>
                      <a:r>
                        <a:rPr sz="4400" dirty="0">
                          <a:latin typeface="Calibri"/>
                          <a:cs typeface="Calibri"/>
                        </a:rPr>
                        <a:t>diagnosis,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2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4400" spc="-25" dirty="0">
                          <a:latin typeface="Calibri"/>
                          <a:cs typeface="Calibri"/>
                        </a:rPr>
                        <a:t>failure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4400" spc="-65" dirty="0">
                          <a:latin typeface="Calibri"/>
                          <a:cs typeface="Calibri"/>
                        </a:rPr>
                        <a:t>to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4400" spc="-15" dirty="0">
                          <a:latin typeface="Calibri"/>
                          <a:cs typeface="Calibri"/>
                        </a:rPr>
                        <a:t>order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4400" spc="-15" dirty="0">
                          <a:latin typeface="Calibri"/>
                          <a:cs typeface="Calibri"/>
                        </a:rPr>
                        <a:t>indicated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1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4400" spc="-20" dirty="0">
                          <a:latin typeface="Calibri"/>
                          <a:cs typeface="Calibri"/>
                        </a:rPr>
                        <a:t>tests.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150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5061" y="3902583"/>
            <a:ext cx="2332380" cy="250317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1328927"/>
            <a:ext cx="9144000" cy="2490470"/>
            <a:chOff x="1523" y="1328927"/>
            <a:chExt cx="9144000" cy="24904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3" y="1331975"/>
              <a:ext cx="2855976" cy="2487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3410711"/>
              <a:ext cx="1438655" cy="4084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3" y="133349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1840" y="6653783"/>
            <a:ext cx="2042159" cy="2042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" y="0"/>
            <a:ext cx="8743315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29940" marR="5080" indent="-3317875">
              <a:lnSpc>
                <a:spcPct val="100600"/>
              </a:lnSpc>
              <a:spcBef>
                <a:spcPts val="75"/>
              </a:spcBef>
            </a:pPr>
            <a:r>
              <a:rPr sz="3600" u="none" spc="-10" dirty="0"/>
              <a:t>Four categories </a:t>
            </a:r>
            <a:r>
              <a:rPr sz="3600" u="none" dirty="0"/>
              <a:t>of </a:t>
            </a:r>
            <a:r>
              <a:rPr sz="3600" u="none" spc="-20" dirty="0"/>
              <a:t>errors </a:t>
            </a:r>
            <a:r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were </a:t>
            </a:r>
            <a:r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identified </a:t>
            </a:r>
            <a:r>
              <a:rPr sz="3600" b="0" u="none" spc="-5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3600" b="0" u="none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600" b="0" u="none" spc="-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u="none" dirty="0">
                <a:solidFill>
                  <a:srgbClr val="000000"/>
                </a:solidFill>
                <a:latin typeface="Calibri"/>
                <a:cs typeface="Calibri"/>
              </a:rPr>
              <a:t>IOM</a:t>
            </a:r>
            <a:r>
              <a:rPr sz="3600"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33627"/>
            <a:ext cx="6148070" cy="56629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3655" algn="just">
              <a:lnSpc>
                <a:spcPct val="100000"/>
              </a:lnSpc>
              <a:spcBef>
                <a:spcPts val="115"/>
              </a:spcBef>
            </a:pPr>
            <a:r>
              <a:rPr sz="3300" spc="5" dirty="0">
                <a:solidFill>
                  <a:srgbClr val="4F81BC"/>
                </a:solidFill>
                <a:latin typeface="Calibri"/>
                <a:cs typeface="Calibri"/>
              </a:rPr>
              <a:t>2.</a:t>
            </a:r>
            <a:r>
              <a:rPr sz="3300" spc="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3300" spc="409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4F81BC"/>
                </a:solidFill>
                <a:latin typeface="Calibri"/>
                <a:cs typeface="Calibri"/>
              </a:rPr>
              <a:t>treatment</a:t>
            </a:r>
            <a:r>
              <a:rPr sz="3300" spc="3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4F81BC"/>
                </a:solidFill>
                <a:latin typeface="Calibri"/>
                <a:cs typeface="Calibri"/>
              </a:rPr>
              <a:t>errors</a:t>
            </a:r>
            <a:r>
              <a:rPr sz="3300" spc="39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include</a:t>
            </a:r>
            <a:r>
              <a:rPr sz="3300" spc="41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an</a:t>
            </a:r>
            <a:endParaRPr sz="3300">
              <a:latin typeface="Calibri"/>
              <a:cs typeface="Calibri"/>
            </a:endParaRPr>
          </a:p>
          <a:p>
            <a:pPr marL="12700" marR="5080" algn="just">
              <a:lnSpc>
                <a:spcPct val="170000"/>
              </a:lnSpc>
              <a:spcBef>
                <a:spcPts val="10"/>
              </a:spcBef>
            </a:pPr>
            <a:r>
              <a:rPr sz="3300" spc="-10" dirty="0">
                <a:latin typeface="Calibri"/>
                <a:cs typeface="Calibri"/>
              </a:rPr>
              <a:t>error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in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the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performance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of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a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procedure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or </a:t>
            </a:r>
            <a:r>
              <a:rPr sz="3300" spc="-20" dirty="0">
                <a:latin typeface="Calibri"/>
                <a:cs typeface="Calibri"/>
              </a:rPr>
              <a:t>test, </a:t>
            </a:r>
            <a:r>
              <a:rPr sz="3300" dirty="0">
                <a:latin typeface="Calibri"/>
                <a:cs typeface="Calibri"/>
              </a:rPr>
              <a:t>an </a:t>
            </a:r>
            <a:r>
              <a:rPr sz="3300" spc="-15" dirty="0">
                <a:latin typeface="Calibri"/>
                <a:cs typeface="Calibri"/>
              </a:rPr>
              <a:t>error </a:t>
            </a:r>
            <a:r>
              <a:rPr sz="3300" spc="5" dirty="0">
                <a:latin typeface="Calibri"/>
                <a:cs typeface="Calibri"/>
              </a:rPr>
              <a:t>in </a:t>
            </a:r>
            <a:r>
              <a:rPr sz="3300" spc="-10" dirty="0">
                <a:latin typeface="Calibri"/>
                <a:cs typeface="Calibri"/>
              </a:rPr>
              <a:t>the 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administration </a:t>
            </a:r>
            <a:r>
              <a:rPr sz="3300" spc="5" dirty="0">
                <a:latin typeface="Calibri"/>
                <a:cs typeface="Calibri"/>
              </a:rPr>
              <a:t>of </a:t>
            </a:r>
            <a:r>
              <a:rPr sz="3300" spc="-5" dirty="0">
                <a:latin typeface="Calibri"/>
                <a:cs typeface="Calibri"/>
              </a:rPr>
              <a:t>the </a:t>
            </a:r>
            <a:r>
              <a:rPr sz="3300" spc="-10" dirty="0">
                <a:latin typeface="Calibri"/>
                <a:cs typeface="Calibri"/>
              </a:rPr>
              <a:t>treatment, </a:t>
            </a:r>
            <a:r>
              <a:rPr sz="3300" dirty="0">
                <a:latin typeface="Calibri"/>
                <a:cs typeface="Calibri"/>
              </a:rPr>
              <a:t>an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error</a:t>
            </a:r>
            <a:r>
              <a:rPr sz="3300" spc="-5" dirty="0">
                <a:latin typeface="Calibri"/>
                <a:cs typeface="Calibri"/>
              </a:rPr>
              <a:t> in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the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dose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or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method</a:t>
            </a:r>
            <a:r>
              <a:rPr sz="3300" spc="72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of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using </a:t>
            </a:r>
            <a:r>
              <a:rPr sz="3300" spc="5" dirty="0">
                <a:latin typeface="Calibri"/>
                <a:cs typeface="Calibri"/>
              </a:rPr>
              <a:t>a drug, </a:t>
            </a:r>
            <a:r>
              <a:rPr sz="3300" spc="-10" dirty="0">
                <a:latin typeface="Calibri"/>
                <a:cs typeface="Calibri"/>
              </a:rPr>
              <a:t>and/or inappropriate 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care.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" y="965124"/>
            <a:ext cx="9144000" cy="5367655"/>
            <a:chOff x="1523" y="965124"/>
            <a:chExt cx="9144000" cy="5367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5061" y="3829430"/>
              <a:ext cx="2332380" cy="2503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1672" y="965124"/>
              <a:ext cx="2602326" cy="2832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0" y="2575560"/>
              <a:ext cx="1438655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0" y="3633216"/>
              <a:ext cx="2042159" cy="204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19938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" y="0"/>
            <a:ext cx="8743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/>
              <a:t>Four</a:t>
            </a:r>
            <a:r>
              <a:rPr sz="3600" u="none" spc="-35" dirty="0"/>
              <a:t> </a:t>
            </a:r>
            <a:r>
              <a:rPr sz="3600" u="none" spc="-10" dirty="0"/>
              <a:t>categories</a:t>
            </a:r>
            <a:r>
              <a:rPr sz="3600" u="none" spc="-20" dirty="0"/>
              <a:t> </a:t>
            </a:r>
            <a:r>
              <a:rPr sz="3600" u="none" dirty="0"/>
              <a:t>of </a:t>
            </a:r>
            <a:r>
              <a:rPr sz="3600" u="none" spc="-20" dirty="0"/>
              <a:t>errors</a:t>
            </a:r>
            <a:r>
              <a:rPr sz="3600" u="none" spc="-35" dirty="0"/>
              <a:t> </a:t>
            </a:r>
            <a:r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sz="3600"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u="none" spc="-5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3600" b="0" u="none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1176" y="390157"/>
            <a:ext cx="9169400" cy="64973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5"/>
              </a:spcBef>
              <a:tabLst>
                <a:tab pos="3493770" algn="l"/>
                <a:tab pos="9156065" algn="l"/>
              </a:tabLst>
            </a:pPr>
            <a:r>
              <a:rPr sz="36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IOM</a:t>
            </a:r>
            <a:r>
              <a:rPr sz="3600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report	</a:t>
            </a:r>
            <a:endParaRPr sz="3600">
              <a:latin typeface="Calibri"/>
              <a:cs typeface="Calibri"/>
            </a:endParaRPr>
          </a:p>
          <a:p>
            <a:pPr marL="102235" algn="just">
              <a:lnSpc>
                <a:spcPct val="100000"/>
              </a:lnSpc>
              <a:spcBef>
                <a:spcPts val="535"/>
              </a:spcBef>
            </a:pPr>
            <a:r>
              <a:rPr sz="4000" spc="5" dirty="0">
                <a:solidFill>
                  <a:srgbClr val="4F81BC"/>
                </a:solidFill>
                <a:latin typeface="Calibri"/>
                <a:cs typeface="Calibri"/>
              </a:rPr>
              <a:t>3.    </a:t>
            </a:r>
            <a:r>
              <a:rPr sz="4000" spc="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4F81BC"/>
                </a:solidFill>
                <a:latin typeface="Calibri"/>
                <a:cs typeface="Calibri"/>
              </a:rPr>
              <a:t>Preventative</a:t>
            </a:r>
            <a:r>
              <a:rPr sz="4000" spc="930" dirty="0">
                <a:solidFill>
                  <a:srgbClr val="4F81BC"/>
                </a:solidFill>
                <a:latin typeface="Calibri"/>
                <a:cs typeface="Calibri"/>
              </a:rPr>
              <a:t>   </a:t>
            </a:r>
            <a:r>
              <a:rPr sz="4000" spc="-30" dirty="0">
                <a:solidFill>
                  <a:srgbClr val="4F81BC"/>
                </a:solidFill>
                <a:latin typeface="Calibri"/>
                <a:cs typeface="Calibri"/>
              </a:rPr>
              <a:t>errors</a:t>
            </a:r>
            <a:endParaRPr sz="4000">
              <a:latin typeface="Calibri"/>
              <a:cs typeface="Calibri"/>
            </a:endParaRPr>
          </a:p>
          <a:p>
            <a:pPr marL="102235" marR="3442335" algn="just">
              <a:lnSpc>
                <a:spcPct val="170100"/>
              </a:lnSpc>
              <a:spcBef>
                <a:spcPts val="5"/>
              </a:spcBef>
              <a:tabLst>
                <a:tab pos="3383279" algn="l"/>
              </a:tabLst>
            </a:pPr>
            <a:r>
              <a:rPr sz="4000" dirty="0">
                <a:latin typeface="Calibri"/>
                <a:cs typeface="Calibri"/>
              </a:rPr>
              <a:t>include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failure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to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provide 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prophylactic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treatment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5" dirty="0">
                <a:latin typeface="Calibri"/>
                <a:cs typeface="Calibri"/>
              </a:rPr>
              <a:t>and</a:t>
            </a:r>
            <a:r>
              <a:rPr sz="4000" spc="-75" dirty="0">
                <a:latin typeface="Calibri"/>
                <a:cs typeface="Calibri"/>
              </a:rPr>
              <a:t>/</a:t>
            </a:r>
            <a:r>
              <a:rPr sz="4000" dirty="0">
                <a:latin typeface="Calibri"/>
                <a:cs typeface="Calibri"/>
              </a:rPr>
              <a:t>or	ina</a:t>
            </a:r>
            <a:r>
              <a:rPr sz="4000" spc="-20" dirty="0">
                <a:latin typeface="Calibri"/>
                <a:cs typeface="Calibri"/>
              </a:rPr>
              <a:t>d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q</a:t>
            </a:r>
            <a:r>
              <a:rPr sz="4000" spc="10" dirty="0">
                <a:latin typeface="Calibri"/>
                <a:cs typeface="Calibri"/>
              </a:rPr>
              <a:t>u</a:t>
            </a:r>
            <a:r>
              <a:rPr sz="4000" spc="-50" dirty="0">
                <a:latin typeface="Calibri"/>
                <a:cs typeface="Calibri"/>
              </a:rPr>
              <a:t>at</a:t>
            </a:r>
            <a:r>
              <a:rPr sz="4000" dirty="0">
                <a:latin typeface="Calibri"/>
                <a:cs typeface="Calibri"/>
              </a:rPr>
              <a:t>e  </a:t>
            </a:r>
            <a:r>
              <a:rPr sz="4000" spc="-10" dirty="0">
                <a:latin typeface="Calibri"/>
                <a:cs typeface="Calibri"/>
              </a:rPr>
              <a:t>monitoring </a:t>
            </a:r>
            <a:r>
              <a:rPr sz="4000" dirty="0">
                <a:latin typeface="Calibri"/>
                <a:cs typeface="Calibri"/>
              </a:rPr>
              <a:t>or </a:t>
            </a:r>
            <a:r>
              <a:rPr sz="4000" spc="-15" dirty="0">
                <a:latin typeface="Calibri"/>
                <a:cs typeface="Calibri"/>
              </a:rPr>
              <a:t>follow-up </a:t>
            </a:r>
            <a:r>
              <a:rPr sz="4000" spc="-5" dirty="0">
                <a:latin typeface="Calibri"/>
                <a:cs typeface="Calibri"/>
              </a:rPr>
              <a:t>of 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treatment.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051560"/>
            <a:ext cx="3203448" cy="5041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076" y="76326"/>
            <a:ext cx="33096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20" dirty="0">
                <a:latin typeface="Calibri"/>
                <a:cs typeface="Calibri"/>
              </a:rPr>
              <a:t>Medical</a:t>
            </a:r>
            <a:r>
              <a:rPr b="0" u="none" spc="20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Errors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56492"/>
            <a:ext cx="5210175" cy="4966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600" spc="-10" dirty="0">
                <a:latin typeface="Calibri"/>
                <a:cs typeface="Calibri"/>
              </a:rPr>
              <a:t>Medical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error:</a:t>
            </a:r>
            <a:r>
              <a:rPr sz="3600" spc="-10" dirty="0">
                <a:latin typeface="Calibri"/>
                <a:cs typeface="Calibri"/>
              </a:rPr>
              <a:t> is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an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unintentional </a:t>
            </a:r>
            <a:r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preventable </a:t>
            </a:r>
            <a:r>
              <a:rPr sz="3600" spc="-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solidFill>
                  <a:srgbClr val="006FC0"/>
                </a:solidFill>
                <a:latin typeface="Calibri"/>
                <a:cs typeface="Calibri"/>
              </a:rPr>
              <a:t>mistake</a:t>
            </a:r>
            <a:r>
              <a:rPr sz="3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in</a:t>
            </a:r>
            <a:r>
              <a:rPr sz="3600" dirty="0">
                <a:latin typeface="Calibri"/>
                <a:cs typeface="Calibri"/>
              </a:rPr>
              <a:t> the</a:t>
            </a:r>
            <a:r>
              <a:rPr sz="3600" spc="8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provision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25" dirty="0">
                <a:latin typeface="Calibri"/>
                <a:cs typeface="Calibri"/>
              </a:rPr>
              <a:t>care </a:t>
            </a:r>
            <a:r>
              <a:rPr sz="3600" spc="-15" dirty="0">
                <a:latin typeface="Calibri"/>
                <a:cs typeface="Calibri"/>
              </a:rPr>
              <a:t>that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has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actual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potential</a:t>
            </a:r>
            <a:r>
              <a:rPr sz="3600" spc="7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adverse </a:t>
            </a:r>
            <a:r>
              <a:rPr sz="3600" spc="-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impact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on</a:t>
            </a:r>
            <a:r>
              <a:rPr sz="3600" dirty="0">
                <a:latin typeface="Calibri"/>
                <a:cs typeface="Calibri"/>
              </a:rPr>
              <a:t> 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patient.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80888" y="0"/>
            <a:ext cx="3563620" cy="6858000"/>
            <a:chOff x="5580888" y="0"/>
            <a:chExt cx="356362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2224" y="0"/>
              <a:ext cx="487425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80888" y="0"/>
              <a:ext cx="3175" cy="3068320"/>
            </a:xfrm>
            <a:custGeom>
              <a:avLst/>
              <a:gdLst/>
              <a:ahLst/>
              <a:cxnLst/>
              <a:rect l="l" t="t" r="r" b="b"/>
              <a:pathLst>
                <a:path w="3175" h="3068320">
                  <a:moveTo>
                    <a:pt x="0" y="3067812"/>
                  </a:moveTo>
                  <a:lnTo>
                    <a:pt x="3048" y="3067812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6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0"/>
              <a:ext cx="3563112" cy="685799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2556" y="2512392"/>
            <a:ext cx="380732" cy="2391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806" y="0"/>
            <a:ext cx="8743315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29940" marR="5080" indent="-3317875">
              <a:lnSpc>
                <a:spcPct val="100600"/>
              </a:lnSpc>
              <a:spcBef>
                <a:spcPts val="75"/>
              </a:spcBef>
            </a:pP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Four categories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errors </a:t>
            </a:r>
            <a:r>
              <a:rPr sz="3600" spc="-20" dirty="0">
                <a:latin typeface="Calibri"/>
                <a:cs typeface="Calibri"/>
              </a:rPr>
              <a:t>were </a:t>
            </a:r>
            <a:r>
              <a:rPr sz="3600" spc="-10" dirty="0">
                <a:latin typeface="Calibri"/>
                <a:cs typeface="Calibri"/>
              </a:rPr>
              <a:t>identified </a:t>
            </a:r>
            <a:r>
              <a:rPr sz="3600" spc="-5" dirty="0">
                <a:latin typeface="Calibri"/>
                <a:cs typeface="Calibri"/>
              </a:rPr>
              <a:t>in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IOM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report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29587"/>
            <a:ext cx="54908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69644" algn="l"/>
                <a:tab pos="2418080" algn="l"/>
                <a:tab pos="4229100" algn="l"/>
              </a:tabLst>
            </a:pPr>
            <a:r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4</a:t>
            </a: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r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b="0" u="none" spc="1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d</a:t>
            </a:r>
            <a:r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la</a:t>
            </a:r>
            <a:r>
              <a:rPr b="0" u="none" spc="-3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tl</a:t>
            </a:r>
            <a:r>
              <a:rPr b="0" u="none" spc="-330" dirty="0">
                <a:solidFill>
                  <a:srgbClr val="4F81BC"/>
                </a:solidFill>
                <a:latin typeface="Calibri"/>
                <a:cs typeface="Calibri"/>
              </a:rPr>
              <a:t>y</a:t>
            </a:r>
            <a:r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,</a:t>
            </a:r>
            <a:r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	o</a:t>
            </a:r>
            <a:r>
              <a:rPr b="0" u="none" spc="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b="0" u="none" spc="-10" dirty="0">
                <a:solidFill>
                  <a:srgbClr val="4F81BC"/>
                </a:solidFill>
                <a:latin typeface="Calibri"/>
                <a:cs typeface="Calibri"/>
              </a:rPr>
              <a:t>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669489"/>
            <a:ext cx="5493385" cy="297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26510" algn="l"/>
              </a:tabLst>
            </a:pPr>
            <a:r>
              <a:rPr sz="4400" i="1" spc="-5" dirty="0">
                <a:solidFill>
                  <a:srgbClr val="4F81BC"/>
                </a:solidFill>
                <a:latin typeface="Calibri"/>
                <a:cs typeface="Calibri"/>
              </a:rPr>
              <a:t>errors	</a:t>
            </a: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include</a:t>
            </a: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70100"/>
              </a:lnSpc>
              <a:tabLst>
                <a:tab pos="2768600" algn="l"/>
                <a:tab pos="4622165" algn="l"/>
              </a:tabLst>
            </a:pP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equ</a:t>
            </a:r>
            <a:r>
              <a:rPr sz="4400" spc="-2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4400" spc="10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m</a:t>
            </a:r>
            <a:r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4400" spc="-6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4400" spc="-80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ailu</a:t>
            </a:r>
            <a:r>
              <a:rPr sz="4400" spc="-5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,</a:t>
            </a:r>
            <a:r>
              <a:rPr sz="4400" dirty="0">
                <a:latin typeface="Calibri"/>
                <a:cs typeface="Calibri"/>
              </a:rPr>
              <a:t>	</a:t>
            </a:r>
            <a:r>
              <a:rPr sz="4400" spc="25" dirty="0">
                <a:latin typeface="Calibri"/>
                <a:cs typeface="Calibri"/>
              </a:rPr>
              <a:t>a</a:t>
            </a:r>
            <a:r>
              <a:rPr sz="4400" spc="-10" dirty="0">
                <a:latin typeface="Calibri"/>
                <a:cs typeface="Calibri"/>
              </a:rPr>
              <a:t>nd  other</a:t>
            </a:r>
            <a:r>
              <a:rPr sz="4400" spc="35" dirty="0">
                <a:latin typeface="Calibri"/>
                <a:cs typeface="Calibri"/>
              </a:rPr>
              <a:t> </a:t>
            </a:r>
            <a:r>
              <a:rPr sz="4400" spc="-40" dirty="0">
                <a:latin typeface="Calibri"/>
                <a:cs typeface="Calibri"/>
              </a:rPr>
              <a:t>system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failures.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1844039"/>
            <a:ext cx="3346704" cy="501395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13335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1905"/>
            <a:ext cx="8295005" cy="1002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2255" marR="5080" indent="-250190">
              <a:lnSpc>
                <a:spcPct val="100600"/>
              </a:lnSpc>
              <a:spcBef>
                <a:spcPts val="65"/>
              </a:spcBef>
            </a:pPr>
            <a:r>
              <a:rPr sz="3200" b="0" u="none" spc="-5" dirty="0">
                <a:latin typeface="Calibri"/>
                <a:cs typeface="Calibri"/>
              </a:rPr>
              <a:t>The</a:t>
            </a:r>
            <a:r>
              <a:rPr sz="3200" b="0" u="none" spc="5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IOM </a:t>
            </a:r>
            <a:r>
              <a:rPr sz="3200" b="0" u="none" spc="-10" dirty="0">
                <a:latin typeface="Calibri"/>
                <a:cs typeface="Calibri"/>
              </a:rPr>
              <a:t>(2000)</a:t>
            </a:r>
            <a:r>
              <a:rPr sz="3200" b="0" u="none" spc="100" dirty="0">
                <a:latin typeface="Calibri"/>
                <a:cs typeface="Calibri"/>
              </a:rPr>
              <a:t> </a:t>
            </a:r>
            <a:r>
              <a:rPr sz="3200" b="0" u="none" dirty="0">
                <a:latin typeface="Calibri"/>
                <a:cs typeface="Calibri"/>
              </a:rPr>
              <a:t>laid</a:t>
            </a:r>
            <a:r>
              <a:rPr sz="3200" b="0" u="none" spc="-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out</a:t>
            </a:r>
            <a:r>
              <a:rPr sz="3200" b="0" u="none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a</a:t>
            </a:r>
            <a:r>
              <a:rPr sz="3200" b="0" u="none" spc="45" dirty="0">
                <a:latin typeface="Calibri"/>
                <a:cs typeface="Calibri"/>
              </a:rPr>
              <a:t> </a:t>
            </a:r>
            <a:r>
              <a:rPr sz="3200" u="none" spc="-15" dirty="0"/>
              <a:t>four-tiered</a:t>
            </a:r>
            <a:r>
              <a:rPr sz="3200" u="none" spc="25" dirty="0"/>
              <a:t> </a:t>
            </a:r>
            <a:r>
              <a:rPr sz="3200" u="none" spc="-15" dirty="0"/>
              <a:t>approach</a:t>
            </a:r>
            <a:r>
              <a:rPr sz="3200" u="none" spc="30" dirty="0"/>
              <a:t> </a:t>
            </a:r>
            <a:r>
              <a:rPr sz="3200" b="0" u="none" spc="-15" dirty="0">
                <a:latin typeface="Calibri"/>
                <a:cs typeface="Calibri"/>
              </a:rPr>
              <a:t>to </a:t>
            </a:r>
            <a:r>
              <a:rPr sz="3200" b="0" u="none" spc="-710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developing</a:t>
            </a:r>
            <a:r>
              <a:rPr sz="3200" b="0" u="none" spc="40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a</a:t>
            </a:r>
            <a:r>
              <a:rPr sz="3200" b="0" u="none" spc="-10" dirty="0">
                <a:latin typeface="Calibri"/>
                <a:cs typeface="Calibri"/>
              </a:rPr>
              <a:t> </a:t>
            </a:r>
            <a:r>
              <a:rPr sz="3200" b="0" u="none" spc="-25" dirty="0">
                <a:latin typeface="Calibri"/>
                <a:cs typeface="Calibri"/>
              </a:rPr>
              <a:t>strategy</a:t>
            </a:r>
            <a:r>
              <a:rPr sz="3200" b="0" u="none" spc="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to </a:t>
            </a:r>
            <a:r>
              <a:rPr sz="3200" b="0" u="none" spc="-20" dirty="0">
                <a:latin typeface="Calibri"/>
                <a:cs typeface="Calibri"/>
              </a:rPr>
              <a:t>improve</a:t>
            </a:r>
            <a:r>
              <a:rPr sz="3200" b="0" u="none" spc="30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patient</a:t>
            </a:r>
            <a:r>
              <a:rPr sz="3200" b="0" u="none" dirty="0">
                <a:latin typeface="Calibri"/>
                <a:cs typeface="Calibri"/>
              </a:rPr>
              <a:t> </a:t>
            </a:r>
            <a:r>
              <a:rPr sz="3200" b="0" u="none" spc="-25" dirty="0"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46605"/>
            <a:ext cx="535559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  <a:tab pos="2302510" algn="l"/>
                <a:tab pos="2677160" algn="l"/>
                <a:tab pos="4354195" algn="l"/>
              </a:tabLst>
            </a:pPr>
            <a:r>
              <a:rPr sz="3600" spc="-5" dirty="0">
                <a:latin typeface="Calibri"/>
                <a:cs typeface="Calibri"/>
              </a:rPr>
              <a:t>1.	</a:t>
            </a:r>
            <a:r>
              <a:rPr sz="3600" spc="-15" dirty="0">
                <a:latin typeface="Calibri"/>
                <a:cs typeface="Calibri"/>
              </a:rPr>
              <a:t>Establish	</a:t>
            </a:r>
            <a:r>
              <a:rPr sz="3600" dirty="0">
                <a:latin typeface="Calibri"/>
                <a:cs typeface="Calibri"/>
              </a:rPr>
              <a:t>a	</a:t>
            </a:r>
            <a:r>
              <a:rPr sz="3600" spc="-5" dirty="0">
                <a:latin typeface="Calibri"/>
                <a:cs typeface="Calibri"/>
              </a:rPr>
              <a:t>national	</a:t>
            </a:r>
            <a:r>
              <a:rPr sz="3600" spc="-20" dirty="0">
                <a:latin typeface="Calibri"/>
                <a:cs typeface="Calibri"/>
              </a:rPr>
              <a:t>focus</a:t>
            </a:r>
            <a:endParaRPr sz="3600">
              <a:latin typeface="Calibri"/>
              <a:cs typeface="Calibri"/>
            </a:endParaRPr>
          </a:p>
          <a:p>
            <a:pPr marL="12700" marR="8890">
              <a:lnSpc>
                <a:spcPct val="170000"/>
              </a:lnSpc>
              <a:tabLst>
                <a:tab pos="673735" algn="l"/>
                <a:tab pos="1985010" algn="l"/>
                <a:tab pos="2110105" algn="l"/>
                <a:tab pos="2945130" algn="l"/>
                <a:tab pos="4311650" algn="l"/>
                <a:tab pos="4948555" algn="l"/>
              </a:tabLst>
            </a:pPr>
            <a:r>
              <a:rPr sz="3600" spc="-3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o	</a:t>
            </a:r>
            <a:r>
              <a:rPr sz="3600" spc="-15" dirty="0">
                <a:latin typeface="Calibri"/>
                <a:cs typeface="Calibri"/>
              </a:rPr>
              <a:t>c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		</a:t>
            </a:r>
            <a:r>
              <a:rPr sz="3600" spc="-10" dirty="0">
                <a:latin typeface="Calibri"/>
                <a:cs typeface="Calibri"/>
              </a:rPr>
              <a:t>l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ade</a:t>
            </a:r>
            <a:r>
              <a:rPr sz="3600" spc="-9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p	</a:t>
            </a:r>
            <a:r>
              <a:rPr sz="3600" spc="-35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oo</a:t>
            </a:r>
            <a:r>
              <a:rPr sz="3600" spc="-20" dirty="0">
                <a:latin typeface="Calibri"/>
                <a:cs typeface="Calibri"/>
              </a:rPr>
              <a:t>l</a:t>
            </a:r>
            <a:r>
              <a:rPr sz="3600" spc="-5" dirty="0">
                <a:latin typeface="Calibri"/>
                <a:cs typeface="Calibri"/>
              </a:rPr>
              <a:t>s,  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1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ea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-1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,	a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d	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35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3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ol</a:t>
            </a:r>
            <a:r>
              <a:rPr sz="3600" dirty="0">
                <a:latin typeface="Calibri"/>
                <a:cs typeface="Calibri"/>
              </a:rPr>
              <a:t>s	</a:t>
            </a:r>
            <a:r>
              <a:rPr sz="3600" spc="-35" dirty="0"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70100"/>
              </a:lnSpc>
              <a:tabLst>
                <a:tab pos="2128520" algn="l"/>
                <a:tab pos="3314700" algn="l"/>
              </a:tabLst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nc</a:t>
            </a:r>
            <a:r>
              <a:rPr sz="3600" spc="-7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ea</a:t>
            </a:r>
            <a:r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	t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	kn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w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l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edge 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base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about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3600" spc="-55" dirty="0">
                <a:solidFill>
                  <a:srgbClr val="4F81BC"/>
                </a:solidFill>
                <a:latin typeface="Calibri"/>
                <a:cs typeface="Calibri"/>
              </a:rPr>
              <a:t> safety</a:t>
            </a:r>
            <a:r>
              <a:rPr sz="3600" spc="-5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" y="1121663"/>
            <a:ext cx="9144000" cy="5736590"/>
            <a:chOff x="1523" y="1121663"/>
            <a:chExt cx="9144000" cy="5736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7" y="3715511"/>
              <a:ext cx="3538727" cy="3142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3" y="1124711"/>
              <a:ext cx="3419855" cy="2590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6" y="6635495"/>
              <a:ext cx="2014728" cy="2225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1126235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1905"/>
            <a:ext cx="8295005" cy="1002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2255" marR="5080" indent="-250190">
              <a:lnSpc>
                <a:spcPct val="100600"/>
              </a:lnSpc>
              <a:spcBef>
                <a:spcPts val="65"/>
              </a:spcBef>
            </a:pPr>
            <a:r>
              <a:rPr sz="3200" b="0" u="none" spc="-5" dirty="0">
                <a:latin typeface="Calibri"/>
                <a:cs typeface="Calibri"/>
              </a:rPr>
              <a:t>The</a:t>
            </a:r>
            <a:r>
              <a:rPr sz="3200" b="0" u="none" spc="5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IOM </a:t>
            </a:r>
            <a:r>
              <a:rPr sz="3200" b="0" u="none" spc="-10" dirty="0">
                <a:latin typeface="Calibri"/>
                <a:cs typeface="Calibri"/>
              </a:rPr>
              <a:t>(2000)</a:t>
            </a:r>
            <a:r>
              <a:rPr sz="3200" b="0" u="none" spc="100" dirty="0">
                <a:latin typeface="Calibri"/>
                <a:cs typeface="Calibri"/>
              </a:rPr>
              <a:t> </a:t>
            </a:r>
            <a:r>
              <a:rPr sz="3200" b="0" u="none" dirty="0">
                <a:latin typeface="Calibri"/>
                <a:cs typeface="Calibri"/>
              </a:rPr>
              <a:t>laid</a:t>
            </a:r>
            <a:r>
              <a:rPr sz="3200" b="0" u="none" spc="-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out</a:t>
            </a:r>
            <a:r>
              <a:rPr sz="3200" b="0" u="none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a</a:t>
            </a:r>
            <a:r>
              <a:rPr sz="3200" b="0" u="none" spc="45" dirty="0">
                <a:latin typeface="Calibri"/>
                <a:cs typeface="Calibri"/>
              </a:rPr>
              <a:t> </a:t>
            </a:r>
            <a:r>
              <a:rPr sz="3200" u="none" spc="-15" dirty="0"/>
              <a:t>four-tiered</a:t>
            </a:r>
            <a:r>
              <a:rPr sz="3200" u="none" spc="25" dirty="0"/>
              <a:t> </a:t>
            </a:r>
            <a:r>
              <a:rPr sz="3200" u="none" spc="-15" dirty="0"/>
              <a:t>approach</a:t>
            </a:r>
            <a:r>
              <a:rPr sz="3200" u="none" spc="30" dirty="0"/>
              <a:t> </a:t>
            </a:r>
            <a:r>
              <a:rPr sz="3200" b="0" u="none" spc="-15" dirty="0">
                <a:latin typeface="Calibri"/>
                <a:cs typeface="Calibri"/>
              </a:rPr>
              <a:t>to </a:t>
            </a:r>
            <a:r>
              <a:rPr sz="3200" b="0" u="none" spc="-710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developing</a:t>
            </a:r>
            <a:r>
              <a:rPr sz="3200" b="0" u="none" spc="40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a</a:t>
            </a:r>
            <a:r>
              <a:rPr sz="3200" b="0" u="none" spc="-10" dirty="0">
                <a:latin typeface="Calibri"/>
                <a:cs typeface="Calibri"/>
              </a:rPr>
              <a:t> </a:t>
            </a:r>
            <a:r>
              <a:rPr sz="3200" b="0" u="none" spc="-25" dirty="0">
                <a:latin typeface="Calibri"/>
                <a:cs typeface="Calibri"/>
              </a:rPr>
              <a:t>strategy</a:t>
            </a:r>
            <a:r>
              <a:rPr sz="3200" b="0" u="none" spc="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to </a:t>
            </a:r>
            <a:r>
              <a:rPr sz="3200" b="0" u="none" spc="-20" dirty="0">
                <a:latin typeface="Calibri"/>
                <a:cs typeface="Calibri"/>
              </a:rPr>
              <a:t>improve</a:t>
            </a:r>
            <a:r>
              <a:rPr sz="3200" b="0" u="none" spc="30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patient</a:t>
            </a:r>
            <a:r>
              <a:rPr sz="3200" b="0" u="none" dirty="0">
                <a:latin typeface="Calibri"/>
                <a:cs typeface="Calibri"/>
              </a:rPr>
              <a:t> </a:t>
            </a:r>
            <a:r>
              <a:rPr sz="3200" b="0" u="none" spc="-25" dirty="0"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03375"/>
            <a:ext cx="535622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2.</a:t>
            </a:r>
            <a:r>
              <a:rPr sz="3000" spc="5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Identify</a:t>
            </a:r>
            <a:r>
              <a:rPr sz="3000" spc="5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000" spc="5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learn</a:t>
            </a:r>
            <a:r>
              <a:rPr sz="3000" spc="5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from</a:t>
            </a:r>
            <a:r>
              <a:rPr sz="3000" spc="5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errors</a:t>
            </a:r>
            <a:endParaRPr sz="3000">
              <a:latin typeface="Calibri"/>
              <a:cs typeface="Calibri"/>
            </a:endParaRPr>
          </a:p>
          <a:p>
            <a:pPr marL="12700" marR="5080" algn="just">
              <a:lnSpc>
                <a:spcPct val="170100"/>
              </a:lnSpc>
            </a:pP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-5" dirty="0">
                <a:latin typeface="Calibri"/>
                <a:cs typeface="Calibri"/>
              </a:rPr>
              <a:t> developing</a:t>
            </a:r>
            <a:r>
              <a:rPr sz="3000" dirty="0">
                <a:latin typeface="Calibri"/>
                <a:cs typeface="Calibri"/>
              </a:rPr>
              <a:t> a</a:t>
            </a:r>
            <a:r>
              <a:rPr sz="3000" spc="68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nation-wide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public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mandatory</a:t>
            </a:r>
            <a:r>
              <a:rPr sz="3000" spc="6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reporting </a:t>
            </a:r>
            <a:r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system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well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encouraging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healthcare </a:t>
            </a:r>
            <a:r>
              <a:rPr sz="3000" spc="-55" dirty="0">
                <a:latin typeface="Calibri"/>
                <a:cs typeface="Calibri"/>
              </a:rPr>
              <a:t>staff, </a:t>
            </a:r>
            <a:r>
              <a:rPr sz="3000" spc="-15" dirty="0">
                <a:latin typeface="Calibri"/>
                <a:cs typeface="Calibri"/>
              </a:rPr>
              <a:t>practitioners, and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organization to </a:t>
            </a:r>
            <a:r>
              <a:rPr sz="3000" spc="-10" dirty="0">
                <a:latin typeface="Calibri"/>
                <a:cs typeface="Calibri"/>
              </a:rPr>
              <a:t>participate </a:t>
            </a:r>
            <a:r>
              <a:rPr sz="3000" spc="5" dirty="0">
                <a:latin typeface="Calibri"/>
                <a:cs typeface="Calibri"/>
              </a:rPr>
              <a:t>in 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voluntary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reporting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systems.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4144" y="4148327"/>
            <a:ext cx="3401695" cy="2710180"/>
            <a:chOff x="5724144" y="4148327"/>
            <a:chExt cx="3401695" cy="2710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44" y="4148327"/>
              <a:ext cx="3401567" cy="2709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6" y="6635495"/>
              <a:ext cx="2014728" cy="2225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1341119"/>
            <a:ext cx="3563111" cy="266395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11262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05"/>
            <a:ext cx="8600440" cy="64604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67690" marR="5080" indent="-250190" algn="just">
              <a:lnSpc>
                <a:spcPct val="100600"/>
              </a:lnSpc>
              <a:spcBef>
                <a:spcPts val="65"/>
              </a:spcBef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The IOM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(2000)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laid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out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four-tiered approach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developing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strategy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improve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  <a:p>
            <a:pPr marL="12700" marR="3252470" algn="just">
              <a:lnSpc>
                <a:spcPts val="6150"/>
              </a:lnSpc>
              <a:spcBef>
                <a:spcPts val="535"/>
              </a:spcBef>
            </a:pP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3.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Raising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performance </a:t>
            </a:r>
            <a:r>
              <a:rPr sz="3200" spc="-7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expectations 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standards </a:t>
            </a:r>
            <a:r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for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improvements</a:t>
            </a:r>
            <a:r>
              <a:rPr sz="3200" spc="4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in</a:t>
            </a:r>
            <a:r>
              <a:rPr sz="3200" spc="4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3200" spc="45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710"/>
              </a:spcBef>
            </a:pPr>
            <a:r>
              <a:rPr sz="3200" spc="-15" dirty="0">
                <a:latin typeface="Calibri"/>
                <a:cs typeface="Calibri"/>
              </a:rPr>
              <a:t>through</a:t>
            </a:r>
            <a:r>
              <a:rPr sz="3200" spc="690" dirty="0">
                <a:latin typeface="Calibri"/>
                <a:cs typeface="Calibri"/>
              </a:rPr>
              <a:t>   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165" dirty="0">
                <a:latin typeface="Calibri"/>
                <a:cs typeface="Calibri"/>
              </a:rPr>
              <a:t>  </a:t>
            </a:r>
            <a:r>
              <a:rPr sz="3200" spc="11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professional</a:t>
            </a:r>
            <a:endParaRPr sz="3200">
              <a:latin typeface="Calibri"/>
              <a:cs typeface="Calibri"/>
            </a:endParaRPr>
          </a:p>
          <a:p>
            <a:pPr marL="12700" marR="3256915" algn="just">
              <a:lnSpc>
                <a:spcPts val="6150"/>
              </a:lnSpc>
              <a:spcBef>
                <a:spcPts val="385"/>
              </a:spcBef>
              <a:tabLst>
                <a:tab pos="4366260" algn="l"/>
              </a:tabLst>
            </a:pP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ions,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p  </a:t>
            </a:r>
            <a:r>
              <a:rPr sz="3200" spc="-20" dirty="0">
                <a:latin typeface="Calibri"/>
                <a:cs typeface="Calibri"/>
              </a:rPr>
              <a:t>purchasers,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5" dirty="0">
                <a:latin typeface="Calibri"/>
                <a:cs typeface="Calibri"/>
              </a:rPr>
              <a:t>so </a:t>
            </a:r>
            <a:r>
              <a:rPr sz="3200" spc="-20" dirty="0">
                <a:latin typeface="Calibri"/>
                <a:cs typeface="Calibri"/>
              </a:rPr>
              <a:t>forth </a:t>
            </a:r>
            <a:r>
              <a:rPr sz="3200" spc="-5" dirty="0">
                <a:latin typeface="Calibri"/>
                <a:cs typeface="Calibri"/>
              </a:rPr>
              <a:t>within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healthcare.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1262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47359" y="1484141"/>
            <a:ext cx="3596640" cy="5374005"/>
            <a:chOff x="5547359" y="1484141"/>
            <a:chExt cx="3596640" cy="5374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7" y="1484141"/>
              <a:ext cx="3563111" cy="25508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59" y="3861815"/>
              <a:ext cx="3563112" cy="29961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983" y="6455663"/>
              <a:ext cx="3523488" cy="402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1905"/>
            <a:ext cx="8295005" cy="1002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2255" marR="5080" indent="-250190">
              <a:lnSpc>
                <a:spcPct val="100600"/>
              </a:lnSpc>
              <a:spcBef>
                <a:spcPts val="65"/>
              </a:spcBef>
            </a:pPr>
            <a:r>
              <a:rPr sz="3200" b="0" u="none" spc="-5" dirty="0">
                <a:latin typeface="Calibri"/>
                <a:cs typeface="Calibri"/>
              </a:rPr>
              <a:t>The</a:t>
            </a:r>
            <a:r>
              <a:rPr sz="3200" b="0" u="none" spc="5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IOM </a:t>
            </a:r>
            <a:r>
              <a:rPr sz="3200" b="0" u="none" spc="-10" dirty="0">
                <a:latin typeface="Calibri"/>
                <a:cs typeface="Calibri"/>
              </a:rPr>
              <a:t>(2000)</a:t>
            </a:r>
            <a:r>
              <a:rPr sz="3200" b="0" u="none" spc="100" dirty="0">
                <a:latin typeface="Calibri"/>
                <a:cs typeface="Calibri"/>
              </a:rPr>
              <a:t> </a:t>
            </a:r>
            <a:r>
              <a:rPr sz="3200" b="0" u="none" dirty="0">
                <a:latin typeface="Calibri"/>
                <a:cs typeface="Calibri"/>
              </a:rPr>
              <a:t>laid</a:t>
            </a:r>
            <a:r>
              <a:rPr sz="3200" b="0" u="none" spc="-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out</a:t>
            </a:r>
            <a:r>
              <a:rPr sz="3200" b="0" u="none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a</a:t>
            </a:r>
            <a:r>
              <a:rPr sz="3200" b="0" u="none" spc="45" dirty="0">
                <a:latin typeface="Calibri"/>
                <a:cs typeface="Calibri"/>
              </a:rPr>
              <a:t> </a:t>
            </a:r>
            <a:r>
              <a:rPr sz="3200" u="none" spc="-15" dirty="0"/>
              <a:t>four-tiered</a:t>
            </a:r>
            <a:r>
              <a:rPr sz="3200" u="none" spc="25" dirty="0"/>
              <a:t> </a:t>
            </a:r>
            <a:r>
              <a:rPr sz="3200" u="none" spc="-15" dirty="0"/>
              <a:t>approach</a:t>
            </a:r>
            <a:r>
              <a:rPr sz="3200" u="none" spc="30" dirty="0"/>
              <a:t> </a:t>
            </a:r>
            <a:r>
              <a:rPr sz="3200" b="0" u="none" spc="-15" dirty="0">
                <a:latin typeface="Calibri"/>
                <a:cs typeface="Calibri"/>
              </a:rPr>
              <a:t>to </a:t>
            </a:r>
            <a:r>
              <a:rPr sz="3200" b="0" u="none" spc="-710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developing</a:t>
            </a:r>
            <a:r>
              <a:rPr sz="3200" b="0" u="none" spc="40" dirty="0">
                <a:latin typeface="Calibri"/>
                <a:cs typeface="Calibri"/>
              </a:rPr>
              <a:t> </a:t>
            </a:r>
            <a:r>
              <a:rPr sz="3200" b="0" u="none" spc="-5" dirty="0">
                <a:latin typeface="Calibri"/>
                <a:cs typeface="Calibri"/>
              </a:rPr>
              <a:t>a</a:t>
            </a:r>
            <a:r>
              <a:rPr sz="3200" b="0" u="none" spc="-10" dirty="0">
                <a:latin typeface="Calibri"/>
                <a:cs typeface="Calibri"/>
              </a:rPr>
              <a:t> </a:t>
            </a:r>
            <a:r>
              <a:rPr sz="3200" b="0" u="none" spc="-25" dirty="0">
                <a:latin typeface="Calibri"/>
                <a:cs typeface="Calibri"/>
              </a:rPr>
              <a:t>strategy</a:t>
            </a:r>
            <a:r>
              <a:rPr sz="3200" b="0" u="none" spc="5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to </a:t>
            </a:r>
            <a:r>
              <a:rPr sz="3200" b="0" u="none" spc="-20" dirty="0">
                <a:latin typeface="Calibri"/>
                <a:cs typeface="Calibri"/>
              </a:rPr>
              <a:t>improve</a:t>
            </a:r>
            <a:r>
              <a:rPr sz="3200" b="0" u="none" spc="30" dirty="0">
                <a:latin typeface="Calibri"/>
                <a:cs typeface="Calibri"/>
              </a:rPr>
              <a:t> </a:t>
            </a:r>
            <a:r>
              <a:rPr sz="3200" b="0" u="none" spc="-10" dirty="0">
                <a:latin typeface="Calibri"/>
                <a:cs typeface="Calibri"/>
              </a:rPr>
              <a:t>patient</a:t>
            </a:r>
            <a:r>
              <a:rPr sz="3200" b="0" u="none" dirty="0">
                <a:latin typeface="Calibri"/>
                <a:cs typeface="Calibri"/>
              </a:rPr>
              <a:t> </a:t>
            </a:r>
            <a:r>
              <a:rPr sz="3200" b="0" u="none" spc="-25" dirty="0"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30578"/>
            <a:ext cx="535559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4.</a:t>
            </a:r>
            <a:r>
              <a:rPr sz="3600" spc="1255" dirty="0">
                <a:solidFill>
                  <a:srgbClr val="4F81BC"/>
                </a:solidFill>
                <a:latin typeface="Calibri"/>
                <a:cs typeface="Calibri"/>
              </a:rPr>
              <a:t> 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Implementing</a:t>
            </a:r>
            <a:r>
              <a:rPr sz="3600" spc="12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12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endParaRPr sz="3600">
              <a:latin typeface="Calibri"/>
              <a:cs typeface="Calibri"/>
            </a:endParaRPr>
          </a:p>
          <a:p>
            <a:pPr marL="12700" marR="6350" algn="just">
              <a:lnSpc>
                <a:spcPts val="7350"/>
              </a:lnSpc>
              <a:spcBef>
                <a:spcPts val="545"/>
              </a:spcBef>
            </a:pP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safety 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systems </a:t>
            </a:r>
            <a:r>
              <a:rPr sz="3600" spc="-20" dirty="0">
                <a:latin typeface="Calibri"/>
                <a:cs typeface="Calibri"/>
              </a:rPr>
              <a:t>in </a:t>
            </a:r>
            <a:r>
              <a:rPr sz="3600" spc="-15" dirty="0">
                <a:latin typeface="Calibri"/>
                <a:cs typeface="Calibri"/>
              </a:rPr>
              <a:t>healthcare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organizations</a:t>
            </a:r>
            <a:r>
              <a:rPr sz="3600" spc="7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81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systems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to</a:t>
            </a:r>
            <a:r>
              <a:rPr sz="3600" spc="-15" dirty="0">
                <a:latin typeface="Calibri"/>
                <a:cs typeface="Calibri"/>
              </a:rPr>
              <a:t> ensure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safe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practices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at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delivery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area.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59" y="1414270"/>
            <a:ext cx="3596640" cy="533319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11262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" y="147904"/>
            <a:ext cx="52997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5" dirty="0">
                <a:latin typeface="Calibri"/>
                <a:cs typeface="Calibri"/>
              </a:rPr>
              <a:t>Patient</a:t>
            </a:r>
            <a:r>
              <a:rPr b="0" u="none" spc="10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Safety</a:t>
            </a:r>
            <a:r>
              <a:rPr b="0" u="none" spc="-40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72520"/>
            <a:ext cx="897636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  <a:tab pos="1887220" algn="l"/>
                <a:tab pos="3238500" algn="l"/>
                <a:tab pos="5104130" algn="l"/>
                <a:tab pos="6250940" algn="l"/>
              </a:tabLst>
            </a:pPr>
            <a:r>
              <a:rPr sz="3600" spc="-85" dirty="0">
                <a:latin typeface="Calibri"/>
                <a:cs typeface="Calibri"/>
              </a:rPr>
              <a:t>P</a:t>
            </a: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	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120" dirty="0">
                <a:latin typeface="Calibri"/>
                <a:cs typeface="Calibri"/>
              </a:rPr>
              <a:t>f</a:t>
            </a:r>
            <a:r>
              <a:rPr sz="3600" spc="-1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ty	</a:t>
            </a:r>
            <a:r>
              <a:rPr sz="3600" spc="-15" dirty="0">
                <a:latin typeface="Calibri"/>
                <a:cs typeface="Calibri"/>
              </a:rPr>
              <a:t>P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ac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1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es	</a:t>
            </a:r>
            <a:r>
              <a:rPr sz="3600" spc="-35" dirty="0">
                <a:latin typeface="Calibri"/>
                <a:cs typeface="Calibri"/>
              </a:rPr>
              <a:t>w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	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omm</a:t>
            </a:r>
            <a:r>
              <a:rPr sz="3600" spc="5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nde</a:t>
            </a:r>
            <a:r>
              <a:rPr sz="3600" dirty="0">
                <a:latin typeface="Calibri"/>
                <a:cs typeface="Calibri"/>
              </a:rPr>
              <a:t>d  </a:t>
            </a:r>
            <a:r>
              <a:rPr sz="3600" spc="-25" dirty="0">
                <a:latin typeface="Calibri"/>
                <a:cs typeface="Calibri"/>
              </a:rPr>
              <a:t>for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Implementation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by AHRQ </a:t>
            </a:r>
            <a:r>
              <a:rPr sz="3600" spc="20" dirty="0">
                <a:latin typeface="Calibri"/>
                <a:cs typeface="Calibri"/>
              </a:rPr>
              <a:t>(AHRQ,</a:t>
            </a:r>
            <a:r>
              <a:rPr sz="3600" spc="-5" dirty="0">
                <a:latin typeface="Calibri"/>
                <a:cs typeface="Calibri"/>
              </a:rPr>
              <a:t> 2013).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502150"/>
            <a:ext cx="3797244" cy="33144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31155"/>
            <a:ext cx="4428744" cy="30268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45719"/>
            <a:ext cx="3516578" cy="9235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111963"/>
            <a:ext cx="81464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20" dirty="0">
                <a:latin typeface="Calibri"/>
                <a:cs typeface="Calibri"/>
              </a:rPr>
              <a:t>Strongly</a:t>
            </a:r>
            <a:r>
              <a:rPr b="0" u="none" spc="3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encourage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58011"/>
            <a:ext cx="5574665" cy="513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Hand</a:t>
            </a:r>
            <a:r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hygiene</a:t>
            </a:r>
            <a:r>
              <a:rPr sz="3600" spc="-1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1080"/>
              </a:spcBef>
              <a:buFont typeface="Microsoft Sans Serif"/>
              <a:buChar char="•"/>
              <a:tabLst>
                <a:tab pos="357505" algn="l"/>
                <a:tab pos="3445510" algn="l"/>
              </a:tabLst>
            </a:pPr>
            <a:r>
              <a:rPr sz="3600" spc="-5" dirty="0">
                <a:latin typeface="Calibri"/>
                <a:cs typeface="Calibri"/>
              </a:rPr>
              <a:t>Barrier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precautions</a:t>
            </a:r>
            <a:r>
              <a:rPr sz="3600" spc="78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to 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v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en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t	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he</a:t>
            </a:r>
            <a:r>
              <a:rPr sz="3600" spc="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l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th</a:t>
            </a:r>
            <a:r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600" spc="-5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spc="1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- 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associated</a:t>
            </a:r>
            <a:r>
              <a:rPr sz="36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infections</a:t>
            </a:r>
            <a:r>
              <a:rPr sz="3600" spc="-1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6870" marR="11430" indent="-344805" algn="just">
              <a:lnSpc>
                <a:spcPct val="170100"/>
              </a:lnSpc>
              <a:spcBef>
                <a:spcPts val="65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Do</a:t>
            </a:r>
            <a:r>
              <a:rPr sz="3600" dirty="0">
                <a:latin typeface="Calibri"/>
                <a:cs typeface="Calibri"/>
              </a:rPr>
              <a:t> Not</a:t>
            </a:r>
            <a:r>
              <a:rPr sz="3600" spc="5" dirty="0">
                <a:latin typeface="Calibri"/>
                <a:cs typeface="Calibri"/>
              </a:rPr>
              <a:t> Use"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list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of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hazardous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abbreviations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8511"/>
            <a:ext cx="9144000" cy="2021205"/>
            <a:chOff x="0" y="1048511"/>
            <a:chExt cx="9144000" cy="2021205"/>
          </a:xfrm>
        </p:grpSpPr>
        <p:sp>
          <p:nvSpPr>
            <p:cNvPr id="5" name="object 5"/>
            <p:cNvSpPr/>
            <p:nvPr/>
          </p:nvSpPr>
          <p:spPr>
            <a:xfrm>
              <a:off x="0" y="1048511"/>
              <a:ext cx="9133840" cy="9525"/>
            </a:xfrm>
            <a:custGeom>
              <a:avLst/>
              <a:gdLst/>
              <a:ahLst/>
              <a:cxnLst/>
              <a:rect l="l" t="t" r="r" b="b"/>
              <a:pathLst>
                <a:path w="9133840" h="9525">
                  <a:moveTo>
                    <a:pt x="913333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3332" y="9144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399" y="1051559"/>
              <a:ext cx="3276600" cy="20177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3145535"/>
            <a:ext cx="3264407" cy="37124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111963"/>
            <a:ext cx="81464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20" dirty="0">
                <a:latin typeface="Calibri"/>
                <a:cs typeface="Calibri"/>
              </a:rPr>
              <a:t>Strongly</a:t>
            </a:r>
            <a:r>
              <a:rPr b="0" u="none" spc="3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encourage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94003"/>
            <a:ext cx="5569585" cy="539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  <a:tab pos="2908935" algn="l"/>
                <a:tab pos="4927600" algn="l"/>
              </a:tabLst>
            </a:pP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9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spc="15" dirty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ec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k</a:t>
            </a:r>
            <a:r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li</a:t>
            </a:r>
            <a:r>
              <a:rPr sz="3200" spc="-5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2305"/>
              </a:spcBef>
            </a:pPr>
            <a:r>
              <a:rPr sz="3200" spc="-10" dirty="0">
                <a:latin typeface="Calibri"/>
                <a:cs typeface="Calibri"/>
              </a:rPr>
              <a:t>anesthesia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checklists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60100"/>
              </a:lnSpc>
              <a:spcBef>
                <a:spcPts val="77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real-time ultrasound </a:t>
            </a:r>
            <a:r>
              <a:rPr sz="3200" spc="-20" dirty="0">
                <a:latin typeface="Calibri"/>
                <a:cs typeface="Calibri"/>
              </a:rPr>
              <a:t>for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central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line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placement.</a:t>
            </a:r>
            <a:endParaRPr sz="32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6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Bundles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include </a:t>
            </a:r>
            <a:r>
              <a:rPr sz="3200" spc="-10" dirty="0">
                <a:latin typeface="Calibri"/>
                <a:cs typeface="Calibri"/>
              </a:rPr>
              <a:t>checklists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central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line</a:t>
            </a:r>
            <a:r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insertion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and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8511"/>
            <a:ext cx="9133840" cy="2094230"/>
            <a:chOff x="0" y="1048511"/>
            <a:chExt cx="9133840" cy="2094230"/>
          </a:xfrm>
        </p:grpSpPr>
        <p:sp>
          <p:nvSpPr>
            <p:cNvPr id="5" name="object 5"/>
            <p:cNvSpPr/>
            <p:nvPr/>
          </p:nvSpPr>
          <p:spPr>
            <a:xfrm>
              <a:off x="0" y="1048511"/>
              <a:ext cx="9133840" cy="9525"/>
            </a:xfrm>
            <a:custGeom>
              <a:avLst/>
              <a:gdLst/>
              <a:ahLst/>
              <a:cxnLst/>
              <a:rect l="l" t="t" r="r" b="b"/>
              <a:pathLst>
                <a:path w="9133840" h="9525">
                  <a:moveTo>
                    <a:pt x="913333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3332" y="9144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655" y="1051559"/>
              <a:ext cx="3026663" cy="209092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0756" y="3251853"/>
            <a:ext cx="2776563" cy="15238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10655" y="5013959"/>
            <a:ext cx="3133725" cy="1844039"/>
            <a:chOff x="6010655" y="5013959"/>
            <a:chExt cx="3133725" cy="184403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655" y="5013959"/>
              <a:ext cx="3133343" cy="1844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0655" y="6516622"/>
              <a:ext cx="713231" cy="3413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3439" y="6544055"/>
              <a:ext cx="658368" cy="313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111963"/>
            <a:ext cx="81464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20" dirty="0">
                <a:latin typeface="Calibri"/>
                <a:cs typeface="Calibri"/>
              </a:rPr>
              <a:t>Strongly</a:t>
            </a:r>
            <a:r>
              <a:rPr b="0" u="none" spc="3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encourage</a:t>
            </a:r>
            <a:r>
              <a:rPr b="0" u="none" spc="9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795"/>
            <a:ext cx="5718810" cy="569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5" dirty="0">
                <a:latin typeface="Calibri"/>
                <a:cs typeface="Calibri"/>
              </a:rPr>
              <a:t>Interventions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reduce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urinary </a:t>
            </a:r>
            <a:r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catheter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use</a:t>
            </a:r>
            <a:r>
              <a:rPr sz="3000" spc="-5" dirty="0">
                <a:latin typeface="Calibri"/>
                <a:cs typeface="Calibri"/>
              </a:rPr>
              <a:t>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including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catheter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reminders, </a:t>
            </a:r>
            <a:r>
              <a:rPr sz="3000" spc="-20" dirty="0">
                <a:latin typeface="Calibri"/>
                <a:cs typeface="Calibri"/>
              </a:rPr>
              <a:t>stop </a:t>
            </a:r>
            <a:r>
              <a:rPr sz="3000" spc="-15" dirty="0">
                <a:latin typeface="Calibri"/>
                <a:cs typeface="Calibri"/>
              </a:rPr>
              <a:t>orders,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15" dirty="0">
                <a:latin typeface="Calibri"/>
                <a:cs typeface="Calibri"/>
              </a:rPr>
              <a:t>nurse-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initiated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removal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protocols.</a:t>
            </a:r>
            <a:endParaRPr sz="3000">
              <a:latin typeface="Calibri"/>
              <a:cs typeface="Calibri"/>
            </a:endParaRPr>
          </a:p>
          <a:p>
            <a:pPr marL="356870" marR="11430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0" dirty="0">
                <a:latin typeface="Calibri"/>
                <a:cs typeface="Calibri"/>
              </a:rPr>
              <a:t>Multicomponent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interventions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reduce</a:t>
            </a:r>
            <a:r>
              <a:rPr sz="30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pressure</a:t>
            </a:r>
            <a:r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ulcers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6870" marR="6985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5" dirty="0">
                <a:latin typeface="Calibri"/>
                <a:cs typeface="Calibri"/>
              </a:rPr>
              <a:t>Interventions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improve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prophylaxis</a:t>
            </a:r>
            <a:r>
              <a:rPr sz="3000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for</a:t>
            </a:r>
            <a:r>
              <a:rPr sz="30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VTE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940552" y="1267967"/>
            <a:ext cx="3203575" cy="4032885"/>
            <a:chOff x="5940552" y="1267967"/>
            <a:chExt cx="3203575" cy="4032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1267967"/>
              <a:ext cx="3191255" cy="2447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616" y="3645407"/>
              <a:ext cx="3072384" cy="165506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047232" y="5443728"/>
            <a:ext cx="3084830" cy="1393190"/>
            <a:chOff x="6047232" y="5443728"/>
            <a:chExt cx="3084830" cy="13931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952" y="5465064"/>
              <a:ext cx="487425" cy="48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7232" y="5443728"/>
              <a:ext cx="3084575" cy="1392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111963"/>
            <a:ext cx="6164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Calibri"/>
                <a:cs typeface="Calibri"/>
              </a:rPr>
              <a:t>Encourage</a:t>
            </a:r>
            <a:r>
              <a:rPr b="0" u="none" spc="5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86129"/>
            <a:ext cx="5858510" cy="54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600" spc="-10" dirty="0">
                <a:latin typeface="Calibri"/>
                <a:cs typeface="Calibri"/>
              </a:rPr>
              <a:t>Multicomponent</a:t>
            </a:r>
            <a:endParaRPr sz="36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3025"/>
              </a:spcBef>
            </a:pPr>
            <a:r>
              <a:rPr sz="3600" spc="-10" dirty="0">
                <a:latin typeface="Calibri"/>
                <a:cs typeface="Calibri"/>
              </a:rPr>
              <a:t>interventions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to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reduce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falls</a:t>
            </a:r>
            <a:r>
              <a:rPr sz="3600" spc="-1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6870" marR="8255" indent="-344805">
              <a:lnSpc>
                <a:spcPct val="170000"/>
              </a:lnSpc>
              <a:spcBef>
                <a:spcPts val="869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600" dirty="0">
                <a:latin typeface="Calibri"/>
                <a:cs typeface="Calibri"/>
              </a:rPr>
              <a:t>Use</a:t>
            </a:r>
            <a:r>
              <a:rPr sz="3600" spc="19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195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clinical</a:t>
            </a:r>
            <a:r>
              <a:rPr sz="3600" spc="1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pharmacists</a:t>
            </a:r>
            <a:r>
              <a:rPr sz="3600" spc="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to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reduce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adverse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drug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events.</a:t>
            </a:r>
            <a:endParaRPr sz="3600">
              <a:latin typeface="Calibri"/>
              <a:cs typeface="Calibri"/>
            </a:endParaRPr>
          </a:p>
          <a:p>
            <a:pPr marL="356870" marR="5080" indent="-344805">
              <a:lnSpc>
                <a:spcPct val="170100"/>
              </a:lnSpc>
              <a:spcBef>
                <a:spcPts val="86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600" spc="-15" dirty="0">
                <a:latin typeface="Calibri"/>
                <a:cs typeface="Calibri"/>
              </a:rPr>
              <a:t>Computerized</a:t>
            </a:r>
            <a:r>
              <a:rPr sz="3600" spc="3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provider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order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entry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(CPOE)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670" y="1197863"/>
            <a:ext cx="2871285" cy="15239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27064" y="2926079"/>
            <a:ext cx="2905125" cy="3931920"/>
            <a:chOff x="6227064" y="2926079"/>
            <a:chExt cx="2905125" cy="39319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9458" y="2926079"/>
              <a:ext cx="2207008" cy="2161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5096255"/>
              <a:ext cx="2904743" cy="1761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5274"/>
            <a:ext cx="9144000" cy="6562725"/>
            <a:chOff x="0" y="295274"/>
            <a:chExt cx="9144000" cy="6562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75" y="295274"/>
              <a:ext cx="8553450" cy="65627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6449567"/>
              <a:ext cx="4212335" cy="408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16878"/>
              <a:ext cx="4355592" cy="1341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5768" y="3788664"/>
              <a:ext cx="2618231" cy="129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111963"/>
            <a:ext cx="6164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Calibri"/>
                <a:cs typeface="Calibri"/>
              </a:rPr>
              <a:t>Encourage</a:t>
            </a:r>
            <a:r>
              <a:rPr b="0" u="none" spc="5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9001"/>
            <a:ext cx="5854065" cy="568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Medication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reconciliation.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7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Obtaining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informed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improve </a:t>
            </a:r>
            <a:r>
              <a:rPr sz="3200" spc="-5" dirty="0">
                <a:latin typeface="Calibri"/>
                <a:cs typeface="Calibri"/>
              </a:rPr>
              <a:t>patients' </a:t>
            </a:r>
            <a:r>
              <a:rPr sz="3200" spc="-15" dirty="0">
                <a:latin typeface="Calibri"/>
                <a:cs typeface="Calibri"/>
              </a:rPr>
              <a:t>understanding </a:t>
            </a:r>
            <a:r>
              <a:rPr sz="3200" spc="-10" dirty="0">
                <a:latin typeface="Calibri"/>
                <a:cs typeface="Calibri"/>
              </a:rPr>
              <a:t> of</a:t>
            </a:r>
            <a:r>
              <a:rPr sz="3200" spc="-5" dirty="0">
                <a:latin typeface="Calibri"/>
                <a:cs typeface="Calibri"/>
              </a:rPr>
              <a:t> 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potential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risks</a:t>
            </a:r>
            <a:r>
              <a:rPr sz="3200" spc="-10" dirty="0">
                <a:latin typeface="Calibri"/>
                <a:cs typeface="Calibri"/>
              </a:rPr>
              <a:t> of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procedures.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70100"/>
              </a:lnSpc>
              <a:spcBef>
                <a:spcPts val="77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Use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surgical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outcome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measurements.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8511"/>
            <a:ext cx="9133840" cy="5809615"/>
            <a:chOff x="0" y="1048511"/>
            <a:chExt cx="9133840" cy="5809615"/>
          </a:xfrm>
        </p:grpSpPr>
        <p:sp>
          <p:nvSpPr>
            <p:cNvPr id="5" name="object 5"/>
            <p:cNvSpPr/>
            <p:nvPr/>
          </p:nvSpPr>
          <p:spPr>
            <a:xfrm>
              <a:off x="0" y="1048511"/>
              <a:ext cx="9133840" cy="9525"/>
            </a:xfrm>
            <a:custGeom>
              <a:avLst/>
              <a:gdLst/>
              <a:ahLst/>
              <a:cxnLst/>
              <a:rect l="l" t="t" r="r" b="b"/>
              <a:pathLst>
                <a:path w="9133840" h="9525">
                  <a:moveTo>
                    <a:pt x="913333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3332" y="9144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2784" y="2566415"/>
              <a:ext cx="2859023" cy="42915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784" y="1097279"/>
              <a:ext cx="2859023" cy="16824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111963"/>
            <a:ext cx="6164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Calibri"/>
                <a:cs typeface="Calibri"/>
              </a:rPr>
              <a:t>Encourage</a:t>
            </a:r>
            <a:r>
              <a:rPr b="0" u="none" spc="5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86434"/>
            <a:ext cx="5640070" cy="568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Practices</a:t>
            </a:r>
            <a:r>
              <a:rPr sz="3200" spc="14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14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reduce</a:t>
            </a:r>
            <a:r>
              <a:rPr sz="3200" spc="145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radiation</a:t>
            </a:r>
            <a:endParaRPr sz="3200">
              <a:latin typeface="Calibri"/>
              <a:cs typeface="Calibri"/>
            </a:endParaRPr>
          </a:p>
          <a:p>
            <a:pPr marL="356870" marR="9525" algn="just">
              <a:lnSpc>
                <a:spcPct val="170100"/>
              </a:lnSpc>
            </a:pP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exposure </a:t>
            </a:r>
            <a:r>
              <a:rPr sz="3200" spc="-15" dirty="0">
                <a:latin typeface="Calibri"/>
                <a:cs typeface="Calibri"/>
              </a:rPr>
              <a:t>from fluoroscopy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computed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tomography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scans.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7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Documentation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patient 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preferences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life-sustaining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8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Rapid</a:t>
            </a:r>
            <a:r>
              <a:rPr sz="32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response</a:t>
            </a:r>
            <a:r>
              <a:rPr sz="3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r>
              <a:rPr sz="3200" spc="-2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267967"/>
            <a:ext cx="3191255" cy="55900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247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5" dirty="0">
                <a:latin typeface="Calibri"/>
                <a:cs typeface="Calibri"/>
              </a:rPr>
              <a:t>Basic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principles</a:t>
            </a:r>
            <a:r>
              <a:rPr b="0" u="none" spc="5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of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patient</a:t>
            </a:r>
            <a:r>
              <a:rPr b="0" u="none" spc="4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safety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76020"/>
            <a:ext cx="5909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1.</a:t>
            </a:r>
            <a:r>
              <a:rPr sz="24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2400" spc="-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F81BC"/>
                </a:solidFill>
                <a:latin typeface="Calibri"/>
                <a:cs typeface="Calibri"/>
              </a:rPr>
              <a:t>safety</a:t>
            </a:r>
            <a:r>
              <a:rPr sz="2400" b="1" spc="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F81BC"/>
                </a:solidFill>
                <a:latin typeface="Calibri"/>
                <a:cs typeface="Calibri"/>
              </a:rPr>
              <a:t>emerges</a:t>
            </a:r>
            <a:r>
              <a:rPr sz="2400" b="1" spc="-5" dirty="0">
                <a:solidFill>
                  <a:srgbClr val="4F81BC"/>
                </a:solidFill>
                <a:latin typeface="Calibri"/>
                <a:cs typeface="Calibri"/>
              </a:rPr>
              <a:t> from</a:t>
            </a:r>
            <a:r>
              <a:rPr sz="24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r>
              <a:rPr sz="2400" b="1" spc="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81BC"/>
                </a:solidFill>
                <a:latin typeface="Calibri"/>
                <a:cs typeface="Calibri"/>
              </a:rPr>
              <a:t>design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64054"/>
            <a:ext cx="5928995" cy="4415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819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more</a:t>
            </a:r>
            <a:r>
              <a:rPr sz="3200" spc="819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complex</a:t>
            </a:r>
            <a:r>
              <a:rPr sz="3200" spc="8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8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</a:t>
            </a:r>
            <a:r>
              <a:rPr sz="3200" spc="7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is,</a:t>
            </a:r>
            <a:endParaRPr sz="3200">
              <a:latin typeface="Calibri"/>
              <a:cs typeface="Calibri"/>
            </a:endParaRPr>
          </a:p>
          <a:p>
            <a:pPr marL="356870" marR="5080" algn="just">
              <a:lnSpc>
                <a:spcPct val="160100"/>
              </a:lnSpc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7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error,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especially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when </a:t>
            </a:r>
            <a:r>
              <a:rPr sz="3200" spc="-15" dirty="0">
                <a:latin typeface="Calibri"/>
                <a:cs typeface="Calibri"/>
              </a:rPr>
              <a:t>there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different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working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together.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Safety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systems</a:t>
            </a:r>
            <a:r>
              <a:rPr sz="3200" spc="-25" dirty="0">
                <a:latin typeface="Calibri"/>
                <a:cs typeface="Calibri"/>
              </a:rPr>
              <a:t> have </a:t>
            </a:r>
            <a:r>
              <a:rPr sz="3200" spc="-20" dirty="0">
                <a:latin typeface="Calibri"/>
                <a:cs typeface="Calibri"/>
              </a:rPr>
              <a:t> many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components.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318503" y="3069335"/>
            <a:ext cx="2825750" cy="3789045"/>
            <a:chOff x="6318503" y="3069335"/>
            <a:chExt cx="2825750" cy="37890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8503" y="4736591"/>
              <a:ext cx="2825495" cy="21214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79" y="3069335"/>
              <a:ext cx="2484118" cy="166725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09944" y="1474382"/>
            <a:ext cx="2689860" cy="1479550"/>
            <a:chOff x="6409944" y="1474382"/>
            <a:chExt cx="2689860" cy="14795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1291" y="1474382"/>
              <a:ext cx="2627952" cy="14795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944" y="1673352"/>
              <a:ext cx="871727" cy="289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85850"/>
            <a:ext cx="8988425" cy="4464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2.</a:t>
            </a:r>
            <a:r>
              <a:rPr sz="3200" spc="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safety</a:t>
            </a:r>
            <a:r>
              <a:rPr sz="32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is 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designed</a:t>
            </a:r>
            <a:r>
              <a:rPr sz="3200" b="1" spc="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for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the</a:t>
            </a:r>
            <a:r>
              <a:rPr sz="3200" b="1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nature</a:t>
            </a:r>
            <a:r>
              <a:rPr sz="3200" b="1" spc="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of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 illness.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356870" marR="8255" indent="-344805">
              <a:lnSpc>
                <a:spcPct val="150100"/>
              </a:lnSpc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Patients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can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1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treated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standardized</a:t>
            </a:r>
            <a:r>
              <a:rPr sz="3200" spc="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protocols </a:t>
            </a:r>
            <a:r>
              <a:rPr sz="3200" spc="-7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and/or</a:t>
            </a:r>
            <a:r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guidelines</a:t>
            </a:r>
            <a:r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help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minimize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error.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standardization</a:t>
            </a:r>
            <a:r>
              <a:rPr sz="3200" spc="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decreases</a:t>
            </a:r>
            <a:r>
              <a:rPr sz="3200" spc="11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opportunities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errors.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247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5" dirty="0">
                <a:latin typeface="Calibri"/>
                <a:cs typeface="Calibri"/>
              </a:rPr>
              <a:t>Basic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principles</a:t>
            </a:r>
            <a:r>
              <a:rPr b="0" u="none" spc="5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of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patient</a:t>
            </a:r>
            <a:r>
              <a:rPr b="0" u="none" spc="4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safety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0783"/>
            <a:ext cx="3995928" cy="1152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1700783"/>
            <a:ext cx="4650810" cy="922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88" y="4940807"/>
            <a:ext cx="3386328" cy="1911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6245" y="5361049"/>
            <a:ext cx="3370376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85850"/>
            <a:ext cx="80892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3.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safety</a:t>
            </a:r>
            <a:r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is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dependent</a:t>
            </a:r>
            <a:r>
              <a:rPr sz="3200" b="1" spc="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on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open</a:t>
            </a:r>
            <a:r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learning.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27784"/>
            <a:ext cx="898842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  <a:tab pos="1561465" algn="l"/>
                <a:tab pos="2762250" algn="l"/>
                <a:tab pos="3954779" algn="l"/>
                <a:tab pos="4719955" algn="l"/>
                <a:tab pos="5790565" algn="l"/>
                <a:tab pos="7116445" algn="l"/>
                <a:tab pos="8174355" algn="l"/>
              </a:tabLst>
            </a:pPr>
            <a:r>
              <a:rPr sz="3200" spc="-15" dirty="0">
                <a:latin typeface="Calibri"/>
                <a:cs typeface="Calibri"/>
              </a:rPr>
              <a:t>W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er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-28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learn</a:t>
            </a:r>
            <a:r>
              <a:rPr sz="3200" dirty="0">
                <a:latin typeface="Calibri"/>
                <a:cs typeface="Calibri"/>
              </a:rPr>
              <a:t>	f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om  those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errors.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386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5" dirty="0">
                <a:latin typeface="Calibri"/>
                <a:cs typeface="Calibri"/>
              </a:rPr>
              <a:t>Basic</a:t>
            </a:r>
            <a:r>
              <a:rPr b="0" u="none" spc="-1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principles</a:t>
            </a:r>
            <a:r>
              <a:rPr b="0" u="none" spc="6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of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patient</a:t>
            </a:r>
            <a:r>
              <a:rPr b="0" u="none" spc="50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safety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80" y="4815839"/>
            <a:ext cx="2471928" cy="2042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03832"/>
            <a:ext cx="9131808" cy="16520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3448" y="4581143"/>
            <a:ext cx="3023616" cy="20989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4364734"/>
            <a:ext cx="3060700" cy="2493645"/>
            <a:chOff x="0" y="4364734"/>
            <a:chExt cx="3060700" cy="24936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64734"/>
              <a:ext cx="3060192" cy="24932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473951"/>
              <a:ext cx="3060192" cy="3840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68334"/>
            <a:ext cx="8988425" cy="461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551815" algn="l"/>
                <a:tab pos="3488054" algn="l"/>
                <a:tab pos="3976370" algn="l"/>
                <a:tab pos="5689600" algn="l"/>
                <a:tab pos="6275070" algn="l"/>
                <a:tab pos="7061834" algn="l"/>
                <a:tab pos="8625840" algn="l"/>
              </a:tabLst>
            </a:pP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4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b="1" spc="-17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ru</a:t>
            </a:r>
            <a:r>
              <a:rPr sz="3200" b="1" spc="-5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w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or</a:t>
            </a:r>
            <a:r>
              <a:rPr sz="3200" b="1" spc="1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ine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i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esse</a:t>
            </a:r>
            <a:r>
              <a:rPr sz="3200" b="1" spc="-4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tial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onc</a:t>
            </a:r>
            <a:r>
              <a:rPr sz="3200" b="1" spc="2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of  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3200" b="1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4F81BC"/>
                </a:solidFill>
                <a:latin typeface="Calibri"/>
                <a:cs typeface="Calibri"/>
              </a:rPr>
              <a:t>safety.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50100"/>
              </a:lnSpc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members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healthcare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team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must</a:t>
            </a:r>
            <a:r>
              <a:rPr sz="3200" spc="-10" dirty="0">
                <a:latin typeface="Calibri"/>
                <a:cs typeface="Calibri"/>
              </a:rPr>
              <a:t> trust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each </a:t>
            </a:r>
            <a:r>
              <a:rPr sz="3200" spc="-10" dirty="0">
                <a:latin typeface="Calibri"/>
                <a:cs typeface="Calibri"/>
              </a:rPr>
              <a:t>other to </a:t>
            </a:r>
            <a:r>
              <a:rPr sz="3200" dirty="0">
                <a:latin typeface="Calibri"/>
                <a:cs typeface="Calibri"/>
              </a:rPr>
              <a:t>speak </a:t>
            </a:r>
            <a:r>
              <a:rPr sz="3200" spc="5" dirty="0">
                <a:latin typeface="Calibri"/>
                <a:cs typeface="Calibri"/>
              </a:rPr>
              <a:t>up </a:t>
            </a:r>
            <a:r>
              <a:rPr sz="3200" spc="-5" dirty="0">
                <a:latin typeface="Calibri"/>
                <a:cs typeface="Calibri"/>
              </a:rPr>
              <a:t>when an </a:t>
            </a:r>
            <a:r>
              <a:rPr sz="3200" spc="-20" dirty="0">
                <a:latin typeface="Calibri"/>
                <a:cs typeface="Calibri"/>
              </a:rPr>
              <a:t>error </a:t>
            </a:r>
            <a:r>
              <a:rPr sz="3200" spc="5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potential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error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identified.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386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5" dirty="0">
                <a:latin typeface="Calibri"/>
                <a:cs typeface="Calibri"/>
              </a:rPr>
              <a:t>Basic</a:t>
            </a:r>
            <a:r>
              <a:rPr b="0" u="none" spc="-1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principles</a:t>
            </a:r>
            <a:r>
              <a:rPr b="0" u="none" spc="6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of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patient</a:t>
            </a:r>
            <a:r>
              <a:rPr b="0" u="none" spc="50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safety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1706879"/>
            <a:ext cx="6314912" cy="168629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709415" y="4791441"/>
            <a:ext cx="5422900" cy="2066925"/>
            <a:chOff x="3709415" y="4791441"/>
            <a:chExt cx="5422900" cy="20669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415" y="4791441"/>
              <a:ext cx="5254751" cy="20665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9415" y="6495287"/>
              <a:ext cx="5422392" cy="362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633" y="801770"/>
            <a:ext cx="8685530" cy="5842000"/>
            <a:chOff x="458633" y="801770"/>
            <a:chExt cx="868553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633" y="801770"/>
              <a:ext cx="8685366" cy="58414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3836" y="1991868"/>
              <a:ext cx="2952750" cy="2158365"/>
            </a:xfrm>
            <a:custGeom>
              <a:avLst/>
              <a:gdLst/>
              <a:ahLst/>
              <a:cxnLst/>
              <a:rect l="l" t="t" r="r" b="b"/>
              <a:pathLst>
                <a:path w="2952750" h="2158365">
                  <a:moveTo>
                    <a:pt x="0" y="359664"/>
                  </a:moveTo>
                  <a:lnTo>
                    <a:pt x="1800225" y="359664"/>
                  </a:lnTo>
                </a:path>
                <a:path w="2952750" h="2158365">
                  <a:moveTo>
                    <a:pt x="1798320" y="0"/>
                  </a:moveTo>
                  <a:lnTo>
                    <a:pt x="2950464" y="0"/>
                  </a:lnTo>
                </a:path>
                <a:path w="2952750" h="2158365">
                  <a:moveTo>
                    <a:pt x="0" y="2157984"/>
                  </a:moveTo>
                  <a:lnTo>
                    <a:pt x="2952368" y="215798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575" y="119252"/>
            <a:ext cx="66173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High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20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Organizations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8633"/>
            <a:ext cx="32410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1226185" algn="l"/>
                <a:tab pos="1390650" algn="l"/>
                <a:tab pos="2454910" algn="l"/>
                <a:tab pos="2917825" algn="l"/>
              </a:tabLst>
            </a:pPr>
            <a:r>
              <a:rPr sz="3200" spc="-25" dirty="0">
                <a:latin typeface="Calibri"/>
                <a:cs typeface="Calibri"/>
              </a:rPr>
              <a:t>Are	</a:t>
            </a:r>
            <a:r>
              <a:rPr sz="3200" dirty="0">
                <a:latin typeface="Calibri"/>
                <a:cs typeface="Calibri"/>
              </a:rPr>
              <a:t>those	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	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2914" y="1128633"/>
            <a:ext cx="12782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1920">
              <a:lnSpc>
                <a:spcPct val="1501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ach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  </a:t>
            </a:r>
            <a:r>
              <a:rPr sz="3200" spc="-10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837129"/>
            <a:ext cx="4700905" cy="3635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outcomes.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buFont typeface="Microsoft Sans Serif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Patient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safety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seeks</a:t>
            </a:r>
            <a:r>
              <a:rPr sz="3200" spc="-5" dirty="0">
                <a:latin typeface="Calibri"/>
                <a:cs typeface="Calibri"/>
              </a:rPr>
              <a:t> high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reliability of a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filled with</a:t>
            </a:r>
            <a:r>
              <a:rPr sz="3200" spc="-5" dirty="0">
                <a:latin typeface="Calibri"/>
                <a:cs typeface="Calibri"/>
              </a:rPr>
              <a:t> risk.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2667" y="1267966"/>
            <a:ext cx="3835536" cy="55900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75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The</a:t>
            </a:r>
            <a:r>
              <a:rPr b="0" u="none" spc="2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five</a:t>
            </a:r>
            <a:r>
              <a:rPr b="0" u="none" spc="-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High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50" dirty="0"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75650"/>
            <a:ext cx="5715635" cy="500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6985" indent="-515620" algn="just">
              <a:lnSpc>
                <a:spcPct val="150100"/>
              </a:lnSpc>
              <a:spcBef>
                <a:spcPts val="95"/>
              </a:spcBef>
            </a:pP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1.</a:t>
            </a:r>
            <a:r>
              <a:rPr sz="3000" spc="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Preoccupation</a:t>
            </a:r>
            <a:r>
              <a:rPr sz="3000" spc="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365" dirty="0">
                <a:latin typeface="Microsoft Sans Serif"/>
                <a:cs typeface="Microsoft Sans Serif"/>
              </a:rPr>
              <a:t>لاغشنلاا</a:t>
            </a:r>
            <a:r>
              <a:rPr sz="3000" spc="70" dirty="0"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with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failure: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500"/>
              </a:lnSpc>
              <a:spcBef>
                <a:spcPts val="705"/>
              </a:spcBef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All people within </a:t>
            </a:r>
            <a:r>
              <a:rPr sz="3000" spc="-15" dirty="0">
                <a:latin typeface="Calibri"/>
                <a:cs typeface="Calibri"/>
              </a:rPr>
              <a:t>an organization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must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seek, report,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correct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all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potential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or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small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risks </a:t>
            </a:r>
            <a:r>
              <a:rPr sz="3000" spc="-30" dirty="0">
                <a:latin typeface="Calibri"/>
                <a:cs typeface="Calibri"/>
              </a:rPr>
              <a:t>before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risk </a:t>
            </a:r>
            <a:r>
              <a:rPr sz="3200" spc="-5" dirty="0">
                <a:latin typeface="Calibri"/>
                <a:cs typeface="Calibri"/>
              </a:rPr>
              <a:t>has the opportunity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turn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negative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outcome.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048" y="762000"/>
            <a:ext cx="9153525" cy="5955030"/>
            <a:chOff x="-3048" y="762000"/>
            <a:chExt cx="9153525" cy="5955030"/>
          </a:xfrm>
        </p:grpSpPr>
        <p:sp>
          <p:nvSpPr>
            <p:cNvPr id="5" name="object 5"/>
            <p:cNvSpPr/>
            <p:nvPr/>
          </p:nvSpPr>
          <p:spPr>
            <a:xfrm>
              <a:off x="1523" y="766572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1551" y="838200"/>
              <a:ext cx="2822447" cy="1740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523" y="2578607"/>
              <a:ext cx="1542323" cy="2282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0375" y="2578607"/>
              <a:ext cx="1563624" cy="22829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0402" y="5000344"/>
              <a:ext cx="2810594" cy="17161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4687823"/>
              <a:ext cx="1618488" cy="362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43264"/>
            <a:ext cx="4923155" cy="331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Organizations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frequently </a:t>
            </a:r>
            <a:r>
              <a:rPr sz="2800" spc="-5" dirty="0">
                <a:latin typeface="Calibri"/>
                <a:cs typeface="Calibri"/>
              </a:rPr>
              <a:t> 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Lean-Six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Sigma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tools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 </a:t>
            </a:r>
            <a:r>
              <a:rPr sz="2800" dirty="0">
                <a:latin typeface="Calibri"/>
                <a:cs typeface="Calibri"/>
              </a:rPr>
              <a:t>those </a:t>
            </a:r>
            <a:r>
              <a:rPr sz="2800" spc="-10" dirty="0">
                <a:latin typeface="Calibri"/>
                <a:cs typeface="Calibri"/>
              </a:rPr>
              <a:t>areas </a:t>
            </a:r>
            <a:r>
              <a:rPr sz="2800" spc="5" dirty="0">
                <a:latin typeface="Calibri"/>
                <a:cs typeface="Calibri"/>
              </a:rPr>
              <a:t>of risk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potential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problems.</a:t>
            </a:r>
            <a:endParaRPr sz="28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235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Communicate.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975360"/>
            <a:ext cx="3276600" cy="4468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527" y="4221478"/>
            <a:ext cx="2769790" cy="26212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75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The</a:t>
            </a:r>
            <a:r>
              <a:rPr b="0" u="none" spc="2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five</a:t>
            </a:r>
            <a:r>
              <a:rPr b="0" u="none" spc="-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High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50" dirty="0"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</a:rPr>
              <a:t>Factors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4507991"/>
              <a:ext cx="362712" cy="313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7656" y="4562855"/>
              <a:ext cx="368807" cy="277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13959"/>
              <a:ext cx="9144000" cy="1844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8088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The</a:t>
            </a:r>
            <a:r>
              <a:rPr b="0" u="none" spc="3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five</a:t>
            </a:r>
            <a:r>
              <a:rPr b="0" u="none" dirty="0">
                <a:latin typeface="Calibri"/>
                <a:cs typeface="Calibri"/>
              </a:rPr>
              <a:t> High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55" dirty="0"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1433" y="1031570"/>
            <a:ext cx="2409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90" dirty="0">
                <a:latin typeface="Microsoft Sans Serif"/>
                <a:cs typeface="Microsoft Sans Serif"/>
              </a:rPr>
              <a:t>ةبغر</a:t>
            </a:r>
            <a:r>
              <a:rPr sz="3600" spc="440" dirty="0">
                <a:latin typeface="Microsoft Sans Serif"/>
                <a:cs typeface="Microsoft Sans Serif"/>
              </a:rPr>
              <a:t>  </a:t>
            </a:r>
            <a:r>
              <a:rPr sz="3600" spc="-40" dirty="0">
                <a:latin typeface="Microsoft Sans Serif"/>
                <a:cs typeface="Microsoft Sans Serif"/>
              </a:rPr>
              <a:t>مدع</a:t>
            </a:r>
            <a:r>
              <a:rPr sz="3600" spc="1800" dirty="0">
                <a:latin typeface="Microsoft Sans Serif"/>
                <a:cs typeface="Microsoft Sans Serif"/>
              </a:rPr>
              <a:t> </a:t>
            </a:r>
            <a:r>
              <a:rPr sz="3500" spc="-25" dirty="0">
                <a:solidFill>
                  <a:srgbClr val="4F81BC"/>
                </a:solidFill>
                <a:latin typeface="Calibri"/>
                <a:cs typeface="Calibri"/>
              </a:rPr>
              <a:t>to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72339"/>
            <a:ext cx="5423535" cy="16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100"/>
              </a:spcBef>
              <a:tabLst>
                <a:tab pos="701675" algn="l"/>
                <a:tab pos="4345305" algn="l"/>
              </a:tabLst>
            </a:pPr>
            <a:r>
              <a:rPr sz="3500" spc="-5" dirty="0">
                <a:latin typeface="Calibri"/>
                <a:cs typeface="Calibri"/>
              </a:rPr>
              <a:t>2.	</a:t>
            </a:r>
            <a:r>
              <a:rPr sz="3500" spc="-15" dirty="0">
                <a:solidFill>
                  <a:srgbClr val="4F81BC"/>
                </a:solidFill>
                <a:latin typeface="Calibri"/>
                <a:cs typeface="Calibri"/>
              </a:rPr>
              <a:t>Reluctance </a:t>
            </a:r>
            <a:r>
              <a:rPr sz="35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4F81BC"/>
                </a:solidFill>
                <a:latin typeface="Calibri"/>
                <a:cs typeface="Calibri"/>
              </a:rPr>
              <a:t>si</a:t>
            </a:r>
            <a:r>
              <a:rPr sz="3500" spc="10" dirty="0">
                <a:solidFill>
                  <a:srgbClr val="4F81BC"/>
                </a:solidFill>
                <a:latin typeface="Calibri"/>
                <a:cs typeface="Calibri"/>
              </a:rPr>
              <a:t>m</a:t>
            </a:r>
            <a:r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li</a:t>
            </a:r>
            <a:r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3500" spc="-15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500" spc="-25" dirty="0">
                <a:solidFill>
                  <a:srgbClr val="4F81BC"/>
                </a:solidFill>
                <a:latin typeface="Calibri"/>
                <a:cs typeface="Calibri"/>
              </a:rPr>
              <a:t>at</a:t>
            </a:r>
            <a:r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500" spc="5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500" spc="-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500" spc="10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:	</a:t>
            </a:r>
            <a:r>
              <a:rPr sz="3500" spc="-5" dirty="0">
                <a:latin typeface="Calibri"/>
                <a:cs typeface="Calibri"/>
              </a:rPr>
              <a:t>Th</a:t>
            </a:r>
            <a:r>
              <a:rPr sz="3500" spc="5" dirty="0">
                <a:latin typeface="Calibri"/>
                <a:cs typeface="Calibri"/>
              </a:rPr>
              <a:t>e</a:t>
            </a:r>
            <a:r>
              <a:rPr sz="3500" spc="-25" dirty="0">
                <a:latin typeface="Calibri"/>
                <a:cs typeface="Calibri"/>
              </a:rPr>
              <a:t>s</a:t>
            </a:r>
            <a:r>
              <a:rPr sz="3500" dirty="0">
                <a:latin typeface="Calibri"/>
                <a:cs typeface="Calibri"/>
              </a:rPr>
              <a:t>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80396"/>
            <a:ext cx="5425440" cy="402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5"/>
              </a:spcBef>
            </a:pPr>
            <a:r>
              <a:rPr sz="3500" spc="-15" dirty="0">
                <a:latin typeface="Calibri"/>
                <a:cs typeface="Calibri"/>
              </a:rPr>
              <a:t>organizations </a:t>
            </a:r>
            <a:r>
              <a:rPr sz="3500" dirty="0">
                <a:latin typeface="Calibri"/>
                <a:cs typeface="Calibri"/>
              </a:rPr>
              <a:t>ask </a:t>
            </a:r>
            <a:r>
              <a:rPr sz="3500" spc="-20" dirty="0">
                <a:latin typeface="Calibri"/>
                <a:cs typeface="Calibri"/>
              </a:rPr>
              <a:t>"why" </a:t>
            </a:r>
            <a:r>
              <a:rPr sz="3500" spc="-15" dirty="0">
                <a:latin typeface="Calibri"/>
                <a:cs typeface="Calibri"/>
              </a:rPr>
              <a:t>more </a:t>
            </a:r>
            <a:r>
              <a:rPr sz="3500" spc="-78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often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to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better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understand 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 </a:t>
            </a:r>
            <a:r>
              <a:rPr sz="3500" spc="-5" dirty="0">
                <a:latin typeface="Calibri"/>
                <a:cs typeface="Calibri"/>
              </a:rPr>
              <a:t>reasons </a:t>
            </a:r>
            <a:r>
              <a:rPr sz="3500" spc="-25" dirty="0">
                <a:latin typeface="Calibri"/>
                <a:cs typeface="Calibri"/>
              </a:rPr>
              <a:t>for </a:t>
            </a:r>
            <a:r>
              <a:rPr sz="3500" spc="-10" dirty="0">
                <a:latin typeface="Calibri"/>
                <a:cs typeface="Calibri"/>
              </a:rPr>
              <a:t>problems and </a:t>
            </a:r>
            <a:r>
              <a:rPr sz="3500" spc="-780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leverage </a:t>
            </a:r>
            <a:r>
              <a:rPr sz="3500" spc="-5" dirty="0">
                <a:latin typeface="Calibri"/>
                <a:cs typeface="Calibri"/>
              </a:rPr>
              <a:t>new </a:t>
            </a:r>
            <a:r>
              <a:rPr sz="3500" spc="-10" dirty="0">
                <a:latin typeface="Calibri"/>
                <a:cs typeface="Calibri"/>
              </a:rPr>
              <a:t>thinking to </a:t>
            </a:r>
            <a:r>
              <a:rPr sz="3500" spc="-15" dirty="0">
                <a:latin typeface="Calibri"/>
                <a:cs typeface="Calibri"/>
              </a:rPr>
              <a:t>get 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right</a:t>
            </a:r>
            <a:r>
              <a:rPr sz="3500" spc="-55" dirty="0">
                <a:latin typeface="Calibri"/>
                <a:cs typeface="Calibri"/>
              </a:rPr>
              <a:t> </a:t>
            </a:r>
            <a:r>
              <a:rPr sz="3500" spc="-60" dirty="0">
                <a:latin typeface="Calibri"/>
                <a:cs typeface="Calibri"/>
              </a:rPr>
              <a:t>answer.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774917"/>
            <a:ext cx="3203447" cy="218748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940552" y="4122277"/>
            <a:ext cx="3203575" cy="2114550"/>
            <a:chOff x="5940552" y="4122277"/>
            <a:chExt cx="3203575" cy="21145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4122277"/>
              <a:ext cx="3203448" cy="2113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0008" y="5876544"/>
              <a:ext cx="2154936" cy="359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8088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The</a:t>
            </a:r>
            <a:r>
              <a:rPr b="0" u="none" spc="3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five</a:t>
            </a:r>
            <a:r>
              <a:rPr b="0" u="none" dirty="0">
                <a:latin typeface="Calibri"/>
                <a:cs typeface="Calibri"/>
              </a:rPr>
              <a:t> High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55" dirty="0"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92" y="756492"/>
            <a:ext cx="5501640" cy="578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just">
              <a:lnSpc>
                <a:spcPct val="150100"/>
              </a:lnSpc>
              <a:spcBef>
                <a:spcPts val="105"/>
              </a:spcBef>
              <a:tabLst>
                <a:tab pos="3528060" algn="l"/>
              </a:tabLst>
            </a:pPr>
            <a:r>
              <a:rPr sz="3600" spc="-5" dirty="0">
                <a:latin typeface="Calibri"/>
                <a:cs typeface="Calibri"/>
              </a:rPr>
              <a:t>3.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Sensitivity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to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operations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790" dirty="0">
                <a:latin typeface="Microsoft Sans Serif"/>
                <a:cs typeface="Microsoft Sans Serif"/>
              </a:rPr>
              <a:t>ليغشت</a:t>
            </a:r>
            <a:r>
              <a:rPr sz="3600" spc="-790" dirty="0">
                <a:latin typeface="Calibri"/>
                <a:cs typeface="Calibri"/>
              </a:rPr>
              <a:t>:</a:t>
            </a:r>
            <a:r>
              <a:rPr sz="3600" spc="-765" dirty="0">
                <a:latin typeface="Calibri"/>
                <a:cs typeface="Calibri"/>
              </a:rPr>
              <a:t> </a:t>
            </a:r>
            <a:r>
              <a:rPr sz="3600" spc="-55" dirty="0">
                <a:solidFill>
                  <a:srgbClr val="006FC0"/>
                </a:solidFill>
                <a:latin typeface="Calibri"/>
                <a:cs typeface="Calibri"/>
              </a:rPr>
              <a:t>Pay</a:t>
            </a:r>
            <a:r>
              <a:rPr sz="36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attention</a:t>
            </a:r>
            <a:r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 the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line </a:t>
            </a:r>
            <a:r>
              <a:rPr sz="3600" dirty="0">
                <a:latin typeface="Calibri"/>
                <a:cs typeface="Calibri"/>
              </a:rPr>
              <a:t>and help </a:t>
            </a:r>
            <a:r>
              <a:rPr sz="3600" spc="-10" dirty="0">
                <a:latin typeface="Calibri"/>
                <a:cs typeface="Calibri"/>
              </a:rPr>
              <a:t>them </a:t>
            </a:r>
            <a:r>
              <a:rPr sz="3600" spc="-35" dirty="0">
                <a:latin typeface="Calibri"/>
                <a:cs typeface="Calibri"/>
              </a:rPr>
              <a:t>to 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45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elop	</a:t>
            </a:r>
            <a:r>
              <a:rPr sz="3600" spc="-5" dirty="0">
                <a:latin typeface="Calibri"/>
                <a:cs typeface="Calibri"/>
              </a:rPr>
              <a:t>si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u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onal  </a:t>
            </a:r>
            <a:r>
              <a:rPr sz="3600" spc="-15" dirty="0">
                <a:latin typeface="Calibri"/>
                <a:cs typeface="Calibri"/>
              </a:rPr>
              <a:t>awareness</a:t>
            </a:r>
            <a:r>
              <a:rPr sz="3600" spc="-10" dirty="0">
                <a:latin typeface="Calibri"/>
                <a:cs typeface="Calibri"/>
              </a:rPr>
              <a:t> and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speak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up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about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safety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issues.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Leaders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must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cultivate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this.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940552" y="1054608"/>
            <a:ext cx="3203575" cy="5803900"/>
            <a:chOff x="5940552" y="1054608"/>
            <a:chExt cx="3203575" cy="5803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4797551"/>
              <a:ext cx="3203448" cy="2060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1054608"/>
              <a:ext cx="3203448" cy="1837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2" y="2755391"/>
              <a:ext cx="3203447" cy="204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3472" y="4434840"/>
              <a:ext cx="2700527" cy="362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5112" y="6592822"/>
              <a:ext cx="972311" cy="265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8088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The</a:t>
            </a:r>
            <a:r>
              <a:rPr b="0" u="none" spc="3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five</a:t>
            </a:r>
            <a:r>
              <a:rPr b="0" u="none" dirty="0">
                <a:latin typeface="Calibri"/>
                <a:cs typeface="Calibri"/>
              </a:rPr>
              <a:t> High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55" dirty="0"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31570"/>
            <a:ext cx="5499735" cy="452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4.</a:t>
            </a:r>
            <a:r>
              <a:rPr sz="3600" spc="229" dirty="0"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Commitment</a:t>
            </a:r>
            <a:r>
              <a:rPr sz="3600" spc="2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to</a:t>
            </a:r>
            <a:r>
              <a:rPr sz="3600" spc="2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resilience.</a:t>
            </a: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  <a:spcBef>
                <a:spcPts val="29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5" dirty="0">
                <a:latin typeface="Calibri"/>
                <a:cs typeface="Calibri"/>
              </a:rPr>
              <a:t>key </a:t>
            </a:r>
            <a:r>
              <a:rPr sz="2400" spc="-5" dirty="0">
                <a:latin typeface="Calibri"/>
                <a:cs typeface="Calibri"/>
              </a:rPr>
              <a:t>human </a:t>
            </a:r>
            <a:r>
              <a:rPr sz="2400" spc="-20" dirty="0">
                <a:latin typeface="Calibri"/>
                <a:cs typeface="Calibri"/>
              </a:rPr>
              <a:t>factors </a:t>
            </a:r>
            <a:r>
              <a:rPr sz="2400" spc="-10" dirty="0">
                <a:latin typeface="Calibri"/>
                <a:cs typeface="Calibri"/>
              </a:rPr>
              <a:t>concept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“resilience,”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how</a:t>
            </a:r>
            <a:r>
              <a:rPr sz="2400" spc="-5" dirty="0">
                <a:latin typeface="Calibri"/>
                <a:cs typeface="Calibri"/>
              </a:rPr>
              <a:t> individuals,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teams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organizations </a:t>
            </a:r>
            <a:r>
              <a:rPr sz="2400" spc="-40" dirty="0">
                <a:solidFill>
                  <a:srgbClr val="4F81BC"/>
                </a:solidFill>
                <a:latin typeface="Calibri"/>
                <a:cs typeface="Calibri"/>
              </a:rPr>
              <a:t>monitor,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adapt to and act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 failures</a:t>
            </a:r>
            <a:r>
              <a:rPr sz="24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high-risk</a:t>
            </a:r>
            <a:r>
              <a:rPr sz="2400" spc="-5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situations.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ct val="15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moves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simplistic reactions to </a:t>
            </a:r>
            <a:r>
              <a:rPr sz="2400" spc="-15" dirty="0">
                <a:latin typeface="Calibri"/>
                <a:cs typeface="Calibri"/>
              </a:rPr>
              <a:t>error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making </a:t>
            </a:r>
            <a:r>
              <a:rPr sz="2400" spc="-25" dirty="0">
                <a:latin typeface="Calibri"/>
                <a:cs typeface="Calibri"/>
              </a:rPr>
              <a:t>toward </a:t>
            </a:r>
            <a:r>
              <a:rPr sz="2400" spc="-5" dirty="0">
                <a:latin typeface="Calibri"/>
                <a:cs typeface="Calibri"/>
              </a:rPr>
              <a:t>valuing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proactive </a:t>
            </a:r>
            <a:r>
              <a:rPr sz="2400" spc="-15" dirty="0">
                <a:latin typeface="Calibri"/>
                <a:cs typeface="Calibri"/>
              </a:rPr>
              <a:t>focus </a:t>
            </a:r>
            <a:r>
              <a:rPr sz="2400" spc="5" dirty="0">
                <a:latin typeface="Calibri"/>
                <a:cs typeface="Calibri"/>
              </a:rPr>
              <a:t>on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error </a:t>
            </a:r>
            <a:r>
              <a:rPr sz="2400" spc="-30" dirty="0">
                <a:latin typeface="Calibri"/>
                <a:cs typeface="Calibri"/>
              </a:rPr>
              <a:t>recovery.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048" y="762000"/>
            <a:ext cx="9153525" cy="6096000"/>
            <a:chOff x="-3048" y="762000"/>
            <a:chExt cx="9153525" cy="6096000"/>
          </a:xfrm>
        </p:grpSpPr>
        <p:sp>
          <p:nvSpPr>
            <p:cNvPr id="5" name="object 5"/>
            <p:cNvSpPr/>
            <p:nvPr/>
          </p:nvSpPr>
          <p:spPr>
            <a:xfrm>
              <a:off x="1523" y="766572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1" y="838199"/>
              <a:ext cx="3203448" cy="60197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864" y="5373622"/>
              <a:ext cx="2871216" cy="1456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6495287"/>
              <a:ext cx="3419855" cy="362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75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u="none" spc="-10" dirty="0">
                <a:latin typeface="Calibri"/>
                <a:cs typeface="Calibri"/>
              </a:rPr>
              <a:t>The</a:t>
            </a:r>
            <a:r>
              <a:rPr b="0" u="none" spc="3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five</a:t>
            </a:r>
            <a:r>
              <a:rPr b="0" u="none" spc="10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High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Reliability</a:t>
            </a:r>
            <a:r>
              <a:rPr b="0" u="none" spc="30" dirty="0">
                <a:latin typeface="Calibri"/>
                <a:cs typeface="Calibri"/>
              </a:rPr>
              <a:t> </a:t>
            </a:r>
            <a:r>
              <a:rPr b="0" u="none" spc="-40" dirty="0">
                <a:latin typeface="Calibri"/>
                <a:cs typeface="Calibri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68334"/>
            <a:ext cx="578167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5.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Deference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90" dirty="0">
                <a:latin typeface="Microsoft Sans Serif"/>
                <a:cs typeface="Microsoft Sans Serif"/>
              </a:rPr>
              <a:t>مارتحا</a:t>
            </a:r>
            <a:r>
              <a:rPr sz="3200" spc="27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expertise. 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Recognize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those </a:t>
            </a:r>
            <a:r>
              <a:rPr sz="3200" spc="-15" dirty="0">
                <a:latin typeface="Calibri"/>
                <a:cs typeface="Calibri"/>
              </a:rPr>
              <a:t>closest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frontline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experts</a:t>
            </a:r>
            <a:r>
              <a:rPr sz="3200" spc="69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sz="3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understand</a:t>
            </a:r>
            <a:r>
              <a:rPr sz="3200" spc="1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3200" spc="1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reasons</a:t>
            </a:r>
            <a:r>
              <a:rPr sz="3200" spc="1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behind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695877"/>
            <a:ext cx="19354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244600" algn="l"/>
              </a:tabLst>
            </a:pP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ssue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	t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t  </a:t>
            </a:r>
            <a:r>
              <a:rPr sz="3200" spc="-15" dirty="0">
                <a:latin typeface="Calibri"/>
                <a:cs typeface="Calibri"/>
              </a:rPr>
              <a:t>members </a:t>
            </a:r>
            <a:r>
              <a:rPr sz="3200" spc="-10" dirty="0">
                <a:latin typeface="Calibri"/>
                <a:cs typeface="Calibri"/>
              </a:rPr>
              <a:t> determine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2748" y="3695877"/>
            <a:ext cx="9721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50100"/>
              </a:lnSpc>
              <a:spcBef>
                <a:spcPts val="100"/>
              </a:spcBef>
            </a:pP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aris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.  </a:t>
            </a:r>
            <a:r>
              <a:rPr sz="3200" spc="-15" dirty="0">
                <a:latin typeface="Calibri"/>
                <a:cs typeface="Calibri"/>
              </a:rPr>
              <a:t>can </a:t>
            </a:r>
            <a:r>
              <a:rPr sz="3200" spc="-10" dirty="0">
                <a:latin typeface="Calibri"/>
                <a:cs typeface="Calibri"/>
              </a:rPr>
              <a:t> how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3458" y="3695877"/>
            <a:ext cx="16452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44450" indent="-45720">
              <a:lnSpc>
                <a:spcPct val="1501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tli</a:t>
            </a:r>
            <a:r>
              <a:rPr sz="3200" spc="-10" dirty="0">
                <a:latin typeface="Calibri"/>
                <a:cs typeface="Calibri"/>
              </a:rPr>
              <a:t>ne  </a:t>
            </a:r>
            <a:r>
              <a:rPr sz="3200" spc="-20" dirty="0">
                <a:latin typeface="Calibri"/>
                <a:cs typeface="Calibri"/>
              </a:rPr>
              <a:t>more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741045" algn="l"/>
              </a:tabLst>
            </a:pP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ma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5502" y="3695877"/>
            <a:ext cx="9575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50100"/>
              </a:lnSpc>
              <a:spcBef>
                <a:spcPts val="100"/>
              </a:spcBef>
            </a:pP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  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136335"/>
            <a:ext cx="31134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latin typeface="Calibri"/>
                <a:cs typeface="Calibri"/>
              </a:rPr>
              <a:t>environment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safer.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3048" y="762000"/>
            <a:ext cx="9153525" cy="6096000"/>
            <a:chOff x="-3048" y="762000"/>
            <a:chExt cx="9153525" cy="6096000"/>
          </a:xfrm>
        </p:grpSpPr>
        <p:sp>
          <p:nvSpPr>
            <p:cNvPr id="10" name="object 10"/>
            <p:cNvSpPr/>
            <p:nvPr/>
          </p:nvSpPr>
          <p:spPr>
            <a:xfrm>
              <a:off x="1523" y="766572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3807" y="838200"/>
              <a:ext cx="3060191" cy="2249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3744" y="2801111"/>
              <a:ext cx="2810255" cy="1780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7" y="4581143"/>
              <a:ext cx="2788174" cy="22418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6608063"/>
              <a:ext cx="1908048" cy="249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" y="4291583"/>
              <a:ext cx="9122663" cy="2566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031" y="6095"/>
              <a:ext cx="2410968" cy="1767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95"/>
              <a:ext cx="9144000" cy="1767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175" y="83312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55645" algn="l"/>
                <a:tab pos="9156065" algn="l"/>
              </a:tabLst>
            </a:pPr>
            <a:r>
              <a:rPr b="0" spc="-5" dirty="0">
                <a:latin typeface="Calibri"/>
                <a:cs typeface="Calibri"/>
              </a:rPr>
              <a:t> 	</a:t>
            </a:r>
            <a:r>
              <a:rPr b="0" spc="-20" dirty="0">
                <a:latin typeface="Calibri"/>
                <a:cs typeface="Calibri"/>
              </a:rPr>
              <a:t>Just</a:t>
            </a:r>
            <a:r>
              <a:rPr b="0" spc="-15" dirty="0">
                <a:latin typeface="Calibri"/>
                <a:cs typeface="Calibri"/>
              </a:rPr>
              <a:t> Culture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08390"/>
            <a:ext cx="5208905" cy="580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6985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IHI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estimated</a:t>
            </a:r>
            <a:r>
              <a:rPr sz="3200" spc="-10" dirty="0">
                <a:latin typeface="Calibri"/>
                <a:cs typeface="Calibri"/>
              </a:rPr>
              <a:t> that</a:t>
            </a:r>
            <a:r>
              <a:rPr sz="3200" spc="7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80%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medical </a:t>
            </a:r>
            <a:r>
              <a:rPr sz="3200" spc="-25" dirty="0">
                <a:latin typeface="Calibri"/>
                <a:cs typeface="Calibri"/>
              </a:rPr>
              <a:t>errors are </a:t>
            </a:r>
            <a:r>
              <a:rPr sz="3200" spc="-25" dirty="0">
                <a:solidFill>
                  <a:srgbClr val="548ED4"/>
                </a:solidFill>
                <a:latin typeface="Calibri"/>
                <a:cs typeface="Calibri"/>
              </a:rPr>
              <a:t>system</a:t>
            </a:r>
            <a:r>
              <a:rPr sz="3200" spc="-25" dirty="0">
                <a:latin typeface="Calibri"/>
                <a:cs typeface="Calibri"/>
              </a:rPr>
              <a:t>-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driven.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24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just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culture</a:t>
            </a:r>
            <a:r>
              <a:rPr sz="3200" spc="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recognizes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professionals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should 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not </a:t>
            </a:r>
            <a:r>
              <a:rPr sz="3200" spc="-7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held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accountable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system</a:t>
            </a:r>
            <a:r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failings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over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control.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255" y="981455"/>
            <a:ext cx="3666744" cy="584606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57340"/>
            <a:chOff x="0" y="0"/>
            <a:chExt cx="9144000" cy="6657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45" y="214312"/>
              <a:ext cx="9010054" cy="6442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0023" y="0"/>
              <a:ext cx="2093974" cy="2191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576"/>
              <a:ext cx="2557272" cy="2154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1016" y="36576"/>
              <a:ext cx="252983" cy="2154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984" y="801770"/>
            <a:ext cx="8743315" cy="6056630"/>
            <a:chOff x="214984" y="801770"/>
            <a:chExt cx="8743315" cy="6056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84" y="801770"/>
              <a:ext cx="8742695" cy="45815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0023" y="5114543"/>
              <a:ext cx="2630424" cy="17434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15604"/>
            <a:ext cx="54292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  <a:tab pos="1695450" algn="l"/>
                <a:tab pos="1798955" algn="l"/>
                <a:tab pos="3601085" algn="l"/>
                <a:tab pos="3909060" algn="l"/>
              </a:tabLst>
            </a:pPr>
            <a:r>
              <a:rPr sz="4000" dirty="0">
                <a:latin typeface="Calibri"/>
                <a:cs typeface="Calibri"/>
              </a:rPr>
              <a:t>Ju</a:t>
            </a:r>
            <a:r>
              <a:rPr sz="4000" spc="-60" dirty="0">
                <a:latin typeface="Calibri"/>
                <a:cs typeface="Calibri"/>
              </a:rPr>
              <a:t>s</a:t>
            </a:r>
            <a:r>
              <a:rPr sz="4000" dirty="0">
                <a:latin typeface="Calibri"/>
                <a:cs typeface="Calibri"/>
              </a:rPr>
              <a:t>t		c</a:t>
            </a:r>
            <a:r>
              <a:rPr sz="4000" spc="15" dirty="0">
                <a:latin typeface="Calibri"/>
                <a:cs typeface="Calibri"/>
              </a:rPr>
              <a:t>u</a:t>
            </a:r>
            <a:r>
              <a:rPr sz="4000" dirty="0">
                <a:latin typeface="Calibri"/>
                <a:cs typeface="Calibri"/>
              </a:rPr>
              <a:t>l</a:t>
            </a:r>
            <a:r>
              <a:rPr sz="4000" spc="-30" dirty="0">
                <a:latin typeface="Calibri"/>
                <a:cs typeface="Calibri"/>
              </a:rPr>
              <a:t>t</a:t>
            </a:r>
            <a:r>
              <a:rPr sz="4000" dirty="0">
                <a:latin typeface="Calibri"/>
                <a:cs typeface="Calibri"/>
              </a:rPr>
              <a:t>u</a:t>
            </a:r>
            <a:r>
              <a:rPr sz="4000" spc="-50" dirty="0">
                <a:latin typeface="Calibri"/>
                <a:cs typeface="Calibri"/>
              </a:rPr>
              <a:t>r</a:t>
            </a:r>
            <a:r>
              <a:rPr sz="4000" spc="5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		</a:t>
            </a:r>
            <a:r>
              <a:rPr sz="4000" spc="-15" dirty="0">
                <a:latin typeface="Calibri"/>
                <a:cs typeface="Calibri"/>
              </a:rPr>
              <a:t>d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spc="-5" dirty="0">
                <a:latin typeface="Calibri"/>
                <a:cs typeface="Calibri"/>
              </a:rPr>
              <a:t>fin</a:t>
            </a:r>
            <a:r>
              <a:rPr sz="4000" spc="-30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s  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th</a:t>
            </a:r>
            <a:r>
              <a:rPr sz="40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000" spc="5" dirty="0">
                <a:solidFill>
                  <a:srgbClr val="006FC0"/>
                </a:solidFill>
                <a:latin typeface="Calibri"/>
                <a:cs typeface="Calibri"/>
              </a:rPr>
              <a:t>ee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4000" spc="-5" dirty="0">
                <a:solidFill>
                  <a:srgbClr val="006FC0"/>
                </a:solidFill>
                <a:latin typeface="Calibri"/>
                <a:cs typeface="Calibri"/>
              </a:rPr>
              <a:t>poss</a:t>
            </a:r>
            <a:r>
              <a:rPr sz="4000" spc="-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000" spc="-5" dirty="0">
                <a:solidFill>
                  <a:srgbClr val="006FC0"/>
                </a:solidFill>
                <a:latin typeface="Calibri"/>
                <a:cs typeface="Calibri"/>
              </a:rPr>
              <a:t>bl</a:t>
            </a:r>
            <a:r>
              <a:rPr sz="40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000" spc="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4000" spc="-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ior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68" y="2645718"/>
            <a:ext cx="2034539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4000" spc="-5" dirty="0">
                <a:solidFill>
                  <a:srgbClr val="006FC0"/>
                </a:solidFill>
                <a:latin typeface="Calibri"/>
                <a:cs typeface="Calibri"/>
              </a:rPr>
              <a:t>choices </a:t>
            </a:r>
            <a:r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indi</a:t>
            </a:r>
            <a:r>
              <a:rPr sz="4000" spc="-20" dirty="0">
                <a:latin typeface="Calibri"/>
                <a:cs typeface="Calibri"/>
              </a:rPr>
              <a:t>v</a:t>
            </a:r>
            <a:r>
              <a:rPr sz="4000" dirty="0">
                <a:latin typeface="Calibri"/>
                <a:cs typeface="Calibri"/>
              </a:rPr>
              <a:t>id</a:t>
            </a:r>
            <a:r>
              <a:rPr sz="4000" spc="-15" dirty="0">
                <a:latin typeface="Calibri"/>
                <a:cs typeface="Calibri"/>
              </a:rPr>
              <a:t>u</a:t>
            </a:r>
            <a:r>
              <a:rPr sz="4000" dirty="0">
                <a:latin typeface="Calibri"/>
                <a:cs typeface="Calibri"/>
              </a:rPr>
              <a:t>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1220" y="2645718"/>
            <a:ext cx="259270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50000"/>
              </a:lnSpc>
              <a:spcBef>
                <a:spcPts val="95"/>
              </a:spcBef>
              <a:tabLst>
                <a:tab pos="1805305" algn="l"/>
                <a:tab pos="2070735" algn="l"/>
              </a:tabLst>
            </a:pPr>
            <a:r>
              <a:rPr sz="4000" spc="-2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h</a:t>
            </a:r>
            <a:r>
              <a:rPr sz="4000" spc="-45" dirty="0">
                <a:latin typeface="Calibri"/>
                <a:cs typeface="Calibri"/>
              </a:rPr>
              <a:t>a</a:t>
            </a:r>
            <a:r>
              <a:rPr sz="4000" dirty="0">
                <a:latin typeface="Calibri"/>
                <a:cs typeface="Calibri"/>
              </a:rPr>
              <a:t>t		</a:t>
            </a:r>
            <a:r>
              <a:rPr sz="4000" spc="-25" dirty="0">
                <a:latin typeface="Calibri"/>
                <a:cs typeface="Calibri"/>
              </a:rPr>
              <a:t>an  </a:t>
            </a:r>
            <a:r>
              <a:rPr sz="4000" spc="-30" dirty="0">
                <a:latin typeface="Calibri"/>
                <a:cs typeface="Calibri"/>
              </a:rPr>
              <a:t>m</a:t>
            </a:r>
            <a:r>
              <a:rPr sz="4000" spc="5" dirty="0">
                <a:latin typeface="Calibri"/>
                <a:cs typeface="Calibri"/>
              </a:rPr>
              <a:t>a</a:t>
            </a:r>
            <a:r>
              <a:rPr sz="4000" spc="-120" dirty="0">
                <a:latin typeface="Calibri"/>
                <a:cs typeface="Calibri"/>
              </a:rPr>
              <a:t>k</a:t>
            </a:r>
            <a:r>
              <a:rPr sz="4000" dirty="0">
                <a:latin typeface="Calibri"/>
                <a:cs typeface="Calibri"/>
              </a:rPr>
              <a:t>es	</a:t>
            </a:r>
            <a:r>
              <a:rPr sz="4000" spc="-20" dirty="0">
                <a:latin typeface="Calibri"/>
                <a:cs typeface="Calibri"/>
              </a:rPr>
              <a:t>a</a:t>
            </a:r>
            <a:r>
              <a:rPr sz="4000" spc="-15" dirty="0">
                <a:latin typeface="Calibri"/>
                <a:cs typeface="Calibri"/>
              </a:rPr>
              <a:t>n</a:t>
            </a:r>
            <a:r>
              <a:rPr sz="4000" spc="5" dirty="0">
                <a:latin typeface="Calibri"/>
                <a:cs typeface="Calibri"/>
              </a:rPr>
              <a:t>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4778197"/>
            <a:ext cx="35775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Calibri"/>
                <a:cs typeface="Calibri"/>
              </a:rPr>
              <a:t>needs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to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manage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1175" y="83312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55645" algn="l"/>
                <a:tab pos="9156065" algn="l"/>
              </a:tabLst>
            </a:pPr>
            <a:r>
              <a:rPr b="0" spc="-5" dirty="0">
                <a:latin typeface="Calibri"/>
                <a:cs typeface="Calibri"/>
              </a:rPr>
              <a:t> 	</a:t>
            </a:r>
            <a:r>
              <a:rPr b="0" spc="-20" dirty="0">
                <a:latin typeface="Calibri"/>
                <a:cs typeface="Calibri"/>
              </a:rPr>
              <a:t>Just</a:t>
            </a:r>
            <a:r>
              <a:rPr b="0" spc="-15" dirty="0">
                <a:latin typeface="Calibri"/>
                <a:cs typeface="Calibri"/>
              </a:rPr>
              <a:t> Culture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724144" y="1014862"/>
            <a:ext cx="3420110" cy="5843270"/>
            <a:chOff x="5724144" y="1014862"/>
            <a:chExt cx="3420110" cy="58432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2710" y="1014862"/>
              <a:ext cx="3148438" cy="25573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60" y="3447288"/>
              <a:ext cx="2097024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3572254"/>
              <a:ext cx="3419855" cy="3285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09599"/>
              <a:ext cx="8077200" cy="6095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4911" y="0"/>
              <a:ext cx="2609087" cy="1197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34184" cy="908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408" y="6251447"/>
              <a:ext cx="2392680" cy="6065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9" y="6236207"/>
              <a:ext cx="2410967" cy="6217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275830"/>
              <a:ext cx="2377440" cy="582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735" y="6227062"/>
              <a:ext cx="2106168" cy="618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28599"/>
            <a:ext cx="8848725" cy="6629400"/>
            <a:chOff x="152400" y="228599"/>
            <a:chExt cx="8848725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28599"/>
              <a:ext cx="8848725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889759"/>
              <a:ext cx="2737104" cy="219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3313176"/>
              <a:ext cx="2374392" cy="466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" y="6166103"/>
              <a:ext cx="591312" cy="237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6704" y="6260591"/>
              <a:ext cx="362712" cy="323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" y="1594104"/>
              <a:ext cx="856488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0991" y="2276855"/>
              <a:ext cx="505967" cy="237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4840" y="981455"/>
              <a:ext cx="591311" cy="237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5759" y="4221479"/>
              <a:ext cx="850392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426" y="1922779"/>
            <a:ext cx="14947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2525" algn="l"/>
              </a:tabLst>
            </a:pPr>
            <a:r>
              <a:rPr sz="2500" spc="-5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u</a:t>
            </a:r>
            <a:r>
              <a:rPr sz="2500" spc="10" dirty="0">
                <a:latin typeface="Calibri"/>
                <a:cs typeface="Calibri"/>
              </a:rPr>
              <a:t>r</a:t>
            </a:r>
            <a:r>
              <a:rPr sz="2500" spc="-30" dirty="0">
                <a:latin typeface="Calibri"/>
                <a:cs typeface="Calibri"/>
              </a:rPr>
              <a:t>v</a:t>
            </a:r>
            <a:r>
              <a:rPr sz="2500" spc="-25" dirty="0">
                <a:latin typeface="Calibri"/>
                <a:cs typeface="Calibri"/>
              </a:rPr>
              <a:t>e</a:t>
            </a:r>
            <a:r>
              <a:rPr sz="2500" spc="-5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0" dirty="0"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12925"/>
            <a:ext cx="344170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Measurement</a:t>
            </a:r>
            <a:r>
              <a:rPr sz="2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tool:</a:t>
            </a:r>
            <a:endParaRPr sz="2500">
              <a:latin typeface="Calibri"/>
              <a:cs typeface="Calibri"/>
            </a:endParaRPr>
          </a:p>
          <a:p>
            <a:pPr marL="356870" marR="5080" indent="-344805">
              <a:lnSpc>
                <a:spcPct val="140100"/>
              </a:lnSpc>
              <a:spcBef>
                <a:spcPts val="600"/>
              </a:spcBef>
              <a:buFont typeface="Microsoft Sans Serif"/>
              <a:buChar char="•"/>
              <a:tabLst>
                <a:tab pos="356870" algn="l"/>
                <a:tab pos="357505" algn="l"/>
                <a:tab pos="1417955" algn="l"/>
                <a:tab pos="2235200" algn="l"/>
              </a:tabLst>
            </a:pPr>
            <a:r>
              <a:rPr sz="2500" spc="-5" dirty="0">
                <a:latin typeface="Calibri"/>
                <a:cs typeface="Calibri"/>
              </a:rPr>
              <a:t>AH</a:t>
            </a:r>
            <a:r>
              <a:rPr sz="2500" spc="-20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Q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f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ee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5" dirty="0">
                <a:latin typeface="Calibri"/>
                <a:cs typeface="Calibri"/>
              </a:rPr>
              <a:t>“</a:t>
            </a:r>
            <a:r>
              <a:rPr sz="2500" spc="-10" dirty="0">
                <a:latin typeface="Calibri"/>
                <a:cs typeface="Calibri"/>
              </a:rPr>
              <a:t>H</a:t>
            </a:r>
            <a:r>
              <a:rPr sz="2500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p</a:t>
            </a:r>
            <a:r>
              <a:rPr sz="2500" spc="-5" dirty="0">
                <a:latin typeface="Calibri"/>
                <a:cs typeface="Calibri"/>
              </a:rPr>
              <a:t>i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al  </a:t>
            </a:r>
            <a:r>
              <a:rPr sz="2500" spc="-10" dirty="0">
                <a:latin typeface="Calibri"/>
                <a:cs typeface="Calibri"/>
              </a:rPr>
              <a:t>patient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safety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culture”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083839"/>
            <a:ext cx="5208270" cy="360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safety </a:t>
            </a:r>
            <a:r>
              <a:rPr sz="2500" spc="-5" dirty="0">
                <a:latin typeface="Calibri"/>
                <a:cs typeface="Calibri"/>
              </a:rPr>
              <a:t>culture assessment </a:t>
            </a:r>
            <a:r>
              <a:rPr sz="2500" spc="-10" dirty="0">
                <a:latin typeface="Calibri"/>
                <a:cs typeface="Calibri"/>
              </a:rPr>
              <a:t>helps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identify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conditions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in 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healthcare </a:t>
            </a:r>
            <a:r>
              <a:rPr sz="2500" spc="-15" dirty="0">
                <a:latin typeface="Calibri"/>
                <a:cs typeface="Calibri"/>
              </a:rPr>
              <a:t>organizations </a:t>
            </a:r>
            <a:r>
              <a:rPr sz="2500" spc="-5" dirty="0">
                <a:latin typeface="Calibri"/>
                <a:cs typeface="Calibri"/>
              </a:rPr>
              <a:t>that </a:t>
            </a:r>
            <a:r>
              <a:rPr sz="2500" dirty="0">
                <a:latin typeface="Calibri"/>
                <a:cs typeface="Calibri"/>
              </a:rPr>
              <a:t>lead </a:t>
            </a:r>
            <a:r>
              <a:rPr sz="2500" spc="-50" dirty="0">
                <a:latin typeface="Calibri"/>
                <a:cs typeface="Calibri"/>
              </a:rPr>
              <a:t>to 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adverse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events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patient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harm.</a:t>
            </a:r>
            <a:endParaRPr sz="25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195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Surveys</a:t>
            </a:r>
            <a:r>
              <a:rPr sz="2800" spc="-5" dirty="0">
                <a:latin typeface="Calibri"/>
                <a:cs typeface="Calibri"/>
              </a:rPr>
              <a:t> occurring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two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23" y="0"/>
            <a:ext cx="9144000" cy="4596765"/>
            <a:chOff x="1523" y="0"/>
            <a:chExt cx="9144000" cy="45967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3" y="2852927"/>
              <a:ext cx="3419855" cy="1743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3" y="1341119"/>
              <a:ext cx="3419855" cy="165811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44" y="4935727"/>
            <a:ext cx="3334359" cy="188732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2520"/>
            <a:ext cx="5498465" cy="589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600" dirty="0">
                <a:latin typeface="Calibri"/>
                <a:cs typeface="Calibri"/>
              </a:rPr>
              <a:t>In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hospital,</a:t>
            </a:r>
            <a:r>
              <a:rPr sz="3600" spc="79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high-risk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areas</a:t>
            </a:r>
            <a:r>
              <a:rPr sz="3600" spc="-10" dirty="0">
                <a:latin typeface="Calibri"/>
                <a:cs typeface="Calibri"/>
              </a:rPr>
              <a:t> include </a:t>
            </a:r>
            <a:r>
              <a:rPr sz="3600" spc="-15" dirty="0">
                <a:latin typeface="Calibri"/>
                <a:cs typeface="Calibri"/>
              </a:rPr>
              <a:t>the ICU, </a:t>
            </a:r>
            <a:r>
              <a:rPr sz="3600" spc="-10" dirty="0">
                <a:latin typeface="Calibri"/>
                <a:cs typeface="Calibri"/>
              </a:rPr>
              <a:t>the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ER,</a:t>
            </a:r>
            <a:r>
              <a:rPr sz="3600" spc="-5" dirty="0">
                <a:latin typeface="Calibri"/>
                <a:cs typeface="Calibri"/>
              </a:rPr>
              <a:t> Labor</a:t>
            </a:r>
            <a:r>
              <a:rPr sz="3600" dirty="0">
                <a:latin typeface="Calibri"/>
                <a:cs typeface="Calibri"/>
              </a:rPr>
              <a:t> and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Delivery, 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Surgery,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so</a:t>
            </a:r>
            <a:r>
              <a:rPr sz="3600" spc="-5" dirty="0">
                <a:latin typeface="Calibri"/>
                <a:cs typeface="Calibri"/>
              </a:rPr>
              <a:t> on.</a:t>
            </a:r>
            <a:endParaRPr sz="36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50100"/>
              </a:lnSpc>
              <a:spcBef>
                <a:spcPts val="86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One </a:t>
            </a:r>
            <a:r>
              <a:rPr sz="3600" spc="-20" dirty="0">
                <a:latin typeface="Calibri"/>
                <a:cs typeface="Calibri"/>
              </a:rPr>
              <a:t>year </a:t>
            </a:r>
            <a:r>
              <a:rPr sz="3600" spc="-10" dirty="0">
                <a:latin typeface="Calibri"/>
                <a:cs typeface="Calibri"/>
              </a:rPr>
              <a:t>the survey </a:t>
            </a:r>
            <a:r>
              <a:rPr sz="3600" spc="-20" dirty="0">
                <a:latin typeface="Calibri"/>
                <a:cs typeface="Calibri"/>
              </a:rPr>
              <a:t>could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 </a:t>
            </a:r>
            <a:r>
              <a:rPr sz="3600" spc="-15" dirty="0">
                <a:latin typeface="Calibri"/>
                <a:cs typeface="Calibri"/>
              </a:rPr>
              <a:t>focused </a:t>
            </a:r>
            <a:r>
              <a:rPr sz="3600" spc="-5" dirty="0">
                <a:latin typeface="Calibri"/>
                <a:cs typeface="Calibri"/>
              </a:rPr>
              <a:t>on </a:t>
            </a:r>
            <a:r>
              <a:rPr sz="3600" spc="-15" dirty="0">
                <a:latin typeface="Calibri"/>
                <a:cs typeface="Calibri"/>
              </a:rPr>
              <a:t>one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spc="-20" dirty="0">
                <a:latin typeface="Calibri"/>
                <a:cs typeface="Calibri"/>
              </a:rPr>
              <a:t>more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dirty="0">
                <a:latin typeface="Calibri"/>
                <a:cs typeface="Calibri"/>
              </a:rPr>
              <a:t> these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high-risk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areas.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5905" cy="1341120"/>
            <a:chOff x="0" y="0"/>
            <a:chExt cx="9145905" cy="1341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"/>
              <a:ext cx="4858512" cy="1325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552" y="1634859"/>
            <a:ext cx="3166342" cy="208065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724144" y="4005071"/>
            <a:ext cx="3420110" cy="2853055"/>
            <a:chOff x="5724144" y="4005071"/>
            <a:chExt cx="3420110" cy="28530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4" y="4005071"/>
              <a:ext cx="3419855" cy="2852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4" y="6571486"/>
              <a:ext cx="3419855" cy="286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48141"/>
            <a:ext cx="5210810" cy="203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95">
              <a:lnSpc>
                <a:spcPct val="140100"/>
              </a:lnSpc>
              <a:spcBef>
                <a:spcPts val="95"/>
              </a:spcBef>
              <a:tabLst>
                <a:tab pos="692150" algn="l"/>
                <a:tab pos="1778000" algn="l"/>
                <a:tab pos="2600960" algn="l"/>
                <a:tab pos="3582670" algn="l"/>
                <a:tab pos="4159250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ix	a</a:t>
            </a:r>
            <a:r>
              <a:rPr sz="30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eas	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u	</a:t>
            </a:r>
            <a:r>
              <a:rPr sz="3000" spc="-20" dirty="0">
                <a:latin typeface="Calibri"/>
                <a:cs typeface="Calibri"/>
              </a:rPr>
              <a:t>h</a:t>
            </a:r>
            <a:r>
              <a:rPr sz="3000" spc="-70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w  </a:t>
            </a:r>
            <a:r>
              <a:rPr sz="3000" spc="-5" dirty="0">
                <a:latin typeface="Calibri"/>
                <a:cs typeface="Calibri"/>
              </a:rPr>
              <a:t>(assess):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  <a:tabLst>
                <a:tab pos="777875" algn="l"/>
                <a:tab pos="2942590" algn="l"/>
                <a:tab pos="4000500" algn="l"/>
              </a:tabLst>
            </a:pPr>
            <a:r>
              <a:rPr sz="3000" spc="-5" dirty="0">
                <a:latin typeface="Calibri"/>
                <a:cs typeface="Calibri"/>
              </a:rPr>
              <a:t>1.	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Leadership	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and	culture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327" y="3160709"/>
            <a:ext cx="368744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40100"/>
              </a:lnSpc>
              <a:spcBef>
                <a:spcPts val="95"/>
              </a:spcBef>
              <a:tabLst>
                <a:tab pos="1985010" algn="l"/>
                <a:tab pos="2890520" algn="l"/>
              </a:tabLst>
            </a:pP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35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cesse</a:t>
            </a:r>
            <a:r>
              <a:rPr sz="3000" spc="-3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,	im</a:t>
            </a:r>
            <a:r>
              <a:rPr sz="3000" spc="10" dirty="0">
                <a:latin typeface="Calibri"/>
                <a:cs typeface="Calibri"/>
              </a:rPr>
              <a:t>p</a:t>
            </a:r>
            <a:r>
              <a:rPr sz="3000" dirty="0">
                <a:latin typeface="Calibri"/>
                <a:cs typeface="Calibri"/>
              </a:rPr>
              <a:t>leme</a:t>
            </a:r>
            <a:r>
              <a:rPr sz="3000" spc="-5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  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10" dirty="0">
                <a:latin typeface="Calibri"/>
                <a:cs typeface="Calibri"/>
              </a:rPr>
              <a:t>n</a:t>
            </a:r>
            <a:r>
              <a:rPr sz="3000" spc="-35" dirty="0">
                <a:latin typeface="Calibri"/>
                <a:cs typeface="Calibri"/>
              </a:rPr>
              <a:t>-</a:t>
            </a:r>
            <a:r>
              <a:rPr sz="3000" spc="-5" dirty="0">
                <a:latin typeface="Calibri"/>
                <a:cs typeface="Calibri"/>
              </a:rPr>
              <a:t>punit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e,	er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160709"/>
            <a:ext cx="1475105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sz="3000" spc="-15" dirty="0">
                <a:latin typeface="Calibri"/>
                <a:cs typeface="Calibri"/>
              </a:rPr>
              <a:t>analyze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changes,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epo</a:t>
            </a:r>
            <a:r>
              <a:rPr sz="3000" spc="1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173228"/>
            <a:ext cx="521144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  <a:tabLst>
                <a:tab pos="798830" algn="l"/>
                <a:tab pos="2353945" algn="l"/>
                <a:tab pos="3866515" algn="l"/>
              </a:tabLst>
            </a:pPr>
            <a:r>
              <a:rPr sz="3000" spc="-10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.	</a:t>
            </a:r>
            <a:r>
              <a:rPr sz="3000" spc="-65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eople	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(</a:t>
            </a:r>
            <a:r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3000" spc="40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)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:	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-10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de,  </a:t>
            </a:r>
            <a:r>
              <a:rPr sz="3000" spc="-5" dirty="0">
                <a:latin typeface="Calibri"/>
                <a:cs typeface="Calibri"/>
              </a:rPr>
              <a:t>education,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training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1627632"/>
            <a:ext cx="3563111" cy="52303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31493"/>
            <a:ext cx="5207635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  <a:tab pos="4262755" algn="l"/>
              </a:tabLst>
            </a:pPr>
            <a:r>
              <a:rPr sz="3600" spc="-5" dirty="0">
                <a:latin typeface="Calibri"/>
                <a:cs typeface="Calibri"/>
              </a:rPr>
              <a:t>3</a:t>
            </a:r>
            <a:r>
              <a:rPr sz="3600" dirty="0">
                <a:latin typeface="Calibri"/>
                <a:cs typeface="Calibri"/>
              </a:rPr>
              <a:t>.	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1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:	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ee</a:t>
            </a:r>
            <a:r>
              <a:rPr sz="3600" dirty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3600" spc="-10" dirty="0">
                <a:latin typeface="Calibri"/>
                <a:cs typeface="Calibri"/>
              </a:rPr>
              <a:t>improvement?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redesign?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86250"/>
            <a:ext cx="482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4.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Equipment/technology</a:t>
            </a:r>
            <a:r>
              <a:rPr sz="3600" spc="-2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67655"/>
            <a:ext cx="9143999" cy="199034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1557527"/>
            <a:ext cx="9144000" cy="2749550"/>
            <a:chOff x="0" y="1557527"/>
            <a:chExt cx="9144000" cy="27495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96183"/>
              <a:ext cx="8930640" cy="1310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7296" y="1557527"/>
              <a:ext cx="3346703" cy="1438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31493"/>
            <a:ext cx="521208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1085" algn="l"/>
                <a:tab pos="4269105" algn="l"/>
              </a:tabLst>
            </a:pPr>
            <a:r>
              <a:rPr sz="3600" spc="-5" dirty="0">
                <a:latin typeface="Calibri"/>
                <a:cs typeface="Calibri"/>
              </a:rPr>
              <a:t>5</a:t>
            </a:r>
            <a:r>
              <a:rPr sz="3600" dirty="0">
                <a:latin typeface="Calibri"/>
                <a:cs typeface="Calibri"/>
              </a:rPr>
              <a:t>.	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vi</a:t>
            </a:r>
            <a:r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on</a:t>
            </a:r>
            <a:r>
              <a:rPr sz="3600" spc="5" dirty="0">
                <a:solidFill>
                  <a:srgbClr val="4F81BC"/>
                </a:solidFill>
                <a:latin typeface="Calibri"/>
                <a:cs typeface="Calibri"/>
              </a:rPr>
              <a:t>m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en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:	</a:t>
            </a:r>
            <a:r>
              <a:rPr sz="3600" spc="-10" dirty="0">
                <a:latin typeface="Calibri"/>
                <a:cs typeface="Calibri"/>
              </a:rPr>
              <a:t>li</a:t>
            </a:r>
            <a:r>
              <a:rPr sz="3600" dirty="0">
                <a:latin typeface="Calibri"/>
                <a:cs typeface="Calibri"/>
              </a:rPr>
              <a:t>g</a:t>
            </a:r>
            <a:r>
              <a:rPr sz="3600" spc="-10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t,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3600" spc="-20" dirty="0">
                <a:latin typeface="Calibri"/>
                <a:cs typeface="Calibri"/>
              </a:rPr>
              <a:t>temperature,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440" y="2310129"/>
            <a:ext cx="113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noise,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188030"/>
            <a:ext cx="3263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surfaces,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storage.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164023"/>
            <a:ext cx="5208905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3564254" algn="l"/>
              </a:tabLst>
            </a:pPr>
            <a:r>
              <a:rPr sz="3600" spc="-5" dirty="0">
                <a:latin typeface="Calibri"/>
                <a:cs typeface="Calibri"/>
              </a:rPr>
              <a:t>6.	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Structure</a:t>
            </a:r>
            <a:r>
              <a:rPr sz="3600" spc="-10" dirty="0">
                <a:latin typeface="Calibri"/>
                <a:cs typeface="Calibri"/>
              </a:rPr>
              <a:t>:	</a:t>
            </a:r>
            <a:r>
              <a:rPr sz="3600" spc="-5" dirty="0">
                <a:latin typeface="Calibri"/>
                <a:cs typeface="Calibri"/>
              </a:rPr>
              <a:t>supplies,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3600" spc="-5" dirty="0">
                <a:latin typeface="Calibri"/>
                <a:cs typeface="Calibri"/>
              </a:rPr>
              <a:t>policies.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373623" y="1438439"/>
            <a:ext cx="3770629" cy="5419725"/>
            <a:chOff x="5373623" y="1438439"/>
            <a:chExt cx="3770629" cy="54197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183" y="1438439"/>
              <a:ext cx="3480816" cy="26397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3623" y="3206496"/>
              <a:ext cx="3770376" cy="36515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1" y="15237"/>
            <a:ext cx="9131935" cy="6842759"/>
            <a:chOff x="12191" y="15237"/>
            <a:chExt cx="9131935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" y="15237"/>
              <a:ext cx="9131808" cy="68427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471" y="6486143"/>
              <a:ext cx="774191" cy="371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6486143"/>
              <a:ext cx="719327" cy="371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024" y="6486143"/>
              <a:ext cx="405384" cy="371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84234"/>
            <a:ext cx="8986520" cy="577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Benefit</a:t>
            </a:r>
            <a:r>
              <a:rPr sz="320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32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assessing</a:t>
            </a:r>
            <a:r>
              <a:rPr sz="320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r>
              <a:rPr sz="32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safety</a:t>
            </a:r>
            <a:r>
              <a:rPr sz="3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culture</a:t>
            </a:r>
            <a:r>
              <a:rPr sz="32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b="1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organization:</a:t>
            </a:r>
            <a:endParaRPr sz="3200">
              <a:latin typeface="Calibri"/>
              <a:cs typeface="Calibri"/>
            </a:endParaRPr>
          </a:p>
          <a:p>
            <a:pPr marL="12700" marR="3866515">
              <a:lnSpc>
                <a:spcPct val="1701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Raise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staff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awareness</a:t>
            </a:r>
            <a:r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about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safety.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24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5925" algn="l"/>
                <a:tab pos="2211070" algn="l"/>
                <a:tab pos="3113405" algn="l"/>
                <a:tab pos="4421505" algn="l"/>
              </a:tabLst>
            </a:pPr>
            <a:r>
              <a:rPr sz="3200" spc="-5" dirty="0">
                <a:latin typeface="Calibri"/>
                <a:cs typeface="Calibri"/>
              </a:rPr>
              <a:t>Diagnose	and	assess	the</a:t>
            </a:r>
            <a:endParaRPr sz="3200">
              <a:latin typeface="Calibri"/>
              <a:cs typeface="Calibri"/>
            </a:endParaRPr>
          </a:p>
          <a:p>
            <a:pPr marL="12700" marR="3888740">
              <a:lnSpc>
                <a:spcPct val="180100"/>
              </a:lnSpc>
            </a:pP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current</a:t>
            </a:r>
            <a:r>
              <a:rPr sz="3200" spc="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status</a:t>
            </a:r>
            <a:r>
              <a:rPr sz="3200" spc="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safety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Culture.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587679" y="2203704"/>
            <a:ext cx="3556635" cy="4654550"/>
            <a:chOff x="5587679" y="2203704"/>
            <a:chExt cx="3556635" cy="46545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991" y="4581143"/>
              <a:ext cx="3493006" cy="2276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7679" y="2203704"/>
              <a:ext cx="3467039" cy="2352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599" y="4212336"/>
              <a:ext cx="1703831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0470"/>
            <a:ext cx="5500370" cy="249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3600" spc="-5" dirty="0">
                <a:latin typeface="Calibri"/>
                <a:cs typeface="Calibri"/>
              </a:rPr>
              <a:t>3. </a:t>
            </a:r>
            <a:r>
              <a:rPr sz="3600" spc="-15" dirty="0">
                <a:latin typeface="Calibri"/>
                <a:cs typeface="Calibri"/>
              </a:rPr>
              <a:t>Examine 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trends </a:t>
            </a:r>
            <a:r>
              <a:rPr sz="3600" spc="-10" dirty="0">
                <a:latin typeface="Calibri"/>
                <a:cs typeface="Calibri"/>
              </a:rPr>
              <a:t>in </a:t>
            </a:r>
            <a:r>
              <a:rPr sz="3600" spc="-15" dirty="0">
                <a:latin typeface="Calibri"/>
                <a:cs typeface="Calibri"/>
              </a:rPr>
              <a:t>patient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safety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culture</a:t>
            </a:r>
            <a:r>
              <a:rPr sz="3600" spc="-10" dirty="0">
                <a:latin typeface="Calibri"/>
                <a:cs typeface="Calibri"/>
              </a:rPr>
              <a:t> change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over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time.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820520"/>
            <a:ext cx="222250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783590" algn="l"/>
                <a:tab pos="1515745" algn="l"/>
              </a:tabLst>
            </a:pPr>
            <a:r>
              <a:rPr sz="3600" spc="-5" dirty="0">
                <a:latin typeface="Calibri"/>
                <a:cs typeface="Calibri"/>
              </a:rPr>
              <a:t>4</a:t>
            </a:r>
            <a:r>
              <a:rPr sz="3600" dirty="0">
                <a:latin typeface="Calibri"/>
                <a:cs typeface="Calibri"/>
              </a:rPr>
              <a:t>.	I</a:t>
            </a:r>
            <a:r>
              <a:rPr sz="3600" spc="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0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fy 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areas	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for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5564" y="3820520"/>
            <a:ext cx="296164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090">
              <a:lnSpc>
                <a:spcPct val="150100"/>
              </a:lnSpc>
              <a:spcBef>
                <a:spcPts val="95"/>
              </a:spcBef>
              <a:tabLst>
                <a:tab pos="1841500" algn="l"/>
                <a:tab pos="2250440" algn="l"/>
              </a:tabLst>
            </a:pPr>
            <a:r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600" spc="-6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g</a:t>
            </a:r>
            <a:r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s		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d  </a:t>
            </a:r>
            <a:r>
              <a:rPr sz="3600" spc="-20" dirty="0">
                <a:latin typeface="Calibri"/>
                <a:cs typeface="Calibri"/>
              </a:rPr>
              <a:t>p</a:t>
            </a:r>
            <a:r>
              <a:rPr sz="3600" spc="-5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	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a</a:t>
            </a:r>
            <a:r>
              <a:rPr sz="3600" spc="-95" dirty="0">
                <a:latin typeface="Calibri"/>
                <a:cs typeface="Calibri"/>
              </a:rPr>
              <a:t>f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3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741009"/>
            <a:ext cx="4074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Calibri"/>
                <a:cs typeface="Calibri"/>
              </a:rPr>
              <a:t>culture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improvement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97296" y="1484375"/>
            <a:ext cx="3333115" cy="5374005"/>
            <a:chOff x="5797296" y="1484375"/>
            <a:chExt cx="3333115" cy="53740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7296" y="1484375"/>
              <a:ext cx="3332816" cy="25664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8632" y="3788663"/>
              <a:ext cx="3300984" cy="1828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7296" y="5145023"/>
              <a:ext cx="3322320" cy="1712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511" y="2253012"/>
            <a:ext cx="4285487" cy="26877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802" y="2556379"/>
            <a:ext cx="3360906" cy="19398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42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24398"/>
            <a:ext cx="9143999" cy="2124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6717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" y="5806439"/>
              <a:ext cx="8061959" cy="1051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1256" y="0"/>
              <a:ext cx="2142743" cy="1844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3616" y="5013959"/>
              <a:ext cx="2310383" cy="1844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73623"/>
              <a:ext cx="2142744" cy="14843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744" y="5391910"/>
              <a:ext cx="2286000" cy="14660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5373623"/>
              <a:ext cx="2142744" cy="1484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2577"/>
            <a:ext cx="9144000" cy="6605905"/>
            <a:chOff x="0" y="252577"/>
            <a:chExt cx="9144000" cy="6605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2577"/>
              <a:ext cx="9144000" cy="32666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8998"/>
              <a:ext cx="3346704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703" y="3428998"/>
              <a:ext cx="2810255" cy="3322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59" y="3176016"/>
              <a:ext cx="2987040" cy="1743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9" y="4715255"/>
              <a:ext cx="2987040" cy="21427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452621"/>
              <a:ext cx="6156722" cy="3964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02035"/>
            <a:ext cx="9144000" cy="475596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" y="0"/>
            <a:ext cx="9119870" cy="2143125"/>
            <a:chOff x="15240" y="0"/>
            <a:chExt cx="9119870" cy="2143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0"/>
              <a:ext cx="3627119" cy="1816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8592" y="688848"/>
              <a:ext cx="3636264" cy="1420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" y="0"/>
              <a:ext cx="5492496" cy="2142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62" y="0"/>
            <a:ext cx="8258175" cy="1249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0"/>
              </a:spcBef>
            </a:pPr>
            <a:r>
              <a:rPr sz="4000" b="0" u="none" dirty="0">
                <a:latin typeface="Calibri"/>
                <a:cs typeface="Calibri"/>
              </a:rPr>
              <a:t>Goal</a:t>
            </a:r>
            <a:r>
              <a:rPr sz="4000" b="0" u="none" spc="-70" dirty="0">
                <a:latin typeface="Calibri"/>
                <a:cs typeface="Calibri"/>
              </a:rPr>
              <a:t> </a:t>
            </a:r>
            <a:r>
              <a:rPr sz="4000" b="0" u="none" spc="5" dirty="0"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000" b="0" u="none" spc="-25" dirty="0">
                <a:latin typeface="Calibri"/>
                <a:cs typeface="Calibri"/>
              </a:rPr>
              <a:t>Improve</a:t>
            </a:r>
            <a:r>
              <a:rPr sz="4000" b="0" u="none" spc="15" dirty="0">
                <a:latin typeface="Calibri"/>
                <a:cs typeface="Calibri"/>
              </a:rPr>
              <a:t> </a:t>
            </a:r>
            <a:r>
              <a:rPr sz="4000" b="0" u="none" dirty="0">
                <a:latin typeface="Calibri"/>
                <a:cs typeface="Calibri"/>
              </a:rPr>
              <a:t>the</a:t>
            </a:r>
            <a:r>
              <a:rPr sz="4000" b="0" u="none" spc="-20" dirty="0">
                <a:latin typeface="Calibri"/>
                <a:cs typeface="Calibri"/>
              </a:rPr>
              <a:t> </a:t>
            </a:r>
            <a:r>
              <a:rPr sz="4000" b="0" u="none" spc="-25" dirty="0">
                <a:latin typeface="Calibri"/>
                <a:cs typeface="Calibri"/>
              </a:rPr>
              <a:t>safety</a:t>
            </a:r>
            <a:r>
              <a:rPr sz="4000" b="0" u="none" spc="-45" dirty="0">
                <a:latin typeface="Calibri"/>
                <a:cs typeface="Calibri"/>
              </a:rPr>
              <a:t> </a:t>
            </a:r>
            <a:r>
              <a:rPr sz="4000" b="0" u="none" dirty="0">
                <a:latin typeface="Calibri"/>
                <a:cs typeface="Calibri"/>
              </a:rPr>
              <a:t>of</a:t>
            </a:r>
            <a:r>
              <a:rPr sz="4000" b="0" u="none" spc="-10" dirty="0">
                <a:latin typeface="Calibri"/>
                <a:cs typeface="Calibri"/>
              </a:rPr>
              <a:t> </a:t>
            </a:r>
            <a:r>
              <a:rPr sz="4000" b="0" u="none" dirty="0">
                <a:latin typeface="Calibri"/>
                <a:cs typeface="Calibri"/>
              </a:rPr>
              <a:t>using</a:t>
            </a:r>
            <a:r>
              <a:rPr sz="4000" b="0" u="none" spc="-50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medications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6111" y="1309878"/>
            <a:ext cx="243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Medication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Reconciliation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38380"/>
            <a:ext cx="3720465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defined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JCAHO,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reconciliation</a:t>
            </a:r>
            <a:r>
              <a:rPr sz="1800" spc="-5" dirty="0">
                <a:latin typeface="Calibri"/>
                <a:cs typeface="Calibri"/>
              </a:rPr>
              <a:t> 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"the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patient's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medication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orders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721" y="1638380"/>
            <a:ext cx="127381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4470" algn="just">
              <a:lnSpc>
                <a:spcPct val="1501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3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 </a:t>
            </a:r>
            <a:r>
              <a:rPr sz="1800" spc="-5" dirty="0">
                <a:latin typeface="Calibri"/>
                <a:cs typeface="Calibri"/>
              </a:rPr>
              <a:t>comparing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of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010865"/>
            <a:ext cx="5063490" cy="375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medications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that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patient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taking.</a:t>
            </a:r>
            <a:endParaRPr sz="1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434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reconciliation</a:t>
            </a:r>
            <a:r>
              <a:rPr sz="1800" spc="-5" dirty="0">
                <a:latin typeface="Calibri"/>
                <a:cs typeface="Calibri"/>
              </a:rPr>
              <a:t> is</a:t>
            </a:r>
            <a:r>
              <a:rPr sz="1800" dirty="0">
                <a:latin typeface="Calibri"/>
                <a:cs typeface="Calibri"/>
              </a:rPr>
              <a:t> done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avoid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medication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errors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such</a:t>
            </a:r>
            <a:r>
              <a:rPr sz="1800" dirty="0">
                <a:latin typeface="Calibri"/>
                <a:cs typeface="Calibri"/>
              </a:rPr>
              <a:t> 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omissions,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duplications,</a:t>
            </a:r>
            <a:r>
              <a:rPr sz="1800" spc="-5" dirty="0">
                <a:latin typeface="Calibri"/>
                <a:cs typeface="Calibri"/>
              </a:rPr>
              <a:t> dosing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errors,</a:t>
            </a:r>
            <a:r>
              <a:rPr sz="1800" dirty="0">
                <a:latin typeface="Calibri"/>
                <a:cs typeface="Calibri"/>
              </a:rPr>
              <a:t> 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drug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interactions.</a:t>
            </a:r>
            <a:endParaRPr sz="1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434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should </a:t>
            </a:r>
            <a:r>
              <a:rPr sz="1800" spc="5" dirty="0">
                <a:latin typeface="Calibri"/>
                <a:cs typeface="Calibri"/>
              </a:rPr>
              <a:t>be </a:t>
            </a:r>
            <a:r>
              <a:rPr sz="1800" dirty="0">
                <a:latin typeface="Calibri"/>
                <a:cs typeface="Calibri"/>
              </a:rPr>
              <a:t>done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every transition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care </a:t>
            </a:r>
            <a:r>
              <a:rPr sz="1800" spc="-1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 which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new</a:t>
            </a:r>
            <a:r>
              <a:rPr sz="1800" spc="-5" dirty="0">
                <a:latin typeface="Calibri"/>
                <a:cs typeface="Calibri"/>
              </a:rPr>
              <a:t> medications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existing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orders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rewritten.</a:t>
            </a:r>
            <a:endParaRPr sz="18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151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1800" spc="-20" dirty="0">
                <a:latin typeface="Calibri"/>
                <a:cs typeface="Calibri"/>
              </a:rPr>
              <a:t>Transitions</a:t>
            </a:r>
            <a:r>
              <a:rPr sz="1800" spc="6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care</a:t>
            </a:r>
            <a:r>
              <a:rPr sz="1800" spc="6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</a:t>
            </a:r>
            <a:r>
              <a:rPr sz="1800" spc="6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changes</a:t>
            </a:r>
            <a:r>
              <a:rPr sz="1800" spc="6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setting,</a:t>
            </a:r>
            <a:endParaRPr sz="180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alibri"/>
                <a:cs typeface="Calibri"/>
              </a:rPr>
              <a:t>service,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practitioner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level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care.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67966"/>
            <a:ext cx="9144000" cy="5590540"/>
            <a:chOff x="0" y="1267966"/>
            <a:chExt cx="9144000" cy="5590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7966"/>
              <a:ext cx="9144000" cy="5590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79775"/>
              <a:ext cx="9144000" cy="2304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4980430"/>
              <a:ext cx="2913888" cy="18775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3344" y="4934710"/>
              <a:ext cx="3093720" cy="19232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980430"/>
              <a:ext cx="3133344" cy="18775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289" y="221437"/>
            <a:ext cx="5902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5" dirty="0">
                <a:latin typeface="Calibri"/>
                <a:cs typeface="Calibri"/>
              </a:rPr>
              <a:t>Medication</a:t>
            </a:r>
            <a:r>
              <a:rPr b="0" u="none" spc="4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Reconciliation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65021"/>
            <a:ext cx="5069205" cy="5097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500" dirty="0">
                <a:latin typeface="Calibri"/>
                <a:cs typeface="Calibri"/>
              </a:rPr>
              <a:t>This</a:t>
            </a:r>
            <a:r>
              <a:rPr sz="3500" spc="60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reconciliation</a:t>
            </a:r>
            <a:r>
              <a:rPr sz="3500" spc="60" dirty="0">
                <a:latin typeface="Calibri"/>
                <a:cs typeface="Calibri"/>
              </a:rPr>
              <a:t> </a:t>
            </a:r>
            <a:r>
              <a:rPr sz="3500" spc="5" dirty="0">
                <a:latin typeface="Calibri"/>
                <a:cs typeface="Calibri"/>
              </a:rPr>
              <a:t>is</a:t>
            </a:r>
            <a:r>
              <a:rPr sz="3500" spc="6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done</a:t>
            </a:r>
            <a:endParaRPr sz="3500">
              <a:latin typeface="Calibri"/>
              <a:cs typeface="Calibri"/>
            </a:endParaRPr>
          </a:p>
          <a:p>
            <a:pPr marL="356870" marR="5080" algn="just">
              <a:lnSpc>
                <a:spcPct val="170100"/>
              </a:lnSpc>
              <a:spcBef>
                <a:spcPts val="10"/>
              </a:spcBef>
              <a:tabLst>
                <a:tab pos="2689225" algn="l"/>
                <a:tab pos="3866515" algn="l"/>
                <a:tab pos="4220210" algn="l"/>
              </a:tabLst>
            </a:pPr>
            <a:r>
              <a:rPr sz="35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500" spc="7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500" spc="-25" dirty="0">
                <a:solidFill>
                  <a:srgbClr val="006FC0"/>
                </a:solidFill>
                <a:latin typeface="Calibri"/>
                <a:cs typeface="Calibri"/>
              </a:rPr>
              <a:t>avoid</a:t>
            </a:r>
            <a:r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6FC0"/>
                </a:solidFill>
                <a:latin typeface="Calibri"/>
                <a:cs typeface="Calibri"/>
              </a:rPr>
              <a:t>medication 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errors 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such 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omissions, 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500" spc="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500" spc="-1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500" spc="-3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500" spc="-25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3500" spc="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,		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500" spc="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500" spc="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g  er</a:t>
            </a:r>
            <a:r>
              <a:rPr sz="35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500" spc="-7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,	or		</a:t>
            </a:r>
            <a:r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3500" spc="1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g  </a:t>
            </a:r>
            <a:r>
              <a:rPr sz="3500" spc="-10" dirty="0">
                <a:solidFill>
                  <a:srgbClr val="006FC0"/>
                </a:solidFill>
                <a:latin typeface="Calibri"/>
                <a:cs typeface="Calibri"/>
              </a:rPr>
              <a:t>interactions.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888" y="1197863"/>
            <a:ext cx="3563112" cy="547116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19301"/>
            <a:ext cx="5068570" cy="4893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14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should</a:t>
            </a:r>
            <a:r>
              <a:rPr sz="2800" spc="14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46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done</a:t>
            </a:r>
            <a:r>
              <a:rPr sz="2800" spc="14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800" spc="14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every</a:t>
            </a:r>
            <a:endParaRPr sz="2800">
              <a:latin typeface="Calibri"/>
              <a:cs typeface="Calibri"/>
            </a:endParaRPr>
          </a:p>
          <a:p>
            <a:pPr marL="356870" marR="6985" algn="just">
              <a:lnSpc>
                <a:spcPts val="5710"/>
              </a:lnSpc>
              <a:spcBef>
                <a:spcPts val="585"/>
              </a:spcBef>
            </a:pP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transition 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care </a:t>
            </a:r>
            <a:r>
              <a:rPr sz="2800" dirty="0">
                <a:latin typeface="Calibri"/>
                <a:cs typeface="Calibri"/>
              </a:rPr>
              <a:t>in which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 medications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ordered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existing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orders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rewritten.</a:t>
            </a:r>
            <a:endParaRPr sz="2800">
              <a:latin typeface="Calibri"/>
              <a:cs typeface="Calibri"/>
            </a:endParaRPr>
          </a:p>
          <a:p>
            <a:pPr marL="356870" marR="7620" indent="-344805" algn="just">
              <a:lnSpc>
                <a:spcPct val="17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25" dirty="0">
                <a:latin typeface="Calibri"/>
                <a:cs typeface="Calibri"/>
              </a:rPr>
              <a:t>Transitions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setting,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service,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practitioner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level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27120" y="1267967"/>
            <a:ext cx="5516880" cy="5590540"/>
            <a:chOff x="3627120" y="1267967"/>
            <a:chExt cx="5516880" cy="5590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7" y="1267967"/>
              <a:ext cx="3852672" cy="5559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20" y="6525767"/>
              <a:ext cx="5516880" cy="3322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8289" y="221437"/>
            <a:ext cx="5902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5" dirty="0">
                <a:latin typeface="Calibri"/>
                <a:cs typeface="Calibri"/>
              </a:rPr>
              <a:t>Medication</a:t>
            </a:r>
            <a:r>
              <a:rPr b="0" u="none" spc="4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Reconciliation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10588"/>
            <a:ext cx="5208270" cy="446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spc="-15" dirty="0">
                <a:latin typeface="Calibri"/>
                <a:cs typeface="Calibri"/>
              </a:rPr>
              <a:t>Adverse</a:t>
            </a:r>
            <a:r>
              <a:rPr sz="2600" spc="12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event</a:t>
            </a:r>
            <a:r>
              <a:rPr sz="2600" spc="12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2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</a:t>
            </a:r>
            <a:r>
              <a:rPr sz="2600" spc="1235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unintended</a:t>
            </a:r>
            <a:endParaRPr sz="2600">
              <a:latin typeface="Calibri"/>
              <a:cs typeface="Calibri"/>
            </a:endParaRPr>
          </a:p>
          <a:p>
            <a:pPr marL="356870" marR="5080" algn="just">
              <a:lnSpc>
                <a:spcPct val="170100"/>
              </a:lnSpc>
            </a:pP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injury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caused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by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medical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management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rather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underlying </a:t>
            </a:r>
            <a:r>
              <a:rPr sz="2600" spc="-10" dirty="0">
                <a:latin typeface="Calibri"/>
                <a:cs typeface="Calibri"/>
              </a:rPr>
              <a:t>condition </a:t>
            </a:r>
            <a:r>
              <a:rPr sz="2600" spc="-5" dirty="0">
                <a:latin typeface="Calibri"/>
                <a:cs typeface="Calibri"/>
              </a:rPr>
              <a:t>of the </a:t>
            </a:r>
            <a:r>
              <a:rPr sz="2600" spc="-10" dirty="0">
                <a:latin typeface="Calibri"/>
                <a:cs typeface="Calibri"/>
              </a:rPr>
              <a:t>patient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results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measureable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disability,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prolonged hospitalization, </a:t>
            </a:r>
            <a:r>
              <a:rPr sz="2600" spc="-5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both"</a:t>
            </a:r>
            <a:r>
              <a:rPr sz="2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084445"/>
            <a:chOff x="0" y="0"/>
            <a:chExt cx="9144000" cy="5084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60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8344"/>
              <a:ext cx="9144000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584" y="1228344"/>
              <a:ext cx="3709415" cy="2017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4" y="3246120"/>
              <a:ext cx="3419855" cy="18379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44" y="5242559"/>
            <a:ext cx="3419855" cy="15956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50273"/>
            <a:ext cx="5209540" cy="502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spc="-5" dirty="0">
                <a:latin typeface="Calibri"/>
                <a:cs typeface="Calibri"/>
              </a:rPr>
              <a:t>Since not all </a:t>
            </a:r>
            <a:r>
              <a:rPr sz="2600" spc="-15" dirty="0">
                <a:latin typeface="Calibri"/>
                <a:cs typeface="Calibri"/>
              </a:rPr>
              <a:t>adverse events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a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result</a:t>
            </a:r>
            <a:r>
              <a:rPr sz="2600" spc="-5" dirty="0">
                <a:latin typeface="Calibri"/>
                <a:cs typeface="Calibri"/>
              </a:rPr>
              <a:t> 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error,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An</a:t>
            </a:r>
            <a:r>
              <a:rPr sz="2600" spc="-10" dirty="0">
                <a:latin typeface="Calibri"/>
                <a:cs typeface="Calibri"/>
              </a:rPr>
              <a:t> adverse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event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attributable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error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“</a:t>
            </a:r>
            <a:r>
              <a:rPr sz="2600" spc="-15" dirty="0">
                <a:solidFill>
                  <a:srgbClr val="4F81BC"/>
                </a:solidFill>
                <a:latin typeface="Calibri"/>
                <a:cs typeface="Calibri"/>
              </a:rPr>
              <a:t>preventable</a:t>
            </a:r>
            <a:r>
              <a:rPr sz="2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F81BC"/>
                </a:solidFill>
                <a:latin typeface="Calibri"/>
                <a:cs typeface="Calibri"/>
              </a:rPr>
              <a:t>adverse</a:t>
            </a:r>
            <a:r>
              <a:rPr sz="2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4F81BC"/>
                </a:solidFill>
                <a:latin typeface="Calibri"/>
                <a:cs typeface="Calibri"/>
              </a:rPr>
              <a:t>event</a:t>
            </a:r>
            <a:r>
              <a:rPr sz="2600" spc="-45" dirty="0">
                <a:latin typeface="Calibri"/>
                <a:cs typeface="Calibri"/>
              </a:rPr>
              <a:t>.”</a:t>
            </a:r>
            <a:endParaRPr sz="2600">
              <a:latin typeface="Calibri"/>
              <a:cs typeface="Calibri"/>
            </a:endParaRPr>
          </a:p>
          <a:p>
            <a:pPr marL="356870" marR="6985" indent="-344805" algn="just">
              <a:lnSpc>
                <a:spcPct val="150100"/>
              </a:lnSpc>
              <a:spcBef>
                <a:spcPts val="62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spc="-20" dirty="0">
                <a:latin typeface="Calibri"/>
                <a:cs typeface="Calibri"/>
              </a:rPr>
              <a:t>Adverse </a:t>
            </a:r>
            <a:r>
              <a:rPr sz="2600" spc="-15" dirty="0">
                <a:latin typeface="Calibri"/>
                <a:cs typeface="Calibri"/>
              </a:rPr>
              <a:t>events have </a:t>
            </a:r>
            <a:r>
              <a:rPr sz="2600" dirty="0">
                <a:latin typeface="Calibri"/>
                <a:cs typeface="Calibri"/>
              </a:rPr>
              <a:t>been </a:t>
            </a:r>
            <a:r>
              <a:rPr sz="2600" spc="-5" dirty="0">
                <a:latin typeface="Calibri"/>
                <a:cs typeface="Calibri"/>
              </a:rPr>
              <a:t>classified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either</a:t>
            </a:r>
            <a:endParaRPr sz="26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2185"/>
              </a:spcBef>
              <a:buChar char="-"/>
              <a:tabLst>
                <a:tab pos="357505" algn="l"/>
              </a:tabLst>
            </a:pP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Preventable:</a:t>
            </a:r>
            <a:r>
              <a:rPr sz="2600" spc="5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due</a:t>
            </a:r>
            <a:r>
              <a:rPr sz="26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006FC0"/>
                </a:solidFill>
                <a:latin typeface="Calibri"/>
                <a:cs typeface="Calibri"/>
              </a:rPr>
              <a:t>error.</a:t>
            </a:r>
            <a:endParaRPr sz="26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2185"/>
              </a:spcBef>
              <a:buChar char="-"/>
              <a:tabLst>
                <a:tab pos="357505" algn="l"/>
              </a:tabLst>
            </a:pP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preventable.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60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8344"/>
              <a:ext cx="9144000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584" y="1466088"/>
              <a:ext cx="3709416" cy="19141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888" y="3380232"/>
              <a:ext cx="3563112" cy="3477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538"/>
              <a:ext cx="9144000" cy="67434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6" y="0"/>
              <a:ext cx="5221223" cy="1557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2776" y="1271016"/>
              <a:ext cx="5221223" cy="573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5300470"/>
              <a:ext cx="5221224" cy="1539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1734</Words>
  <Application>Microsoft Office PowerPoint</Application>
  <PresentationFormat>On-screen Show (4:3)</PresentationFormat>
  <Paragraphs>193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Calibri</vt:lpstr>
      <vt:lpstr>Microsoft Sans Serif</vt:lpstr>
      <vt:lpstr>Times New Roman</vt:lpstr>
      <vt:lpstr>Office Theme</vt:lpstr>
      <vt:lpstr>PowerPoint Presentation</vt:lpstr>
      <vt:lpstr>Medical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Reason's Swiss Cheese Model</vt:lpstr>
      <vt:lpstr>James Reason's Swiss Cheese Model</vt:lpstr>
      <vt:lpstr>1. The communication</vt:lpstr>
      <vt:lpstr>Four categories of errors were identified in the  IOM report</vt:lpstr>
      <vt:lpstr>Four categories of errors were identified in the</vt:lpstr>
      <vt:lpstr>4. And lastly, other</vt:lpstr>
      <vt:lpstr>The IOM (2000) laid out a four-tiered approach to  developing a strategy to improve patient safety</vt:lpstr>
      <vt:lpstr>The IOM (2000) laid out a four-tiered approach to  developing a strategy to improve patient safety</vt:lpstr>
      <vt:lpstr>PowerPoint Presentation</vt:lpstr>
      <vt:lpstr>The IOM (2000) laid out a four-tiered approach to  developing a strategy to improve patient safety</vt:lpstr>
      <vt:lpstr>Patient Safety Practices</vt:lpstr>
      <vt:lpstr>Strongly encourage implementation</vt:lpstr>
      <vt:lpstr>Strongly encourage implementation</vt:lpstr>
      <vt:lpstr>Strongly encourage implementation</vt:lpstr>
      <vt:lpstr>Encourage Implementation</vt:lpstr>
      <vt:lpstr>Encourage Implementation</vt:lpstr>
      <vt:lpstr>Encourage Implementation</vt:lpstr>
      <vt:lpstr>Basic principles of patient safety</vt:lpstr>
      <vt:lpstr>Basic principles of patient safety</vt:lpstr>
      <vt:lpstr>Basic principles of patient safety</vt:lpstr>
      <vt:lpstr>Basic principles of patient safety</vt:lpstr>
      <vt:lpstr>PowerPoint Presentation</vt:lpstr>
      <vt:lpstr>High Reliability Organizations</vt:lpstr>
      <vt:lpstr>The five High Reliability Factors</vt:lpstr>
      <vt:lpstr>The five High Reliability Factors</vt:lpstr>
      <vt:lpstr>The five High Reliability Factors</vt:lpstr>
      <vt:lpstr>The five High Reliability Factors</vt:lpstr>
      <vt:lpstr>The five High Reliability Factors</vt:lpstr>
      <vt:lpstr>The five High Reliability Factors</vt:lpstr>
      <vt:lpstr>PowerPoint Presentation</vt:lpstr>
      <vt:lpstr>PowerPoint Presentation</vt:lpstr>
      <vt:lpstr>  Just Culture </vt:lpstr>
      <vt:lpstr>PowerPoint Presentation</vt:lpstr>
      <vt:lpstr>PowerPoint Presentation</vt:lpstr>
      <vt:lpstr>  Just Culture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3 Improve the safety of using medications</vt:lpstr>
      <vt:lpstr>Medication Reconciliation</vt:lpstr>
      <vt:lpstr>Medication Reconciliation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Mujdi Alzoubi</cp:lastModifiedBy>
  <cp:revision>1</cp:revision>
  <dcterms:created xsi:type="dcterms:W3CDTF">2023-12-09T14:29:56Z</dcterms:created>
  <dcterms:modified xsi:type="dcterms:W3CDTF">2023-12-10T21:14:42Z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2023-12-09T00:00:00Z</vt:filetime>
  </property>
</Properties>
</file>