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90" r:id="rId27"/>
    <p:sldId id="291" r:id="rId28"/>
    <p:sldId id="292" r:id="rId29"/>
    <p:sldId id="293" r:id="rId30"/>
    <p:sldId id="294" r:id="rId31"/>
    <p:sldId id="297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5" r:id="rId47"/>
    <p:sldId id="316" r:id="rId48"/>
    <p:sldId id="317" r:id="rId49"/>
    <p:sldId id="318" r:id="rId50"/>
    <p:sldId id="319" r:id="rId51"/>
    <p:sldId id="320" r:id="rId52"/>
    <p:sldId id="322" r:id="rId53"/>
    <p:sldId id="323" r:id="rId54"/>
    <p:sldId id="324" r:id="rId55"/>
    <p:sldId id="325" r:id="rId56"/>
    <p:sldId id="327" r:id="rId57"/>
    <p:sldId id="328" r:id="rId58"/>
    <p:sldId id="329" r:id="rId59"/>
    <p:sldId id="330" r:id="rId6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545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223" y="40386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3344300"/>
            <a:ext cx="5210810" cy="3312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3.png"/><Relationship Id="rId4" Type="http://schemas.openxmlformats.org/officeDocument/2006/relationships/image" Target="../media/image47.jp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jpg"/><Relationship Id="rId5" Type="http://schemas.openxmlformats.org/officeDocument/2006/relationships/image" Target="../media/image92.png"/><Relationship Id="rId4" Type="http://schemas.openxmlformats.org/officeDocument/2006/relationships/image" Target="../media/image9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png"/><Relationship Id="rId4" Type="http://schemas.openxmlformats.org/officeDocument/2006/relationships/image" Target="../media/image9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g"/><Relationship Id="rId7" Type="http://schemas.openxmlformats.org/officeDocument/2006/relationships/image" Target="../media/image109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jpg"/><Relationship Id="rId5" Type="http://schemas.openxmlformats.org/officeDocument/2006/relationships/image" Target="../media/image107.jpg"/><Relationship Id="rId4" Type="http://schemas.openxmlformats.org/officeDocument/2006/relationships/image" Target="../media/image106.jpg"/><Relationship Id="rId9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5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g"/><Relationship Id="rId3" Type="http://schemas.openxmlformats.org/officeDocument/2006/relationships/image" Target="../media/image131.jpg"/><Relationship Id="rId7" Type="http://schemas.openxmlformats.org/officeDocument/2006/relationships/image" Target="../media/image135.jpg"/><Relationship Id="rId12" Type="http://schemas.openxmlformats.org/officeDocument/2006/relationships/image" Target="../media/image140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jpg"/><Relationship Id="rId11" Type="http://schemas.openxmlformats.org/officeDocument/2006/relationships/image" Target="../media/image139.png"/><Relationship Id="rId5" Type="http://schemas.openxmlformats.org/officeDocument/2006/relationships/image" Target="../media/image133.jpg"/><Relationship Id="rId10" Type="http://schemas.openxmlformats.org/officeDocument/2006/relationships/image" Target="../media/image138.png"/><Relationship Id="rId4" Type="http://schemas.openxmlformats.org/officeDocument/2006/relationships/image" Target="../media/image132.jpg"/><Relationship Id="rId9" Type="http://schemas.openxmlformats.org/officeDocument/2006/relationships/image" Target="../media/image13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1"/>
            <a:ext cx="9144000" cy="6845934"/>
            <a:chOff x="0" y="12191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80943"/>
              <a:ext cx="9144000" cy="38770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91"/>
              <a:ext cx="9144000" cy="3142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87193"/>
            <a:ext cx="5426075" cy="2416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30400"/>
              </a:lnSpc>
              <a:spcBef>
                <a:spcPts val="100"/>
              </a:spcBef>
              <a:buAutoNum type="arabicPeriod" startAt="3"/>
              <a:tabLst>
                <a:tab pos="442595" algn="l"/>
                <a:tab pos="443230" algn="l"/>
                <a:tab pos="2289810" algn="l"/>
                <a:tab pos="2756535" algn="l"/>
                <a:tab pos="3281045" algn="l"/>
                <a:tab pos="5095240" algn="l"/>
              </a:tabLst>
            </a:pPr>
            <a:r>
              <a:rPr sz="2900" dirty="0">
                <a:latin typeface="Calibri"/>
                <a:cs typeface="Calibri"/>
              </a:rPr>
              <a:t>W</a:t>
            </a:r>
            <a:r>
              <a:rPr sz="2900" spc="5" dirty="0">
                <a:latin typeface="Calibri"/>
                <a:cs typeface="Calibri"/>
              </a:rPr>
              <a:t>i</a:t>
            </a:r>
            <a:r>
              <a:rPr sz="2900" dirty="0">
                <a:latin typeface="Calibri"/>
                <a:cs typeface="Calibri"/>
              </a:rPr>
              <a:t>l</a:t>
            </a:r>
            <a:r>
              <a:rPr sz="2900" spc="-15" dirty="0">
                <a:latin typeface="Calibri"/>
                <a:cs typeface="Calibri"/>
              </a:rPr>
              <a:t>l</a:t>
            </a:r>
            <a:r>
              <a:rPr sz="2900" dirty="0">
                <a:latin typeface="Calibri"/>
                <a:cs typeface="Calibri"/>
              </a:rPr>
              <a:t>i</a:t>
            </a:r>
            <a:r>
              <a:rPr sz="2900" spc="10" dirty="0">
                <a:latin typeface="Calibri"/>
                <a:cs typeface="Calibri"/>
              </a:rPr>
              <a:t>n</a:t>
            </a:r>
            <a:r>
              <a:rPr sz="2900" spc="-25" dirty="0">
                <a:latin typeface="Calibri"/>
                <a:cs typeface="Calibri"/>
              </a:rPr>
              <a:t>g</a:t>
            </a:r>
            <a:r>
              <a:rPr sz="2900" spc="5" dirty="0">
                <a:latin typeface="Calibri"/>
                <a:cs typeface="Calibri"/>
              </a:rPr>
              <a:t>n</a:t>
            </a:r>
            <a:r>
              <a:rPr sz="2900" dirty="0">
                <a:latin typeface="Calibri"/>
                <a:cs typeface="Calibri"/>
              </a:rPr>
              <a:t>e</a:t>
            </a:r>
            <a:r>
              <a:rPr sz="2900" spc="-15" dirty="0">
                <a:latin typeface="Calibri"/>
                <a:cs typeface="Calibri"/>
              </a:rPr>
              <a:t>s</a:t>
            </a:r>
            <a:r>
              <a:rPr sz="2900" dirty="0">
                <a:latin typeface="Calibri"/>
                <a:cs typeface="Calibri"/>
              </a:rPr>
              <a:t>s	</a:t>
            </a:r>
            <a:r>
              <a:rPr sz="2900" spc="-15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o	</a:t>
            </a:r>
            <a:r>
              <a:rPr sz="2900" spc="10" dirty="0">
                <a:latin typeface="Calibri"/>
                <a:cs typeface="Calibri"/>
              </a:rPr>
              <a:t>b</a:t>
            </a:r>
            <a:r>
              <a:rPr sz="2900" dirty="0">
                <a:latin typeface="Calibri"/>
                <a:cs typeface="Calibri"/>
              </a:rPr>
              <a:t>e	</a:t>
            </a:r>
            <a:r>
              <a:rPr sz="2900" spc="-3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900" spc="1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900" spc="-5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ed	</a:t>
            </a:r>
            <a:r>
              <a:rPr sz="2900" spc="-15" dirty="0">
                <a:latin typeface="Calibri"/>
                <a:cs typeface="Calibri"/>
              </a:rPr>
              <a:t>to  </a:t>
            </a:r>
            <a:r>
              <a:rPr sz="2900" spc="-25" dirty="0">
                <a:latin typeface="Calibri"/>
                <a:cs typeface="Calibri"/>
              </a:rPr>
              <a:t>like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organizations.</a:t>
            </a:r>
            <a:endParaRPr sz="2900" dirty="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spcBef>
                <a:spcPts val="1730"/>
              </a:spcBef>
              <a:buAutoNum type="arabicPeriod" startAt="3"/>
              <a:tabLst>
                <a:tab pos="585470" algn="l"/>
                <a:tab pos="586105" algn="l"/>
                <a:tab pos="1195070" algn="l"/>
                <a:tab pos="2741295" algn="l"/>
                <a:tab pos="3208020" algn="l"/>
                <a:tab pos="5104130" algn="l"/>
              </a:tabLst>
            </a:pPr>
            <a:r>
              <a:rPr sz="2900" spc="-15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o	</a:t>
            </a:r>
            <a:r>
              <a:rPr sz="2900" spc="10" dirty="0">
                <a:latin typeface="Calibri"/>
                <a:cs typeface="Calibri"/>
              </a:rPr>
              <a:t>u</a:t>
            </a:r>
            <a:r>
              <a:rPr sz="2900" spc="-15" dirty="0">
                <a:latin typeface="Calibri"/>
                <a:cs typeface="Calibri"/>
              </a:rPr>
              <a:t>n</a:t>
            </a:r>
            <a:r>
              <a:rPr sz="2900" spc="10" dirty="0">
                <a:latin typeface="Calibri"/>
                <a:cs typeface="Calibri"/>
              </a:rPr>
              <a:t>d</a:t>
            </a:r>
            <a:r>
              <a:rPr sz="2900" dirty="0">
                <a:latin typeface="Calibri"/>
                <a:cs typeface="Calibri"/>
              </a:rPr>
              <a:t>e</a:t>
            </a:r>
            <a:r>
              <a:rPr sz="2900" spc="-55" dirty="0">
                <a:latin typeface="Calibri"/>
                <a:cs typeface="Calibri"/>
              </a:rPr>
              <a:t>r</a:t>
            </a:r>
            <a:r>
              <a:rPr sz="2900" spc="-20" dirty="0">
                <a:latin typeface="Calibri"/>
                <a:cs typeface="Calibri"/>
              </a:rPr>
              <a:t>g</a:t>
            </a:r>
            <a:r>
              <a:rPr sz="2900" dirty="0">
                <a:latin typeface="Calibri"/>
                <a:cs typeface="Calibri"/>
              </a:rPr>
              <a:t>o	a	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onditi</a:t>
            </a:r>
            <a:r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s	of</a:t>
            </a:r>
            <a:endParaRPr sz="2900" dirty="0">
              <a:latin typeface="Calibri"/>
              <a:cs typeface="Calibri"/>
            </a:endParaRPr>
          </a:p>
          <a:p>
            <a:pPr marL="5235575">
              <a:lnSpc>
                <a:spcPct val="100000"/>
              </a:lnSpc>
              <a:spcBef>
                <a:spcPts val="1055"/>
              </a:spcBef>
            </a:pPr>
            <a:r>
              <a:rPr sz="2900"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204624"/>
            <a:ext cx="4575810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  <a:tabLst>
                <a:tab pos="2585720" algn="l"/>
                <a:tab pos="4241165" algn="l"/>
              </a:tabLst>
            </a:pPr>
            <a:r>
              <a:rPr sz="2900" spc="-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artic</a:t>
            </a:r>
            <a:r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n	</a:t>
            </a:r>
            <a:r>
              <a:rPr sz="2900" spc="-5" dirty="0">
                <a:latin typeface="Calibri"/>
                <a:cs typeface="Calibri"/>
              </a:rPr>
              <a:t>su</a:t>
            </a:r>
            <a:r>
              <a:rPr sz="2900" spc="15" dirty="0">
                <a:latin typeface="Calibri"/>
                <a:cs typeface="Calibri"/>
              </a:rPr>
              <a:t>r</a:t>
            </a:r>
            <a:r>
              <a:rPr sz="2900" spc="-20" dirty="0">
                <a:latin typeface="Calibri"/>
                <a:cs typeface="Calibri"/>
              </a:rPr>
              <a:t>v</a:t>
            </a:r>
            <a:r>
              <a:rPr sz="2900" spc="-35" dirty="0">
                <a:latin typeface="Calibri"/>
                <a:cs typeface="Calibri"/>
              </a:rPr>
              <a:t>e</a:t>
            </a:r>
            <a:r>
              <a:rPr sz="2900" dirty="0">
                <a:latin typeface="Calibri"/>
                <a:cs typeface="Calibri"/>
              </a:rPr>
              <a:t>y	</a:t>
            </a:r>
            <a:r>
              <a:rPr sz="2900" spc="-5" dirty="0">
                <a:latin typeface="Calibri"/>
                <a:cs typeface="Calibri"/>
              </a:rPr>
              <a:t>as  </a:t>
            </a:r>
            <a:r>
              <a:rPr sz="2900" spc="-15" dirty="0">
                <a:latin typeface="Calibri"/>
                <a:cs typeface="Calibri"/>
              </a:rPr>
              <a:t>requirement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9052" y="4908245"/>
            <a:ext cx="31743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4840" algn="l"/>
                <a:tab pos="2496820" algn="l"/>
              </a:tabLst>
            </a:pPr>
            <a:r>
              <a:rPr sz="2900" spc="-75" dirty="0">
                <a:latin typeface="Calibri"/>
                <a:cs typeface="Calibri"/>
              </a:rPr>
              <a:t>f</a:t>
            </a:r>
            <a:r>
              <a:rPr sz="2900" spc="-5" dirty="0">
                <a:latin typeface="Calibri"/>
                <a:cs typeface="Calibri"/>
              </a:rPr>
              <a:t>o</a:t>
            </a:r>
            <a:r>
              <a:rPr sz="2900" dirty="0">
                <a:latin typeface="Calibri"/>
                <a:cs typeface="Calibri"/>
              </a:rPr>
              <a:t>r	</a:t>
            </a:r>
            <a:r>
              <a:rPr sz="2900" spc="-55" dirty="0">
                <a:latin typeface="Calibri"/>
                <a:cs typeface="Calibri"/>
              </a:rPr>
              <a:t>c</a:t>
            </a:r>
            <a:r>
              <a:rPr sz="2900" spc="-5" dirty="0">
                <a:latin typeface="Calibri"/>
                <a:cs typeface="Calibri"/>
              </a:rPr>
              <a:t>on</a:t>
            </a:r>
            <a:r>
              <a:rPr sz="2900" spc="-20" dirty="0">
                <a:latin typeface="Calibri"/>
                <a:cs typeface="Calibri"/>
              </a:rPr>
              <a:t>t</a:t>
            </a:r>
            <a:r>
              <a:rPr sz="2900" spc="-55" dirty="0">
                <a:latin typeface="Calibri"/>
                <a:cs typeface="Calibri"/>
              </a:rPr>
              <a:t>r</a:t>
            </a:r>
            <a:r>
              <a:rPr sz="2900" dirty="0">
                <a:latin typeface="Calibri"/>
                <a:cs typeface="Calibri"/>
              </a:rPr>
              <a:t>ac</a:t>
            </a:r>
            <a:r>
              <a:rPr sz="2900" spc="-15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i</a:t>
            </a:r>
            <a:r>
              <a:rPr sz="2900" spc="15" dirty="0">
                <a:latin typeface="Calibri"/>
                <a:cs typeface="Calibri"/>
              </a:rPr>
              <a:t>n</a:t>
            </a:r>
            <a:r>
              <a:rPr sz="2900" dirty="0">
                <a:latin typeface="Calibri"/>
                <a:cs typeface="Calibri"/>
              </a:rPr>
              <a:t>g	</a:t>
            </a:r>
            <a:r>
              <a:rPr sz="2900" spc="5" dirty="0">
                <a:latin typeface="Calibri"/>
                <a:cs typeface="Calibri"/>
              </a:rPr>
              <a:t>w</a:t>
            </a:r>
            <a:r>
              <a:rPr sz="2900" spc="-20" dirty="0">
                <a:latin typeface="Calibri"/>
                <a:cs typeface="Calibri"/>
              </a:rPr>
              <a:t>i</a:t>
            </a:r>
            <a:r>
              <a:rPr sz="2900" spc="-15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h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7633" y="5484672"/>
            <a:ext cx="5911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libri"/>
                <a:cs typeface="Calibri"/>
              </a:rPr>
              <a:t>a</a:t>
            </a:r>
            <a:r>
              <a:rPr sz="2900" spc="5" dirty="0">
                <a:latin typeface="Calibri"/>
                <a:cs typeface="Calibri"/>
              </a:rPr>
              <a:t>n</a:t>
            </a:r>
            <a:r>
              <a:rPr sz="2900" dirty="0">
                <a:latin typeface="Calibri"/>
                <a:cs typeface="Calibri"/>
              </a:rPr>
              <a:t>d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5376" y="5484672"/>
            <a:ext cx="10991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5" dirty="0">
                <a:latin typeface="Calibri"/>
                <a:cs typeface="Calibri"/>
              </a:rPr>
              <a:t>r</a:t>
            </a:r>
            <a:r>
              <a:rPr sz="2900" dirty="0">
                <a:latin typeface="Calibri"/>
                <a:cs typeface="Calibri"/>
              </a:rPr>
              <a:t>e</a:t>
            </a:r>
            <a:r>
              <a:rPr sz="2900" spc="-15" dirty="0">
                <a:latin typeface="Calibri"/>
                <a:cs typeface="Calibri"/>
              </a:rPr>
              <a:t>c</a:t>
            </a:r>
            <a:r>
              <a:rPr sz="2900" dirty="0">
                <a:latin typeface="Calibri"/>
                <a:cs typeface="Calibri"/>
              </a:rPr>
              <a:t>e</a:t>
            </a:r>
            <a:r>
              <a:rPr sz="2900" spc="-30" dirty="0">
                <a:latin typeface="Calibri"/>
                <a:cs typeface="Calibri"/>
              </a:rPr>
              <a:t>i</a:t>
            </a:r>
            <a:r>
              <a:rPr sz="2900" spc="-20" dirty="0">
                <a:latin typeface="Calibri"/>
                <a:cs typeface="Calibri"/>
              </a:rPr>
              <a:t>v</a:t>
            </a:r>
            <a:r>
              <a:rPr sz="2900" dirty="0">
                <a:latin typeface="Calibri"/>
                <a:cs typeface="Calibri"/>
              </a:rPr>
              <a:t>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354279"/>
            <a:ext cx="2582545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  <a:tabLst>
                <a:tab pos="1640839" algn="l"/>
              </a:tabLst>
            </a:pPr>
            <a:r>
              <a:rPr sz="2900" spc="-5" dirty="0">
                <a:latin typeface="Calibri"/>
                <a:cs typeface="Calibri"/>
              </a:rPr>
              <a:t>health	</a:t>
            </a:r>
            <a:r>
              <a:rPr sz="2900" dirty="0">
                <a:latin typeface="Calibri"/>
                <a:cs typeface="Calibri"/>
              </a:rPr>
              <a:t>plans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5" dirty="0">
                <a:latin typeface="Calibri"/>
                <a:cs typeface="Calibri"/>
              </a:rPr>
              <a:t>r</a:t>
            </a:r>
            <a:r>
              <a:rPr sz="2900" dirty="0">
                <a:latin typeface="Calibri"/>
                <a:cs typeface="Calibri"/>
              </a:rPr>
              <a:t>eim</a:t>
            </a:r>
            <a:r>
              <a:rPr sz="2900" spc="10" dirty="0">
                <a:latin typeface="Calibri"/>
                <a:cs typeface="Calibri"/>
              </a:rPr>
              <a:t>b</a:t>
            </a:r>
            <a:r>
              <a:rPr sz="2900" dirty="0">
                <a:latin typeface="Calibri"/>
                <a:cs typeface="Calibri"/>
              </a:rPr>
              <a:t>u</a:t>
            </a:r>
            <a:r>
              <a:rPr sz="2900" spc="-55" dirty="0">
                <a:latin typeface="Calibri"/>
                <a:cs typeface="Calibri"/>
              </a:rPr>
              <a:t>r</a:t>
            </a:r>
            <a:r>
              <a:rPr sz="2900" spc="-5" dirty="0">
                <a:latin typeface="Calibri"/>
                <a:cs typeface="Calibri"/>
              </a:rPr>
              <a:t>s</a:t>
            </a:r>
            <a:r>
              <a:rPr sz="2900" spc="-15" dirty="0">
                <a:latin typeface="Calibri"/>
                <a:cs typeface="Calibri"/>
              </a:rPr>
              <a:t>e</a:t>
            </a:r>
            <a:r>
              <a:rPr sz="2900" dirty="0">
                <a:latin typeface="Calibri"/>
                <a:cs typeface="Calibri"/>
              </a:rPr>
              <a:t>me</a:t>
            </a:r>
            <a:r>
              <a:rPr sz="2900" spc="-15" dirty="0">
                <a:latin typeface="Calibri"/>
                <a:cs typeface="Calibri"/>
              </a:rPr>
              <a:t>n</a:t>
            </a:r>
            <a:r>
              <a:rPr sz="2900" spc="5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s.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8" y="3788664"/>
              <a:ext cx="3563111" cy="14142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608" y="2420111"/>
              <a:ext cx="2248926" cy="13685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2420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5467744"/>
              <a:ext cx="1904999" cy="1059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8" y="5202935"/>
              <a:ext cx="1780032" cy="1655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985"/>
            <a:ext cx="409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TYPES</a:t>
            </a:r>
            <a:r>
              <a:rPr sz="3600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3600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7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SURVEYS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78992"/>
            <a:ext cx="5788025" cy="501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95" algn="just">
              <a:lnSpc>
                <a:spcPct val="150100"/>
              </a:lnSpc>
              <a:spcBef>
                <a:spcPts val="95"/>
              </a:spcBef>
              <a:buAutoNum type="arabicPlain"/>
              <a:tabLst>
                <a:tab pos="409575" algn="l"/>
              </a:tabLst>
            </a:pP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Corporate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surveys: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conducted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by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internal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corporate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consultants.</a:t>
            </a:r>
            <a:endParaRPr sz="3000" dirty="0">
              <a:latin typeface="Calibri"/>
              <a:cs typeface="Calibri"/>
            </a:endParaRPr>
          </a:p>
          <a:p>
            <a:pPr marL="12700" marR="5080" algn="just">
              <a:lnSpc>
                <a:spcPct val="150100"/>
              </a:lnSpc>
              <a:spcBef>
                <a:spcPts val="720"/>
              </a:spcBef>
              <a:buAutoNum type="arabicPlain"/>
              <a:tabLst>
                <a:tab pos="638175" algn="l"/>
              </a:tabLst>
            </a:pP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Regulatory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surveys: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conduct </a:t>
            </a:r>
            <a:r>
              <a:rPr sz="3000" spc="-5" dirty="0">
                <a:latin typeface="Calibri"/>
                <a:cs typeface="Calibri"/>
              </a:rPr>
              <a:t> licensing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surveys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investigates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complaints.</a:t>
            </a:r>
            <a:endParaRPr sz="3000" dirty="0">
              <a:latin typeface="Calibri"/>
              <a:cs typeface="Calibri"/>
            </a:endParaRPr>
          </a:p>
          <a:p>
            <a:pPr marL="12700" marR="5080" algn="just">
              <a:lnSpc>
                <a:spcPct val="150100"/>
              </a:lnSpc>
              <a:spcBef>
                <a:spcPts val="720"/>
              </a:spcBef>
              <a:buAutoNum type="arabicPlain"/>
              <a:tabLst>
                <a:tab pos="443230" algn="l"/>
              </a:tabLst>
            </a:pP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Accreditation surveys: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conducted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external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accreditation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agencies.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337303"/>
            <a:ext cx="9144000" cy="2520950"/>
            <a:chOff x="0" y="4337303"/>
            <a:chExt cx="9144000" cy="2520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3223" y="4337303"/>
              <a:ext cx="3130296" cy="1411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7479" y="5660143"/>
              <a:ext cx="2133406" cy="1703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0047" y="6681222"/>
              <a:ext cx="2133406" cy="1703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60134"/>
              <a:ext cx="4572000" cy="1170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5660134"/>
              <a:ext cx="4571999" cy="119786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3223" y="2538983"/>
            <a:ext cx="3008376" cy="145084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967984" y="475487"/>
            <a:ext cx="3145790" cy="1728470"/>
            <a:chOff x="5967984" y="475487"/>
            <a:chExt cx="3145790" cy="172847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7984" y="475487"/>
              <a:ext cx="3145536" cy="17282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5" y="2023873"/>
              <a:ext cx="2133406" cy="173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3840"/>
            <a:ext cx="9144000" cy="6264275"/>
            <a:chOff x="0" y="593840"/>
            <a:chExt cx="9144000" cy="6264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920" y="593840"/>
              <a:ext cx="8206575" cy="39970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572255"/>
              <a:ext cx="4572000" cy="3285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09939"/>
              <a:ext cx="2445902" cy="19480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8383" y="5827775"/>
              <a:ext cx="3023616" cy="10302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0343" y="1624591"/>
              <a:ext cx="2107935" cy="4470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919" y="2127505"/>
              <a:ext cx="1962810" cy="3577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7023" y="2453647"/>
              <a:ext cx="2199940" cy="421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1759" y="2886455"/>
              <a:ext cx="1728215" cy="390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4832" y="1984247"/>
              <a:ext cx="2020823" cy="118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4832" y="2810255"/>
              <a:ext cx="2020823" cy="118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39878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65" dirty="0">
                <a:latin typeface="Calibri"/>
                <a:cs typeface="Calibri"/>
              </a:rPr>
              <a:t>ACCREDITATION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SURVEY</a:t>
            </a:r>
            <a:r>
              <a:rPr b="1" spc="5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READINESS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39" y="522666"/>
            <a:ext cx="8958580" cy="60178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00"/>
              </a:spcBef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Accreditation/Regulatory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Readiness</a:t>
            </a:r>
            <a:r>
              <a:rPr sz="3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65" dirty="0">
                <a:solidFill>
                  <a:srgbClr val="FF0000"/>
                </a:solidFill>
                <a:latin typeface="Calibri"/>
                <a:cs typeface="Calibri"/>
              </a:rPr>
              <a:t>Team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135" dirty="0">
                <a:latin typeface="Calibri"/>
                <a:cs typeface="Calibri"/>
              </a:rPr>
              <a:t>To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ensure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compliance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with the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standards, </a:t>
            </a:r>
            <a:r>
              <a:rPr sz="3000" spc="-20" dirty="0">
                <a:latin typeface="Calibri"/>
                <a:cs typeface="Calibri"/>
              </a:rPr>
              <a:t>coordinate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oversee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continuous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readiness,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create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survey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preparedness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plan:</a:t>
            </a:r>
            <a:endParaRPr sz="3000">
              <a:latin typeface="Calibri"/>
              <a:cs typeface="Calibri"/>
            </a:endParaRPr>
          </a:p>
          <a:p>
            <a:pPr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</a:pPr>
            <a:r>
              <a:rPr sz="3000" spc="-10" dirty="0">
                <a:latin typeface="Calibri"/>
                <a:cs typeface="Calibri"/>
              </a:rPr>
              <a:t>Establish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ongoing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interdisciplinary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teams.</a:t>
            </a:r>
            <a:endParaRPr sz="3000">
              <a:latin typeface="Calibri"/>
              <a:cs typeface="Calibri"/>
            </a:endParaRPr>
          </a:p>
          <a:p>
            <a:pPr marL="387350" indent="-375285" algn="just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</a:pPr>
            <a:r>
              <a:rPr sz="3000" spc="-10" dirty="0">
                <a:latin typeface="Calibri"/>
                <a:cs typeface="Calibri"/>
              </a:rPr>
              <a:t>Periodic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walk-around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inspections.</a:t>
            </a:r>
            <a:endParaRPr sz="3000">
              <a:latin typeface="Calibri"/>
              <a:cs typeface="Calibri"/>
            </a:endParaRPr>
          </a:p>
          <a:p>
            <a:pPr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Mock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surveys.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</a:pPr>
            <a:r>
              <a:rPr sz="3000" spc="-10" dirty="0">
                <a:latin typeface="Calibri"/>
                <a:cs typeface="Calibri"/>
              </a:rPr>
              <a:t>Education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Staff,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Leaders,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Practitioners.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</a:pPr>
            <a:r>
              <a:rPr sz="3000" spc="-5" dirty="0">
                <a:latin typeface="Calibri"/>
                <a:cs typeface="Calibri"/>
              </a:rPr>
              <a:t>Meetings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department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leaders.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49440" y="2624327"/>
            <a:ext cx="2194560" cy="3374390"/>
            <a:chOff x="6949440" y="2624327"/>
            <a:chExt cx="2194560" cy="3374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2360" y="4437888"/>
              <a:ext cx="1691639" cy="15605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0" y="2624327"/>
              <a:ext cx="2194558" cy="1944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none" spc="-10" dirty="0"/>
              <a:t>Accreditation/Regulatory</a:t>
            </a:r>
            <a:r>
              <a:rPr sz="4000" u="none" spc="-100" dirty="0"/>
              <a:t> </a:t>
            </a:r>
            <a:r>
              <a:rPr sz="4000" u="none" spc="-5" dirty="0"/>
              <a:t>Readiness</a:t>
            </a:r>
            <a:r>
              <a:rPr sz="4000" u="none" spc="-140" dirty="0"/>
              <a:t> </a:t>
            </a:r>
            <a:r>
              <a:rPr sz="4000" u="none" spc="-90" dirty="0"/>
              <a:t>Team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613897"/>
            <a:ext cx="6001385" cy="600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</a:tabLst>
            </a:pPr>
            <a:r>
              <a:rPr sz="3600" spc="-15" dirty="0">
                <a:latin typeface="Calibri"/>
                <a:cs typeface="Calibri"/>
              </a:rPr>
              <a:t>consists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key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leaders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managers.</a:t>
            </a:r>
            <a:endParaRPr sz="36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865"/>
              </a:spcBef>
              <a:buFont typeface="Arial MT"/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team </a:t>
            </a:r>
            <a:r>
              <a:rPr sz="3600" spc="-20" dirty="0">
                <a:latin typeface="Calibri"/>
                <a:cs typeface="Calibri"/>
              </a:rPr>
              <a:t>members </a:t>
            </a:r>
            <a:r>
              <a:rPr sz="3600" spc="-10" dirty="0">
                <a:latin typeface="Calibri"/>
                <a:cs typeface="Calibri"/>
              </a:rPr>
              <a:t>must </a:t>
            </a:r>
            <a:r>
              <a:rPr sz="3600" spc="-30" dirty="0">
                <a:latin typeface="Calibri"/>
                <a:cs typeface="Calibri"/>
              </a:rPr>
              <a:t>have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decision-making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authority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in 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organization.</a:t>
            </a:r>
            <a:endParaRPr sz="36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860"/>
              </a:spcBef>
              <a:buFont typeface="Arial MT"/>
              <a:buChar char="•"/>
              <a:tabLst>
                <a:tab pos="357505" algn="l"/>
              </a:tabLst>
            </a:pPr>
            <a:r>
              <a:rPr sz="3600" spc="-10" dirty="0">
                <a:latin typeface="Calibri"/>
                <a:cs typeface="Calibri"/>
              </a:rPr>
              <a:t>must </a:t>
            </a:r>
            <a:r>
              <a:rPr sz="3600" spc="-15" dirty="0">
                <a:latin typeface="Calibri"/>
                <a:cs typeface="Calibri"/>
              </a:rPr>
              <a:t>be </a:t>
            </a:r>
            <a:r>
              <a:rPr sz="3600" spc="-10" dirty="0">
                <a:latin typeface="Calibri"/>
                <a:cs typeface="Calibri"/>
              </a:rPr>
              <a:t>very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familiar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with 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3600" spc="-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regulatory</a:t>
            </a:r>
            <a:r>
              <a:rPr sz="3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requirements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5117" y="4183892"/>
            <a:ext cx="2435859" cy="25647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838200"/>
            <a:ext cx="2987040" cy="316687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none" spc="-10" dirty="0"/>
              <a:t>Accreditation/Regulatory</a:t>
            </a:r>
            <a:r>
              <a:rPr sz="4000" u="none" spc="-100" dirty="0"/>
              <a:t> </a:t>
            </a:r>
            <a:r>
              <a:rPr sz="4000" u="none" spc="-5" dirty="0"/>
              <a:t>Readiness</a:t>
            </a:r>
            <a:r>
              <a:rPr sz="4000" u="none" spc="-140" dirty="0"/>
              <a:t> </a:t>
            </a:r>
            <a:r>
              <a:rPr sz="4000" u="none" spc="-90" dirty="0"/>
              <a:t>Team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613897"/>
            <a:ext cx="302133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  <a:tab pos="1549400" algn="l"/>
              </a:tabLst>
            </a:pPr>
            <a:r>
              <a:rPr sz="3600" spc="-5" dirty="0">
                <a:latin typeface="Calibri"/>
                <a:cs typeface="Calibri"/>
              </a:rPr>
              <a:t>The	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Quality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admin</a:t>
            </a:r>
            <a:r>
              <a:rPr sz="3600" spc="-15" dirty="0">
                <a:latin typeface="Calibri"/>
                <a:cs typeface="Calibri"/>
              </a:rPr>
              <a:t>i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90" dirty="0">
                <a:latin typeface="Calibri"/>
                <a:cs typeface="Calibri"/>
              </a:rPr>
              <a:t>r</a:t>
            </a: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spc="-45" dirty="0">
                <a:latin typeface="Calibri"/>
                <a:cs typeface="Calibri"/>
              </a:rPr>
              <a:t>v</a:t>
            </a:r>
            <a:r>
              <a:rPr sz="3600" dirty="0"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4041" y="613897"/>
            <a:ext cx="2695575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50000"/>
              </a:lnSpc>
              <a:spcBef>
                <a:spcPts val="95"/>
              </a:spcBef>
              <a:tabLst>
                <a:tab pos="1750060" algn="l"/>
                <a:tab pos="2061210" algn="l"/>
                <a:tab pos="2460625" algn="l"/>
              </a:tabLst>
            </a:pP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Cou</a:t>
            </a:r>
            <a:r>
              <a:rPr sz="36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il</a:t>
            </a:r>
            <a:r>
              <a:rPr sz="3600" dirty="0">
                <a:latin typeface="Calibri"/>
                <a:cs typeface="Calibri"/>
              </a:rPr>
              <a:t>,		the  </a:t>
            </a:r>
            <a:r>
              <a:rPr sz="3600" spc="-4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ounc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l</a:t>
            </a:r>
            <a:r>
              <a:rPr sz="3600" dirty="0">
                <a:latin typeface="Calibri"/>
                <a:cs typeface="Calibri"/>
              </a:rPr>
              <a:t>,	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r	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2260026"/>
            <a:ext cx="6001385" cy="425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algn="just">
              <a:lnSpc>
                <a:spcPct val="15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senior </a:t>
            </a:r>
            <a:r>
              <a:rPr sz="3600" spc="-10" dirty="0">
                <a:latin typeface="Calibri"/>
                <a:cs typeface="Calibri"/>
              </a:rPr>
              <a:t>leadership survey </a:t>
            </a:r>
            <a:r>
              <a:rPr sz="3600" spc="-25" dirty="0">
                <a:latin typeface="Calibri"/>
                <a:cs typeface="Calibri"/>
              </a:rPr>
              <a:t>team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may </a:t>
            </a:r>
            <a:r>
              <a:rPr sz="3600" dirty="0">
                <a:latin typeface="Calibri"/>
                <a:cs typeface="Calibri"/>
              </a:rPr>
              <a:t>assume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role.</a:t>
            </a:r>
            <a:endParaRPr sz="36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865"/>
              </a:spcBef>
              <a:buFont typeface="Arial MT"/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This </a:t>
            </a:r>
            <a:r>
              <a:rPr sz="3600" spc="-10" dirty="0">
                <a:latin typeface="Calibri"/>
                <a:cs typeface="Calibri"/>
              </a:rPr>
              <a:t>is </a:t>
            </a:r>
            <a:r>
              <a:rPr sz="3600" spc="-15" dirty="0">
                <a:latin typeface="Calibri"/>
                <a:cs typeface="Calibri"/>
              </a:rPr>
              <a:t>an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ongoing </a:t>
            </a:r>
            <a:r>
              <a:rPr sz="3600" spc="-25" dirty="0">
                <a:solidFill>
                  <a:srgbClr val="006FC0"/>
                </a:solidFill>
                <a:latin typeface="Calibri"/>
                <a:cs typeface="Calibri"/>
              </a:rPr>
              <a:t>effort </a:t>
            </a:r>
            <a:r>
              <a:rPr sz="3600" spc="-15" dirty="0">
                <a:latin typeface="Calibri"/>
                <a:cs typeface="Calibri"/>
              </a:rPr>
              <a:t>and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not</a:t>
            </a:r>
            <a:r>
              <a:rPr sz="3600" dirty="0">
                <a:latin typeface="Calibri"/>
                <a:cs typeface="Calibri"/>
              </a:rPr>
              <a:t> 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pre-survey</a:t>
            </a:r>
            <a:r>
              <a:rPr sz="3600" spc="78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effort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to 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make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improvements.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79" y="981455"/>
            <a:ext cx="3017519" cy="587654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39878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65" dirty="0">
                <a:latin typeface="Calibri"/>
                <a:cs typeface="Calibri"/>
              </a:rPr>
              <a:t>ACCREDITATION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SURVEY</a:t>
            </a:r>
            <a:r>
              <a:rPr b="1" spc="5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READINESS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39" y="522666"/>
            <a:ext cx="8958580" cy="60178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00"/>
              </a:spcBef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Accreditation/Regulatory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Readiness</a:t>
            </a:r>
            <a:r>
              <a:rPr sz="3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65" dirty="0">
                <a:solidFill>
                  <a:srgbClr val="FF0000"/>
                </a:solidFill>
                <a:latin typeface="Calibri"/>
                <a:cs typeface="Calibri"/>
              </a:rPr>
              <a:t>Team</a:t>
            </a:r>
            <a:endParaRPr sz="30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135" dirty="0">
                <a:latin typeface="Calibri"/>
                <a:cs typeface="Calibri"/>
              </a:rPr>
              <a:t>To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ensure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compliance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with the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standards, </a:t>
            </a:r>
            <a:r>
              <a:rPr sz="3000" spc="-20" dirty="0">
                <a:latin typeface="Calibri"/>
                <a:cs typeface="Calibri"/>
              </a:rPr>
              <a:t>coordinate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oversee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continuous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readiness,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create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survey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preparedness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plan:</a:t>
            </a:r>
          </a:p>
          <a:p>
            <a:pPr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</a:pPr>
            <a:r>
              <a:rPr sz="3000" spc="-10" dirty="0">
                <a:latin typeface="Calibri"/>
                <a:cs typeface="Calibri"/>
              </a:rPr>
              <a:t>Establish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ongoing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interdisciplinary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teams.</a:t>
            </a:r>
            <a:endParaRPr sz="3000" dirty="0">
              <a:latin typeface="Calibri"/>
              <a:cs typeface="Calibri"/>
            </a:endParaRPr>
          </a:p>
          <a:p>
            <a:pPr marL="387350" indent="-375285" algn="just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</a:pPr>
            <a:r>
              <a:rPr sz="3000" spc="-10" dirty="0">
                <a:latin typeface="Calibri"/>
                <a:cs typeface="Calibri"/>
              </a:rPr>
              <a:t>Periodic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walk-around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inspections.</a:t>
            </a:r>
          </a:p>
          <a:p>
            <a:pPr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Mock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surveys.</a:t>
            </a:r>
            <a:endParaRPr sz="300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</a:pPr>
            <a:r>
              <a:rPr sz="3000" spc="-10" dirty="0">
                <a:latin typeface="Calibri"/>
                <a:cs typeface="Calibri"/>
              </a:rPr>
              <a:t>Education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Staff,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Leaders,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Practitioners.</a:t>
            </a:r>
            <a:endParaRPr sz="300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</a:pPr>
            <a:r>
              <a:rPr sz="3000" spc="-5" dirty="0">
                <a:latin typeface="Calibri"/>
                <a:cs typeface="Calibri"/>
              </a:rPr>
              <a:t>Meetings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department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leaders.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49440" y="2624327"/>
            <a:ext cx="2194560" cy="3374390"/>
            <a:chOff x="6949440" y="2624327"/>
            <a:chExt cx="2194560" cy="3374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2360" y="4437888"/>
              <a:ext cx="1691639" cy="15605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0" y="2624327"/>
              <a:ext cx="2194558" cy="1944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79358"/>
            <a:ext cx="8985885" cy="5386705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3200" b="1" spc="-15" dirty="0">
                <a:latin typeface="Calibri"/>
                <a:cs typeface="Calibri"/>
              </a:rPr>
              <a:t>Readiness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80" dirty="0">
                <a:latin typeface="Calibri"/>
                <a:cs typeface="Calibri"/>
              </a:rPr>
              <a:t>Team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Activities:</a:t>
            </a:r>
            <a:endParaRPr sz="3200" dirty="0">
              <a:latin typeface="Calibri"/>
              <a:cs typeface="Calibri"/>
            </a:endParaRPr>
          </a:p>
          <a:p>
            <a:pPr marL="12700" marR="5715">
              <a:lnSpc>
                <a:spcPct val="150100"/>
              </a:lnSpc>
              <a:spcBef>
                <a:spcPts val="165"/>
              </a:spcBef>
              <a:tabLst>
                <a:tab pos="1673860" algn="l"/>
                <a:tab pos="3213735" algn="l"/>
                <a:tab pos="6068060" algn="l"/>
                <a:tab pos="7287259" algn="l"/>
                <a:tab pos="8635365" algn="l"/>
              </a:tabLst>
            </a:pP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oin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scip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eams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spc="-10" dirty="0">
                <a:latin typeface="Calibri"/>
                <a:cs typeface="Calibri"/>
              </a:rPr>
              <a:t>ons</a:t>
            </a:r>
            <a:r>
              <a:rPr sz="3200" spc="25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of  </a:t>
            </a:r>
            <a:r>
              <a:rPr sz="3200" spc="-15" dirty="0">
                <a:latin typeface="Calibri"/>
                <a:cs typeface="Calibri"/>
              </a:rPr>
              <a:t>three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 five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members.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  <a:tab pos="1604010" algn="l"/>
                <a:tab pos="2896870" algn="l"/>
                <a:tab pos="3744595" algn="l"/>
                <a:tab pos="4436745" algn="l"/>
                <a:tab pos="6144260" algn="l"/>
                <a:tab pos="7808595" algn="l"/>
                <a:tab pos="8422005" algn="l"/>
              </a:tabLst>
            </a:pP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ese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il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	b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t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he 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standards</a:t>
            </a:r>
            <a:r>
              <a:rPr sz="32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which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responsible.</a:t>
            </a:r>
            <a:endParaRPr sz="3200" dirty="0">
              <a:latin typeface="Calibri"/>
              <a:cs typeface="Calibri"/>
            </a:endParaRPr>
          </a:p>
          <a:p>
            <a:pPr marL="356870" marR="7620" indent="-344805">
              <a:lnSpc>
                <a:spcPct val="150100"/>
              </a:lnSpc>
              <a:spcBef>
                <a:spcPts val="765"/>
              </a:spcBef>
              <a:buClr>
                <a:srgbClr val="FF0000"/>
              </a:buClr>
              <a:buFont typeface="Arial MT"/>
              <a:buChar char="•"/>
              <a:tabLst>
                <a:tab pos="1643380" algn="l"/>
                <a:tab pos="1644014" algn="l"/>
                <a:tab pos="2991485" algn="l"/>
                <a:tab pos="3695700" algn="l"/>
                <a:tab pos="4616450" algn="l"/>
                <a:tab pos="7214234" algn="l"/>
                <a:tab pos="8204834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listing	of	the 	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requirements	</a:t>
            </a:r>
            <a:r>
              <a:rPr sz="3200" spc="-5" dirty="0">
                <a:latin typeface="Calibri"/>
                <a:cs typeface="Calibri"/>
              </a:rPr>
              <a:t>and	</a:t>
            </a:r>
            <a:r>
              <a:rPr sz="3200" spc="-10" dirty="0">
                <a:latin typeface="Calibri"/>
                <a:cs typeface="Calibri"/>
              </a:rPr>
              <a:t>then</a:t>
            </a:r>
            <a:r>
              <a:rPr sz="3200" spc="-15" dirty="0">
                <a:latin typeface="Calibri"/>
                <a:cs typeface="Calibri"/>
              </a:rPr>
              <a:t> performing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gap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analysis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(self-assessment).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none" spc="-10" dirty="0"/>
              <a:t>Accreditation/Regulatory</a:t>
            </a:r>
            <a:r>
              <a:rPr sz="4000" u="none" spc="-100" dirty="0"/>
              <a:t> </a:t>
            </a:r>
            <a:r>
              <a:rPr sz="4000" u="none" spc="-5" dirty="0"/>
              <a:t>Readiness</a:t>
            </a:r>
            <a:r>
              <a:rPr sz="4000" u="none" spc="-140" dirty="0"/>
              <a:t> </a:t>
            </a:r>
            <a:r>
              <a:rPr sz="4000" u="none" spc="-90" dirty="0"/>
              <a:t>Team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454151" y="4855464"/>
            <a:ext cx="1106805" cy="387350"/>
            <a:chOff x="454151" y="4855464"/>
            <a:chExt cx="1106805" cy="387350"/>
          </a:xfrm>
        </p:grpSpPr>
        <p:sp>
          <p:nvSpPr>
            <p:cNvPr id="5" name="object 5"/>
            <p:cNvSpPr/>
            <p:nvPr/>
          </p:nvSpPr>
          <p:spPr>
            <a:xfrm>
              <a:off x="466343" y="4867656"/>
              <a:ext cx="1082040" cy="363220"/>
            </a:xfrm>
            <a:custGeom>
              <a:avLst/>
              <a:gdLst/>
              <a:ahLst/>
              <a:cxnLst/>
              <a:rect l="l" t="t" r="r" b="b"/>
              <a:pathLst>
                <a:path w="1082040" h="363220">
                  <a:moveTo>
                    <a:pt x="900684" y="0"/>
                  </a:moveTo>
                  <a:lnTo>
                    <a:pt x="900684" y="90678"/>
                  </a:lnTo>
                  <a:lnTo>
                    <a:pt x="0" y="90678"/>
                  </a:lnTo>
                  <a:lnTo>
                    <a:pt x="0" y="272034"/>
                  </a:lnTo>
                  <a:lnTo>
                    <a:pt x="900684" y="272034"/>
                  </a:lnTo>
                  <a:lnTo>
                    <a:pt x="900684" y="362712"/>
                  </a:lnTo>
                  <a:lnTo>
                    <a:pt x="1082040" y="181356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343" y="4867656"/>
              <a:ext cx="1082040" cy="363220"/>
            </a:xfrm>
            <a:custGeom>
              <a:avLst/>
              <a:gdLst/>
              <a:ahLst/>
              <a:cxnLst/>
              <a:rect l="l" t="t" r="r" b="b"/>
              <a:pathLst>
                <a:path w="1082040" h="363220">
                  <a:moveTo>
                    <a:pt x="0" y="90678"/>
                  </a:moveTo>
                  <a:lnTo>
                    <a:pt x="900684" y="90678"/>
                  </a:lnTo>
                  <a:lnTo>
                    <a:pt x="900684" y="0"/>
                  </a:lnTo>
                  <a:lnTo>
                    <a:pt x="1082040" y="181356"/>
                  </a:lnTo>
                  <a:lnTo>
                    <a:pt x="900684" y="362712"/>
                  </a:lnTo>
                  <a:lnTo>
                    <a:pt x="900684" y="272034"/>
                  </a:lnTo>
                  <a:lnTo>
                    <a:pt x="0" y="272034"/>
                  </a:lnTo>
                  <a:lnTo>
                    <a:pt x="0" y="90678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4584" y="2060448"/>
            <a:ext cx="3709416" cy="98755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67167"/>
            <a:ext cx="8988425" cy="585025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3200" b="1" spc="-15" dirty="0">
                <a:latin typeface="Calibri"/>
                <a:cs typeface="Calibri"/>
              </a:rPr>
              <a:t>Readiness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80" dirty="0">
                <a:latin typeface="Calibri"/>
                <a:cs typeface="Calibri"/>
              </a:rPr>
              <a:t>Team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Activities: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Periodic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walk-around</a:t>
            </a:r>
            <a:r>
              <a:rPr sz="32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inspections</a:t>
            </a:r>
            <a:endParaRPr sz="3200">
              <a:latin typeface="Calibri"/>
              <a:cs typeface="Calibri"/>
            </a:endParaRPr>
          </a:p>
          <a:p>
            <a:pPr marL="356870" marR="12065" indent="-344805">
              <a:lnSpc>
                <a:spcPct val="1401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  <a:tab pos="838835" algn="l"/>
                <a:tab pos="1366520" algn="l"/>
                <a:tab pos="2893695" algn="l"/>
                <a:tab pos="5271770" algn="l"/>
                <a:tab pos="6037580" algn="l"/>
                <a:tab pos="7598409" algn="l"/>
              </a:tabLst>
            </a:pP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gs,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dep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rtm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vice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7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us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ng  on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selected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standards</a:t>
            </a:r>
            <a:r>
              <a:rPr sz="32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each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time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401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  <a:tab pos="808355" algn="l"/>
                <a:tab pos="3689350" algn="l"/>
                <a:tab pos="4897120" algn="l"/>
                <a:tab pos="6012815" algn="l"/>
                <a:tab pos="7757159" algn="l"/>
                <a:tab pos="8559165" algn="l"/>
              </a:tabLst>
            </a:pP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no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nc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iss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es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aris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cis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4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be  made</a:t>
            </a:r>
            <a:r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the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spot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401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good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alternative</a:t>
            </a:r>
            <a:r>
              <a:rPr sz="32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addition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walk-around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 establish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interview/focus</a:t>
            </a:r>
            <a:r>
              <a:rPr sz="3200" spc="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groups</a:t>
            </a:r>
            <a:r>
              <a:rPr sz="3200" spc="-2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765047"/>
            <a:ext cx="3493008" cy="16398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9240" algn="l"/>
              </a:tabLst>
            </a:pPr>
            <a:r>
              <a:rPr sz="4000" dirty="0"/>
              <a:t> 	</a:t>
            </a:r>
            <a:r>
              <a:rPr sz="4000" spc="-10" dirty="0"/>
              <a:t>Accreditation/Regulatory</a:t>
            </a:r>
            <a:r>
              <a:rPr sz="4000" spc="-95" dirty="0"/>
              <a:t> </a:t>
            </a:r>
            <a:r>
              <a:rPr sz="4000" spc="-5" dirty="0"/>
              <a:t>Readiness</a:t>
            </a:r>
            <a:r>
              <a:rPr sz="4000" spc="-135" dirty="0"/>
              <a:t> </a:t>
            </a:r>
            <a:r>
              <a:rPr sz="4000" spc="-90" dirty="0"/>
              <a:t>Team	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4920" y="4221479"/>
            <a:ext cx="4069079" cy="1109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00176"/>
            <a:ext cx="6724650" cy="56673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sz="3300" b="1" spc="-5" dirty="0">
                <a:latin typeface="Calibri"/>
                <a:cs typeface="Calibri"/>
              </a:rPr>
              <a:t>Readiness</a:t>
            </a:r>
            <a:r>
              <a:rPr sz="3300" b="1" spc="-35" dirty="0">
                <a:latin typeface="Calibri"/>
                <a:cs typeface="Calibri"/>
              </a:rPr>
              <a:t> </a:t>
            </a:r>
            <a:r>
              <a:rPr sz="3300" b="1" spc="-75" dirty="0">
                <a:latin typeface="Calibri"/>
                <a:cs typeface="Calibri"/>
              </a:rPr>
              <a:t>Team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Activities:</a:t>
            </a:r>
            <a:endParaRPr sz="33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720"/>
              </a:spcBef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Mock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surveys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5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dirty="0">
                <a:latin typeface="Calibri"/>
                <a:cs typeface="Calibri"/>
              </a:rPr>
              <a:t>help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everyone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become more familiar </a:t>
            </a:r>
            <a:r>
              <a:rPr sz="3000" spc="-5" dirty="0">
                <a:latin typeface="Calibri"/>
                <a:cs typeface="Calibri"/>
              </a:rPr>
              <a:t> with</a:t>
            </a:r>
            <a:r>
              <a:rPr sz="3000" dirty="0">
                <a:latin typeface="Calibri"/>
                <a:cs typeface="Calibri"/>
              </a:rPr>
              <a:t> 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process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more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relaxed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ready </a:t>
            </a: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real survey </a:t>
            </a:r>
            <a:r>
              <a:rPr sz="3000" spc="-5" dirty="0">
                <a:latin typeface="Calibri"/>
                <a:cs typeface="Calibri"/>
              </a:rPr>
              <a:t> occurs.</a:t>
            </a:r>
            <a:endParaRPr sz="30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15" dirty="0">
                <a:highlight>
                  <a:srgbClr val="FFFF00"/>
                </a:highlight>
                <a:latin typeface="Calibri"/>
                <a:cs typeface="Calibri"/>
              </a:rPr>
              <a:t>organizations</a:t>
            </a:r>
            <a:r>
              <a:rPr sz="3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do</a:t>
            </a:r>
            <a:r>
              <a:rPr sz="3000" spc="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not</a:t>
            </a:r>
            <a:r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need</a:t>
            </a:r>
            <a:r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to</a:t>
            </a:r>
            <a:r>
              <a:rPr sz="3000" spc="-1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hire</a:t>
            </a:r>
            <a:r>
              <a:rPr sz="30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a </a:t>
            </a:r>
            <a:r>
              <a:rPr sz="3000" spc="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consultant</a:t>
            </a:r>
            <a:r>
              <a:rPr sz="3000" spc="-10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endParaRPr sz="30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9240" algn="l"/>
              </a:tabLst>
            </a:pPr>
            <a:r>
              <a:rPr sz="4000" dirty="0"/>
              <a:t> 	</a:t>
            </a:r>
            <a:r>
              <a:rPr sz="4000" spc="-10" dirty="0"/>
              <a:t>Accreditation/Regulatory</a:t>
            </a:r>
            <a:r>
              <a:rPr sz="4000" spc="-95" dirty="0"/>
              <a:t> </a:t>
            </a:r>
            <a:r>
              <a:rPr sz="4000" spc="-5" dirty="0"/>
              <a:t>Readiness</a:t>
            </a:r>
            <a:r>
              <a:rPr sz="4000" spc="-135" dirty="0"/>
              <a:t> </a:t>
            </a:r>
            <a:r>
              <a:rPr sz="4000" spc="-90" dirty="0"/>
              <a:t>Team	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6803135" y="1341119"/>
            <a:ext cx="2326005" cy="5489575"/>
            <a:chOff x="6803135" y="1341119"/>
            <a:chExt cx="2326005" cy="5489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7510" y="4148326"/>
              <a:ext cx="2211238" cy="2682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3135" y="1341119"/>
              <a:ext cx="2325624" cy="2807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1127" y="4148327"/>
              <a:ext cx="743712" cy="7833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7623" y="5489448"/>
              <a:ext cx="743712" cy="7833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225"/>
            <a:ext cx="6762750" cy="631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95"/>
              </a:spcBef>
              <a:buChar char="-"/>
              <a:tabLst>
                <a:tab pos="22923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Healthcare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Licensure.</a:t>
            </a:r>
            <a:endParaRPr sz="32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Accreditation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Survey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Readiness.</a:t>
            </a:r>
            <a:endParaRPr sz="32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Survey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Process.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  <a:tabLst>
                <a:tab pos="4699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-	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U.S.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Healthcare</a:t>
            </a:r>
            <a:r>
              <a:rPr sz="32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Accrediting</a:t>
            </a:r>
            <a:r>
              <a:rPr sz="32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Agencies.</a:t>
            </a:r>
            <a:endParaRPr sz="32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International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Accreditation.</a:t>
            </a:r>
            <a:endParaRPr sz="32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5"/>
              </a:spcBef>
              <a:buChar char="-"/>
              <a:tabLst>
                <a:tab pos="229235" algn="l"/>
              </a:tabLst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Medicare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Medicaid.</a:t>
            </a:r>
            <a:endParaRPr sz="32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Deemed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Status.</a:t>
            </a:r>
            <a:endParaRPr sz="32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External</a:t>
            </a:r>
            <a:r>
              <a:rPr sz="32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sz="3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Awards.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317" y="464515"/>
            <a:ext cx="3203682" cy="17954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50991" y="3212592"/>
            <a:ext cx="3493135" cy="3645535"/>
            <a:chOff x="5650991" y="3212592"/>
            <a:chExt cx="3493135" cy="36455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3212592"/>
              <a:ext cx="3493008" cy="19446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7295" y="5157215"/>
              <a:ext cx="3346704" cy="1700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88974"/>
            <a:ext cx="4624070" cy="1313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-5" dirty="0">
                <a:latin typeface="Calibri"/>
                <a:cs typeface="Calibri"/>
              </a:rPr>
              <a:t>Readiness</a:t>
            </a:r>
            <a:r>
              <a:rPr sz="3300" b="1" spc="-40" dirty="0">
                <a:latin typeface="Calibri"/>
                <a:cs typeface="Calibri"/>
              </a:rPr>
              <a:t> </a:t>
            </a:r>
            <a:r>
              <a:rPr sz="3300" b="1" spc="-75" dirty="0">
                <a:latin typeface="Calibri"/>
                <a:cs typeface="Calibri"/>
              </a:rPr>
              <a:t>Team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Activities: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Mock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surveys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7820" y="2259025"/>
            <a:ext cx="28917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4610" algn="l"/>
              </a:tabLst>
            </a:pP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dep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ts	</a:t>
            </a:r>
            <a:r>
              <a:rPr sz="3000" spc="-20" dirty="0">
                <a:latin typeface="Calibri"/>
                <a:cs typeface="Calibri"/>
              </a:rPr>
              <a:t>in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7964" y="2076256"/>
            <a:ext cx="36029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61335">
              <a:lnSpc>
                <a:spcPct val="140100"/>
              </a:lnSpc>
              <a:spcBef>
                <a:spcPts val="95"/>
              </a:spcBef>
              <a:tabLst>
                <a:tab pos="1292860" algn="l"/>
                <a:tab pos="2741295" algn="l"/>
              </a:tabLst>
            </a:pPr>
            <a:r>
              <a:rPr sz="3000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  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5" dirty="0">
                <a:latin typeface="Calibri"/>
                <a:cs typeface="Calibri"/>
              </a:rPr>
              <a:t>u</a:t>
            </a:r>
            <a:r>
              <a:rPr sz="3000" spc="-2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d	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spc="5" dirty="0">
                <a:latin typeface="Calibri"/>
                <a:cs typeface="Calibri"/>
              </a:rPr>
              <a:t>u</a:t>
            </a:r>
            <a:r>
              <a:rPr sz="3000" spc="30" dirty="0">
                <a:latin typeface="Calibri"/>
                <a:cs typeface="Calibri"/>
              </a:rPr>
              <a:t>r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y	</a:t>
            </a:r>
            <a:r>
              <a:rPr sz="3000" spc="-2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5" dirty="0">
                <a:latin typeface="Calibri"/>
                <a:cs typeface="Calibri"/>
              </a:rPr>
              <a:t>h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29" y="2076256"/>
            <a:ext cx="2472690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401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Different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organization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dep</a:t>
            </a:r>
            <a:r>
              <a:rPr sz="3000" dirty="0">
                <a:latin typeface="Calibri"/>
                <a:cs typeface="Calibri"/>
              </a:rPr>
              <a:t>ar</a:t>
            </a:r>
            <a:r>
              <a:rPr sz="3000" spc="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me</a:t>
            </a:r>
            <a:r>
              <a:rPr sz="3000" spc="-2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1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4088826"/>
            <a:ext cx="6290945" cy="258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401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5" dirty="0">
                <a:latin typeface="Calibri"/>
                <a:cs typeface="Calibri"/>
              </a:rPr>
              <a:t>If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0" dirty="0">
                <a:latin typeface="Calibri"/>
                <a:cs typeface="Calibri"/>
              </a:rPr>
              <a:t>organization </a:t>
            </a:r>
            <a:r>
              <a:rPr sz="3000" dirty="0">
                <a:latin typeface="Calibri"/>
                <a:cs typeface="Calibri"/>
              </a:rPr>
              <a:t>is part of a </a:t>
            </a:r>
            <a:r>
              <a:rPr sz="3000" spc="-15" dirty="0">
                <a:latin typeface="Calibri"/>
                <a:cs typeface="Calibri"/>
              </a:rPr>
              <a:t>larger </a:t>
            </a:r>
            <a:r>
              <a:rPr sz="3000" spc="-10" dirty="0">
                <a:latin typeface="Calibri"/>
                <a:cs typeface="Calibri"/>
              </a:rPr>
              <a:t> healthcare </a:t>
            </a:r>
            <a:r>
              <a:rPr sz="3000" spc="-25" dirty="0">
                <a:latin typeface="Calibri"/>
                <a:cs typeface="Calibri"/>
              </a:rPr>
              <a:t>system, </a:t>
            </a:r>
            <a:r>
              <a:rPr sz="3000" dirty="0">
                <a:latin typeface="Calibri"/>
                <a:cs typeface="Calibri"/>
              </a:rPr>
              <a:t>then </a:t>
            </a:r>
            <a:r>
              <a:rPr sz="3000" spc="-30" dirty="0">
                <a:solidFill>
                  <a:srgbClr val="006FC0"/>
                </a:solidFill>
                <a:latin typeface="Calibri"/>
                <a:cs typeface="Calibri"/>
              </a:rPr>
              <a:t>like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facilities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system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could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utilized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 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survey</a:t>
            </a:r>
            <a:r>
              <a:rPr sz="3000" dirty="0">
                <a:latin typeface="Calibri"/>
                <a:cs typeface="Calibri"/>
              </a:rPr>
              <a:t> another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facility.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9240" algn="l"/>
              </a:tabLst>
            </a:pPr>
            <a:r>
              <a:rPr sz="4000" dirty="0"/>
              <a:t> 	</a:t>
            </a:r>
            <a:r>
              <a:rPr sz="4000" spc="-10" dirty="0"/>
              <a:t>Accreditation/Regulatory</a:t>
            </a:r>
            <a:r>
              <a:rPr sz="4000" spc="-95" dirty="0"/>
              <a:t> </a:t>
            </a:r>
            <a:r>
              <a:rPr sz="4000" spc="-5" dirty="0"/>
              <a:t>Readiness</a:t>
            </a:r>
            <a:r>
              <a:rPr sz="4000" spc="-135" dirty="0"/>
              <a:t> </a:t>
            </a:r>
            <a:r>
              <a:rPr sz="4000" spc="-90" dirty="0"/>
              <a:t>Team	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6443471" y="1005839"/>
            <a:ext cx="2700655" cy="5852160"/>
            <a:chOff x="6443471" y="1005839"/>
            <a:chExt cx="2700655" cy="58521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471" y="1005839"/>
              <a:ext cx="2700528" cy="1600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3471" y="2630423"/>
              <a:ext cx="2667000" cy="1600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3471" y="4230623"/>
              <a:ext cx="2700528" cy="2627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41273"/>
            <a:ext cx="6000115" cy="509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Readiness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80" dirty="0">
                <a:latin typeface="Calibri"/>
                <a:cs typeface="Calibri"/>
              </a:rPr>
              <a:t>Team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Activities:</a:t>
            </a:r>
            <a:endParaRPr sz="3200" dirty="0">
              <a:latin typeface="Calibri"/>
              <a:cs typeface="Calibri"/>
            </a:endParaRPr>
          </a:p>
          <a:p>
            <a:pPr marL="12700" marR="6985" algn="just">
              <a:lnSpc>
                <a:spcPct val="150100"/>
              </a:lnSpc>
              <a:spcBef>
                <a:spcPts val="765"/>
              </a:spcBef>
            </a:pP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Education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Staff,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Leaders,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and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Practitioners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7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surveyors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increasingly</a:t>
            </a:r>
            <a:r>
              <a:rPr sz="3200" spc="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want </a:t>
            </a:r>
            <a:r>
              <a:rPr sz="3200" spc="-15" dirty="0">
                <a:latin typeface="Calibri"/>
                <a:cs typeface="Calibri"/>
              </a:rPr>
              <a:t> to talk to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staff</a:t>
            </a:r>
            <a:r>
              <a:rPr sz="3200" spc="6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more</a:t>
            </a:r>
            <a:r>
              <a:rPr sz="3200" spc="6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 than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managers,</a:t>
            </a:r>
            <a:r>
              <a:rPr sz="3200" spc="-5" dirty="0">
                <a:latin typeface="Calibri"/>
                <a:cs typeface="Calibri"/>
              </a:rPr>
              <a:t> but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both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must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sz="320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prepared</a:t>
            </a:r>
            <a:r>
              <a:rPr sz="3200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answer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questions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none" spc="-10" dirty="0"/>
              <a:t>Accreditation/Regulatory</a:t>
            </a:r>
            <a:r>
              <a:rPr sz="4000" u="none" spc="-100" dirty="0"/>
              <a:t> </a:t>
            </a:r>
            <a:r>
              <a:rPr sz="4000" u="none" spc="-5" dirty="0"/>
              <a:t>Readiness</a:t>
            </a:r>
            <a:r>
              <a:rPr sz="4000" u="none" spc="-140" dirty="0"/>
              <a:t> </a:t>
            </a:r>
            <a:r>
              <a:rPr sz="4000" u="none" spc="-90" dirty="0"/>
              <a:t>Team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6156959" y="1700783"/>
            <a:ext cx="2987040" cy="5157470"/>
            <a:chOff x="6156959" y="1700783"/>
            <a:chExt cx="2987040" cy="5157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4364734"/>
              <a:ext cx="2987039" cy="2493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59" y="1700783"/>
              <a:ext cx="2987040" cy="280111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5546"/>
            <a:ext cx="6795770" cy="574357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00"/>
              </a:spcBef>
            </a:pPr>
            <a:r>
              <a:rPr sz="3000" b="1" spc="-10" dirty="0">
                <a:latin typeface="Calibri"/>
                <a:cs typeface="Calibri"/>
              </a:rPr>
              <a:t>Readiness </a:t>
            </a:r>
            <a:r>
              <a:rPr sz="3000" b="1" spc="-70" dirty="0">
                <a:latin typeface="Calibri"/>
                <a:cs typeface="Calibri"/>
              </a:rPr>
              <a:t>Team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Activities: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800"/>
              </a:spcBef>
            </a:pP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Regulatory</a:t>
            </a:r>
            <a:r>
              <a:rPr sz="3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Compliance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Leaders Meetings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5" dirty="0">
                <a:latin typeface="Calibri"/>
                <a:cs typeface="Calibri"/>
              </a:rPr>
              <a:t>Conducting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ongoing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monthly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or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bi- </a:t>
            </a:r>
            <a:r>
              <a:rPr sz="3000" spc="-6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monthly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meetings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with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department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leaders.</a:t>
            </a:r>
            <a:endParaRPr sz="300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dirty="0">
                <a:latin typeface="Calibri"/>
                <a:cs typeface="Calibri"/>
              </a:rPr>
              <a:t>During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meetings,</a:t>
            </a:r>
            <a:r>
              <a:rPr sz="3000" spc="-5" dirty="0">
                <a:latin typeface="Calibri"/>
                <a:cs typeface="Calibri"/>
              </a:rPr>
              <a:t> section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leaders </a:t>
            </a:r>
            <a:r>
              <a:rPr sz="3000" spc="-10" dirty="0">
                <a:latin typeface="Calibri"/>
                <a:cs typeface="Calibri"/>
              </a:rPr>
              <a:t> provide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short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presentation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for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group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particularly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challenging</a:t>
            </a:r>
            <a:r>
              <a:rPr sz="3000" dirty="0">
                <a:latin typeface="Calibri"/>
                <a:cs typeface="Calibri"/>
              </a:rPr>
              <a:t> or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troublesome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regulation.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none" spc="-10" dirty="0"/>
              <a:t>Accreditation/Regulatory</a:t>
            </a:r>
            <a:r>
              <a:rPr sz="4000" u="none" spc="-100" dirty="0"/>
              <a:t> </a:t>
            </a:r>
            <a:r>
              <a:rPr sz="4000" u="none" spc="-5" dirty="0"/>
              <a:t>Readiness</a:t>
            </a:r>
            <a:r>
              <a:rPr sz="4000" u="none" spc="-140" dirty="0"/>
              <a:t> </a:t>
            </a:r>
            <a:r>
              <a:rPr sz="4000" u="none" spc="-90" dirty="0"/>
              <a:t>Team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0" y="1341119"/>
            <a:ext cx="2194559" cy="55168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095" y="40386"/>
            <a:ext cx="40538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u="none" spc="-15" dirty="0">
                <a:latin typeface="Calibri"/>
                <a:cs typeface="Calibri"/>
              </a:rPr>
              <a:t>SURVEY</a:t>
            </a:r>
            <a:r>
              <a:rPr b="1" u="none" spc="-60" dirty="0">
                <a:latin typeface="Calibri"/>
                <a:cs typeface="Calibri"/>
              </a:rPr>
              <a:t> </a:t>
            </a:r>
            <a:r>
              <a:rPr b="1" u="none" spc="-20" dirty="0">
                <a:latin typeface="Calibri"/>
                <a:cs typeface="Calibri"/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52053"/>
            <a:ext cx="8989695" cy="534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number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surveyors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determined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by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accrediting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organization</a:t>
            </a:r>
            <a:r>
              <a:rPr sz="3200" spc="-15" dirty="0">
                <a:latin typeface="Calibri"/>
                <a:cs typeface="Calibri"/>
              </a:rPr>
              <a:t>,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consideration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facility's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size,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types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patients,</a:t>
            </a:r>
            <a:r>
              <a:rPr sz="3200" spc="-5" dirty="0">
                <a:latin typeface="Calibri"/>
                <a:cs typeface="Calibri"/>
              </a:rPr>
              <a:t> 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provided.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356870" marR="6985" indent="-344805" algn="just">
              <a:lnSpc>
                <a:spcPct val="150100"/>
              </a:lnSpc>
              <a:spcBef>
                <a:spcPts val="5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Most</a:t>
            </a:r>
            <a:r>
              <a:rPr sz="3200" spc="-15" dirty="0">
                <a:latin typeface="Calibri"/>
                <a:cs typeface="Calibri"/>
              </a:rPr>
              <a:t> surveys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conducted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least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once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every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three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years.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527" y="5157215"/>
            <a:ext cx="6443472" cy="1700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0864" y="2852927"/>
            <a:ext cx="6803136" cy="149047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2434"/>
            <a:ext cx="8992870" cy="556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Document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Preparation</a:t>
            </a:r>
            <a:endParaRPr sz="30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listing</a:t>
            </a:r>
            <a:r>
              <a:rPr sz="30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specific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documents.</a:t>
            </a:r>
            <a:endParaRPr sz="30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providing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updated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documents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organized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timely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manner </a:t>
            </a:r>
            <a:r>
              <a:rPr sz="3000" dirty="0">
                <a:latin typeface="Calibri"/>
                <a:cs typeface="Calibri"/>
              </a:rPr>
              <a:t>is a </a:t>
            </a:r>
            <a:r>
              <a:rPr sz="3000" spc="-20" dirty="0">
                <a:latin typeface="Calibri"/>
                <a:cs typeface="Calibri"/>
              </a:rPr>
              <a:t>first step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demonstrating </a:t>
            </a:r>
            <a:r>
              <a:rPr sz="3000" spc="-15" dirty="0">
                <a:latin typeface="Calibri"/>
                <a:cs typeface="Calibri"/>
              </a:rPr>
              <a:t>to the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team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that</a:t>
            </a:r>
            <a:r>
              <a:rPr sz="3000" spc="-5" dirty="0">
                <a:latin typeface="Calibri"/>
                <a:cs typeface="Calibri"/>
              </a:rPr>
              <a:t> your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organization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has</a:t>
            </a:r>
            <a:r>
              <a:rPr sz="3000" dirty="0">
                <a:latin typeface="Calibri"/>
                <a:cs typeface="Calibri"/>
              </a:rPr>
              <a:t> 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working </a:t>
            </a:r>
            <a:r>
              <a:rPr sz="3000" spc="-5" dirty="0">
                <a:latin typeface="Calibri"/>
                <a:cs typeface="Calibri"/>
              </a:rPr>
              <a:t> continual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readiness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program.</a:t>
            </a:r>
            <a:endParaRPr sz="3000" dirty="0">
              <a:latin typeface="Calibri"/>
              <a:cs typeface="Calibri"/>
            </a:endParaRPr>
          </a:p>
          <a:p>
            <a:pPr marL="356870" marR="6985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20" dirty="0">
                <a:latin typeface="Calibri"/>
                <a:cs typeface="Calibri"/>
              </a:rPr>
              <a:t>have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private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area </a:t>
            </a:r>
            <a:r>
              <a:rPr sz="3000" spc="-30" dirty="0">
                <a:latin typeface="Calibri"/>
                <a:cs typeface="Calibri"/>
              </a:rPr>
              <a:t>for </a:t>
            </a:r>
            <a:r>
              <a:rPr sz="3000" spc="-10" dirty="0">
                <a:latin typeface="Calibri"/>
                <a:cs typeface="Calibri"/>
              </a:rPr>
              <a:t>computer set up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document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review.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822960"/>
            <a:ext cx="3922776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3453"/>
            <a:ext cx="8992235" cy="3639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6985" indent="-344805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b="1" spc="-35" dirty="0">
                <a:solidFill>
                  <a:srgbClr val="006FC0"/>
                </a:solidFill>
                <a:latin typeface="Calibri"/>
                <a:cs typeface="Calibri"/>
              </a:rPr>
              <a:t>Tracer</a:t>
            </a:r>
            <a:r>
              <a:rPr sz="3000" b="1" spc="-35" dirty="0">
                <a:latin typeface="Calibri"/>
                <a:cs typeface="Calibri"/>
              </a:rPr>
              <a:t>:</a:t>
            </a:r>
            <a:r>
              <a:rPr sz="3000" b="1" spc="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10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framework</a:t>
            </a:r>
            <a:r>
              <a:rPr sz="3000" spc="1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used</a:t>
            </a:r>
            <a:r>
              <a:rPr sz="3000" spc="1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assess</a:t>
            </a:r>
            <a:r>
              <a:rPr sz="3000" spc="1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the</a:t>
            </a:r>
            <a:r>
              <a:rPr sz="3000" spc="1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movement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through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0" dirty="0">
                <a:latin typeface="Calibri"/>
                <a:cs typeface="Calibri"/>
              </a:rPr>
              <a:t> healthcare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system.</a:t>
            </a:r>
            <a:endParaRPr sz="30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715"/>
              </a:spcBef>
              <a:buFont typeface="Arial MT"/>
              <a:buChar char="•"/>
              <a:tabLst>
                <a:tab pos="356870" algn="l"/>
                <a:tab pos="357505" algn="l"/>
                <a:tab pos="749935" algn="l"/>
                <a:tab pos="1930400" algn="l"/>
                <a:tab pos="2841625" algn="l"/>
                <a:tab pos="3338829" algn="l"/>
                <a:tab pos="4482465" algn="l"/>
                <a:tab pos="5174615" algn="l"/>
                <a:tab pos="7025005" algn="l"/>
                <a:tab pos="7516495" algn="l"/>
                <a:tab pos="7869555" algn="l"/>
              </a:tabLst>
            </a:pPr>
            <a:r>
              <a:rPr sz="3000" dirty="0">
                <a:latin typeface="Calibri"/>
                <a:cs typeface="Calibri"/>
              </a:rPr>
              <a:t>A	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d	u</a:t>
            </a:r>
            <a:r>
              <a:rPr sz="3000" spc="-5" dirty="0">
                <a:latin typeface="Calibri"/>
                <a:cs typeface="Calibri"/>
              </a:rPr>
              <a:t>se</a:t>
            </a:r>
            <a:r>
              <a:rPr sz="3000" dirty="0">
                <a:latin typeface="Calibri"/>
                <a:cs typeface="Calibri"/>
              </a:rPr>
              <a:t>d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assess	t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	m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	of	a	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 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through</a:t>
            </a:r>
            <a:r>
              <a:rPr sz="3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health</a:t>
            </a:r>
            <a:r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r>
              <a:rPr sz="3000" spc="-2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525"/>
              </a:spcBef>
              <a:buFont typeface="Arial MT"/>
              <a:buChar char="•"/>
              <a:tabLst>
                <a:tab pos="356870" algn="l"/>
                <a:tab pos="357505" algn="l"/>
                <a:tab pos="1348105" algn="l"/>
                <a:tab pos="2357120" algn="l"/>
                <a:tab pos="2866390" algn="l"/>
                <a:tab pos="4616450" algn="l"/>
                <a:tab pos="5317490" algn="l"/>
                <a:tab pos="6506845" algn="l"/>
                <a:tab pos="6927850" algn="l"/>
                <a:tab pos="8531225" algn="l"/>
              </a:tabLst>
            </a:pP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From	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entry	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to	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discharge,	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the	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record	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is	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reviewed	</a:t>
            </a:r>
            <a:r>
              <a:rPr sz="3000" spc="-30" dirty="0">
                <a:latin typeface="Calibri"/>
                <a:cs typeface="Calibri"/>
              </a:rPr>
              <a:t>for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468" y="4316943"/>
            <a:ext cx="225933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om</a:t>
            </a:r>
            <a:r>
              <a:rPr sz="3000" spc="5" dirty="0">
                <a:latin typeface="Calibri"/>
                <a:cs typeface="Calibri"/>
              </a:rPr>
              <a:t>p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ness,  assessments,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0532" y="4316943"/>
            <a:ext cx="244348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100">
              <a:lnSpc>
                <a:spcPct val="150100"/>
              </a:lnSpc>
              <a:spcBef>
                <a:spcPts val="95"/>
              </a:spcBef>
            </a:pPr>
            <a:r>
              <a:rPr sz="3000" dirty="0">
                <a:latin typeface="Calibri"/>
                <a:cs typeface="Calibri"/>
              </a:rPr>
              <a:t>in</a:t>
            </a:r>
            <a:r>
              <a:rPr sz="3000" spc="-2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ivi</a:t>
            </a:r>
            <a:r>
              <a:rPr sz="3000" spc="1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u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10" dirty="0">
                <a:latin typeface="Calibri"/>
                <a:cs typeface="Calibri"/>
              </a:rPr>
              <a:t>i</a:t>
            </a:r>
            <a:r>
              <a:rPr sz="3000" spc="-80" dirty="0">
                <a:latin typeface="Calibri"/>
                <a:cs typeface="Calibri"/>
              </a:rPr>
              <a:t>z</a:t>
            </a:r>
            <a:r>
              <a:rPr sz="3000" dirty="0">
                <a:latin typeface="Calibri"/>
                <a:cs typeface="Calibri"/>
              </a:rPr>
              <a:t>ed  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m</a:t>
            </a:r>
            <a:r>
              <a:rPr sz="3000" spc="5" dirty="0">
                <a:latin typeface="Calibri"/>
                <a:cs typeface="Calibri"/>
              </a:rPr>
              <a:t>u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ca</a:t>
            </a:r>
            <a:r>
              <a:rPr sz="3000" dirty="0">
                <a:latin typeface="Calibri"/>
                <a:cs typeface="Calibri"/>
              </a:rPr>
              <a:t>ti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2805" y="4316943"/>
            <a:ext cx="259334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50100"/>
              </a:lnSpc>
              <a:spcBef>
                <a:spcPts val="95"/>
              </a:spcBef>
              <a:tabLst>
                <a:tab pos="984885" algn="l"/>
                <a:tab pos="1140460" algn="l"/>
                <a:tab pos="1786889" algn="l"/>
              </a:tabLst>
            </a:pP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		pl</a:t>
            </a:r>
            <a:r>
              <a:rPr sz="3000" spc="1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ni</a:t>
            </a:r>
            <a:r>
              <a:rPr sz="3000" spc="15" dirty="0">
                <a:latin typeface="Calibri"/>
                <a:cs typeface="Calibri"/>
              </a:rPr>
              <a:t>n</a:t>
            </a:r>
            <a:r>
              <a:rPr sz="3000" spc="20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,  with	the	</a:t>
            </a:r>
            <a:r>
              <a:rPr sz="3000" spc="-20" dirty="0">
                <a:latin typeface="Calibri"/>
                <a:cs typeface="Calibri"/>
              </a:rPr>
              <a:t>care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9590" y="4316943"/>
            <a:ext cx="92329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5425">
              <a:lnSpc>
                <a:spcPct val="150100"/>
              </a:lnSpc>
              <a:spcBef>
                <a:spcPts val="95"/>
              </a:spcBef>
            </a:pP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20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in  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eam,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468" y="5917793"/>
            <a:ext cx="36741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discharge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planning,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etc.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0884" y="2926079"/>
            <a:ext cx="4114068" cy="9166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07161"/>
            <a:ext cx="8881745" cy="5288915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190"/>
              </a:spcBef>
            </a:pPr>
            <a:r>
              <a:rPr sz="3200" b="1" spc="-15" dirty="0">
                <a:latin typeface="Calibri"/>
                <a:cs typeface="Calibri"/>
              </a:rPr>
              <a:t>Staff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Interviews</a:t>
            </a:r>
            <a:r>
              <a:rPr sz="3200" b="1" spc="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with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the</a:t>
            </a:r>
            <a:r>
              <a:rPr sz="3200" b="1" spc="4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Surveyor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17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surveyor</a:t>
            </a:r>
            <a:r>
              <a:rPr sz="3200" spc="-5" dirty="0">
                <a:latin typeface="Calibri"/>
                <a:cs typeface="Calibri"/>
              </a:rPr>
              <a:t> will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ask </a:t>
            </a:r>
            <a:r>
              <a:rPr sz="3200" spc="-20" dirty="0">
                <a:latin typeface="Calibri"/>
                <a:cs typeface="Calibri"/>
              </a:rPr>
              <a:t>caregivers</a:t>
            </a:r>
            <a:r>
              <a:rPr sz="3200" spc="6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specific </a:t>
            </a:r>
            <a:r>
              <a:rPr sz="3200" spc="-15" dirty="0">
                <a:latin typeface="Calibri"/>
                <a:cs typeface="Calibri"/>
              </a:rPr>
              <a:t>questions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assess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care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provided,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practices, </a:t>
            </a:r>
            <a:r>
              <a:rPr sz="3200" spc="-10" dirty="0">
                <a:latin typeface="Calibri"/>
                <a:cs typeface="Calibri"/>
              </a:rPr>
              <a:t> communication,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adherence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policies.</a:t>
            </a:r>
            <a:endParaRPr sz="3200">
              <a:latin typeface="Calibri"/>
              <a:cs typeface="Calibri"/>
            </a:endParaRPr>
          </a:p>
          <a:p>
            <a:pPr marL="356870" marR="6985" indent="-344805" algn="just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Staff</a:t>
            </a:r>
            <a:r>
              <a:rPr sz="3200" spc="-15" dirty="0">
                <a:latin typeface="Calibri"/>
                <a:cs typeface="Calibri"/>
              </a:rPr>
              <a:t> members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surveyor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re-state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question</a:t>
            </a:r>
            <a:r>
              <a:rPr sz="3200" dirty="0">
                <a:latin typeface="Calibri"/>
                <a:cs typeface="Calibri"/>
              </a:rPr>
              <a:t> if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dirty="0">
                <a:latin typeface="Calibri"/>
                <a:cs typeface="Calibri"/>
              </a:rPr>
              <a:t> not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understand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what</a:t>
            </a:r>
            <a:r>
              <a:rPr sz="3200" spc="-5" dirty="0">
                <a:latin typeface="Calibri"/>
                <a:cs typeface="Calibri"/>
              </a:rPr>
              <a:t> the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surveyor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asking.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7422" y="5084063"/>
            <a:ext cx="4812122" cy="17739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2434"/>
            <a:ext cx="598424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latin typeface="Calibri"/>
                <a:cs typeface="Calibri"/>
              </a:rPr>
              <a:t>Patient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Interviews</a:t>
            </a:r>
            <a:r>
              <a:rPr sz="3000" b="1" spc="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with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the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Surveyor</a:t>
            </a:r>
            <a:endParaRPr sz="300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1170940" algn="l"/>
                <a:tab pos="2753360" algn="l"/>
                <a:tab pos="3524885" algn="l"/>
                <a:tab pos="4269105" algn="l"/>
              </a:tabLst>
            </a:pPr>
            <a:r>
              <a:rPr sz="3000" dirty="0">
                <a:latin typeface="Calibri"/>
                <a:cs typeface="Calibri"/>
              </a:rPr>
              <a:t>T</a:t>
            </a:r>
            <a:r>
              <a:rPr sz="3000" spc="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spc="10" dirty="0">
                <a:latin typeface="Calibri"/>
                <a:cs typeface="Calibri"/>
              </a:rPr>
              <a:t>u</a:t>
            </a:r>
            <a:r>
              <a:rPr sz="3000" spc="30" dirty="0">
                <a:latin typeface="Calibri"/>
                <a:cs typeface="Calibri"/>
              </a:rPr>
              <a:t>r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spc="-55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r	will	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ask	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per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ion  </a:t>
            </a:r>
            <a:r>
              <a:rPr sz="3000" spc="-5" dirty="0">
                <a:latin typeface="Calibri"/>
                <a:cs typeface="Calibri"/>
              </a:rPr>
              <a:t>patient.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4434" y="1709750"/>
            <a:ext cx="2797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405" algn="l"/>
                <a:tab pos="1704339" algn="l"/>
                <a:tab pos="2268855" algn="l"/>
              </a:tabLst>
            </a:pPr>
            <a:r>
              <a:rPr sz="3000" spc="-5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spc="5" dirty="0">
                <a:latin typeface="Calibri"/>
                <a:cs typeface="Calibri"/>
              </a:rPr>
              <a:t>p</a:t>
            </a:r>
            <a:r>
              <a:rPr sz="3000" dirty="0">
                <a:latin typeface="Calibri"/>
                <a:cs typeface="Calibri"/>
              </a:rPr>
              <a:t>eak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t</a:t>
            </a:r>
            <a:r>
              <a:rPr sz="3000" spc="-1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944936"/>
            <a:ext cx="8992870" cy="3547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45" dirty="0">
                <a:latin typeface="Calibri"/>
                <a:cs typeface="Calibri"/>
              </a:rPr>
              <a:t>Topics </a:t>
            </a:r>
            <a:r>
              <a:rPr sz="3000" spc="-10" dirty="0">
                <a:latin typeface="Calibri"/>
                <a:cs typeface="Calibri"/>
              </a:rPr>
              <a:t>that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5" dirty="0">
                <a:latin typeface="Calibri"/>
                <a:cs typeface="Calibri"/>
              </a:rPr>
              <a:t>bound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come </a:t>
            </a:r>
            <a:r>
              <a:rPr sz="3000" dirty="0">
                <a:latin typeface="Calibri"/>
                <a:cs typeface="Calibri"/>
              </a:rPr>
              <a:t>up </a:t>
            </a:r>
            <a:r>
              <a:rPr sz="3000" spc="-5" dirty="0">
                <a:latin typeface="Calibri"/>
                <a:cs typeface="Calibri"/>
              </a:rPr>
              <a:t>during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interview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include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control,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communication,</a:t>
            </a:r>
            <a:r>
              <a:rPr sz="3000" spc="-5" dirty="0">
                <a:latin typeface="Calibri"/>
                <a:cs typeface="Calibri"/>
              </a:rPr>
              <a:t> medication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reconciliation,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individualized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education.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25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20" dirty="0">
                <a:latin typeface="Calibri"/>
                <a:cs typeface="Calibri"/>
              </a:rPr>
              <a:t>Patients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visitors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file</a:t>
            </a:r>
            <a:r>
              <a:rPr sz="3000" spc="-5" dirty="0">
                <a:latin typeface="Calibri"/>
                <a:cs typeface="Calibri"/>
              </a:rPr>
              <a:t> their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own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complaints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directly</a:t>
            </a:r>
            <a:r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various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oversight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agencies.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6728" y="2182367"/>
            <a:ext cx="2557272" cy="11033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99185"/>
            <a:ext cx="8993505" cy="533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End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the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Survey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Day</a:t>
            </a:r>
            <a:endParaRPr sz="3000" dirty="0">
              <a:latin typeface="Calibri"/>
              <a:cs typeface="Calibri"/>
            </a:endParaRPr>
          </a:p>
          <a:p>
            <a:pPr marL="356870" marR="8255" indent="-344805" algn="just">
              <a:lnSpc>
                <a:spcPct val="17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survey team holds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debriefing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meeting </a:t>
            </a:r>
            <a:r>
              <a:rPr sz="3000" spc="-10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end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each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beginning</a:t>
            </a:r>
            <a:r>
              <a:rPr sz="3000" dirty="0">
                <a:latin typeface="Calibri"/>
                <a:cs typeface="Calibri"/>
              </a:rPr>
              <a:t> of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next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discuss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how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survey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going.</a:t>
            </a:r>
            <a:endParaRPr sz="30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7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5" dirty="0">
                <a:latin typeface="Calibri"/>
                <a:cs typeface="Calibri"/>
              </a:rPr>
              <a:t>In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some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organizations,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senior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leader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will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send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a 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summary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email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communication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selected </a:t>
            </a:r>
            <a:r>
              <a:rPr sz="3000" spc="-15" dirty="0">
                <a:latin typeface="Calibri"/>
                <a:cs typeface="Calibri"/>
              </a:rPr>
              <a:t>members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leadership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team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end 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each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60" dirty="0">
                <a:latin typeface="Calibri"/>
                <a:cs typeface="Calibri"/>
              </a:rPr>
              <a:t>day.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838200"/>
            <a:ext cx="4212335" cy="1078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888" y="3212592"/>
            <a:ext cx="3563111" cy="10454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4425"/>
            <a:ext cx="8987790" cy="485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alibri"/>
                <a:cs typeface="Calibri"/>
              </a:rPr>
              <a:t>End</a:t>
            </a:r>
            <a:r>
              <a:rPr sz="3200" b="1" dirty="0">
                <a:latin typeface="Calibri"/>
                <a:cs typeface="Calibri"/>
              </a:rPr>
              <a:t> 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Survey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Day</a:t>
            </a:r>
            <a:endParaRPr sz="3200">
              <a:latin typeface="Calibri"/>
              <a:cs typeface="Calibri"/>
            </a:endParaRPr>
          </a:p>
          <a:p>
            <a:pPr marL="356870" marR="8255" indent="-344805" algn="just">
              <a:lnSpc>
                <a:spcPct val="17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assists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correcting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any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issues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soon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as 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possible</a:t>
            </a:r>
            <a:r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prior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survey</a:t>
            </a:r>
            <a:r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team's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departure.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7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immediate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correction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may,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some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cases,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prevent </a:t>
            </a:r>
            <a:r>
              <a:rPr sz="3200" dirty="0">
                <a:latin typeface="Calibri"/>
                <a:cs typeface="Calibri"/>
              </a:rPr>
              <a:t>additional </a:t>
            </a:r>
            <a:r>
              <a:rPr sz="3200" spc="-5" dirty="0">
                <a:latin typeface="Calibri"/>
                <a:cs typeface="Calibri"/>
              </a:rPr>
              <a:t>action plans once the </a:t>
            </a:r>
            <a:r>
              <a:rPr sz="3200" spc="-15" dirty="0">
                <a:latin typeface="Calibri"/>
                <a:cs typeface="Calibri"/>
              </a:rPr>
              <a:t>surveyors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left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completed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reporting.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235952" y="5013959"/>
            <a:ext cx="1908175" cy="1844039"/>
            <a:chOff x="7235952" y="5013959"/>
            <a:chExt cx="1908175" cy="18440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5952" y="5013959"/>
              <a:ext cx="1908047" cy="1844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200" y="5013959"/>
              <a:ext cx="304800" cy="1761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99716"/>
            <a:ext cx="8990965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granting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receiving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license.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mandatory</a:t>
            </a:r>
            <a:r>
              <a:rPr sz="32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(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compulsory</a:t>
            </a:r>
            <a:r>
              <a:rPr sz="3200" spc="-30" dirty="0">
                <a:latin typeface="Calibri"/>
                <a:cs typeface="Calibri"/>
              </a:rPr>
              <a:t>,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imperative,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involuntary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).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  <a:tab pos="3165475" algn="l"/>
                <a:tab pos="6180455" algn="l"/>
                <a:tab pos="7473315" algn="l"/>
                <a:tab pos="8165465" algn="l"/>
              </a:tabLst>
            </a:pP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355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spc="-35" dirty="0">
                <a:solidFill>
                  <a:srgbClr val="006FC0"/>
                </a:solidFill>
                <a:latin typeface="Calibri"/>
                <a:cs typeface="Calibri"/>
              </a:rPr>
              <a:t>ov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egu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y</a:t>
            </a:r>
            <a:r>
              <a:rPr sz="3200" spc="3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25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1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sua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ly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  </a:t>
            </a:r>
            <a:r>
              <a:rPr sz="3200" spc="-15" dirty="0">
                <a:latin typeface="Calibri"/>
                <a:cs typeface="Calibri"/>
              </a:rPr>
              <a:t>Department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903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4258055"/>
            <a:ext cx="9144000" cy="2600325"/>
            <a:chOff x="0" y="4258055"/>
            <a:chExt cx="9144000" cy="2600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4150"/>
              <a:ext cx="2868168" cy="2581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27191"/>
              <a:ext cx="2901696" cy="1130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9879" y="4264151"/>
              <a:ext cx="3227832" cy="2593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3808" y="4258055"/>
              <a:ext cx="3060191" cy="25999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69695"/>
            <a:ext cx="8990965" cy="5098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3200" b="1" spc="-50" dirty="0">
                <a:latin typeface="Calibri"/>
                <a:cs typeface="Calibri"/>
              </a:rPr>
              <a:t>At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the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End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the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Survey</a:t>
            </a:r>
            <a:endParaRPr sz="3200">
              <a:latin typeface="Calibri"/>
              <a:cs typeface="Calibri"/>
            </a:endParaRPr>
          </a:p>
          <a:p>
            <a:pPr marL="356870" marR="9525" indent="-344805" algn="just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The survey </a:t>
            </a:r>
            <a:r>
              <a:rPr sz="3200" spc="-10" dirty="0">
                <a:latin typeface="Calibri"/>
                <a:cs typeface="Calibri"/>
              </a:rPr>
              <a:t>team </a:t>
            </a:r>
            <a:r>
              <a:rPr sz="3200" spc="-5" dirty="0">
                <a:latin typeface="Calibri"/>
                <a:cs typeface="Calibri"/>
              </a:rPr>
              <a:t>will hold an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exit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conference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organization's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leadership</a:t>
            </a:r>
            <a:r>
              <a:rPr sz="3200" spc="-5" dirty="0">
                <a:latin typeface="Calibri"/>
                <a:cs typeface="Calibri"/>
              </a:rPr>
              <a:t> team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review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preliminary</a:t>
            </a:r>
            <a:r>
              <a:rPr sz="3200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findings.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7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official findings and </a:t>
            </a:r>
            <a:r>
              <a:rPr sz="3200" spc="-10" dirty="0">
                <a:latin typeface="Calibri"/>
                <a:cs typeface="Calibri"/>
              </a:rPr>
              <a:t>citations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provided </a:t>
            </a:r>
            <a:r>
              <a:rPr sz="3200" spc="5" dirty="0">
                <a:latin typeface="Calibri"/>
                <a:cs typeface="Calibri"/>
              </a:rPr>
              <a:t>in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written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report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from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surveying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agency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in 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approximately</a:t>
            </a:r>
            <a:r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days.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0" y="2996183"/>
            <a:ext cx="4069079" cy="10820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1223" y="5300470"/>
            <a:ext cx="3922776" cy="15270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41273"/>
            <a:ext cx="4571365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After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the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Surveyors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Leave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  <a:tab pos="1360170" algn="l"/>
                <a:tab pos="3792854" algn="l"/>
              </a:tabLst>
            </a:pPr>
            <a:r>
              <a:rPr sz="3200" spc="-10" dirty="0">
                <a:latin typeface="Calibri"/>
                <a:cs typeface="Calibri"/>
              </a:rPr>
              <a:t>Th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hen  </a:t>
            </a:r>
            <a:r>
              <a:rPr sz="3200" spc="-20" dirty="0">
                <a:latin typeface="Calibri"/>
                <a:cs typeface="Calibri"/>
              </a:rPr>
              <a:t>corrective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plan.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5229" y="1770710"/>
            <a:ext cx="40487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0105" algn="l"/>
                <a:tab pos="2695575" algn="l"/>
              </a:tabLst>
            </a:pPr>
            <a:r>
              <a:rPr sz="3200" spc="-15" dirty="0">
                <a:latin typeface="Calibri"/>
                <a:cs typeface="Calibri"/>
              </a:rPr>
              <a:t>completes	</a:t>
            </a:r>
            <a:r>
              <a:rPr sz="3200" spc="-5" dirty="0">
                <a:latin typeface="Calibri"/>
                <a:cs typeface="Calibri"/>
              </a:rPr>
              <a:t>a	</a:t>
            </a:r>
            <a:r>
              <a:rPr sz="3200" spc="-15" dirty="0">
                <a:latin typeface="Calibri"/>
                <a:cs typeface="Calibri"/>
              </a:rPr>
              <a:t>detailed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087166"/>
            <a:ext cx="89877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Begin</a:t>
            </a:r>
            <a:r>
              <a:rPr sz="3200" spc="215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drafting</a:t>
            </a:r>
            <a:r>
              <a:rPr sz="3200" spc="2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corrective</a:t>
            </a:r>
            <a:r>
              <a:rPr sz="3200" spc="2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action</a:t>
            </a:r>
            <a:r>
              <a:rPr sz="3200" spc="2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plans</a:t>
            </a:r>
            <a:r>
              <a:rPr sz="3200" spc="2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suspected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citations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 possible.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SURVEY </a:t>
            </a:r>
            <a:r>
              <a:rPr b="1" spc="-20" dirty="0">
                <a:latin typeface="Calibri"/>
                <a:cs typeface="Calibri"/>
              </a:rPr>
              <a:t>PROCESS	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4581143"/>
            <a:ext cx="9144000" cy="2277110"/>
            <a:chOff x="0" y="4581143"/>
            <a:chExt cx="9144000" cy="22771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81143"/>
              <a:ext cx="9144000" cy="22768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39127"/>
              <a:ext cx="9144000" cy="118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29493"/>
            <a:ext cx="898779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CMS </a:t>
            </a:r>
            <a:r>
              <a:rPr sz="3200" spc="-5" dirty="0">
                <a:latin typeface="Calibri"/>
                <a:cs typeface="Calibri"/>
              </a:rPr>
              <a:t>finds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actual or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potential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patient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harm, </a:t>
            </a: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puts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organization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risk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losing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Medicare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funding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could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financially</a:t>
            </a:r>
            <a:r>
              <a:rPr sz="3200" spc="7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catastrophic,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could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door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large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legal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liabilities.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424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276" y="176225"/>
            <a:ext cx="83146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25465" algn="l"/>
              </a:tabLst>
            </a:pPr>
            <a:r>
              <a:rPr sz="3200" b="1" u="none" spc="-15" dirty="0">
                <a:latin typeface="Calibri"/>
                <a:cs typeface="Calibri"/>
              </a:rPr>
              <a:t>Role</a:t>
            </a:r>
            <a:r>
              <a:rPr sz="3200" b="1" u="none" dirty="0">
                <a:latin typeface="Calibri"/>
                <a:cs typeface="Calibri"/>
              </a:rPr>
              <a:t> </a:t>
            </a:r>
            <a:r>
              <a:rPr sz="3200" b="1" u="none" spc="-10" dirty="0">
                <a:latin typeface="Calibri"/>
                <a:cs typeface="Calibri"/>
              </a:rPr>
              <a:t>Of</a:t>
            </a:r>
            <a:r>
              <a:rPr sz="3200" b="1" u="none" dirty="0">
                <a:latin typeface="Calibri"/>
                <a:cs typeface="Calibri"/>
              </a:rPr>
              <a:t> </a:t>
            </a:r>
            <a:r>
              <a:rPr sz="3200" b="1" u="none" spc="-10" dirty="0">
                <a:latin typeface="Calibri"/>
                <a:cs typeface="Calibri"/>
              </a:rPr>
              <a:t>The</a:t>
            </a:r>
            <a:r>
              <a:rPr sz="3200" b="1" u="none" spc="25" dirty="0">
                <a:latin typeface="Calibri"/>
                <a:cs typeface="Calibri"/>
              </a:rPr>
              <a:t> </a:t>
            </a:r>
            <a:r>
              <a:rPr sz="3200" b="1" u="none" spc="-5" dirty="0">
                <a:latin typeface="Calibri"/>
                <a:cs typeface="Calibri"/>
              </a:rPr>
              <a:t>Quality</a:t>
            </a:r>
            <a:r>
              <a:rPr sz="3200" b="1" u="none" spc="25" dirty="0">
                <a:latin typeface="Calibri"/>
                <a:cs typeface="Calibri"/>
              </a:rPr>
              <a:t> </a:t>
            </a:r>
            <a:r>
              <a:rPr sz="3200" b="1" u="none" spc="-15" dirty="0">
                <a:latin typeface="Calibri"/>
                <a:cs typeface="Calibri"/>
              </a:rPr>
              <a:t>Professional	</a:t>
            </a:r>
            <a:r>
              <a:rPr sz="3200" b="1" u="none" spc="-10" dirty="0">
                <a:latin typeface="Calibri"/>
                <a:cs typeface="Calibri"/>
              </a:rPr>
              <a:t>In</a:t>
            </a:r>
            <a:r>
              <a:rPr sz="3200" b="1" u="none" spc="-25" dirty="0">
                <a:latin typeface="Calibri"/>
                <a:cs typeface="Calibri"/>
              </a:rPr>
              <a:t> </a:t>
            </a:r>
            <a:r>
              <a:rPr sz="3200" b="1" u="none" spc="-15" dirty="0">
                <a:latin typeface="Calibri"/>
                <a:cs typeface="Calibri"/>
              </a:rPr>
              <a:t>Accreditation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64311"/>
            <a:ext cx="8990330" cy="562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49700"/>
              </a:lnSpc>
              <a:spcBef>
                <a:spcPts val="100"/>
              </a:spcBef>
              <a:buClr>
                <a:srgbClr val="000000"/>
              </a:buClr>
              <a:buAutoNum type="arabicPlain"/>
              <a:tabLst>
                <a:tab pos="385445" algn="l"/>
              </a:tabLst>
            </a:pP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Coordinate</a:t>
            </a:r>
            <a:r>
              <a:rPr sz="2500" spc="3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survey</a:t>
            </a:r>
            <a:r>
              <a:rPr sz="2500" spc="35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preparation</a:t>
            </a:r>
            <a:r>
              <a:rPr sz="2500" spc="36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</a:t>
            </a:r>
            <a:r>
              <a:rPr sz="2500" spc="3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the</a:t>
            </a:r>
            <a:r>
              <a:rPr sz="2500" spc="3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assistance</a:t>
            </a:r>
            <a:r>
              <a:rPr sz="2500" spc="3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3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all</a:t>
            </a:r>
            <a:r>
              <a:rPr sz="2500" spc="3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leaders,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managers,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staff.</a:t>
            </a:r>
            <a:endParaRPr sz="2500">
              <a:latin typeface="Calibri"/>
              <a:cs typeface="Calibri"/>
            </a:endParaRPr>
          </a:p>
          <a:p>
            <a:pPr marL="12700" marR="2263140">
              <a:lnSpc>
                <a:spcPct val="169700"/>
              </a:lnSpc>
              <a:spcBef>
                <a:spcPts val="20"/>
              </a:spcBef>
              <a:buAutoNum type="arabicPlain"/>
              <a:tabLst>
                <a:tab pos="342265" algn="l"/>
              </a:tabLst>
            </a:pPr>
            <a:r>
              <a:rPr sz="2500" spc="-5" dirty="0">
                <a:latin typeface="Calibri"/>
                <a:cs typeface="Calibri"/>
              </a:rPr>
              <a:t>Serve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internal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consultants</a:t>
            </a:r>
            <a:r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for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organization.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3-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Distribute</a:t>
            </a:r>
            <a:r>
              <a:rPr sz="25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standards</a:t>
            </a:r>
            <a:r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guidelines</a:t>
            </a:r>
            <a:r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leaders.</a:t>
            </a:r>
            <a:endParaRPr sz="2500">
              <a:latin typeface="Calibri"/>
              <a:cs typeface="Calibri"/>
            </a:endParaRPr>
          </a:p>
          <a:p>
            <a:pPr marL="341630" indent="-329565">
              <a:lnSpc>
                <a:spcPct val="100000"/>
              </a:lnSpc>
              <a:spcBef>
                <a:spcPts val="2115"/>
              </a:spcBef>
              <a:buAutoNum type="arabicPlain" startAt="4"/>
              <a:tabLst>
                <a:tab pos="342265" algn="l"/>
              </a:tabLst>
            </a:pPr>
            <a:r>
              <a:rPr sz="2500" spc="-5" dirty="0">
                <a:latin typeface="Calibri"/>
                <a:cs typeface="Calibri"/>
              </a:rPr>
              <a:t>Flag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changes 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 standards</a:t>
            </a:r>
            <a:r>
              <a:rPr sz="2500" spc="-1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12700" marR="1174750">
              <a:lnSpc>
                <a:spcPts val="5110"/>
              </a:lnSpc>
              <a:spcBef>
                <a:spcPts val="505"/>
              </a:spcBef>
              <a:buClr>
                <a:srgbClr val="000000"/>
              </a:buClr>
              <a:buAutoNum type="arabicPlain" startAt="4"/>
              <a:tabLst>
                <a:tab pos="342265" algn="l"/>
              </a:tabLst>
            </a:pPr>
            <a:r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Review</a:t>
            </a:r>
            <a:r>
              <a:rPr sz="2500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surveyors’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 reports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for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5" dirty="0">
                <a:latin typeface="Calibri"/>
                <a:cs typeface="Calibri"/>
              </a:rPr>
              <a:t> last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two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full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surveys.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6-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Monitoring</a:t>
            </a:r>
            <a:r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readiness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interdisciplinary teams.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50500"/>
              </a:lnSpc>
              <a:spcBef>
                <a:spcPts val="55"/>
              </a:spcBef>
            </a:pPr>
            <a:r>
              <a:rPr sz="2500" dirty="0">
                <a:latin typeface="Calibri"/>
                <a:cs typeface="Calibri"/>
              </a:rPr>
              <a:t>7-</a:t>
            </a:r>
            <a:r>
              <a:rPr sz="2500" spc="190" dirty="0"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Document</a:t>
            </a:r>
            <a:r>
              <a:rPr sz="2500" spc="1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the</a:t>
            </a:r>
            <a:r>
              <a:rPr sz="2500" spc="19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type</a:t>
            </a:r>
            <a:r>
              <a:rPr sz="2500" spc="1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19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administrative</a:t>
            </a:r>
            <a:r>
              <a:rPr sz="2500" spc="1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17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team</a:t>
            </a:r>
            <a:r>
              <a:rPr sz="2500" spc="1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structure</a:t>
            </a:r>
            <a:r>
              <a:rPr sz="2500" spc="17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used</a:t>
            </a:r>
            <a:r>
              <a:rPr sz="2500" spc="18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for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survey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readiness,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including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team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activities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responsibilities.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0" y="1484375"/>
            <a:ext cx="2194559" cy="266395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" y="142443"/>
            <a:ext cx="89007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u="none" spc="-15" dirty="0">
                <a:latin typeface="Calibri"/>
                <a:cs typeface="Calibri"/>
              </a:rPr>
              <a:t>U.S.</a:t>
            </a:r>
            <a:r>
              <a:rPr sz="4000" b="1" u="none" spc="-65" dirty="0">
                <a:latin typeface="Calibri"/>
                <a:cs typeface="Calibri"/>
              </a:rPr>
              <a:t> </a:t>
            </a:r>
            <a:r>
              <a:rPr sz="4000" b="1" u="none" spc="-35" dirty="0">
                <a:latin typeface="Calibri"/>
                <a:cs typeface="Calibri"/>
              </a:rPr>
              <a:t>HEALTHCARE</a:t>
            </a:r>
            <a:r>
              <a:rPr sz="4000" b="1" u="none" spc="-45" dirty="0">
                <a:latin typeface="Calibri"/>
                <a:cs typeface="Calibri"/>
              </a:rPr>
              <a:t> </a:t>
            </a:r>
            <a:r>
              <a:rPr sz="4000" b="1" u="none" spc="-5" dirty="0">
                <a:latin typeface="Calibri"/>
                <a:cs typeface="Calibri"/>
              </a:rPr>
              <a:t>ACCREDITING</a:t>
            </a:r>
            <a:r>
              <a:rPr sz="4000" b="1" u="none" spc="-70" dirty="0">
                <a:latin typeface="Calibri"/>
                <a:cs typeface="Calibri"/>
              </a:rPr>
              <a:t> </a:t>
            </a:r>
            <a:r>
              <a:rPr sz="4000" b="1" u="none" spc="-15" dirty="0">
                <a:latin typeface="Calibri"/>
                <a:cs typeface="Calibri"/>
              </a:rPr>
              <a:t>AGENCIES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0537"/>
            <a:ext cx="8986520" cy="553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0100"/>
              </a:lnSpc>
              <a:spcBef>
                <a:spcPts val="100"/>
              </a:spcBef>
              <a:tabLst>
                <a:tab pos="1430020" algn="l"/>
                <a:tab pos="2433320" algn="l"/>
                <a:tab pos="4579620" algn="l"/>
                <a:tab pos="6805930" algn="l"/>
              </a:tabLst>
            </a:pP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he</a:t>
            </a:r>
            <a:r>
              <a:rPr sz="3200" dirty="0">
                <a:latin typeface="Calibri"/>
                <a:cs typeface="Calibri"/>
              </a:rPr>
              <a:t>alt</a:t>
            </a:r>
            <a:r>
              <a:rPr sz="3200" spc="-10" dirty="0">
                <a:latin typeface="Calibri"/>
                <a:cs typeface="Calibri"/>
              </a:rPr>
              <a:t>hc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ac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edi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  </a:t>
            </a:r>
            <a:r>
              <a:rPr sz="3200" spc="-10" dirty="0">
                <a:latin typeface="Calibri"/>
                <a:cs typeface="Calibri"/>
              </a:rPr>
              <a:t>agencies.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</a:pPr>
            <a:r>
              <a:rPr sz="3200" spc="-10" dirty="0">
                <a:latin typeface="Calibri"/>
                <a:cs typeface="Calibri"/>
              </a:rPr>
              <a:t>NCQA.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</a:pPr>
            <a:r>
              <a:rPr sz="3200" spc="-15" dirty="0">
                <a:latin typeface="Calibri"/>
                <a:cs typeface="Calibri"/>
              </a:rPr>
              <a:t>Det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Norske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Veritas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Healthcare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(DNV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Healthcare).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770"/>
              </a:spcBef>
              <a:buAutoNum type="arabicPeriod"/>
              <a:tabLst>
                <a:tab pos="564515" algn="l"/>
                <a:tab pos="565150" algn="l"/>
                <a:tab pos="1421130" algn="l"/>
                <a:tab pos="3463925" algn="l"/>
                <a:tab pos="5122545" algn="l"/>
                <a:tab pos="7571105" algn="l"/>
              </a:tabLst>
            </a:pP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Hea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ac</a:t>
            </a:r>
            <a:r>
              <a:rPr sz="3200" dirty="0">
                <a:latin typeface="Calibri"/>
                <a:cs typeface="Calibri"/>
              </a:rPr>
              <a:t>iliti</a:t>
            </a:r>
            <a:r>
              <a:rPr sz="3200" spc="-5" dirty="0">
                <a:latin typeface="Calibri"/>
                <a:cs typeface="Calibri"/>
              </a:rPr>
              <a:t>es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Ac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og</a:t>
            </a:r>
            <a:r>
              <a:rPr sz="3200" spc="-85" dirty="0">
                <a:latin typeface="Calibri"/>
                <a:cs typeface="Calibri"/>
              </a:rPr>
              <a:t>r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  </a:t>
            </a:r>
            <a:r>
              <a:rPr sz="3200" spc="-35" dirty="0">
                <a:latin typeface="Calibri"/>
                <a:cs typeface="Calibri"/>
              </a:rPr>
              <a:t>(HFAP).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</a:pPr>
            <a:r>
              <a:rPr sz="3200" spc="-15" dirty="0">
                <a:latin typeface="Calibri"/>
                <a:cs typeface="Calibri"/>
              </a:rPr>
              <a:t>Joint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commission.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4567" y="5013959"/>
            <a:ext cx="4571999" cy="18318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2208" y="1700783"/>
            <a:ext cx="4428744" cy="16550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295" y="3759"/>
            <a:ext cx="66586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10" dirty="0">
                <a:latin typeface="Calibri"/>
                <a:cs typeface="Calibri"/>
              </a:rPr>
              <a:t>Disease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b="1" u="none" spc="-5" dirty="0">
                <a:latin typeface="Calibri"/>
                <a:cs typeface="Calibri"/>
              </a:rPr>
              <a:t>Specific</a:t>
            </a:r>
            <a:r>
              <a:rPr b="1" u="none" spc="-25" dirty="0">
                <a:latin typeface="Calibri"/>
                <a:cs typeface="Calibri"/>
              </a:rPr>
              <a:t> </a:t>
            </a:r>
            <a:r>
              <a:rPr b="1" u="none" spc="-15" dirty="0">
                <a:latin typeface="Calibri"/>
                <a:cs typeface="Calibri"/>
              </a:rPr>
              <a:t>Certification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80526"/>
            <a:ext cx="8992235" cy="558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9525" indent="-344805" algn="just">
              <a:lnSpc>
                <a:spcPct val="14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Several </a:t>
            </a:r>
            <a:r>
              <a:rPr sz="3200" spc="-5" dirty="0">
                <a:latin typeface="Calibri"/>
                <a:cs typeface="Calibri"/>
              </a:rPr>
              <a:t>agencies </a:t>
            </a:r>
            <a:r>
              <a:rPr sz="3200" spc="-20" dirty="0">
                <a:latin typeface="Calibri"/>
                <a:cs typeface="Calibri"/>
              </a:rPr>
              <a:t>offer </a:t>
            </a:r>
            <a:r>
              <a:rPr sz="3200" spc="-10" dirty="0">
                <a:latin typeface="Calibri"/>
                <a:cs typeface="Calibri"/>
              </a:rPr>
              <a:t>certifications in </a:t>
            </a:r>
            <a:r>
              <a:rPr sz="3200" spc="-15" dirty="0">
                <a:latin typeface="Calibri"/>
                <a:cs typeface="Calibri"/>
              </a:rPr>
              <a:t>areas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such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6FC0"/>
                </a:solidFill>
                <a:latin typeface="Calibri"/>
                <a:cs typeface="Calibri"/>
              </a:rPr>
              <a:t>stroke,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acute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myocardial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infarction,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heart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failure,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hip/knee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replacements,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vascular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disease,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dialysis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many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more.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Becoming </a:t>
            </a:r>
            <a:r>
              <a:rPr sz="3200" spc="-5" dirty="0">
                <a:latin typeface="Calibri"/>
                <a:cs typeface="Calibri"/>
              </a:rPr>
              <a:t>certified as a </a:t>
            </a:r>
            <a:r>
              <a:rPr sz="3200" spc="-10" dirty="0">
                <a:latin typeface="Calibri"/>
                <a:cs typeface="Calibri"/>
              </a:rPr>
              <a:t>disease </a:t>
            </a:r>
            <a:r>
              <a:rPr sz="3200" spc="-5" dirty="0">
                <a:latin typeface="Calibri"/>
                <a:cs typeface="Calibri"/>
              </a:rPr>
              <a:t>specific </a:t>
            </a:r>
            <a:r>
              <a:rPr sz="3200" spc="-15" dirty="0">
                <a:latin typeface="Calibri"/>
                <a:cs typeface="Calibri"/>
              </a:rPr>
              <a:t>provider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very</a:t>
            </a:r>
            <a:r>
              <a:rPr sz="3200" spc="-5" dirty="0">
                <a:latin typeface="Calibri"/>
                <a:cs typeface="Calibri"/>
              </a:rPr>
              <a:t> popular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can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do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enhance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healthcare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organizations'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reputation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community.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033"/>
            <a:ext cx="8986520" cy="4220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85720" marR="654050" indent="-1924050">
              <a:lnSpc>
                <a:spcPct val="100000"/>
              </a:lnSpc>
              <a:spcBef>
                <a:spcPts val="90"/>
              </a:spcBef>
            </a:pPr>
            <a:r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65" dirty="0">
                <a:solidFill>
                  <a:srgbClr val="FF0000"/>
                </a:solidFill>
                <a:latin typeface="Times New Roman"/>
                <a:cs typeface="Times New Roman"/>
              </a:rPr>
              <a:t>NATIONAL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10" dirty="0">
                <a:solidFill>
                  <a:srgbClr val="FF0000"/>
                </a:solidFill>
                <a:latin typeface="Times New Roman"/>
                <a:cs typeface="Times New Roman"/>
              </a:rPr>
              <a:t>COMMITTEE</a:t>
            </a:r>
            <a:r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5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75" dirty="0">
                <a:solidFill>
                  <a:srgbClr val="FF0000"/>
                </a:solidFill>
                <a:latin typeface="Times New Roman"/>
                <a:cs typeface="Times New Roman"/>
              </a:rPr>
              <a:t>QUALITY </a:t>
            </a:r>
            <a:r>
              <a:rPr sz="3200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0000"/>
                </a:solidFill>
                <a:latin typeface="Times New Roman"/>
                <a:cs typeface="Times New Roman"/>
              </a:rPr>
              <a:t>ASSURANCE</a:t>
            </a:r>
            <a:r>
              <a:rPr sz="32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(NCQA)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60100"/>
              </a:lnSpc>
              <a:buChar char="•"/>
              <a:tabLst>
                <a:tab pos="363220" algn="l"/>
                <a:tab pos="363855" algn="l"/>
                <a:tab pos="753110" algn="l"/>
                <a:tab pos="1847850" algn="l"/>
                <a:tab pos="2192655" algn="l"/>
                <a:tab pos="4073525" algn="l"/>
                <a:tab pos="6393815" algn="l"/>
                <a:tab pos="6891020" algn="l"/>
                <a:tab pos="8098155" algn="l"/>
              </a:tabLst>
            </a:pP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f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t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200" spc="-6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ear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edi</a:t>
            </a:r>
            <a:r>
              <a:rPr sz="3200" spc="-3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hea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  and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managed</a:t>
            </a:r>
            <a:r>
              <a:rPr sz="32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care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organizations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(MCOs).</a:t>
            </a:r>
            <a:endParaRPr sz="3200" dirty="0">
              <a:latin typeface="Calibri"/>
              <a:cs typeface="Calibri"/>
            </a:endParaRPr>
          </a:p>
          <a:p>
            <a:pPr marL="12700" marR="5715">
              <a:lnSpc>
                <a:spcPct val="160100"/>
              </a:lnSpc>
              <a:spcBef>
                <a:spcPts val="770"/>
              </a:spcBef>
              <a:buChar char="•"/>
              <a:tabLst>
                <a:tab pos="375285" algn="l"/>
                <a:tab pos="375920" algn="l"/>
                <a:tab pos="2741295" algn="l"/>
                <a:tab pos="3890645" algn="l"/>
                <a:tab pos="3939540" algn="l"/>
                <a:tab pos="4305300" algn="l"/>
                <a:tab pos="5558155" algn="l"/>
                <a:tab pos="6421120" algn="l"/>
                <a:tab pos="7985759" algn="l"/>
              </a:tabLst>
            </a:pPr>
            <a:r>
              <a:rPr sz="3200" spc="-5" dirty="0">
                <a:latin typeface="Calibri"/>
                <a:cs typeface="Calibri"/>
              </a:rPr>
              <a:t>Acc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edi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ed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bas</a:t>
            </a:r>
            <a:r>
              <a:rPr sz="3200" spc="3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  </a:t>
            </a:r>
            <a:r>
              <a:rPr sz="3200" spc="-10" dirty="0">
                <a:latin typeface="Calibri"/>
                <a:cs typeface="Calibri"/>
              </a:rPr>
              <a:t>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HEDIS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performance		measure	</a:t>
            </a:r>
            <a:r>
              <a:rPr sz="3200" spc="-10" dirty="0">
                <a:latin typeface="Calibri"/>
                <a:cs typeface="Calibri"/>
              </a:rPr>
              <a:t>results.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1828800"/>
            <a:ext cx="2246376" cy="11673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621023"/>
            <a:ext cx="9123045" cy="3237230"/>
            <a:chOff x="0" y="3621023"/>
            <a:chExt cx="9123045" cy="32372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1043" y="3621023"/>
              <a:ext cx="1930468" cy="886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4434839"/>
              <a:ext cx="4550663" cy="2423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07991"/>
              <a:ext cx="4572000" cy="235000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23" y="652272"/>
            <a:ext cx="9142730" cy="673735"/>
            <a:chOff x="1523" y="652272"/>
            <a:chExt cx="9142730" cy="6737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4783" y="652272"/>
              <a:ext cx="2109216" cy="6736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3" y="1053084"/>
              <a:ext cx="7034530" cy="0"/>
            </a:xfrm>
            <a:custGeom>
              <a:avLst/>
              <a:gdLst/>
              <a:ahLst/>
              <a:cxnLst/>
              <a:rect l="l" t="t" r="r" b="b"/>
              <a:pathLst>
                <a:path w="7034530">
                  <a:moveTo>
                    <a:pt x="7034022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033"/>
            <a:ext cx="8988425" cy="4122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85720" marR="655955" indent="-1924050">
              <a:lnSpc>
                <a:spcPct val="100000"/>
              </a:lnSpc>
              <a:spcBef>
                <a:spcPts val="90"/>
              </a:spcBef>
            </a:pPr>
            <a:r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65" dirty="0">
                <a:solidFill>
                  <a:srgbClr val="FF0000"/>
                </a:solidFill>
                <a:latin typeface="Times New Roman"/>
                <a:cs typeface="Times New Roman"/>
              </a:rPr>
              <a:t>NATIONAL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10" dirty="0">
                <a:solidFill>
                  <a:srgbClr val="FF0000"/>
                </a:solidFill>
                <a:latin typeface="Times New Roman"/>
                <a:cs typeface="Times New Roman"/>
              </a:rPr>
              <a:t>COMMITTEE</a:t>
            </a:r>
            <a:r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5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75" dirty="0">
                <a:solidFill>
                  <a:srgbClr val="FF0000"/>
                </a:solidFill>
                <a:latin typeface="Times New Roman"/>
                <a:cs typeface="Times New Roman"/>
              </a:rPr>
              <a:t>QUALITY </a:t>
            </a:r>
            <a:r>
              <a:rPr sz="3200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0000"/>
                </a:solidFill>
                <a:latin typeface="Times New Roman"/>
                <a:cs typeface="Times New Roman"/>
              </a:rPr>
              <a:t>ASSURANCE</a:t>
            </a:r>
            <a:r>
              <a:rPr sz="32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(NCQA)</a:t>
            </a:r>
            <a:endParaRPr sz="3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0100"/>
              </a:lnSpc>
              <a:buClr>
                <a:srgbClr val="000000"/>
              </a:buClr>
              <a:buChar char="•"/>
              <a:tabLst>
                <a:tab pos="59563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HEDIS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Healthcare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Effectiveness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Set.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set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</a:t>
            </a:r>
            <a:r>
              <a:rPr sz="3200" spc="7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performance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measures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evaluate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structure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functions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medical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quality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management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systems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MCOs.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3" y="536448"/>
            <a:ext cx="9142730" cy="673735"/>
            <a:chOff x="1523" y="536448"/>
            <a:chExt cx="9142730" cy="673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880" y="536448"/>
              <a:ext cx="2484120" cy="673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" y="1053084"/>
              <a:ext cx="6660515" cy="0"/>
            </a:xfrm>
            <a:custGeom>
              <a:avLst/>
              <a:gdLst/>
              <a:ahLst/>
              <a:cxnLst/>
              <a:rect l="l" t="t" r="r" b="b"/>
              <a:pathLst>
                <a:path w="6660515">
                  <a:moveTo>
                    <a:pt x="6660261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91583"/>
            <a:ext cx="9144000" cy="25664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52053"/>
            <a:ext cx="6218555" cy="597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HEDIS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required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NCQA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accreditation,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also</a:t>
            </a:r>
            <a:r>
              <a:rPr sz="3200" spc="71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utilized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consumers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reviewing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health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plans.</a:t>
            </a:r>
            <a:endParaRPr sz="32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HEDIS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displayed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20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NCQA </a:t>
            </a:r>
            <a:r>
              <a:rPr sz="3200" i="1" dirty="0">
                <a:solidFill>
                  <a:srgbClr val="006FC0"/>
                </a:solidFill>
                <a:latin typeface="Calibri"/>
                <a:cs typeface="Calibri"/>
              </a:rPr>
              <a:t>Quality </a:t>
            </a:r>
            <a:r>
              <a:rPr sz="3200" i="1" spc="-5" dirty="0">
                <a:solidFill>
                  <a:srgbClr val="006FC0"/>
                </a:solidFill>
                <a:latin typeface="Calibri"/>
                <a:cs typeface="Calibri"/>
              </a:rPr>
              <a:t>Compass</a:t>
            </a:r>
            <a:r>
              <a:rPr sz="3200" i="1" spc="-5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largest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database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comparative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performance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52032" y="908303"/>
            <a:ext cx="2792095" cy="5949950"/>
            <a:chOff x="6352032" y="908303"/>
            <a:chExt cx="2792095" cy="5949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4005071"/>
              <a:ext cx="2791967" cy="2852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3368" y="908303"/>
              <a:ext cx="2770631" cy="30967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728345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20" dirty="0">
                <a:latin typeface="Calibri"/>
                <a:cs typeface="Calibri"/>
              </a:rPr>
              <a:t>Accreditation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Required</a:t>
            </a:r>
            <a:r>
              <a:rPr b="1" spc="8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Measures	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6520" cy="5368290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0000"/>
                </a:solidFill>
                <a:latin typeface="Times New Roman"/>
                <a:cs typeface="Times New Roman"/>
              </a:rPr>
              <a:t>JOINT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COMMISSION(TJC)</a:t>
            </a:r>
            <a:endParaRPr sz="3200" dirty="0">
              <a:latin typeface="Times New Roman"/>
              <a:cs typeface="Times New Roman"/>
            </a:endParaRPr>
          </a:p>
          <a:p>
            <a:pPr marL="307975" indent="-295910" algn="just">
              <a:lnSpc>
                <a:spcPct val="100000"/>
              </a:lnSpc>
              <a:spcBef>
                <a:spcPts val="2020"/>
              </a:spcBef>
              <a:buChar char="•"/>
              <a:tabLst>
                <a:tab pos="308610" algn="l"/>
              </a:tabLst>
            </a:pPr>
            <a:r>
              <a:rPr sz="3200" spc="-10" dirty="0">
                <a:latin typeface="Calibri"/>
                <a:cs typeface="Calibri"/>
              </a:rPr>
              <a:t>Non-profit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organization.</a:t>
            </a:r>
            <a:endParaRPr sz="3200" dirty="0">
              <a:latin typeface="Calibri"/>
              <a:cs typeface="Calibri"/>
            </a:endParaRPr>
          </a:p>
          <a:p>
            <a:pPr marL="12700" marR="5080" algn="just">
              <a:lnSpc>
                <a:spcPct val="150100"/>
              </a:lnSpc>
              <a:spcBef>
                <a:spcPts val="765"/>
              </a:spcBef>
              <a:buChar char="•"/>
              <a:tabLst>
                <a:tab pos="394335" algn="l"/>
              </a:tabLst>
            </a:pP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majority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state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governments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recognize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Commission </a:t>
            </a:r>
            <a:r>
              <a:rPr sz="3200" spc="-10" dirty="0">
                <a:latin typeface="Calibri"/>
                <a:cs typeface="Calibri"/>
              </a:rPr>
              <a:t>accreditation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a condition of </a:t>
            </a:r>
            <a:r>
              <a:rPr sz="3200" spc="-15" dirty="0">
                <a:latin typeface="Calibri"/>
                <a:cs typeface="Calibri"/>
              </a:rPr>
              <a:t>licensure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receipt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Medicaid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reimbursement.</a:t>
            </a:r>
            <a:endParaRPr sz="3200" dirty="0">
              <a:latin typeface="Calibri"/>
              <a:cs typeface="Calibri"/>
            </a:endParaRPr>
          </a:p>
          <a:p>
            <a:pPr marL="12700" marR="6350" algn="just">
              <a:lnSpc>
                <a:spcPct val="150100"/>
              </a:lnSpc>
              <a:spcBef>
                <a:spcPts val="770"/>
              </a:spcBef>
              <a:buChar char="•"/>
              <a:tabLst>
                <a:tab pos="546735" algn="l"/>
              </a:tabLst>
            </a:pPr>
            <a:r>
              <a:rPr sz="3200" spc="-5" dirty="0">
                <a:latin typeface="Calibri"/>
                <a:cs typeface="Calibri"/>
              </a:rPr>
              <a:t>Has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national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(JCAHO)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international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(JCI)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standards.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940807"/>
            <a:ext cx="4571999" cy="19171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81601"/>
            <a:ext cx="4355592" cy="16763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3" y="618744"/>
            <a:ext cx="9144000" cy="1082040"/>
            <a:chOff x="1523" y="618744"/>
            <a:chExt cx="9144000" cy="10820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816" y="621792"/>
              <a:ext cx="4139184" cy="1078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7464" y="1630680"/>
              <a:ext cx="2910840" cy="701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623316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92629"/>
            <a:ext cx="238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  <a:tab pos="1893570" algn="l"/>
              </a:tabLst>
            </a:pPr>
            <a:r>
              <a:rPr sz="3600" dirty="0">
                <a:latin typeface="Calibri"/>
                <a:cs typeface="Calibri"/>
              </a:rPr>
              <a:t>B</a:t>
            </a:r>
            <a:r>
              <a:rPr sz="3600" spc="1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1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d	</a:t>
            </a:r>
            <a:r>
              <a:rPr sz="3600" spc="-25" dirty="0">
                <a:latin typeface="Calibri"/>
                <a:cs typeface="Calibri"/>
              </a:rPr>
              <a:t>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6357" y="1992629"/>
            <a:ext cx="6211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7730" algn="l"/>
                <a:tab pos="2445385" algn="l"/>
                <a:tab pos="4159250" algn="l"/>
              </a:tabLst>
            </a:pPr>
            <a:r>
              <a:rPr sz="3600" spc="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n	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600" spc="1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spc="-5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e	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spc="10" dirty="0">
                <a:solidFill>
                  <a:srgbClr val="006FC0"/>
                </a:solidFill>
                <a:latin typeface="Calibri"/>
                <a:cs typeface="Calibri"/>
              </a:rPr>
              <a:t>ur</a:t>
            </a:r>
            <a:r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spc="-4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spc="-25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600" dirty="0">
                <a:latin typeface="Calibri"/>
                <a:cs typeface="Calibri"/>
              </a:rPr>
              <a:t>,	</a:t>
            </a:r>
            <a:r>
              <a:rPr sz="3600" spc="-5" dirty="0">
                <a:latin typeface="Calibri"/>
                <a:cs typeface="Calibri"/>
              </a:rPr>
              <a:t>so</a:t>
            </a:r>
            <a:r>
              <a:rPr sz="3600" spc="5" dirty="0">
                <a:latin typeface="Calibri"/>
                <a:cs typeface="Calibri"/>
              </a:rPr>
              <a:t>m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mes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" y="2541523"/>
            <a:ext cx="8645525" cy="16783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75"/>
              </a:spcBef>
            </a:pPr>
            <a:r>
              <a:rPr sz="3600" spc="-15" dirty="0">
                <a:latin typeface="Calibri"/>
                <a:cs typeface="Calibri"/>
              </a:rPr>
              <a:t>requiring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several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visits, and </a:t>
            </a:r>
            <a:r>
              <a:rPr sz="3600" spc="-10" dirty="0">
                <a:latin typeface="Calibri"/>
                <a:cs typeface="Calibri"/>
              </a:rPr>
              <a:t>compliance</a:t>
            </a:r>
            <a:r>
              <a:rPr sz="3600" spc="79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with </a:t>
            </a:r>
            <a:r>
              <a:rPr sz="3600" dirty="0">
                <a:latin typeface="Calibri"/>
                <a:cs typeface="Calibri"/>
              </a:rPr>
              <a:t> all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applicable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state</a:t>
            </a:r>
            <a:r>
              <a:rPr sz="3600" spc="7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and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federal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laws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and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regulations.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903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288" y="3706367"/>
            <a:ext cx="9126220" cy="3152140"/>
            <a:chOff x="18288" y="3706367"/>
            <a:chExt cx="9126220" cy="31521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4459222"/>
              <a:ext cx="4573486" cy="2392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831" y="5239510"/>
              <a:ext cx="2487167" cy="1606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9" y="5349239"/>
              <a:ext cx="2084831" cy="15087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0903" y="3788663"/>
              <a:ext cx="2673095" cy="13411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1320" y="3706367"/>
              <a:ext cx="3529583" cy="1447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"/>
              <a:ext cx="5580888" cy="3352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0"/>
              <a:ext cx="3810000" cy="3355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355847"/>
              <a:ext cx="3791711" cy="3502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334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857240" cy="677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6666"/>
              <a:buFont typeface="Calibri"/>
              <a:buChar char="•"/>
              <a:tabLst>
                <a:tab pos="203200" algn="l"/>
              </a:tabLst>
            </a:pPr>
            <a:r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TJC</a:t>
            </a:r>
            <a:r>
              <a:rPr sz="3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has </a:t>
            </a:r>
            <a:r>
              <a:rPr sz="3000" spc="-10" dirty="0">
                <a:latin typeface="Calibri"/>
                <a:cs typeface="Calibri"/>
              </a:rPr>
              <a:t>accreditation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programs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like: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buAutoNum type="arabicPeriod"/>
              <a:tabLst>
                <a:tab pos="387985" algn="l"/>
              </a:tabLst>
            </a:pPr>
            <a:r>
              <a:rPr sz="3000" spc="-5" dirty="0">
                <a:latin typeface="Calibri"/>
                <a:cs typeface="Calibri"/>
              </a:rPr>
              <a:t>Hospitals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</a:tabLst>
            </a:pPr>
            <a:r>
              <a:rPr sz="3000" spc="-5" dirty="0">
                <a:latin typeface="Calibri"/>
                <a:cs typeface="Calibri"/>
              </a:rPr>
              <a:t>Medical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transport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organizations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Clinical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laboratories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Long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term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care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  <a:tab pos="2384425" algn="l"/>
              </a:tabLst>
            </a:pPr>
            <a:r>
              <a:rPr sz="3000" spc="-5" dirty="0">
                <a:latin typeface="Calibri"/>
                <a:cs typeface="Calibri"/>
              </a:rPr>
              <a:t>Ambulatory	</a:t>
            </a:r>
            <a:r>
              <a:rPr sz="3000" spc="-20" dirty="0">
                <a:latin typeface="Calibri"/>
                <a:cs typeface="Calibri"/>
              </a:rPr>
              <a:t>care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87985" algn="l"/>
              </a:tabLst>
            </a:pPr>
            <a:r>
              <a:rPr sz="3000" spc="5" dirty="0">
                <a:latin typeface="Calibri"/>
                <a:cs typeface="Calibri"/>
              </a:rPr>
              <a:t>Primary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care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settings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</a:tabLst>
            </a:pPr>
            <a:r>
              <a:rPr sz="3000" spc="-5" dirty="0">
                <a:latin typeface="Calibri"/>
                <a:cs typeface="Calibri"/>
              </a:rPr>
              <a:t>Academic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medical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centers</a:t>
            </a:r>
            <a:endParaRPr sz="30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Home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care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058" y="728472"/>
            <a:ext cx="1981844" cy="11137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76600" y="1743455"/>
            <a:ext cx="5867400" cy="5114925"/>
            <a:chOff x="3276600" y="1743455"/>
            <a:chExt cx="5867400" cy="51149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2" y="1743455"/>
              <a:ext cx="3026664" cy="1325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3069336"/>
              <a:ext cx="2374392" cy="899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2672" y="3861816"/>
              <a:ext cx="2496312" cy="993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8983" y="3710689"/>
              <a:ext cx="2795015" cy="14770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064" y="4946903"/>
              <a:ext cx="2916935" cy="19110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7591" y="5187696"/>
              <a:ext cx="216407" cy="15057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9416" y="4581144"/>
              <a:ext cx="2639567" cy="2743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176" y="230505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2945" algn="l"/>
                <a:tab pos="9156065" algn="l"/>
              </a:tabLst>
            </a:pPr>
            <a:r>
              <a:rPr spc="-5" dirty="0">
                <a:latin typeface="Times New Roman"/>
                <a:cs typeface="Times New Roman"/>
              </a:rPr>
              <a:t> 	</a:t>
            </a:r>
            <a:r>
              <a:rPr spc="-175" dirty="0">
                <a:latin typeface="Times New Roman"/>
                <a:cs typeface="Times New Roman"/>
              </a:rPr>
              <a:t>ORGANIZATIONAL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305" dirty="0">
                <a:latin typeface="Times New Roman"/>
                <a:cs typeface="Times New Roman"/>
              </a:rPr>
              <a:t>FUNCTIONS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82965"/>
            <a:ext cx="520954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buChar char="•"/>
              <a:tabLst>
                <a:tab pos="344805" algn="l"/>
                <a:tab pos="345440" algn="l"/>
                <a:tab pos="701675" algn="l"/>
                <a:tab pos="991235" algn="l"/>
                <a:tab pos="1390650" algn="l"/>
                <a:tab pos="2314575" algn="l"/>
                <a:tab pos="2716530" algn="l"/>
                <a:tab pos="2844800" algn="l"/>
                <a:tab pos="4302125" algn="l"/>
                <a:tab pos="4991735" algn="l"/>
              </a:tabLst>
            </a:pP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f	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oc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s	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		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tion,	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er  t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		i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ivid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al	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art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800" dirty="0">
                <a:latin typeface="Calibri"/>
                <a:cs typeface="Calibri"/>
              </a:rPr>
              <a:t>,	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063759"/>
            <a:ext cx="406146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1302385" algn="l"/>
                <a:tab pos="1829435" algn="l"/>
                <a:tab pos="2174240" algn="l"/>
                <a:tab pos="2914650" algn="l"/>
                <a:tab pos="3350895" algn="l"/>
              </a:tabLst>
            </a:pPr>
            <a:r>
              <a:rPr sz="2800" spc="-20" dirty="0">
                <a:latin typeface="Calibri"/>
                <a:cs typeface="Calibri"/>
              </a:rPr>
              <a:t>integrates	</a:t>
            </a:r>
            <a:r>
              <a:rPr sz="2800" spc="-5" dirty="0">
                <a:latin typeface="Calibri"/>
                <a:cs typeface="Calibri"/>
              </a:rPr>
              <a:t>services	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riori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9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5271" y="2063759"/>
            <a:ext cx="95313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501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es 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pc="-5" dirty="0"/>
              <a:t>than</a:t>
            </a:r>
            <a:r>
              <a:rPr dirty="0"/>
              <a:t> the</a:t>
            </a:r>
            <a:r>
              <a:rPr spc="5" dirty="0"/>
              <a:t> </a:t>
            </a:r>
            <a:r>
              <a:rPr spc="-10" dirty="0"/>
              <a:t>departmental</a:t>
            </a:r>
            <a:r>
              <a:rPr spc="-5" dirty="0"/>
              <a:t> processes </a:t>
            </a:r>
            <a:r>
              <a:rPr dirty="0"/>
              <a:t> </a:t>
            </a:r>
            <a:r>
              <a:rPr spc="-5" dirty="0"/>
              <a:t>themselves.</a:t>
            </a:r>
          </a:p>
          <a:p>
            <a:pPr marL="12700" marR="5080" algn="just">
              <a:lnSpc>
                <a:spcPct val="150100"/>
              </a:lnSpc>
              <a:spcBef>
                <a:spcPts val="670"/>
              </a:spcBef>
              <a:buChar char="•"/>
              <a:tabLst>
                <a:tab pos="403225" algn="l"/>
              </a:tabLst>
            </a:pPr>
            <a:r>
              <a:rPr dirty="0"/>
              <a:t>Identify</a:t>
            </a:r>
            <a:r>
              <a:rPr spc="5" dirty="0"/>
              <a:t> </a:t>
            </a:r>
            <a:r>
              <a:rPr spc="-5" dirty="0"/>
              <a:t>functions</a:t>
            </a:r>
            <a:r>
              <a:rPr dirty="0"/>
              <a:t> </a:t>
            </a:r>
            <a:r>
              <a:rPr spc="-15" dirty="0"/>
              <a:t>by</a:t>
            </a:r>
            <a:r>
              <a:rPr spc="-10" dirty="0"/>
              <a:t> </a:t>
            </a:r>
            <a:r>
              <a:rPr spc="-5" dirty="0">
                <a:solidFill>
                  <a:srgbClr val="006FC0"/>
                </a:solidFill>
              </a:rPr>
              <a:t>analyzing </a:t>
            </a:r>
            <a:r>
              <a:rPr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patient</a:t>
            </a:r>
            <a:r>
              <a:rPr spc="-5" dirty="0">
                <a:solidFill>
                  <a:srgbClr val="006FC0"/>
                </a:solidFill>
              </a:rPr>
              <a:t> </a:t>
            </a:r>
            <a:r>
              <a:rPr spc="-15" dirty="0">
                <a:solidFill>
                  <a:srgbClr val="006FC0"/>
                </a:solidFill>
              </a:rPr>
              <a:t>tracers,</a:t>
            </a:r>
            <a:r>
              <a:rPr spc="-10" dirty="0">
                <a:solidFill>
                  <a:srgbClr val="006FC0"/>
                </a:solidFill>
              </a:rPr>
              <a:t> </a:t>
            </a:r>
            <a:r>
              <a:rPr spc="-5" dirty="0"/>
              <a:t>performance </a:t>
            </a:r>
            <a:r>
              <a:rPr dirty="0"/>
              <a:t> </a:t>
            </a:r>
            <a:r>
              <a:rPr spc="-10" dirty="0"/>
              <a:t>measures,</a:t>
            </a:r>
            <a:r>
              <a:rPr dirty="0"/>
              <a:t> and </a:t>
            </a:r>
            <a:r>
              <a:rPr spc="-15" dirty="0"/>
              <a:t>reviews.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1094231"/>
            <a:ext cx="3779519" cy="576376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03274"/>
            <a:ext cx="5207635" cy="5747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6985">
              <a:lnSpc>
                <a:spcPts val="3020"/>
              </a:lnSpc>
              <a:spcBef>
                <a:spcPts val="490"/>
              </a:spcBef>
              <a:tabLst>
                <a:tab pos="866140" algn="l"/>
                <a:tab pos="3216910" algn="l"/>
                <a:tab pos="4881880" algn="l"/>
              </a:tabLst>
            </a:pP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z</a:t>
            </a:r>
            <a:r>
              <a:rPr sz="2800" spc="-30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	</a:t>
            </a:r>
            <a:r>
              <a:rPr sz="2800" spc="-5" dirty="0">
                <a:latin typeface="Calibri"/>
                <a:cs typeface="Calibri"/>
              </a:rPr>
              <a:t>fu</a:t>
            </a:r>
            <a:r>
              <a:rPr sz="2800" spc="-15" dirty="0">
                <a:latin typeface="Calibri"/>
                <a:cs typeface="Calibri"/>
              </a:rPr>
              <a:t>nc</a:t>
            </a:r>
            <a:r>
              <a:rPr sz="2800" dirty="0">
                <a:latin typeface="Calibri"/>
                <a:cs typeface="Calibri"/>
              </a:rPr>
              <a:t>tions	</a:t>
            </a:r>
            <a:r>
              <a:rPr sz="2800" spc="-5" dirty="0">
                <a:latin typeface="Calibri"/>
                <a:cs typeface="Calibri"/>
              </a:rPr>
              <a:t>as  identified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JCI</a:t>
            </a:r>
            <a:endParaRPr sz="2800">
              <a:latin typeface="Calibri"/>
              <a:cs typeface="Calibri"/>
            </a:endParaRPr>
          </a:p>
          <a:p>
            <a:pPr marL="12700" marR="8255">
              <a:lnSpc>
                <a:spcPts val="3030"/>
              </a:lnSpc>
              <a:spcBef>
                <a:spcPts val="675"/>
              </a:spcBef>
              <a:tabLst>
                <a:tab pos="1616075" algn="l"/>
                <a:tab pos="2335530" algn="l"/>
                <a:tab pos="4003675" algn="l"/>
              </a:tabLst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tion	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:	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-	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oc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sed  functions</a:t>
            </a:r>
            <a:endParaRPr sz="2800">
              <a:latin typeface="Calibri"/>
              <a:cs typeface="Calibri"/>
            </a:endParaRPr>
          </a:p>
          <a:p>
            <a:pPr marL="356870" marR="6350" indent="-344805">
              <a:lnSpc>
                <a:spcPts val="3030"/>
              </a:lnSpc>
              <a:spcBef>
                <a:spcPts val="6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Continuity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20" dirty="0">
                <a:latin typeface="Calibri"/>
                <a:cs typeface="Calibri"/>
              </a:rPr>
              <a:t>Patient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Family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Rights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Assessment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Patients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Care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Patients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Anesthesia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Surgical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</a:t>
            </a:r>
            <a:endParaRPr sz="2800">
              <a:latin typeface="Calibri"/>
              <a:cs typeface="Calibri"/>
            </a:endParaRPr>
          </a:p>
          <a:p>
            <a:pPr marL="356870" marR="5080" indent="-344805">
              <a:lnSpc>
                <a:spcPts val="302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2353945" algn="l"/>
                <a:tab pos="4646930" algn="l"/>
              </a:tabLst>
            </a:pPr>
            <a:r>
              <a:rPr sz="2800" spc="5" dirty="0">
                <a:latin typeface="Calibri"/>
                <a:cs typeface="Calibri"/>
              </a:rPr>
              <a:t>Me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	</a:t>
            </a:r>
            <a:r>
              <a:rPr sz="2800" spc="5" dirty="0">
                <a:latin typeface="Calibri"/>
                <a:cs typeface="Calibri"/>
              </a:rPr>
              <a:t>Ma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	a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  </a:t>
            </a:r>
            <a:r>
              <a:rPr sz="2800" spc="5" dirty="0"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20" dirty="0">
                <a:latin typeface="Calibri"/>
                <a:cs typeface="Calibri"/>
              </a:rPr>
              <a:t>Patient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Family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Education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770890" algn="l"/>
                <a:tab pos="9159240" algn="l"/>
              </a:tabLst>
            </a:pPr>
            <a:r>
              <a:rPr spc="-5" dirty="0">
                <a:latin typeface="Times New Roman"/>
                <a:cs typeface="Times New Roman"/>
              </a:rPr>
              <a:t> 	</a:t>
            </a:r>
            <a:r>
              <a:rPr spc="-175" dirty="0">
                <a:latin typeface="Times New Roman"/>
                <a:cs typeface="Times New Roman"/>
              </a:rPr>
              <a:t>ORGANIZATIONAL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305" dirty="0">
                <a:latin typeface="Times New Roman"/>
                <a:cs typeface="Times New Roman"/>
              </a:rPr>
              <a:t>FUNCTIONS	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170430"/>
            <a:ext cx="3852671" cy="568756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39012"/>
            <a:ext cx="4705985" cy="159956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Section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II: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Organizational</a:t>
            </a:r>
            <a:r>
              <a:rPr sz="24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functions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30100"/>
              </a:lnSpc>
              <a:spcBef>
                <a:spcPts val="575"/>
              </a:spcBef>
              <a:buFont typeface="Arial MT"/>
              <a:buChar char="•"/>
              <a:tabLst>
                <a:tab pos="356870" algn="l"/>
                <a:tab pos="357505" algn="l"/>
                <a:tab pos="1390650" algn="l"/>
                <a:tab pos="3211195" algn="l"/>
                <a:tab pos="3814445" algn="l"/>
              </a:tabLst>
            </a:pPr>
            <a:r>
              <a:rPr sz="2400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	I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4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-20" dirty="0">
                <a:latin typeface="Calibri"/>
                <a:cs typeface="Calibri"/>
              </a:rPr>
              <a:t>Safety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85628"/>
            <a:ext cx="1941830" cy="2002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226695" indent="-344805">
              <a:lnSpc>
                <a:spcPct val="1301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 </a:t>
            </a:r>
            <a:r>
              <a:rPr sz="2400" spc="-10" dirty="0">
                <a:latin typeface="Calibri"/>
                <a:cs typeface="Calibri"/>
              </a:rPr>
              <a:t>Infections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30100"/>
              </a:lnSpc>
              <a:spcBef>
                <a:spcPts val="5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Go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e,  </a:t>
            </a:r>
            <a:r>
              <a:rPr sz="2400" spc="-5" dirty="0">
                <a:latin typeface="Calibri"/>
                <a:cs typeface="Calibri"/>
              </a:rPr>
              <a:t>Direction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5420" y="2495245"/>
            <a:ext cx="2555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0275" algn="l"/>
                <a:tab pos="229298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	</a:t>
            </a:r>
            <a:r>
              <a:rPr sz="2400" spc="-20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2685" y="3520185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5155" algn="l"/>
              </a:tabLst>
            </a:pPr>
            <a:r>
              <a:rPr sz="2400" spc="-5" dirty="0">
                <a:latin typeface="Calibri"/>
                <a:cs typeface="Calibri"/>
              </a:rPr>
              <a:t>Le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361622"/>
            <a:ext cx="4703445" cy="214820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Facility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Safety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Staff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Qualifications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Education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356870" algn="l"/>
                <a:tab pos="357505" algn="l"/>
                <a:tab pos="2250440" algn="l"/>
                <a:tab pos="2734945" algn="l"/>
              </a:tabLst>
            </a:pP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20" dirty="0">
                <a:latin typeface="Calibri"/>
                <a:cs typeface="Calibri"/>
              </a:rPr>
              <a:t>en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1176" y="230505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6120" algn="l"/>
                <a:tab pos="9156065" algn="l"/>
              </a:tabLst>
            </a:pPr>
            <a:r>
              <a:rPr spc="-5" dirty="0">
                <a:latin typeface="Times New Roman"/>
                <a:cs typeface="Times New Roman"/>
              </a:rPr>
              <a:t> 	</a:t>
            </a:r>
            <a:r>
              <a:rPr spc="-175" dirty="0">
                <a:latin typeface="Times New Roman"/>
                <a:cs typeface="Times New Roman"/>
              </a:rPr>
              <a:t>ORGANIZATIONAL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305" dirty="0">
                <a:latin typeface="Times New Roman"/>
                <a:cs typeface="Times New Roman"/>
              </a:rPr>
              <a:t>FUNCTIONS	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074920" y="1394939"/>
            <a:ext cx="4051300" cy="5463540"/>
            <a:chOff x="5074920" y="1394939"/>
            <a:chExt cx="4051300" cy="54635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0" y="1394939"/>
              <a:ext cx="4050994" cy="54630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8" y="6309359"/>
              <a:ext cx="2161032" cy="548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7852"/>
            <a:ext cx="5642610" cy="560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360045" algn="ctr">
              <a:lnSpc>
                <a:spcPct val="150100"/>
              </a:lnSpc>
              <a:spcBef>
                <a:spcPts val="95"/>
              </a:spcBef>
            </a:pP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Joint</a:t>
            </a:r>
            <a:r>
              <a:rPr sz="3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Commission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Sentinel </a:t>
            </a:r>
            <a:r>
              <a:rPr sz="3000" spc="-6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Calibri"/>
                <a:cs typeface="Calibri"/>
              </a:rPr>
              <a:t>Event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Alerts,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and Quick 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Safety 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Issues.</a:t>
            </a:r>
            <a:endParaRPr sz="30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15" dirty="0">
                <a:latin typeface="Calibri"/>
                <a:cs typeface="Calibri"/>
              </a:rPr>
              <a:t>Anyone </a:t>
            </a:r>
            <a:r>
              <a:rPr sz="3000" spc="-10" dirty="0">
                <a:latin typeface="Calibri"/>
                <a:cs typeface="Calibri"/>
              </a:rPr>
              <a:t>can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subscribe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to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receive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Sentinel </a:t>
            </a:r>
            <a:r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Event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Alerts </a:t>
            </a:r>
            <a:r>
              <a:rPr sz="3000" spc="-5" dirty="0">
                <a:latin typeface="Calibri"/>
                <a:cs typeface="Calibri"/>
              </a:rPr>
              <a:t>via email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new </a:t>
            </a:r>
            <a:r>
              <a:rPr sz="3000" dirty="0">
                <a:latin typeface="Calibri"/>
                <a:cs typeface="Calibri"/>
              </a:rPr>
              <a:t>alert is issued. </a:t>
            </a:r>
            <a:r>
              <a:rPr sz="3000" spc="-15" dirty="0">
                <a:latin typeface="Calibri"/>
                <a:cs typeface="Calibri"/>
              </a:rPr>
              <a:t>They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free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all </a:t>
            </a:r>
            <a:r>
              <a:rPr sz="3000" spc="-5" dirty="0">
                <a:latin typeface="Calibri"/>
                <a:cs typeface="Calibri"/>
              </a:rPr>
              <a:t>whether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5" dirty="0">
                <a:latin typeface="Calibri"/>
                <a:cs typeface="Calibri"/>
              </a:rPr>
              <a:t>not the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organization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accredited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TJC.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1175" y="183845"/>
            <a:ext cx="91694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8050" algn="l"/>
                <a:tab pos="9156065" algn="l"/>
              </a:tabLst>
            </a:pPr>
            <a:r>
              <a:rPr spc="-5" dirty="0"/>
              <a:t> 	</a:t>
            </a:r>
            <a:r>
              <a:rPr spc="-35" dirty="0"/>
              <a:t>Patient</a:t>
            </a:r>
            <a:r>
              <a:rPr spc="40" dirty="0"/>
              <a:t> </a:t>
            </a:r>
            <a:r>
              <a:rPr spc="-30" dirty="0"/>
              <a:t>Safety</a:t>
            </a:r>
            <a:r>
              <a:rPr spc="-10" dirty="0"/>
              <a:t> </a:t>
            </a:r>
            <a:r>
              <a:rPr spc="-80" dirty="0"/>
              <a:t>Tools</a:t>
            </a:r>
            <a:r>
              <a:rPr spc="20" dirty="0"/>
              <a:t> </a:t>
            </a:r>
            <a:r>
              <a:rPr spc="-5" dirty="0"/>
              <a:t>&amp;</a:t>
            </a:r>
            <a:r>
              <a:rPr spc="5" dirty="0"/>
              <a:t> </a:t>
            </a:r>
            <a:r>
              <a:rPr spc="-25" dirty="0"/>
              <a:t>Resources	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033271"/>
            <a:ext cx="3276600" cy="582472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87834"/>
            <a:ext cx="5788660" cy="429768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94"/>
              </a:spcBef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Joint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Commission</a:t>
            </a:r>
            <a:r>
              <a:rPr sz="2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Center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Transforming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Healthcare</a:t>
            </a:r>
            <a:endParaRPr sz="22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30100"/>
              </a:lnSpc>
              <a:spcBef>
                <a:spcPts val="545"/>
              </a:spcBef>
              <a:buFont typeface="Arial MT"/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works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dirty="0">
                <a:latin typeface="Calibri"/>
                <a:cs typeface="Calibri"/>
              </a:rPr>
              <a:t> leading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hospitals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systems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systematic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approach,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analyze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care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breakdowns,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 discover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 underlying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causes,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24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develop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F81BC"/>
                </a:solidFill>
                <a:latin typeface="Calibri"/>
                <a:cs typeface="Calibri"/>
              </a:rPr>
              <a:t>targeted </a:t>
            </a:r>
            <a:r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solutions </a:t>
            </a:r>
            <a:r>
              <a:rPr sz="2400" spc="-20" dirty="0">
                <a:solidFill>
                  <a:srgbClr val="4F81BC"/>
                </a:solidFill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complex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problems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results </a:t>
            </a:r>
            <a:r>
              <a:rPr sz="2400" dirty="0">
                <a:latin typeface="Calibri"/>
                <a:cs typeface="Calibri"/>
              </a:rPr>
              <a:t>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initiatives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available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Joint </a:t>
            </a:r>
            <a:r>
              <a:rPr sz="2400" spc="-10" dirty="0">
                <a:latin typeface="Calibri"/>
                <a:cs typeface="Calibri"/>
              </a:rPr>
              <a:t> Commission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accredited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organizations.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468" y="5159451"/>
            <a:ext cx="4303395" cy="93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  <a:tabLst>
                <a:tab pos="1250315" algn="l"/>
                <a:tab pos="1969770" algn="l"/>
                <a:tab pos="2357120" algn="l"/>
                <a:tab pos="2820670" algn="l"/>
                <a:tab pos="2961005" algn="l"/>
                <a:tab pos="3579495" algn="l"/>
              </a:tabLst>
            </a:pPr>
            <a:r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u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sz="2400" spc="10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m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e	</a:t>
            </a:r>
            <a:r>
              <a:rPr sz="2400" spc="-5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spc="-5" dirty="0">
                <a:highlight>
                  <a:srgbClr val="FFFF00"/>
                </a:highlight>
                <a:latin typeface="Calibri"/>
                <a:cs typeface="Calibri"/>
              </a:rPr>
              <a:t>o</a:t>
            </a:r>
            <a:r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l	is	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o	</a:t>
            </a:r>
            <a:r>
              <a:rPr sz="2400" spc="-35" dirty="0">
                <a:highlight>
                  <a:srgbClr val="FFFF00"/>
                </a:highlight>
                <a:latin typeface="Calibri"/>
                <a:cs typeface="Calibri"/>
              </a:rPr>
              <a:t>c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o</a:t>
            </a:r>
            <a:r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spc="-5" dirty="0">
                <a:highlight>
                  <a:srgbClr val="FFFF00"/>
                </a:highlight>
                <a:latin typeface="Calibri"/>
                <a:cs typeface="Calibri"/>
              </a:rPr>
              <a:t>si</a:t>
            </a:r>
            <a:r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ly  </a:t>
            </a:r>
            <a:r>
              <a:rPr sz="2400" spc="-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quality	</a:t>
            </a:r>
            <a:r>
              <a:rPr sz="2400" spc="-1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healthcare		</a:t>
            </a:r>
            <a:r>
              <a:rPr sz="2400" spc="-1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in	</a:t>
            </a:r>
            <a:r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high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9405" y="5159451"/>
            <a:ext cx="967105" cy="93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30100"/>
              </a:lnSpc>
              <a:spcBef>
                <a:spcPts val="100"/>
              </a:spcBef>
            </a:pPr>
            <a:r>
              <a:rPr sz="2400" spc="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ov</a:t>
            </a:r>
            <a:r>
              <a:rPr sz="2400" spc="-2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spc="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e  </a:t>
            </a:r>
            <a:r>
              <a:rPr sz="2400" spc="-2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ia</a:t>
            </a:r>
            <a:r>
              <a:rPr sz="2400" spc="1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le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" y="6220459"/>
            <a:ext cx="17583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organizations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1175" y="183845"/>
            <a:ext cx="91694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8050" algn="l"/>
                <a:tab pos="9156065" algn="l"/>
              </a:tabLst>
            </a:pPr>
            <a:r>
              <a:rPr spc="-5" dirty="0"/>
              <a:t> 	</a:t>
            </a:r>
            <a:r>
              <a:rPr spc="-35" dirty="0"/>
              <a:t>Patient</a:t>
            </a:r>
            <a:r>
              <a:rPr spc="40" dirty="0"/>
              <a:t> </a:t>
            </a:r>
            <a:r>
              <a:rPr spc="-30" dirty="0"/>
              <a:t>Safety</a:t>
            </a:r>
            <a:r>
              <a:rPr spc="-10" dirty="0"/>
              <a:t> </a:t>
            </a:r>
            <a:r>
              <a:rPr spc="-80" dirty="0"/>
              <a:t>Tools</a:t>
            </a:r>
            <a:r>
              <a:rPr spc="20" dirty="0"/>
              <a:t> </a:t>
            </a:r>
            <a:r>
              <a:rPr spc="-5" dirty="0"/>
              <a:t>&amp;</a:t>
            </a:r>
            <a:r>
              <a:rPr spc="5" dirty="0"/>
              <a:t> </a:t>
            </a:r>
            <a:r>
              <a:rPr spc="-25" dirty="0"/>
              <a:t>Resources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227064" y="1200881"/>
            <a:ext cx="2917190" cy="3584575"/>
            <a:chOff x="6227064" y="1200881"/>
            <a:chExt cx="2917190" cy="3584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4" y="1200881"/>
              <a:ext cx="2852928" cy="17614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4" y="2852928"/>
              <a:ext cx="2916936" cy="19324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227063" y="4941588"/>
            <a:ext cx="2905125" cy="1916430"/>
            <a:chOff x="6227063" y="4941588"/>
            <a:chExt cx="2905125" cy="19164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4941588"/>
              <a:ext cx="2852928" cy="19164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063" y="6662934"/>
              <a:ext cx="2904516" cy="1879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98829"/>
            <a:ext cx="8990965" cy="4607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Joint</a:t>
            </a:r>
            <a:r>
              <a:rPr sz="25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Commission's</a:t>
            </a:r>
            <a:r>
              <a:rPr sz="25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sz="25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Check</a:t>
            </a:r>
            <a:endParaRPr sz="25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590"/>
              </a:spcBef>
              <a:buFont typeface="Arial MT"/>
              <a:buChar char="•"/>
              <a:tabLst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is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search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engine</a:t>
            </a:r>
            <a:r>
              <a:rPr sz="25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and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comprehensive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directory</a:t>
            </a:r>
            <a:r>
              <a:rPr sz="2500" spc="-5" dirty="0">
                <a:latin typeface="Calibri"/>
                <a:cs typeface="Calibri"/>
              </a:rPr>
              <a:t> of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healthcare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organizations</a:t>
            </a:r>
            <a:r>
              <a:rPr sz="2500" spc="5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that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are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accredited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certified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by</a:t>
            </a:r>
            <a:r>
              <a:rPr sz="2500" spc="5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Joint </a:t>
            </a:r>
            <a:r>
              <a:rPr sz="2500" spc="-5" dirty="0">
                <a:latin typeface="Calibri"/>
                <a:cs typeface="Calibri"/>
              </a:rPr>
              <a:t> Commission.</a:t>
            </a:r>
            <a:endParaRPr sz="25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2115"/>
              </a:spcBef>
              <a:buFont typeface="Arial MT"/>
              <a:buChar char="•"/>
              <a:tabLst>
                <a:tab pos="357505" algn="l"/>
              </a:tabLst>
            </a:pP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Providing</a:t>
            </a:r>
            <a:r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comparative</a:t>
            </a:r>
            <a:r>
              <a:rPr sz="25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Quality</a:t>
            </a:r>
            <a:r>
              <a:rPr sz="25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Reports</a:t>
            </a:r>
            <a:r>
              <a:rPr sz="25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the public.</a:t>
            </a:r>
            <a:endParaRPr sz="25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200"/>
              </a:lnSpc>
              <a:spcBef>
                <a:spcPts val="585"/>
              </a:spcBef>
              <a:buFont typeface="Arial MT"/>
              <a:buChar char="•"/>
              <a:tabLst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dirty="0">
                <a:latin typeface="Calibri"/>
                <a:cs typeface="Calibri"/>
              </a:rPr>
              <a:t> Quality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Report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includes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accreditation</a:t>
            </a:r>
            <a:r>
              <a:rPr sz="2500" spc="-5" dirty="0">
                <a:latin typeface="Calibri"/>
                <a:cs typeface="Calibri"/>
              </a:rPr>
              <a:t> or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certification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information, </a:t>
            </a:r>
            <a:r>
              <a:rPr sz="2500" spc="-5" dirty="0">
                <a:latin typeface="Calibri"/>
                <a:cs typeface="Calibri"/>
              </a:rPr>
              <a:t>compliance with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National </a:t>
            </a:r>
            <a:r>
              <a:rPr sz="2500" spc="-20" dirty="0">
                <a:latin typeface="Calibri"/>
                <a:cs typeface="Calibri"/>
              </a:rPr>
              <a:t>Patient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Safety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Goals, </a:t>
            </a:r>
            <a:r>
              <a:rPr sz="2500" spc="-5" dirty="0">
                <a:latin typeface="Calibri"/>
                <a:cs typeface="Calibri"/>
              </a:rPr>
              <a:t>including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HCAHPS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Survey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(patient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satisfaction)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results,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etc.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0871"/>
            <a:ext cx="9110133" cy="2913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3" y="9829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75029"/>
            <a:ext cx="8986520" cy="5046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Calibri"/>
                <a:cs typeface="Calibri"/>
              </a:rPr>
              <a:t>shifted</a:t>
            </a:r>
            <a:r>
              <a:rPr sz="3200" spc="730" dirty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730" dirty="0">
                <a:latin typeface="Calibri"/>
                <a:cs typeface="Calibri"/>
              </a:rPr>
              <a:t>  </a:t>
            </a:r>
            <a:r>
              <a:rPr sz="3200" spc="-20" dirty="0">
                <a:latin typeface="Calibri"/>
                <a:cs typeface="Calibri"/>
              </a:rPr>
              <a:t>focus</a:t>
            </a:r>
            <a:r>
              <a:rPr sz="3200" spc="730" dirty="0">
                <a:latin typeface="Calibri"/>
                <a:cs typeface="Calibri"/>
              </a:rPr>
              <a:t> </a:t>
            </a:r>
            <a:r>
              <a:rPr sz="3200" spc="7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740" dirty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survey</a:t>
            </a:r>
            <a:r>
              <a:rPr sz="3200" spc="735" dirty="0">
                <a:latin typeface="Calibri"/>
                <a:cs typeface="Calibri"/>
              </a:rPr>
              <a:t> </a:t>
            </a:r>
            <a:r>
              <a:rPr sz="3200" spc="7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preparation</a:t>
            </a:r>
            <a:r>
              <a:rPr sz="3200" spc="730" dirty="0">
                <a:latin typeface="Calibri"/>
                <a:cs typeface="Calibri"/>
              </a:rPr>
              <a:t>  </a:t>
            </a:r>
            <a:r>
              <a:rPr sz="3200" spc="-20" dirty="0">
                <a:latin typeface="Calibri"/>
                <a:cs typeface="Calibri"/>
              </a:rPr>
              <a:t>to</a:t>
            </a:r>
            <a:endParaRPr sz="32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690"/>
              </a:spcBef>
            </a:pPr>
            <a:r>
              <a:rPr sz="3200" spc="-10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cs typeface="Calibri"/>
              </a:rPr>
              <a:t>continuous</a:t>
            </a:r>
            <a:r>
              <a:rPr sz="3200" spc="35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cs typeface="Calibri"/>
              </a:rPr>
              <a:t>improvement.</a:t>
            </a:r>
            <a:endParaRPr sz="3200" dirty="0"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50" dirty="0">
              <a:latin typeface="Calibri"/>
              <a:cs typeface="Calibri"/>
            </a:endParaRPr>
          </a:p>
          <a:p>
            <a:pPr marL="12700" marR="5080" algn="just">
              <a:lnSpc>
                <a:spcPct val="170100"/>
              </a:lnSpc>
            </a:pP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Periodic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Performance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Review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(PPR),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Intra-Cycle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Monitoring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(ICM):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 annual</a:t>
            </a:r>
            <a:r>
              <a:rPr sz="3200" spc="7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self-assessment,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evaluate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compliance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develop</a:t>
            </a:r>
            <a:r>
              <a:rPr sz="3200" spc="-5" dirty="0">
                <a:latin typeface="Calibri"/>
                <a:cs typeface="Calibri"/>
              </a:rPr>
              <a:t> a</a:t>
            </a:r>
            <a:r>
              <a:rPr sz="3200" dirty="0">
                <a:latin typeface="Calibri"/>
                <a:cs typeface="Calibri"/>
              </a:rPr>
              <a:t> Plan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Action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(POA)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with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Measures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Success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(MOS).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204"/>
            <a:ext cx="9110133" cy="32621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3" y="10530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1917192"/>
            <a:ext cx="4267200" cy="12070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088" y="571685"/>
            <a:ext cx="7594149" cy="14887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061" y="4078222"/>
            <a:ext cx="3405945" cy="2765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191" y="2060448"/>
            <a:ext cx="9131935" cy="4798060"/>
            <a:chOff x="12191" y="2060448"/>
            <a:chExt cx="9131935" cy="47980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591" y="4148327"/>
              <a:ext cx="4660959" cy="27096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1" y="2060448"/>
              <a:ext cx="9131808" cy="2087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22425"/>
            <a:ext cx="8992870" cy="5751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19835" algn="l"/>
                <a:tab pos="1936114" algn="l"/>
                <a:tab pos="2921000" algn="l"/>
                <a:tab pos="3844925" algn="l"/>
                <a:tab pos="5006975" algn="l"/>
                <a:tab pos="6887845" algn="l"/>
                <a:tab pos="7430770" algn="l"/>
              </a:tabLst>
            </a:pPr>
            <a:r>
              <a:rPr sz="2700" spc="-5" dirty="0">
                <a:latin typeface="Calibri"/>
                <a:cs typeface="Calibri"/>
              </a:rPr>
              <a:t>shifted	</a:t>
            </a:r>
            <a:r>
              <a:rPr sz="2700" spc="5" dirty="0">
                <a:latin typeface="Calibri"/>
                <a:cs typeface="Calibri"/>
              </a:rPr>
              <a:t>the	</a:t>
            </a:r>
            <a:r>
              <a:rPr sz="2700" spc="-20" dirty="0">
                <a:latin typeface="Calibri"/>
                <a:cs typeface="Calibri"/>
              </a:rPr>
              <a:t>focus	</a:t>
            </a:r>
            <a:r>
              <a:rPr sz="2700" spc="-15" dirty="0">
                <a:latin typeface="Calibri"/>
                <a:cs typeface="Calibri"/>
              </a:rPr>
              <a:t>from	</a:t>
            </a:r>
            <a:r>
              <a:rPr sz="2700" spc="-5" dirty="0">
                <a:latin typeface="Calibri"/>
                <a:cs typeface="Calibri"/>
              </a:rPr>
              <a:t>survey	</a:t>
            </a:r>
            <a:r>
              <a:rPr sz="2700" spc="-20" dirty="0">
                <a:latin typeface="Calibri"/>
                <a:cs typeface="Calibri"/>
              </a:rPr>
              <a:t>preparation	</a:t>
            </a:r>
            <a:r>
              <a:rPr sz="2700" spc="-10" dirty="0">
                <a:latin typeface="Calibri"/>
                <a:cs typeface="Calibri"/>
              </a:rPr>
              <a:t>to	</a:t>
            </a:r>
            <a:r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continuous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improvement.</a:t>
            </a: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170500"/>
              </a:lnSpc>
              <a:spcBef>
                <a:spcPts val="620"/>
              </a:spcBef>
              <a:tabLst>
                <a:tab pos="668020" algn="l"/>
                <a:tab pos="2037080" algn="l"/>
                <a:tab pos="3147060" algn="l"/>
                <a:tab pos="4530725" algn="l"/>
                <a:tab pos="5665470" algn="l"/>
                <a:tab pos="7452359" algn="l"/>
                <a:tab pos="8689975" algn="l"/>
              </a:tabLst>
            </a:pP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700" spc="5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Pr</a:t>
            </a:r>
            <a:r>
              <a:rPr sz="2700" b="1" spc="-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ori</a:t>
            </a:r>
            <a:r>
              <a:rPr sz="27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2700" b="1" spc="-4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oc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s	P</a:t>
            </a:r>
            <a:r>
              <a:rPr sz="2700" b="1" spc="-5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ocess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	(</a:t>
            </a:r>
            <a:r>
              <a:rPr sz="2700" b="1" spc="-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700" spc="-1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:	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5" dirty="0">
                <a:latin typeface="Calibri"/>
                <a:cs typeface="Calibri"/>
              </a:rPr>
              <a:t>-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u</a:t>
            </a:r>
            <a:r>
              <a:rPr sz="2700" spc="10" dirty="0">
                <a:latin typeface="Calibri"/>
                <a:cs typeface="Calibri"/>
              </a:rPr>
              <a:t>r</a:t>
            </a:r>
            <a:r>
              <a:rPr sz="2700" spc="-25" dirty="0">
                <a:latin typeface="Calibri"/>
                <a:cs typeface="Calibri"/>
              </a:rPr>
              <a:t>ve</a:t>
            </a:r>
            <a:r>
              <a:rPr sz="2700" spc="5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35" dirty="0">
                <a:latin typeface="Calibri"/>
                <a:cs typeface="Calibri"/>
              </a:rPr>
              <a:t>r</a:t>
            </a:r>
            <a:r>
              <a:rPr sz="2700" spc="-2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vi</a:t>
            </a:r>
            <a:r>
              <a:rPr sz="2700" spc="-55" dirty="0">
                <a:latin typeface="Calibri"/>
                <a:cs typeface="Calibri"/>
              </a:rPr>
              <a:t>e</a:t>
            </a:r>
            <a:r>
              <a:rPr sz="2700" spc="5" dirty="0">
                <a:latin typeface="Calibri"/>
                <a:cs typeface="Calibri"/>
              </a:rPr>
              <a:t>w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5" dirty="0">
                <a:latin typeface="Calibri"/>
                <a:cs typeface="Calibri"/>
              </a:rPr>
              <a:t>of  </a:t>
            </a:r>
            <a:r>
              <a:rPr sz="2700" spc="-10" dirty="0">
                <a:latin typeface="Calibri"/>
                <a:cs typeface="Calibri"/>
              </a:rPr>
              <a:t>organization-specific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data,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Including: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Char char="-"/>
              <a:tabLst>
                <a:tab pos="469900" algn="l"/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Periodic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Performance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Review </a:t>
            </a:r>
            <a:r>
              <a:rPr sz="2700" spc="-10" dirty="0">
                <a:latin typeface="Calibri"/>
                <a:cs typeface="Calibri"/>
              </a:rPr>
              <a:t>information.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24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har char="-"/>
              <a:tabLst>
                <a:tab pos="469900" algn="l"/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23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Char char="-"/>
              <a:tabLst>
                <a:tab pos="469900" algn="l"/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Previous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recommendations.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24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har char="-"/>
              <a:tabLst>
                <a:tab pos="469900" algn="l"/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Complaints;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Sentinel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events.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0871"/>
            <a:ext cx="9110133" cy="2913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3" y="10530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614671"/>
            <a:ext cx="4452031" cy="221508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28861"/>
            <a:ext cx="898779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>
              <a:lnSpc>
                <a:spcPct val="140100"/>
              </a:lnSpc>
              <a:spcBef>
                <a:spcPts val="100"/>
              </a:spcBef>
              <a:tabLst>
                <a:tab pos="1521460" algn="l"/>
                <a:tab pos="2442210" algn="l"/>
                <a:tab pos="3686175" algn="l"/>
                <a:tab pos="4857115" algn="l"/>
                <a:tab pos="6308725" algn="l"/>
                <a:tab pos="8622665" algn="l"/>
              </a:tabLst>
            </a:pPr>
            <a:r>
              <a:rPr sz="3200" spc="-10" dirty="0">
                <a:latin typeface="Calibri"/>
                <a:cs typeface="Calibri"/>
              </a:rPr>
              <a:t>sh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ed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f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su</a:t>
            </a:r>
            <a:r>
              <a:rPr sz="3200" spc="25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ep</a:t>
            </a:r>
            <a:r>
              <a:rPr sz="3200" spc="25" dirty="0">
                <a:latin typeface="Calibri"/>
                <a:cs typeface="Calibri"/>
              </a:rPr>
              <a:t>a</a:t>
            </a:r>
            <a:r>
              <a:rPr sz="3200" spc="-9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continuous</a:t>
            </a:r>
            <a:r>
              <a:rPr sz="32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improvement.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Unannounced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visits.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10"/>
              </a:spcBef>
              <a:tabLst>
                <a:tab pos="597535" algn="l"/>
                <a:tab pos="1969770" algn="l"/>
                <a:tab pos="3762375" algn="l"/>
                <a:tab pos="5671820" algn="l"/>
                <a:tab pos="7021830" algn="l"/>
                <a:tab pos="7546975" algn="l"/>
                <a:tab pos="8275320" algn="l"/>
              </a:tabLst>
            </a:pP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uat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ed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356856"/>
            <a:ext cx="2298065" cy="139128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3200" spc="-15" dirty="0">
                <a:latin typeface="Calibri"/>
                <a:cs typeface="Calibri"/>
              </a:rPr>
              <a:t>experience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Methodology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7820" y="4356856"/>
            <a:ext cx="6687820" cy="139128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635"/>
              </a:spcBef>
              <a:tabLst>
                <a:tab pos="831850" algn="l"/>
                <a:tab pos="2329180" algn="l"/>
                <a:tab pos="4265295" algn="l"/>
                <a:tab pos="5628005" algn="l"/>
              </a:tabLst>
            </a:pP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ac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pat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us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b="1" spc="-17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-8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540"/>
              </a:spcBef>
              <a:tabLst>
                <a:tab pos="661670" algn="l"/>
                <a:tab pos="2234565" algn="l"/>
                <a:tab pos="3444875" algn="l"/>
                <a:tab pos="4094479" algn="l"/>
                <a:tab pos="5750560" algn="l"/>
              </a:tabLst>
            </a:pPr>
            <a:r>
              <a:rPr sz="3200" spc="-10" dirty="0">
                <a:latin typeface="Calibri"/>
                <a:cs typeface="Calibri"/>
              </a:rPr>
              <a:t>to	</a:t>
            </a:r>
            <a:r>
              <a:rPr sz="3200" dirty="0">
                <a:latin typeface="Calibri"/>
                <a:cs typeface="Calibri"/>
              </a:rPr>
              <a:t>identify	</a:t>
            </a:r>
            <a:r>
              <a:rPr sz="3200" spc="-5" dirty="0">
                <a:latin typeface="Calibri"/>
                <a:cs typeface="Calibri"/>
              </a:rPr>
              <a:t>types	of	</a:t>
            </a:r>
            <a:r>
              <a:rPr sz="3200" spc="-10" dirty="0">
                <a:latin typeface="Calibri"/>
                <a:cs typeface="Calibri"/>
              </a:rPr>
              <a:t>patients	</a:t>
            </a:r>
            <a:r>
              <a:rPr sz="3200" spc="5" dirty="0">
                <a:latin typeface="Calibri"/>
                <a:cs typeface="Calibri"/>
              </a:rPr>
              <a:t>and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918708"/>
            <a:ext cx="380237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latin typeface="Calibri"/>
                <a:cs typeface="Calibri"/>
              </a:rPr>
              <a:t>processes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more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</a:t>
            </a:r>
            <a:r>
              <a:rPr sz="3200" spc="-10" dirty="0">
                <a:latin typeface="Calibri"/>
                <a:cs typeface="Calibri"/>
              </a:rPr>
              <a:t> risk.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870"/>
            <a:ext cx="9110133" cy="39591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11993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55"/>
            <a:ext cx="4571999" cy="16550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2776" y="5733287"/>
            <a:ext cx="5221224" cy="112470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58" y="114538"/>
            <a:ext cx="9029341" cy="595600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2711" y="0"/>
            <a:ext cx="33394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5489" algn="l"/>
              </a:tabLst>
            </a:pPr>
            <a:r>
              <a:rPr sz="4000" b="1" u="none" dirty="0">
                <a:latin typeface="Calibri"/>
                <a:cs typeface="Calibri"/>
              </a:rPr>
              <a:t>Deeme</a:t>
            </a:r>
            <a:r>
              <a:rPr sz="4000" b="1" u="none" spc="5" dirty="0">
                <a:latin typeface="Calibri"/>
                <a:cs typeface="Calibri"/>
              </a:rPr>
              <a:t>d</a:t>
            </a:r>
            <a:r>
              <a:rPr sz="4000" b="1" u="none" dirty="0">
                <a:latin typeface="Calibri"/>
                <a:cs typeface="Calibri"/>
              </a:rPr>
              <a:t>	S</a:t>
            </a:r>
            <a:r>
              <a:rPr sz="4000" b="1" u="none" spc="-35" dirty="0">
                <a:latin typeface="Calibri"/>
                <a:cs typeface="Calibri"/>
              </a:rPr>
              <a:t>t</a:t>
            </a:r>
            <a:r>
              <a:rPr sz="4000" b="1" u="none" spc="-55" dirty="0">
                <a:latin typeface="Calibri"/>
                <a:cs typeface="Calibri"/>
              </a:rPr>
              <a:t>a</a:t>
            </a:r>
            <a:r>
              <a:rPr sz="4000" b="1" u="none" dirty="0">
                <a:latin typeface="Calibri"/>
                <a:cs typeface="Calibri"/>
              </a:rPr>
              <a:t>tus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54456"/>
            <a:ext cx="8993505" cy="578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Conditions</a:t>
            </a:r>
            <a:r>
              <a:rPr sz="30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0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6FC0"/>
                </a:solidFill>
                <a:latin typeface="Calibri"/>
                <a:cs typeface="Calibri"/>
              </a:rPr>
              <a:t>Participations</a:t>
            </a:r>
            <a:r>
              <a:rPr sz="3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(CoPs)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CMS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develops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standards,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called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Conditions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of 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Participation </a:t>
            </a:r>
            <a:r>
              <a:rPr sz="3000" spc="-10" dirty="0">
                <a:latin typeface="Calibri"/>
                <a:cs typeface="Calibri"/>
              </a:rPr>
              <a:t>(CoPs) </a:t>
            </a:r>
            <a:r>
              <a:rPr sz="3000" spc="-5" dirty="0">
                <a:latin typeface="Calibri"/>
                <a:cs typeface="Calibri"/>
              </a:rPr>
              <a:t>that health </a:t>
            </a:r>
            <a:r>
              <a:rPr sz="3000" spc="-20" dirty="0">
                <a:latin typeface="Calibri"/>
                <a:cs typeface="Calibri"/>
              </a:rPr>
              <a:t>care </a:t>
            </a:r>
            <a:r>
              <a:rPr sz="3000" spc="-15" dirty="0">
                <a:latin typeface="Calibri"/>
                <a:cs typeface="Calibri"/>
              </a:rPr>
              <a:t>organizations </a:t>
            </a:r>
            <a:r>
              <a:rPr sz="3000" spc="-20" dirty="0">
                <a:latin typeface="Calibri"/>
                <a:cs typeface="Calibri"/>
              </a:rPr>
              <a:t>must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meet</a:t>
            </a:r>
            <a:r>
              <a:rPr sz="3000" spc="6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15" dirty="0">
                <a:latin typeface="Calibri"/>
                <a:cs typeface="Calibri"/>
              </a:rPr>
              <a:t>order to </a:t>
            </a:r>
            <a:r>
              <a:rPr sz="3000" spc="-5" dirty="0">
                <a:latin typeface="Calibri"/>
                <a:cs typeface="Calibri"/>
              </a:rPr>
              <a:t>begin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continue </a:t>
            </a:r>
            <a:r>
              <a:rPr sz="3000" spc="-5" dirty="0">
                <a:latin typeface="Calibri"/>
                <a:cs typeface="Calibri"/>
              </a:rPr>
              <a:t>participating </a:t>
            </a:r>
            <a:r>
              <a:rPr sz="3000" spc="5" dirty="0">
                <a:latin typeface="Calibri"/>
                <a:cs typeface="Calibri"/>
              </a:rPr>
              <a:t>in 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receive </a:t>
            </a:r>
            <a:r>
              <a:rPr sz="3000" spc="-15" dirty="0">
                <a:latin typeface="Calibri"/>
                <a:cs typeface="Calibri"/>
              </a:rPr>
              <a:t>payment from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Medicare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Medicaid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programs.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dirty="0">
                <a:latin typeface="Calibri"/>
                <a:cs typeface="Calibri"/>
              </a:rPr>
              <a:t>This </a:t>
            </a:r>
            <a:r>
              <a:rPr sz="3000" spc="-10" dirty="0">
                <a:latin typeface="Calibri"/>
                <a:cs typeface="Calibri"/>
              </a:rPr>
              <a:t>certification </a:t>
            </a:r>
            <a:r>
              <a:rPr sz="3000" dirty="0">
                <a:latin typeface="Calibri"/>
                <a:cs typeface="Calibri"/>
              </a:rPr>
              <a:t>is usually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based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on an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onsite survey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conducted by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30" dirty="0">
                <a:latin typeface="Calibri"/>
                <a:cs typeface="Calibri"/>
              </a:rPr>
              <a:t>state </a:t>
            </a:r>
            <a:r>
              <a:rPr sz="3000" spc="-5" dirty="0">
                <a:latin typeface="Calibri"/>
                <a:cs typeface="Calibri"/>
              </a:rPr>
              <a:t>agency </a:t>
            </a:r>
            <a:r>
              <a:rPr sz="3000" dirty="0">
                <a:latin typeface="Calibri"/>
                <a:cs typeface="Calibri"/>
              </a:rPr>
              <a:t>on </a:t>
            </a:r>
            <a:r>
              <a:rPr sz="3000" spc="-10" dirty="0">
                <a:latin typeface="Calibri"/>
                <a:cs typeface="Calibri"/>
              </a:rPr>
              <a:t>behalf </a:t>
            </a:r>
            <a:r>
              <a:rPr sz="3000" dirty="0">
                <a:latin typeface="Calibri"/>
                <a:cs typeface="Calibri"/>
              </a:rPr>
              <a:t>of CMS or 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CMS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regional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office.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3" y="0"/>
            <a:ext cx="9144000" cy="1484630"/>
            <a:chOff x="1523" y="0"/>
            <a:chExt cx="9144000" cy="1484630"/>
          </a:xfrm>
        </p:grpSpPr>
        <p:sp>
          <p:nvSpPr>
            <p:cNvPr id="5" name="object 5"/>
            <p:cNvSpPr/>
            <p:nvPr/>
          </p:nvSpPr>
          <p:spPr>
            <a:xfrm>
              <a:off x="1523" y="69341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6" y="0"/>
              <a:ext cx="2843784" cy="1484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87553"/>
            <a:ext cx="8992870" cy="588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50100"/>
              </a:lnSpc>
              <a:spcBef>
                <a:spcPts val="95"/>
              </a:spcBef>
            </a:pPr>
            <a:r>
              <a:rPr sz="3000" dirty="0">
                <a:latin typeface="Calibri"/>
                <a:cs typeface="Calibri"/>
              </a:rPr>
              <a:t>-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CMS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also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ensures</a:t>
            </a:r>
            <a:r>
              <a:rPr sz="3000" spc="-5" dirty="0">
                <a:latin typeface="Calibri"/>
                <a:cs typeface="Calibri"/>
              </a:rPr>
              <a:t> that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standards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accrediting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organizations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recognized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by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CMS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meet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exceed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Medicare</a:t>
            </a:r>
            <a:r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standards</a:t>
            </a:r>
            <a:r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set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forth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0" dirty="0">
                <a:latin typeface="Calibri"/>
                <a:cs typeface="Calibri"/>
              </a:rPr>
              <a:t> CoPs.</a:t>
            </a:r>
            <a:r>
              <a:rPr sz="3000" spc="65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e.g.</a:t>
            </a:r>
            <a:endParaRPr sz="3000" dirty="0">
              <a:latin typeface="Calibri"/>
              <a:cs typeface="Calibri"/>
            </a:endParaRPr>
          </a:p>
          <a:p>
            <a:pPr marL="387350" indent="-375285" algn="just">
              <a:lnSpc>
                <a:spcPct val="100000"/>
              </a:lnSpc>
              <a:spcBef>
                <a:spcPts val="2525"/>
              </a:spcBef>
              <a:buAutoNum type="arabicPeriod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Joint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Commission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(TJC).</a:t>
            </a:r>
            <a:endParaRPr sz="300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520"/>
              </a:spcBef>
              <a:buAutoNum type="arabicPeriod"/>
              <a:tabLst>
                <a:tab pos="387985" algn="l"/>
              </a:tabLst>
            </a:pPr>
            <a:r>
              <a:rPr sz="3000" spc="-15" dirty="0">
                <a:latin typeface="Calibri"/>
                <a:cs typeface="Calibri"/>
              </a:rPr>
              <a:t>Det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Norske </a:t>
            </a:r>
            <a:r>
              <a:rPr sz="3000" spc="-30" dirty="0">
                <a:latin typeface="Calibri"/>
                <a:cs typeface="Calibri"/>
              </a:rPr>
              <a:t>Veritas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Healthcare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(DNV</a:t>
            </a:r>
            <a:r>
              <a:rPr sz="3000" spc="-10" dirty="0">
                <a:latin typeface="Calibri"/>
                <a:cs typeface="Calibri"/>
              </a:rPr>
              <a:t> Healthcare).</a:t>
            </a:r>
            <a:endParaRPr sz="3000" dirty="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720"/>
              </a:spcBef>
              <a:buAutoNum type="arabicPeriod"/>
              <a:tabLst>
                <a:tab pos="406400" algn="l"/>
              </a:tabLst>
            </a:pPr>
            <a:r>
              <a:rPr sz="3000" spc="-5" dirty="0">
                <a:latin typeface="Calibri"/>
                <a:cs typeface="Calibri"/>
              </a:rPr>
              <a:t>American</a:t>
            </a:r>
            <a:r>
              <a:rPr sz="3000" spc="17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Osteopathic</a:t>
            </a:r>
            <a:r>
              <a:rPr sz="3000" spc="1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Association/Healthcare</a:t>
            </a:r>
            <a:r>
              <a:rPr sz="3000" spc="17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Facilities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Accreditation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Program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(AOA/HFAP).</a:t>
            </a:r>
            <a:endParaRPr sz="300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2525"/>
              </a:spcBef>
              <a:buAutoNum type="arabicPeriod"/>
              <a:tabLst>
                <a:tab pos="387985" algn="l"/>
              </a:tabLst>
            </a:pPr>
            <a:r>
              <a:rPr sz="3000" spc="-10" dirty="0">
                <a:latin typeface="Calibri"/>
                <a:cs typeface="Calibri"/>
              </a:rPr>
              <a:t>Center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for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Improvement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Healthcare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Quality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(CIHQ).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2711" y="0"/>
            <a:ext cx="33394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5489" algn="l"/>
              </a:tabLst>
            </a:pPr>
            <a:r>
              <a:rPr sz="4000" b="1" u="none" dirty="0">
                <a:latin typeface="Calibri"/>
                <a:cs typeface="Calibri"/>
              </a:rPr>
              <a:t>Deeme</a:t>
            </a:r>
            <a:r>
              <a:rPr sz="4000" b="1" u="none" spc="5" dirty="0">
                <a:latin typeface="Calibri"/>
                <a:cs typeface="Calibri"/>
              </a:rPr>
              <a:t>d</a:t>
            </a:r>
            <a:r>
              <a:rPr sz="4000" b="1" u="none" dirty="0">
                <a:latin typeface="Calibri"/>
                <a:cs typeface="Calibri"/>
              </a:rPr>
              <a:t>	S</a:t>
            </a:r>
            <a:r>
              <a:rPr sz="4000" b="1" u="none" spc="-35" dirty="0">
                <a:latin typeface="Calibri"/>
                <a:cs typeface="Calibri"/>
              </a:rPr>
              <a:t>t</a:t>
            </a:r>
            <a:r>
              <a:rPr sz="4000" b="1" u="none" spc="-55" dirty="0">
                <a:latin typeface="Calibri"/>
                <a:cs typeface="Calibri"/>
              </a:rPr>
              <a:t>a</a:t>
            </a:r>
            <a:r>
              <a:rPr sz="4000" b="1" u="none" dirty="0">
                <a:latin typeface="Calibri"/>
                <a:cs typeface="Calibri"/>
              </a:rPr>
              <a:t>tus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69341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9104" y="1917192"/>
            <a:ext cx="1834896" cy="187147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7" y="111963"/>
            <a:ext cx="36620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5515" algn="l"/>
              </a:tabLst>
            </a:pPr>
            <a:r>
              <a:rPr b="1" u="none" spc="-10" dirty="0">
                <a:latin typeface="Calibri"/>
                <a:cs typeface="Calibri"/>
              </a:rPr>
              <a:t>Deeme</a:t>
            </a:r>
            <a:r>
              <a:rPr b="1" u="none" spc="-5" dirty="0">
                <a:latin typeface="Calibri"/>
                <a:cs typeface="Calibri"/>
              </a:rPr>
              <a:t>d</a:t>
            </a:r>
            <a:r>
              <a:rPr b="1" u="none" dirty="0">
                <a:latin typeface="Calibri"/>
                <a:cs typeface="Calibri"/>
              </a:rPr>
              <a:t>	</a:t>
            </a:r>
            <a:r>
              <a:rPr b="1" u="none" spc="-5" dirty="0">
                <a:latin typeface="Calibri"/>
                <a:cs typeface="Calibri"/>
              </a:rPr>
              <a:t>S</a:t>
            </a:r>
            <a:r>
              <a:rPr b="1" u="none" spc="-55" dirty="0">
                <a:latin typeface="Calibri"/>
                <a:cs typeface="Calibri"/>
              </a:rPr>
              <a:t>t</a:t>
            </a:r>
            <a:r>
              <a:rPr b="1" u="none" spc="-65" dirty="0">
                <a:latin typeface="Calibri"/>
                <a:cs typeface="Calibri"/>
              </a:rPr>
              <a:t>a</a:t>
            </a:r>
            <a:r>
              <a:rPr b="1" u="none" spc="-5" dirty="0">
                <a:latin typeface="Calibri"/>
                <a:cs typeface="Calibri"/>
              </a:rPr>
              <a:t>t</a:t>
            </a:r>
            <a:r>
              <a:rPr b="1" u="none" spc="-25" dirty="0">
                <a:latin typeface="Calibri"/>
                <a:cs typeface="Calibri"/>
              </a:rPr>
              <a:t>u</a:t>
            </a:r>
            <a:r>
              <a:rPr b="1" u="none" spc="-5"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99185"/>
            <a:ext cx="899223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</a:pPr>
            <a:r>
              <a:rPr sz="3000" spc="-5" dirty="0">
                <a:latin typeface="Calibri"/>
                <a:cs typeface="Calibri"/>
              </a:rPr>
              <a:t>"Deemed</a:t>
            </a:r>
            <a:r>
              <a:rPr sz="3000" spc="50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status"</a:t>
            </a:r>
            <a:r>
              <a:rPr sz="3000" spc="50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refers</a:t>
            </a:r>
            <a:r>
              <a:rPr sz="3000" spc="5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4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those</a:t>
            </a:r>
            <a:r>
              <a:rPr sz="3000" spc="495" dirty="0"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circumstances</a:t>
            </a:r>
            <a:r>
              <a:rPr sz="3000" spc="4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under</a:t>
            </a:r>
            <a:endParaRPr sz="3000" dirty="0">
              <a:latin typeface="Calibri"/>
              <a:cs typeface="Calibri"/>
            </a:endParaRPr>
          </a:p>
          <a:p>
            <a:pPr marL="356870" marR="5080" algn="just">
              <a:lnSpc>
                <a:spcPct val="170100"/>
              </a:lnSpc>
            </a:pP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which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an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accredited</a:t>
            </a:r>
            <a:r>
              <a:rPr sz="3000" spc="6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organization</a:t>
            </a:r>
            <a:r>
              <a:rPr sz="3000" spc="6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"deemed"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or 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considered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have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met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"Conditions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Participation </a:t>
            </a:r>
            <a:r>
              <a:rPr sz="3000" spc="-6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in the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Medicare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and Medicaid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Programs" </a:t>
            </a:r>
            <a:r>
              <a:rPr sz="3000" dirty="0">
                <a:latin typeface="Calibri"/>
                <a:cs typeface="Calibri"/>
              </a:rPr>
              <a:t>of the </a:t>
            </a:r>
            <a:r>
              <a:rPr sz="3000" spc="-20" dirty="0">
                <a:latin typeface="Calibri"/>
                <a:cs typeface="Calibri"/>
              </a:rPr>
              <a:t>Centers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for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Medicare</a:t>
            </a:r>
            <a:r>
              <a:rPr sz="3000" spc="-5" dirty="0">
                <a:latin typeface="Calibri"/>
                <a:cs typeface="Calibri"/>
              </a:rPr>
              <a:t> and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Medicaid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Services</a:t>
            </a:r>
            <a:r>
              <a:rPr sz="3000" dirty="0">
                <a:latin typeface="Calibri"/>
                <a:cs typeface="Calibri"/>
              </a:rPr>
              <a:t> (CMS)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can 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therefore </a:t>
            </a:r>
            <a:r>
              <a:rPr sz="3000" spc="-10" dirty="0">
                <a:latin typeface="Calibri"/>
                <a:cs typeface="Calibri"/>
              </a:rPr>
              <a:t>provide </a:t>
            </a:r>
            <a:r>
              <a:rPr sz="3000" dirty="0">
                <a:latin typeface="Calibri"/>
                <a:cs typeface="Calibri"/>
              </a:rPr>
              <a:t>services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spc="-15" dirty="0">
                <a:latin typeface="Calibri"/>
                <a:cs typeface="Calibri"/>
              </a:rPr>
              <a:t>Medicare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Medicaid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recipients.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5443727"/>
            <a:ext cx="6876287" cy="140512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39"/>
            <a:ext cx="9144000" cy="4502150"/>
            <a:chOff x="0" y="91439"/>
            <a:chExt cx="9144000" cy="450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28" y="140207"/>
              <a:ext cx="5148072" cy="2145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439"/>
              <a:ext cx="3995928" cy="2194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86000"/>
              <a:ext cx="2557272" cy="2133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0632" y="2392043"/>
              <a:ext cx="2953512" cy="188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7064" y="2621809"/>
              <a:ext cx="2474976" cy="19715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163" y="4673950"/>
            <a:ext cx="2411736" cy="20810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11926" y="5151859"/>
            <a:ext cx="1169112" cy="152022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645152" y="4910328"/>
            <a:ext cx="4432935" cy="1837689"/>
            <a:chOff x="4645152" y="4910328"/>
            <a:chExt cx="4432935" cy="1837689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5152" y="4910328"/>
              <a:ext cx="2465831" cy="18375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2474" y="4953667"/>
              <a:ext cx="1925141" cy="176992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60904" y="4044696"/>
            <a:ext cx="3215640" cy="3840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0119" y="1941576"/>
            <a:ext cx="2630424" cy="38100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995928" y="2093976"/>
            <a:ext cx="5148580" cy="457200"/>
            <a:chOff x="3995928" y="2093976"/>
            <a:chExt cx="5148580" cy="45720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20" y="2093976"/>
              <a:ext cx="2621279" cy="381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5928" y="2170176"/>
              <a:ext cx="3197352" cy="381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1176" y="176225"/>
            <a:ext cx="9169400" cy="529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4510" algn="l"/>
                <a:tab pos="9156065" algn="l"/>
              </a:tabLst>
            </a:pPr>
            <a:r>
              <a:rPr sz="32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sng" spc="-9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EXTERNAL</a:t>
            </a:r>
            <a:r>
              <a:rPr sz="3200" u="sng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spc="-17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QUALITY</a:t>
            </a:r>
            <a:r>
              <a:rPr sz="3200" u="sng" spc="-2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spc="-13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AWARDS	</a:t>
            </a:r>
            <a:endParaRPr sz="3200" dirty="0">
              <a:latin typeface="Times New Roman"/>
              <a:cs typeface="Times New Roman"/>
            </a:endParaRPr>
          </a:p>
          <a:p>
            <a:pPr marL="617855" indent="-51625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17855" algn="l"/>
                <a:tab pos="618490" algn="l"/>
              </a:tabLst>
            </a:pPr>
            <a:r>
              <a:rPr sz="3200" spc="-1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Malcolm</a:t>
            </a:r>
            <a:r>
              <a:rPr sz="3200" spc="2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Baldrige</a:t>
            </a:r>
            <a:r>
              <a:rPr sz="3200" spc="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National</a:t>
            </a:r>
            <a:r>
              <a:rPr sz="32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Quality</a:t>
            </a:r>
            <a:r>
              <a:rPr sz="3200" spc="2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Award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102235" marR="95885">
              <a:lnSpc>
                <a:spcPct val="150100"/>
              </a:lnSpc>
              <a:spcBef>
                <a:spcPts val="765"/>
              </a:spcBef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goal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was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enhance</a:t>
            </a:r>
            <a:r>
              <a:rPr sz="3200" spc="2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competitiveness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U.S.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businesses.</a:t>
            </a:r>
            <a:endParaRPr sz="3200" dirty="0">
              <a:latin typeface="Calibri"/>
              <a:cs typeface="Calibri"/>
            </a:endParaRPr>
          </a:p>
          <a:p>
            <a:pPr marL="504825" indent="-403225">
              <a:lnSpc>
                <a:spcPct val="100000"/>
              </a:lnSpc>
              <a:spcBef>
                <a:spcPts val="2690"/>
              </a:spcBef>
              <a:buAutoNum type="arabicPeriod" startAt="2"/>
              <a:tabLst>
                <a:tab pos="505459" algn="l"/>
              </a:tabLst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Magnet</a:t>
            </a:r>
            <a:r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Recognition</a:t>
            </a:r>
            <a:r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Program:</a:t>
            </a:r>
            <a:endParaRPr sz="3200" dirty="0">
              <a:latin typeface="Calibri"/>
              <a:cs typeface="Calibri"/>
            </a:endParaRPr>
          </a:p>
          <a:p>
            <a:pPr marL="102235" marR="100330">
              <a:lnSpc>
                <a:spcPct val="150100"/>
              </a:lnSpc>
              <a:spcBef>
                <a:spcPts val="765"/>
              </a:spcBef>
              <a:tabLst>
                <a:tab pos="1577975" algn="l"/>
                <a:tab pos="2023110" algn="l"/>
                <a:tab pos="2767330" algn="l"/>
                <a:tab pos="4166870" algn="l"/>
                <a:tab pos="5453380" algn="l"/>
                <a:tab pos="5984240" algn="l"/>
                <a:tab pos="7840980" algn="l"/>
              </a:tabLst>
            </a:pP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ad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so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uc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es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nu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si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g  </a:t>
            </a:r>
            <a:r>
              <a:rPr sz="3200" spc="-15" dirty="0">
                <a:latin typeface="Calibri"/>
                <a:cs typeface="Calibri"/>
              </a:rPr>
              <a:t>practices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strategies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worldwide.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4601" y="4953667"/>
            <a:ext cx="2967084" cy="17699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988" y="2428705"/>
            <a:ext cx="3429322" cy="181559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1871345" algn="l"/>
                <a:tab pos="9159240" algn="l"/>
              </a:tabLst>
            </a:pPr>
            <a:r>
              <a:rPr spc="-5" dirty="0"/>
              <a:t> 	</a:t>
            </a:r>
            <a:r>
              <a:rPr spc="-10" dirty="0"/>
              <a:t>External</a:t>
            </a:r>
            <a:r>
              <a:rPr spc="20" dirty="0"/>
              <a:t> </a:t>
            </a:r>
            <a:r>
              <a:rPr spc="-5" dirty="0"/>
              <a:t>Quality </a:t>
            </a:r>
            <a:r>
              <a:rPr spc="-25" dirty="0"/>
              <a:t>Awards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47551"/>
            <a:ext cx="8993505" cy="5979795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Quality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Professional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Role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30000"/>
              </a:lnSpc>
              <a:spcBef>
                <a:spcPts val="755"/>
              </a:spcBef>
              <a:buFont typeface="Arial MT"/>
              <a:buChar char="•"/>
              <a:tabLst>
                <a:tab pos="356870" algn="l"/>
                <a:tab pos="357505" algn="l"/>
                <a:tab pos="2211070" algn="l"/>
                <a:tab pos="3211195" algn="l"/>
                <a:tab pos="3738245" algn="l"/>
                <a:tab pos="4332605" algn="l"/>
                <a:tab pos="5909310" algn="l"/>
                <a:tab pos="6796405" algn="l"/>
                <a:tab pos="8461375" algn="l"/>
              </a:tabLst>
            </a:pP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erm</a:t>
            </a:r>
            <a:r>
              <a:rPr sz="3000" spc="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ne	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oa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s	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10" dirty="0">
                <a:latin typeface="Calibri"/>
                <a:cs typeface="Calibri"/>
              </a:rPr>
              <a:t>b</a:t>
            </a:r>
            <a:r>
              <a:rPr sz="3000" dirty="0">
                <a:latin typeface="Calibri"/>
                <a:cs typeface="Calibri"/>
              </a:rPr>
              <a:t>e	a</a:t>
            </a:r>
            <a:r>
              <a:rPr sz="3000" spc="-2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hi</a:t>
            </a:r>
            <a:r>
              <a:rPr sz="3000" spc="-25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ed	</a:t>
            </a:r>
            <a:r>
              <a:rPr sz="3000" spc="-10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h	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15" dirty="0">
                <a:latin typeface="Calibri"/>
                <a:cs typeface="Calibri"/>
              </a:rPr>
              <a:t>b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ni</a:t>
            </a:r>
            <a:r>
              <a:rPr sz="3000" spc="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g	t</a:t>
            </a:r>
            <a:r>
              <a:rPr sz="3000" spc="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  </a:t>
            </a:r>
            <a:r>
              <a:rPr sz="3000" spc="-15" dirty="0">
                <a:latin typeface="Calibri"/>
                <a:cs typeface="Calibri"/>
              </a:rPr>
              <a:t>award.</a:t>
            </a:r>
            <a:endParaRPr sz="3000">
              <a:latin typeface="Calibri"/>
              <a:cs typeface="Calibri"/>
            </a:endParaRPr>
          </a:p>
          <a:p>
            <a:pPr marL="356870" marR="5715" indent="-344805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2305050" algn="l"/>
                <a:tab pos="3738245" algn="l"/>
                <a:tab pos="4796155" algn="l"/>
                <a:tab pos="5408930" algn="l"/>
                <a:tab pos="7479665" algn="l"/>
                <a:tab pos="8464550" algn="l"/>
              </a:tabLst>
            </a:pP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ermi</a:t>
            </a:r>
            <a:r>
              <a:rPr sz="3000" spc="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	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006FC0"/>
                </a:solidFill>
                <a:latin typeface="Calibri"/>
                <a:cs typeface="Calibri"/>
              </a:rPr>
              <a:t>ta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	</a:t>
            </a:r>
            <a:r>
              <a:rPr sz="3000" dirty="0">
                <a:latin typeface="Calibri"/>
                <a:cs typeface="Calibri"/>
              </a:rPr>
              <a:t>of	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om</a:t>
            </a:r>
            <a:r>
              <a:rPr sz="3000" spc="5" dirty="0">
                <a:latin typeface="Calibri"/>
                <a:cs typeface="Calibri"/>
              </a:rPr>
              <a:t>p</a:t>
            </a:r>
            <a:r>
              <a:rPr sz="3000" spc="-20" dirty="0">
                <a:latin typeface="Calibri"/>
                <a:cs typeface="Calibri"/>
              </a:rPr>
              <a:t>li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ce	</a:t>
            </a:r>
            <a:r>
              <a:rPr sz="3000" spc="-15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h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he  </a:t>
            </a:r>
            <a:r>
              <a:rPr sz="3000" dirty="0">
                <a:latin typeface="Calibri"/>
                <a:cs typeface="Calibri"/>
              </a:rPr>
              <a:t>criteria.</a:t>
            </a:r>
            <a:endParaRPr sz="3000">
              <a:latin typeface="Calibri"/>
              <a:cs typeface="Calibri"/>
            </a:endParaRPr>
          </a:p>
          <a:p>
            <a:pPr marL="356870" marR="5080" indent="-344805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1729105" algn="l"/>
                <a:tab pos="3104515" algn="l"/>
                <a:tab pos="4104004" algn="l"/>
                <a:tab pos="4927600" algn="l"/>
                <a:tab pos="6125845" algn="l"/>
                <a:tab pos="7534275" algn="l"/>
                <a:tab pos="8461375" algn="l"/>
              </a:tabLst>
            </a:pP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s	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r</a:t>
            </a:r>
            <a:r>
              <a:rPr sz="3000" spc="-35" dirty="0">
                <a:latin typeface="Calibri"/>
                <a:cs typeface="Calibri"/>
              </a:rPr>
              <a:t>r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spc="-2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	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70" dirty="0">
                <a:latin typeface="Calibri"/>
                <a:cs typeface="Calibri"/>
              </a:rPr>
              <a:t>t</a:t>
            </a:r>
            <a:r>
              <a:rPr sz="3000" spc="-25" dirty="0">
                <a:latin typeface="Calibri"/>
                <a:cs typeface="Calibri"/>
              </a:rPr>
              <a:t>at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	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ct</a:t>
            </a:r>
            <a:r>
              <a:rPr sz="3000" spc="5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n	</a:t>
            </a:r>
            <a:r>
              <a:rPr sz="3000" spc="-2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de</a:t>
            </a:r>
            <a:r>
              <a:rPr sz="3000" dirty="0">
                <a:latin typeface="Calibri"/>
                <a:cs typeface="Calibri"/>
              </a:rPr>
              <a:t>d	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ith	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 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leadership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5" dirty="0">
                <a:latin typeface="Calibri"/>
                <a:cs typeface="Calibri"/>
              </a:rPr>
              <a:t>Determine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action</a:t>
            </a:r>
            <a:r>
              <a:rPr sz="3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meet</a:t>
            </a:r>
            <a:r>
              <a:rPr sz="3000" spc="-5" dirty="0">
                <a:latin typeface="Calibri"/>
                <a:cs typeface="Calibri"/>
              </a:rPr>
              <a:t> criteria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timeline.</a:t>
            </a: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8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latin typeface="Calibri"/>
                <a:cs typeface="Calibri"/>
              </a:rPr>
              <a:t>Develop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submit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application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2631" y="0"/>
            <a:ext cx="1777364" cy="1567180"/>
            <a:chOff x="7342631" y="0"/>
            <a:chExt cx="1777364" cy="1567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2631" y="0"/>
              <a:ext cx="1776983" cy="14843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2631" y="1402080"/>
              <a:ext cx="1719072" cy="164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93977"/>
            <a:ext cx="89884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  <a:tab pos="1494155" algn="l"/>
                <a:tab pos="1875155" algn="l"/>
                <a:tab pos="2399665" algn="l"/>
                <a:tab pos="3338829" algn="l"/>
                <a:tab pos="3949065" algn="l"/>
                <a:tab pos="4375785" algn="l"/>
                <a:tab pos="4512945" algn="l"/>
                <a:tab pos="5469890" algn="l"/>
                <a:tab pos="6454775" algn="l"/>
                <a:tab pos="6918325" algn="l"/>
                <a:tab pos="8439785" algn="l"/>
                <a:tab pos="8637905" algn="l"/>
              </a:tabLst>
            </a:pPr>
            <a:r>
              <a:rPr sz="3200" spc="-5" dirty="0">
                <a:latin typeface="Calibri"/>
                <a:cs typeface="Calibri"/>
              </a:rPr>
              <a:t>Mo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nag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Ca</a:t>
            </a:r>
            <a:r>
              <a:rPr sz="3200" spc="-6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spc="-7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-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ions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(MCOs</a:t>
            </a:r>
            <a:r>
              <a:rPr sz="3200" spc="-5" dirty="0">
                <a:latin typeface="Calibri"/>
                <a:cs typeface="Calibri"/>
              </a:rPr>
              <a:t>)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  l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nse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ied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	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hei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Dep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468" y="2470150"/>
            <a:ext cx="264604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2296160" algn="l"/>
              </a:tabLst>
            </a:pPr>
            <a:r>
              <a:rPr sz="3200" spc="-15" dirty="0">
                <a:latin typeface="Calibri"/>
                <a:cs typeface="Calibri"/>
              </a:rPr>
              <a:t>Corporations,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Depar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5442" y="2470150"/>
            <a:ext cx="286575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90"/>
              </a:spcBef>
              <a:tabLst>
                <a:tab pos="2003425" algn="l"/>
                <a:tab pos="2515235" algn="l"/>
              </a:tabLst>
            </a:pP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epart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of  Managed	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Care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0803" y="2470150"/>
            <a:ext cx="289750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90"/>
              </a:spcBef>
              <a:tabLst>
                <a:tab pos="1301750" algn="l"/>
                <a:tab pos="2332990" algn="l"/>
                <a:tab pos="252476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nce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		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or  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he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68" y="3448634"/>
            <a:ext cx="51923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latin typeface="Calibri"/>
                <a:cs typeface="Calibri"/>
              </a:rPr>
              <a:t>Department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07023"/>
            <a:ext cx="4630631" cy="8178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4023" y="5849111"/>
            <a:ext cx="4379976" cy="1008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59" y="4301264"/>
            <a:ext cx="7726680" cy="139497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" y="6095"/>
            <a:ext cx="9125711" cy="1478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144780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65" dirty="0">
                <a:latin typeface="Calibri"/>
                <a:cs typeface="Calibri"/>
              </a:rPr>
              <a:t>ACCREDITATION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CONCEPTS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88898"/>
            <a:ext cx="6002655" cy="540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</a:pP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voluntary</a:t>
            </a:r>
            <a:r>
              <a:rPr sz="3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survey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process.</a:t>
            </a:r>
            <a:endParaRPr sz="36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40000"/>
              </a:lnSpc>
              <a:spcBef>
                <a:spcPts val="869"/>
              </a:spcBef>
              <a:buFont typeface="Arial MT"/>
              <a:buChar char="•"/>
              <a:tabLst>
                <a:tab pos="357505" algn="l"/>
                <a:tab pos="4472940" algn="l"/>
              </a:tabLst>
            </a:pP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non-governmental</a:t>
            </a:r>
            <a:r>
              <a:rPr sz="3600" spc="-15" dirty="0">
                <a:latin typeface="Calibri"/>
                <a:cs typeface="Calibri"/>
              </a:rPr>
              <a:t>, </a:t>
            </a:r>
            <a:r>
              <a:rPr sz="3600" spc="-10" dirty="0">
                <a:latin typeface="Calibri"/>
                <a:cs typeface="Calibri"/>
              </a:rPr>
              <a:t> i</a:t>
            </a:r>
            <a:r>
              <a:rPr sz="3600" spc="-5" dirty="0">
                <a:latin typeface="Calibri"/>
                <a:cs typeface="Calibri"/>
              </a:rPr>
              <a:t>nd</a:t>
            </a:r>
            <a:r>
              <a:rPr sz="3600" spc="5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end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t,	</a:t>
            </a:r>
            <a:r>
              <a:rPr sz="3600" spc="-4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x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ern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l  </a:t>
            </a:r>
            <a:r>
              <a:rPr sz="3600" spc="-5" dirty="0">
                <a:latin typeface="Calibri"/>
                <a:cs typeface="Calibri"/>
              </a:rPr>
              <a:t>agencies.</a:t>
            </a:r>
            <a:endParaRPr sz="3600" dirty="0">
              <a:latin typeface="Calibri"/>
              <a:cs typeface="Calibri"/>
            </a:endParaRPr>
          </a:p>
          <a:p>
            <a:pPr marL="356870" marR="7620" indent="-344805" algn="just">
              <a:lnSpc>
                <a:spcPct val="140100"/>
              </a:lnSpc>
              <a:spcBef>
                <a:spcPts val="865"/>
              </a:spcBef>
              <a:buFont typeface="Arial MT"/>
              <a:buChar char="•"/>
              <a:tabLst>
                <a:tab pos="357505" algn="l"/>
              </a:tabLst>
            </a:pPr>
            <a:r>
              <a:rPr sz="3600" spc="-15" dirty="0">
                <a:latin typeface="Calibri"/>
                <a:cs typeface="Calibri"/>
              </a:rPr>
              <a:t>focusing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on</a:t>
            </a:r>
            <a:r>
              <a:rPr sz="3600" spc="80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organizational,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individual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practitioner, 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performance.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56959" y="1124711"/>
            <a:ext cx="2987040" cy="5733415"/>
            <a:chOff x="6156959" y="1124711"/>
            <a:chExt cx="2987040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1124711"/>
              <a:ext cx="2987040" cy="1133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6771" y="2258567"/>
              <a:ext cx="2567227" cy="16032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9" y="3861815"/>
              <a:ext cx="2194559" cy="29961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2967" y="5117591"/>
              <a:ext cx="609600" cy="1191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9711" y="3895344"/>
              <a:ext cx="609600" cy="1161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3543" y="5056632"/>
              <a:ext cx="600455" cy="1252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399" y="3861816"/>
              <a:ext cx="609600" cy="1194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  <a:tabLst>
                <a:tab pos="144780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65" dirty="0">
                <a:latin typeface="Calibri"/>
                <a:cs typeface="Calibri"/>
              </a:rPr>
              <a:t>ACCREDITATION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CONCEPTS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56492"/>
            <a:ext cx="8992870" cy="2496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5"/>
              </a:spcBef>
              <a:buFont typeface="Arial MT"/>
              <a:buChar char="•"/>
              <a:tabLst>
                <a:tab pos="357505" algn="l"/>
              </a:tabLst>
            </a:pP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assess</a:t>
            </a:r>
            <a:r>
              <a:rPr sz="3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extent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dirty="0">
                <a:latin typeface="Calibri"/>
                <a:cs typeface="Calibri"/>
              </a:rPr>
              <a:t> a</a:t>
            </a:r>
            <a:r>
              <a:rPr sz="3600" spc="8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healthcare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organization's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compliance with </a:t>
            </a:r>
            <a:r>
              <a:rPr sz="3600" spc="-10" dirty="0">
                <a:latin typeface="Calibri"/>
                <a:cs typeface="Calibri"/>
              </a:rPr>
              <a:t>applicable </a:t>
            </a:r>
            <a:r>
              <a:rPr sz="3600" spc="-15" dirty="0">
                <a:latin typeface="Calibri"/>
                <a:cs typeface="Calibri"/>
              </a:rPr>
              <a:t>pre-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established performance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standards</a:t>
            </a:r>
            <a:r>
              <a:rPr sz="3600" spc="-1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288" y="3593590"/>
            <a:ext cx="9101455" cy="3264535"/>
            <a:chOff x="18288" y="3593590"/>
            <a:chExt cx="9101455" cy="3264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" y="3593590"/>
              <a:ext cx="4550664" cy="32644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952" y="3737574"/>
              <a:ext cx="4550663" cy="2645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17982"/>
            <a:ext cx="4919345" cy="448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5"/>
              </a:spcBef>
              <a:buAutoNum type="arabicPeriod"/>
              <a:tabLst>
                <a:tab pos="555625" algn="l"/>
              </a:tabLst>
            </a:pPr>
            <a:r>
              <a:rPr sz="3800" spc="-65" dirty="0">
                <a:latin typeface="Calibri"/>
                <a:cs typeface="Calibri"/>
              </a:rPr>
              <a:t>True </a:t>
            </a:r>
            <a:r>
              <a:rPr sz="3800" spc="-5" dirty="0">
                <a:solidFill>
                  <a:srgbClr val="006FC0"/>
                </a:solidFill>
                <a:latin typeface="Calibri"/>
                <a:cs typeface="Calibri"/>
              </a:rPr>
              <a:t>commitment</a:t>
            </a:r>
            <a:r>
              <a:rPr sz="3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800" spc="-30" dirty="0">
                <a:latin typeface="Calibri"/>
                <a:cs typeface="Calibri"/>
              </a:rPr>
              <a:t>to </a:t>
            </a:r>
            <a:r>
              <a:rPr sz="3800" spc="-844" dirty="0">
                <a:latin typeface="Calibri"/>
                <a:cs typeface="Calibri"/>
              </a:rPr>
              <a:t> </a:t>
            </a:r>
            <a:r>
              <a:rPr sz="3800" spc="-25" dirty="0">
                <a:latin typeface="Calibri"/>
                <a:cs typeface="Calibri"/>
              </a:rPr>
              <a:t>improve</a:t>
            </a:r>
            <a:r>
              <a:rPr sz="3800" spc="-2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the</a:t>
            </a:r>
            <a:r>
              <a:rPr sz="380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quality</a:t>
            </a:r>
            <a:r>
              <a:rPr sz="3800" dirty="0">
                <a:latin typeface="Calibri"/>
                <a:cs typeface="Calibri"/>
              </a:rPr>
              <a:t> </a:t>
            </a:r>
            <a:r>
              <a:rPr sz="3800" spc="10" dirty="0">
                <a:latin typeface="Calibri"/>
                <a:cs typeface="Calibri"/>
              </a:rPr>
              <a:t>of </a:t>
            </a:r>
            <a:r>
              <a:rPr sz="3800" spc="15" dirty="0">
                <a:latin typeface="Calibri"/>
                <a:cs typeface="Calibri"/>
              </a:rPr>
              <a:t> </a:t>
            </a:r>
            <a:r>
              <a:rPr sz="3800" spc="-20" dirty="0">
                <a:latin typeface="Calibri"/>
                <a:cs typeface="Calibri"/>
              </a:rPr>
              <a:t>care.</a:t>
            </a:r>
            <a:endParaRPr sz="3800">
              <a:latin typeface="Calibri"/>
              <a:cs typeface="Calibri"/>
            </a:endParaRPr>
          </a:p>
          <a:p>
            <a:pPr marL="12700" marR="8255" algn="just">
              <a:lnSpc>
                <a:spcPct val="150100"/>
              </a:lnSpc>
              <a:spcBef>
                <a:spcPts val="910"/>
              </a:spcBef>
              <a:buAutoNum type="arabicPeriod"/>
              <a:tabLst>
                <a:tab pos="610870" algn="l"/>
              </a:tabLst>
            </a:pPr>
            <a:r>
              <a:rPr sz="3800" spc="-5" dirty="0">
                <a:latin typeface="Calibri"/>
                <a:cs typeface="Calibri"/>
              </a:rPr>
              <a:t>Enhance</a:t>
            </a:r>
            <a:r>
              <a:rPr sz="3800" dirty="0">
                <a:latin typeface="Calibri"/>
                <a:cs typeface="Calibri"/>
              </a:rPr>
              <a:t> </a:t>
            </a:r>
            <a:r>
              <a:rPr sz="3800" spc="-10" dirty="0">
                <a:solidFill>
                  <a:srgbClr val="006FC0"/>
                </a:solidFill>
                <a:latin typeface="Calibri"/>
                <a:cs typeface="Calibri"/>
              </a:rPr>
              <a:t>confidence </a:t>
            </a:r>
            <a:r>
              <a:rPr sz="3800" spc="-84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800" spc="-30" dirty="0">
                <a:latin typeface="Calibri"/>
                <a:cs typeface="Calibri"/>
              </a:rPr>
              <a:t>to</a:t>
            </a:r>
            <a:r>
              <a:rPr sz="3800" spc="15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the</a:t>
            </a:r>
            <a:r>
              <a:rPr sz="3800" spc="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public.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716020"/>
            <a:chOff x="0" y="0"/>
            <a:chExt cx="9144000" cy="3716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7647" y="2420111"/>
              <a:ext cx="3416317" cy="129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242011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074920" y="4312918"/>
            <a:ext cx="3954779" cy="2520950"/>
            <a:chOff x="5074920" y="4312918"/>
            <a:chExt cx="3954779" cy="2520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480" y="4389584"/>
              <a:ext cx="1759752" cy="24203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0" y="4312918"/>
              <a:ext cx="2194560" cy="2520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2556</Words>
  <Application>Microsoft Office PowerPoint</Application>
  <PresentationFormat>On-screen Show (4:3)</PresentationFormat>
  <Paragraphs>269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 MT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ACCREDITATION CONCEPTS </vt:lpstr>
      <vt:lpstr>  ACCREDITATION CONCEPTS </vt:lpstr>
      <vt:lpstr>PowerPoint Presentation</vt:lpstr>
      <vt:lpstr>PowerPoint Presentation</vt:lpstr>
      <vt:lpstr>TYPES OF SURVEYS</vt:lpstr>
      <vt:lpstr>PowerPoint Presentation</vt:lpstr>
      <vt:lpstr>  ACCREDITATION SURVEY READINESS </vt:lpstr>
      <vt:lpstr>Accreditation/Regulatory Readiness Team</vt:lpstr>
      <vt:lpstr>Accreditation/Regulatory Readiness Team</vt:lpstr>
      <vt:lpstr>  ACCREDITATION SURVEY READINESS </vt:lpstr>
      <vt:lpstr>Accreditation/Regulatory Readiness Team</vt:lpstr>
      <vt:lpstr>  Accreditation/Regulatory Readiness Team </vt:lpstr>
      <vt:lpstr>  Accreditation/Regulatory Readiness Team </vt:lpstr>
      <vt:lpstr>  Accreditation/Regulatory Readiness Team </vt:lpstr>
      <vt:lpstr>Accreditation/Regulatory Readiness Team</vt:lpstr>
      <vt:lpstr>Accreditation/Regulatory Readiness Team</vt:lpstr>
      <vt:lpstr>SURVEY PROCESS</vt:lpstr>
      <vt:lpstr>  SURVEY PROCESS </vt:lpstr>
      <vt:lpstr>  SURVEY PROCESS </vt:lpstr>
      <vt:lpstr>  SURVEY PROCESS </vt:lpstr>
      <vt:lpstr>  SURVEY PROCESS </vt:lpstr>
      <vt:lpstr>  SURVEY PROCESS </vt:lpstr>
      <vt:lpstr>  SURVEY PROCESS </vt:lpstr>
      <vt:lpstr>  SURVEY PROCESS </vt:lpstr>
      <vt:lpstr>  SURVEY PROCESS </vt:lpstr>
      <vt:lpstr>PowerPoint Presentation</vt:lpstr>
      <vt:lpstr>Role Of The Quality Professional In Accreditation</vt:lpstr>
      <vt:lpstr>U.S. HEALTHCARE ACCREDITING AGENCIES</vt:lpstr>
      <vt:lpstr>Disease Specific Certification</vt:lpstr>
      <vt:lpstr>PowerPoint Presentation</vt:lpstr>
      <vt:lpstr>PowerPoint Presentation</vt:lpstr>
      <vt:lpstr>  Accreditation Required Measures </vt:lpstr>
      <vt:lpstr>PowerPoint Presentation</vt:lpstr>
      <vt:lpstr>PowerPoint Presentation</vt:lpstr>
      <vt:lpstr>PowerPoint Presentation</vt:lpstr>
      <vt:lpstr>  ORGANIZATIONAL FUNCTIONS </vt:lpstr>
      <vt:lpstr>  ORGANIZATIONAL FUNCTIONS </vt:lpstr>
      <vt:lpstr>  ORGANIZATIONAL FUNCTIONS </vt:lpstr>
      <vt:lpstr>PowerPoint Presentation</vt:lpstr>
      <vt:lpstr>  Patient Safety Tools &amp; Resources </vt:lpstr>
      <vt:lpstr>  Patient Safety Tools &amp;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Deemed Status</vt:lpstr>
      <vt:lpstr>Deemed Status</vt:lpstr>
      <vt:lpstr>Deemed Status</vt:lpstr>
      <vt:lpstr>PowerPoint Presentation</vt:lpstr>
      <vt:lpstr>PowerPoint Presentation</vt:lpstr>
      <vt:lpstr>  External Quality Awards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drmajdi</dc:creator>
  <cp:lastModifiedBy>Mujdi Alzoubi</cp:lastModifiedBy>
  <cp:revision>1</cp:revision>
  <dcterms:created xsi:type="dcterms:W3CDTF">2024-01-08T06:17:32Z</dcterms:created>
  <dcterms:modified xsi:type="dcterms:W3CDTF">2024-01-08T07:14:34Z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2024-01-08T00:00:00Z</vt:filetime>
  </property>
</Properties>
</file>