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13"/>
  </p:notesMasterIdLst>
  <p:sldIdLst>
    <p:sldId id="256" r:id="rId2"/>
    <p:sldId id="278" r:id="rId3"/>
    <p:sldId id="279" r:id="rId4"/>
    <p:sldId id="280" r:id="rId5"/>
    <p:sldId id="285" r:id="rId6"/>
    <p:sldId id="286" r:id="rId7"/>
    <p:sldId id="287" r:id="rId8"/>
    <p:sldId id="288" r:id="rId9"/>
    <p:sldId id="283" r:id="rId10"/>
    <p:sldId id="284" r:id="rId11"/>
    <p:sldId id="282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15" autoAdjust="0"/>
    <p:restoredTop sz="94660"/>
  </p:normalViewPr>
  <p:slideViewPr>
    <p:cSldViewPr>
      <p:cViewPr>
        <p:scale>
          <a:sx n="60" d="100"/>
          <a:sy n="60" d="100"/>
        </p:scale>
        <p:origin x="-1656" y="-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6.7942913385826795E-2"/>
          <c:y val="5.8139458385507221E-2"/>
          <c:w val="0.89995466475781438"/>
          <c:h val="0.80224864969178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Bed Occupancy rate</c:v>
                </c:pt>
              </c:strCache>
            </c:strRef>
          </c:tx>
          <c:invertIfNegative val="0"/>
          <c:dLbls>
            <c:spPr>
              <a:ln>
                <a:solidFill>
                  <a:schemeClr val="accent1"/>
                </a:solidFill>
              </a:ln>
            </c:spPr>
            <c:txPr>
              <a:bodyPr/>
              <a:lstStyle/>
              <a:p>
                <a:pPr>
                  <a:defRPr sz="11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January</c:v>
                </c:pt>
                <c:pt idx="1">
                  <c:v>February</c:v>
                </c:pt>
                <c:pt idx="2">
                  <c:v>May</c:v>
                </c:pt>
                <c:pt idx="3">
                  <c:v>June</c:v>
                </c:pt>
                <c:pt idx="4">
                  <c:v>July</c:v>
                </c:pt>
                <c:pt idx="5">
                  <c:v>August</c:v>
                </c:pt>
                <c:pt idx="6">
                  <c:v>September</c:v>
                </c:pt>
                <c:pt idx="7">
                  <c:v>October </c:v>
                </c:pt>
                <c:pt idx="8">
                  <c:v>November </c:v>
                </c:pt>
                <c:pt idx="9">
                  <c:v>December </c:v>
                </c:pt>
              </c:strCache>
            </c:strRef>
          </c:cat>
          <c:val>
            <c:numRef>
              <c:f>Sheet1!$B$2:$B$11</c:f>
              <c:numCache>
                <c:formatCode>0.0</c:formatCode>
                <c:ptCount val="10"/>
                <c:pt idx="0">
                  <c:v>37.5</c:v>
                </c:pt>
                <c:pt idx="1">
                  <c:v>32.299999999999997</c:v>
                </c:pt>
                <c:pt idx="2">
                  <c:v>39.07</c:v>
                </c:pt>
                <c:pt idx="3">
                  <c:v>42.7</c:v>
                </c:pt>
                <c:pt idx="4" formatCode="0">
                  <c:v>47</c:v>
                </c:pt>
                <c:pt idx="5">
                  <c:v>62.5</c:v>
                </c:pt>
                <c:pt idx="6">
                  <c:v>35.799999999999997</c:v>
                </c:pt>
                <c:pt idx="7">
                  <c:v>27.9</c:v>
                </c:pt>
                <c:pt idx="8">
                  <c:v>44.9</c:v>
                </c:pt>
                <c:pt idx="9">
                  <c:v>33.4</c:v>
                </c:pt>
              </c:numCache>
            </c:numRef>
          </c:val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500"/>
        <c:axId val="65313408"/>
        <c:axId val="65676032"/>
      </c:barChart>
      <c:catAx>
        <c:axId val="6531340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65676032"/>
        <c:crosses val="autoZero"/>
        <c:auto val="1"/>
        <c:lblAlgn val="ctr"/>
        <c:lblOffset val="100"/>
        <c:noMultiLvlLbl val="0"/>
      </c:catAx>
      <c:valAx>
        <c:axId val="65676032"/>
        <c:scaling>
          <c:orientation val="minMax"/>
          <c:max val="100"/>
          <c:min val="0"/>
        </c:scaling>
        <c:delete val="0"/>
        <c:axPos val="l"/>
        <c:numFmt formatCode="0" sourceLinked="0"/>
        <c:majorTickMark val="out"/>
        <c:minorTickMark val="none"/>
        <c:tickLblPos val="nextTo"/>
        <c:crossAx val="65313408"/>
        <c:crosses val="autoZero"/>
        <c:crossBetween val="between"/>
        <c:majorUnit val="10"/>
        <c:minorUnit val="2.0000000000000004E-2"/>
      </c:valAx>
    </c:plotArea>
    <c:plotVisOnly val="1"/>
    <c:dispBlanksAs val="gap"/>
    <c:showDLblsOverMax val="0"/>
  </c:chart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6A1F25-F1C9-4A7E-9A2A-E2753BD49C37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20687E-605B-4B5A-9916-78ED69017E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039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2CA5DA-7A5E-4ACF-A3F0-89B59C059F90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29992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34F5EFC-FBD6-4D4F-AF1F-6ADC1A0D22F9}" type="datetimeFigureOut">
              <a:rPr lang="en-US" smtClean="0"/>
              <a:t>19/1/2021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20A902CA-2690-475F-9E0E-F543C80E7310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gi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ebmd.com/skin-problems-and-treatments/understanding-mrsa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87824" y="4101577"/>
            <a:ext cx="2968740" cy="573976"/>
          </a:xfrm>
        </p:spPr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Quality Department</a:t>
            </a:r>
            <a:endParaRPr lang="en-US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2295524"/>
            <a:ext cx="7175351" cy="1781547"/>
          </a:xfrm>
        </p:spPr>
        <p:txBody>
          <a:bodyPr/>
          <a:lstStyle/>
          <a:p>
            <a:pPr marL="182880" indent="0" algn="ctr">
              <a:buNone/>
            </a:pPr>
            <a:r>
              <a:rPr lang="en-US" sz="4800" dirty="0" smtClean="0">
                <a:ln w="1905"/>
                <a:solidFill>
                  <a:srgbClr val="C00000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Key Performance Indicators KPIs</a:t>
            </a:r>
            <a:endParaRPr lang="en-US" sz="4800" dirty="0">
              <a:ln w="1905"/>
              <a:solidFill>
                <a:srgbClr val="C00000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Users\QA_1\Desktop\pic\1057403-logo-min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2683380" cy="1844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7" name="Picture 3" descr="C:\Users\QA_1\Desktop\pic\key-message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97185" y="4351703"/>
            <a:ext cx="4048125" cy="2476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C:\Users\QA_1\Desktop\pic\Call-to-Action-Safeguarding-the-Integrity-of-Healthcare-Quality-and-Safety-Systems.gif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675553"/>
            <a:ext cx="2095500" cy="2152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QA_1\Desktop\pic\images (3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0313" y="0"/>
            <a:ext cx="1750012" cy="22955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6410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7504" y="197346"/>
            <a:ext cx="8856984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Goal</a:t>
            </a:r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:   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To decrease waiting time for the patient at the emergency department which could be due to non-medical issues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b="1" dirty="0">
                <a:latin typeface="Times New Roman" pitchFamily="18" charset="0"/>
                <a:cs typeface="Times New Roman" pitchFamily="18" charset="0"/>
              </a:rPr>
              <a:t>Improvement noted: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Increased    </a:t>
            </a:r>
            <a:r>
              <a:rPr lang="en-US" sz="2000" dirty="0">
                <a:latin typeface="Times New Roman"/>
                <a:ea typeface="Times New Roman"/>
                <a:cs typeface="Times New Roman"/>
                <a:sym typeface="Wingdings"/>
              </a:rPr>
              <a:t>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Decreased   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- Sustained</a:t>
            </a:r>
          </a:p>
          <a:p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Average length of stay in emergency department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=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2000" u="sng" dirty="0">
                <a:latin typeface="Times New Roman" pitchFamily="18" charset="0"/>
                <a:cs typeface="Times New Roman" pitchFamily="18" charset="0"/>
              </a:rPr>
              <a:t>Total number of minutes spent at emergency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department       .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Total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number of patients in emergency department in the same month 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                                      =    </a:t>
            </a:r>
            <a:r>
              <a:rPr lang="en-US" sz="2000" u="sng" dirty="0" smtClean="0">
                <a:latin typeface="Times New Roman" pitchFamily="18" charset="0"/>
                <a:cs typeface="Times New Roman" pitchFamily="18" charset="0"/>
              </a:rPr>
              <a:t> 2335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= 33.4 min </a:t>
            </a:r>
          </a:p>
          <a:p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                                                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2000" dirty="0">
                <a:latin typeface="Times New Roman" pitchFamily="18" charset="0"/>
                <a:cs typeface="Times New Roman" pitchFamily="18" charset="0"/>
              </a:rPr>
              <a:t>70</a:t>
            </a:r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2142446715"/>
              </p:ext>
            </p:extLst>
          </p:nvPr>
        </p:nvGraphicFramePr>
        <p:xfrm>
          <a:off x="121142" y="4906327"/>
          <a:ext cx="9022857" cy="18240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07040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67544" y="2332037"/>
            <a:ext cx="8229600" cy="181704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8000" b="1" i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Times New Roman" pitchFamily="18" charset="0"/>
                <a:cs typeface="Times New Roman" pitchFamily="18" charset="0"/>
              </a:rPr>
              <a:t>Thank you</a:t>
            </a:r>
            <a:endParaRPr lang="en-US" sz="8000" b="1" i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121927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49919" y="188640"/>
            <a:ext cx="8229600" cy="5361459"/>
          </a:xfrm>
        </p:spPr>
        <p:txBody>
          <a:bodyPr/>
          <a:lstStyle/>
          <a:p>
            <a:pPr marL="0" indent="0" algn="ctr">
              <a:buNone/>
            </a:pPr>
            <a:r>
              <a:rPr lang="en-US" sz="4400" b="1" dirty="0">
                <a:solidFill>
                  <a:srgbClr val="C00000"/>
                </a:solidFill>
                <a:latin typeface="Times New Roman" pitchFamily="18" charset="0"/>
                <a:ea typeface="+mj-ea"/>
                <a:cs typeface="Times New Roman" pitchFamily="18" charset="0"/>
              </a:rPr>
              <a:t>Indicator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 </a:t>
            </a:r>
            <a:r>
              <a:rPr lang="en-US" sz="40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performance indicators  (KPIs</a:t>
            </a:r>
            <a:r>
              <a:rPr lang="en-US" sz="40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are actions </a:t>
            </a:r>
            <a:r>
              <a:rPr lang="en-US" sz="24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and tools of measurement used to monitor the progress toward achieving </a:t>
            </a:r>
            <a:r>
              <a:rPr lang="en-US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hospital objectives.</a:t>
            </a:r>
          </a:p>
          <a:p>
            <a:pPr marL="0" indent="0">
              <a:buNone/>
            </a:pP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If you cant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MEASURE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 you cant </a:t>
            </a:r>
            <a:r>
              <a:rPr lang="en-US" sz="2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MANGE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it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933056"/>
            <a:ext cx="3963503" cy="22686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149080"/>
            <a:ext cx="3973598" cy="23945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9969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410326" y="764704"/>
            <a:ext cx="8482153" cy="45259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3600" b="1" dirty="0" smtClean="0">
                <a:latin typeface="Times New Roman" pitchFamily="18" charset="0"/>
                <a:cs typeface="Times New Roman" pitchFamily="18" charset="0"/>
              </a:rPr>
              <a:t>We do Indicator to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Monitor department performance for continuous improvement</a:t>
            </a:r>
          </a:p>
          <a:p>
            <a:pPr lvl="0">
              <a:buFont typeface="Arial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Know that there is a problem and the size of the    problem </a:t>
            </a:r>
            <a:endParaRPr lang="en-US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Identify special cause and common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cause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variations </a:t>
            </a:r>
          </a:p>
          <a:p>
            <a:pPr>
              <a:buFont typeface="Arial" pitchFamily="34" charset="0"/>
              <a:buChar char="•"/>
            </a:pP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Monitor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the department's work when there is a new policy that requires follow-up and monitoring(Monitor Staff productivity )</a:t>
            </a:r>
          </a:p>
          <a:p>
            <a:pPr marL="0" lvl="0" indent="0">
              <a:buNone/>
            </a:pPr>
            <a:endParaRPr lang="en-US" dirty="0">
              <a:solidFill>
                <a:prstClr val="black"/>
              </a:solidFill>
            </a:endParaRPr>
          </a:p>
          <a:p>
            <a:pPr>
              <a:buFontTx/>
              <a:buChar char="-"/>
            </a:pPr>
            <a:endParaRPr lang="en-US" sz="2800" dirty="0"/>
          </a:p>
        </p:txBody>
      </p:sp>
      <p:sp>
        <p:nvSpPr>
          <p:cNvPr id="4" name="Rectangle 3"/>
          <p:cNvSpPr/>
          <p:nvPr/>
        </p:nvSpPr>
        <p:spPr>
          <a:xfrm>
            <a:off x="717995" y="5698122"/>
            <a:ext cx="7301999" cy="646331"/>
          </a:xfrm>
          <a:prstGeom prst="rect">
            <a:avLst/>
          </a:prstGeom>
          <a:solidFill>
            <a:schemeClr val="bg1">
              <a:lumMod val="65000"/>
            </a:schemeClr>
          </a:solidFill>
        </p:spPr>
        <p:txBody>
          <a:bodyPr wrap="none">
            <a:spAutoFit/>
          </a:bodyPr>
          <a:lstStyle/>
          <a:p>
            <a:r>
              <a:rPr lang="en-US" sz="36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Method of effective </a:t>
            </a:r>
            <a:r>
              <a:rPr lang="en-US" sz="3600" b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decision-makers</a:t>
            </a:r>
          </a:p>
        </p:txBody>
      </p:sp>
    </p:spTree>
    <p:extLst>
      <p:ext uri="{BB962C8B-B14F-4D97-AF65-F5344CB8AC3E}">
        <p14:creationId xmlns:p14="http://schemas.microsoft.com/office/powerpoint/2010/main" val="3551799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23528" y="1052736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Identification 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of important </a:t>
            </a:r>
            <a:r>
              <a:rPr lang="en-US" sz="32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Hospitals functions</a:t>
            </a:r>
          </a:p>
          <a:p>
            <a:pPr marL="0" indent="0" algn="ctr">
              <a:buNone/>
            </a:pPr>
            <a:r>
              <a:rPr lang="en-US" sz="24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4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clinical care areas: High volume, High risk, Low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volume/high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risk,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Problem-prone </a:t>
            </a:r>
          </a:p>
          <a:p>
            <a:pPr marL="0" indent="0">
              <a:buNone/>
            </a:pP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 </a:t>
            </a:r>
            <a:r>
              <a:rPr lang="en-US" sz="2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service delivery: High volume, Problem-prone, High </a:t>
            </a:r>
            <a:r>
              <a:rPr lang="en-US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cost</a:t>
            </a:r>
            <a:endParaRPr lang="en-US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901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179512" y="15219"/>
            <a:ext cx="6400800" cy="53724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en-US" sz="2800" b="1" dirty="0" smtClean="0">
                <a:solidFill>
                  <a:srgbClr val="C00000"/>
                </a:solidFill>
              </a:rPr>
              <a:t>KPIs List 2021</a:t>
            </a:r>
            <a:endParaRPr lang="en-US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1587058"/>
              </p:ext>
            </p:extLst>
          </p:nvPr>
        </p:nvGraphicFramePr>
        <p:xfrm>
          <a:off x="107504" y="478536"/>
          <a:ext cx="8821488" cy="6134100"/>
        </p:xfrm>
        <a:graphic>
          <a:graphicData uri="http://schemas.openxmlformats.org/drawingml/2006/table">
            <a:tbl>
              <a:tblPr firstRow="1" firstCol="1" bandRow="1"/>
              <a:tblGrid>
                <a:gridCol w="551488"/>
                <a:gridCol w="5182750"/>
                <a:gridCol w="1764143"/>
                <a:gridCol w="1323107"/>
              </a:tblGrid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Num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Indicator Name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Responsibility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Times New Roman"/>
                          <a:ea typeface="Calibri"/>
                          <a:cs typeface="Arial"/>
                        </a:rPr>
                        <a:t>Frequency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Bed occupancy rate in the hospital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Admission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Average Waiting Time in the admission department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Admission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blood-type units that were returned to the national blood bank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Laboratory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The number of blood 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transfusion 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reaction incidents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Laboratory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TAT of Troponin I tests in ER Department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Laboratory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Number of rejected sample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Laboratory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clinical staff attended BLS &amp; ACLS courses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Satisfaction rate (instructor, material content, venue, etc.…)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Knowledge gained based on the training objectives.	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Behavior change and /or skills or attitude.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Training Courses completion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engagement and satisfaction.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First year retention rate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Continuous education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Yearly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Average length of stay in emergency department 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Patient Staying In ER more than 4 Hours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744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ER patient who assessed according to triaging criteria  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Sick leave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Turnover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Satisfaction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HR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6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in wear an identification badge.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HR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57864" marR="5786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Rate of Ventilator associated pneumonia(VAP)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Surgical Site Infection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626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The number of sharp objects injuries (Needle stick) occurred in Amman Hospital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797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3627685"/>
              </p:ext>
            </p:extLst>
          </p:nvPr>
        </p:nvGraphicFramePr>
        <p:xfrm>
          <a:off x="107504" y="188640"/>
          <a:ext cx="8856984" cy="6624828"/>
        </p:xfrm>
        <a:graphic>
          <a:graphicData uri="http://schemas.openxmlformats.org/drawingml/2006/table">
            <a:tbl>
              <a:tblPr firstRow="1" firstCol="1" bandRow="1"/>
              <a:tblGrid>
                <a:gridCol w="553708"/>
                <a:gridCol w="5203605"/>
                <a:gridCol w="1771241"/>
                <a:gridCol w="1328430"/>
              </a:tblGrid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24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of staff hand Hygiene 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25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Central Line Associated Blood Stream Infections (CLABSI) rate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26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Catheter Associated Urinary Tract infection injuries CAUTI rate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7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Methicillin-resistant Staphylococcus aureus (</a:t>
                      </a:r>
                      <a:r>
                        <a:rPr lang="en-US" sz="1400" u="none" strike="noStrike">
                          <a:solidFill>
                            <a:srgbClr val="0000FF"/>
                          </a:solidFill>
                          <a:effectLst/>
                          <a:latin typeface="Times New Roman"/>
                          <a:ea typeface="Times New Roman"/>
                          <a:cs typeface="Arial"/>
                          <a:hlinkClick r:id="rId2"/>
                        </a:rPr>
                        <a:t>MRSA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28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total ESBL isolated organism caused an infection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total CRE isolated organism caused an infection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total CRAB isolated organism caused an infection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Infection control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3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5-10 most common admitting diagnosis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Admission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5-10 most common procedure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Admission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 of complete blood transfusion consent form in patients files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in filling discharge summery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record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complete patient file identification with one patient file number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record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7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400" dirty="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نسبة مستوى التواصل والتنسيق الفعال بين الموظفين المعنيين في وحدة العناية بالمرضى وموظفي ادارة السجلات الطبية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record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037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JO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نسبة </a:t>
                      </a:r>
                      <a:r>
                        <a:rPr lang="ar-SA" sz="1400">
                          <a:effectLst/>
                          <a:latin typeface="Calibri"/>
                          <a:ea typeface="Times New Roman"/>
                          <a:cs typeface="Times New Roman"/>
                        </a:rPr>
                        <a:t>اكتمال سجلات المرضى الذين خرجو من المستشفى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record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نسبة الالتزام بالوقت المحدد لاستلام سجلات المرضى الذين خرجو من المستشفى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record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The incidence of hospital acquired pressure ulcer per 1000 patient days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Nursing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Number of  falling down patients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Nursing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of wearing ID Band including two identifiers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Nursing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The number of Extravasation and Infiltration injuries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Nursing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0746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The Number of pregnant women with obstetric complication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Labor and delivery  department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cancelled operation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delayed operation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08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performing Surgical Site Marking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17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patients who were returned to operation room within 24 hours for any reason related to the surgery or procedure performed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3826" marR="3382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9706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54010658"/>
              </p:ext>
            </p:extLst>
          </p:nvPr>
        </p:nvGraphicFramePr>
        <p:xfrm>
          <a:off x="179512" y="233172"/>
          <a:ext cx="8856983" cy="6379464"/>
        </p:xfrm>
        <a:graphic>
          <a:graphicData uri="http://schemas.openxmlformats.org/drawingml/2006/table">
            <a:tbl>
              <a:tblPr firstRow="1" firstCol="1" bandRow="1"/>
              <a:tblGrid>
                <a:gridCol w="553707"/>
                <a:gridCol w="5203606"/>
                <a:gridCol w="1771240"/>
                <a:gridCol w="1328430"/>
              </a:tblGrid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for admission criteria in critical unit (ICU/CCU)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ICU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49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in following antibiotic prophylaxis guideline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50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 Compliance in filling Medication Prescription (In-patient) (Patient name, date of prescription, medication name, dose and route, physician signature)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63019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51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 Compliance in filling Medication Prescription (Out-patient) (Patient name, date of prescription, medication name, dose and route, physician signature)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Medication counseling effectiveness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Every 6 months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compliance of Double signature on high alert medication by 2 RNs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Number of Medication errors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Pharmacy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 of compliance to TAT for CT Report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Radiology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956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% of compliance to TAT for MRI Report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Radiology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57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accident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Safety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58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The Frequency of Emergency Codes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Safety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59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Knowledgeable about the fire plan (Race &amp; Pass)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Safety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047750" algn="l"/>
                        </a:tabLs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staff Knowledgeable about the Chemical plan (Spill Kit)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Safety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 waste weights per patient (kg/</a:t>
                      </a:r>
                      <a:r>
                        <a:rPr lang="en-US" sz="1400" dirty="0" err="1">
                          <a:effectLst/>
                          <a:latin typeface="Times New Roman"/>
                          <a:ea typeface="Calibri"/>
                          <a:cs typeface="Arial"/>
                        </a:rPr>
                        <a:t>pt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)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Housekeeping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46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Average of Time needed by housekeeping staff to prepare the patient's room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Housekeeping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patients satisfaction 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Patient affairs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5346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% of initial Physician assessment is initiated within 30 minutes of admission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Quality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5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Close chart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Quality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87673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6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Open chart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Quality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31188" marR="311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2715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02777467"/>
              </p:ext>
            </p:extLst>
          </p:nvPr>
        </p:nvGraphicFramePr>
        <p:xfrm>
          <a:off x="251521" y="1189958"/>
          <a:ext cx="8496943" cy="3435096"/>
        </p:xfrm>
        <a:graphic>
          <a:graphicData uri="http://schemas.openxmlformats.org/drawingml/2006/table">
            <a:tbl>
              <a:tblPr firstRow="1" firstCol="1" bandRow="1"/>
              <a:tblGrid>
                <a:gridCol w="531199"/>
                <a:gridCol w="4992076"/>
                <a:gridCol w="1699239"/>
                <a:gridCol w="1274429"/>
              </a:tblGrid>
              <a:tr h="17135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 dirty="0">
                          <a:effectLst/>
                          <a:latin typeface="Calibri"/>
                          <a:ea typeface="Calibri"/>
                          <a:cs typeface="Times New Roman"/>
                        </a:rPr>
                        <a:t>6</a:t>
                      </a: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7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Out-patient chart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Quality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7135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68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Incident report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Quality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69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Compliance rate of patients who have LVSD (Left Ventricular Systolic Dysfunction) who discharged on B-Blocker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0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Compliance rate of ICU Patients who received VTE Prophylaxis on the day of or day after hospital admission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1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Compliance rate of Traumatic ER Patients who received Pain Management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2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Compliance of Acute Myocardial infarction patients who have prescribed Aspirin at discharge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42700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ar-SA" sz="1400">
                          <a:effectLst/>
                          <a:latin typeface="Calibri"/>
                          <a:ea typeface="Calibri"/>
                          <a:cs typeface="Times New Roman"/>
                        </a:rPr>
                        <a:t>7</a:t>
                      </a: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3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Compliance of Administration of IV antibiotics within 3 hours in ER or 1 hour in ICU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37385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74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Calibri"/>
                          <a:cs typeface="Arial"/>
                        </a:rPr>
                        <a:t>Compliance of Appropriate Oral Care for patients on Mechanical Ventilator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Medical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Calibri"/>
                          <a:cs typeface="Arial"/>
                        </a:rPr>
                        <a:t>Monthly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60955" marR="60955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1843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3491880" y="0"/>
            <a:ext cx="2160240" cy="465232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en-US" sz="2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Example</a:t>
            </a:r>
            <a:endParaRPr lang="en-US" sz="28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050235"/>
              </p:ext>
            </p:extLst>
          </p:nvPr>
        </p:nvGraphicFramePr>
        <p:xfrm>
          <a:off x="251520" y="1196752"/>
          <a:ext cx="8784974" cy="5177232"/>
        </p:xfrm>
        <a:graphic>
          <a:graphicData uri="http://schemas.openxmlformats.org/drawingml/2006/table">
            <a:tbl>
              <a:tblPr firstRow="1" firstCol="1" bandRow="1"/>
              <a:tblGrid>
                <a:gridCol w="2822200"/>
                <a:gridCol w="1501106"/>
                <a:gridCol w="207542"/>
                <a:gridCol w="1389352"/>
                <a:gridCol w="409346"/>
                <a:gridCol w="622626"/>
                <a:gridCol w="1832802"/>
              </a:tblGrid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Indicator Name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Average length of stay in emergency department  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24528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Definition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Total time from the first documented time after the patient arrival to ER, to the time the patient leaves ER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Frequency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Monthly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15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Type of Indicator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Structure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7493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Process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571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Outcome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85797"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Dimension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Timeliness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6205" marR="0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Respect/caring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</a:t>
                      </a:r>
                      <a:r>
                        <a:rPr lang="en-US" sz="14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Safety </a:t>
                      </a:r>
                      <a:endParaRPr lang="en-US" sz="14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Efficient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17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Effectiveness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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Appropriateness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116205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Times New Roman"/>
                          <a:sym typeface="Wingdings"/>
                        </a:rPr>
                        <a:t></a:t>
                      </a:r>
                      <a:r>
                        <a:rPr lang="en-US" sz="14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Competency </a:t>
                      </a:r>
                      <a:endParaRPr lang="en-US" sz="14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Indicator Rational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To identify all waste time that could be happened while the patient treated in ER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43339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Nominator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Dominator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Formula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 algn="justLow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Total number of minutes spent at emergency department 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Total number of patients in emergency department in the same month 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Nominator / Dominator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Sampling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70 for all Pts (N more than 500; n=70  )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Target</a:t>
                      </a: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Less than 60 minutes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Data collection method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Length of stay tool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Data Collected By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ER Head nurse</a:t>
                      </a:r>
                      <a:endParaRPr lang="en-US" sz="160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44541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Source of Data</a:t>
                      </a: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Times New Roman"/>
                          <a:ea typeface="Times New Roman"/>
                          <a:cs typeface="Arial"/>
                        </a:rPr>
                        <a:t>ER Daily Record 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Arial"/>
                      </a:endParaRPr>
                    </a:p>
                  </a:txBody>
                  <a:tcPr marL="25036" marR="25036" marT="12518" marB="12518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251520" y="63539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KPIs Card</a:t>
            </a:r>
            <a:endParaRPr lang="en-US" sz="2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674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pstream">
  <a:themeElements>
    <a:clrScheme name="Slipstream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Slipstream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lipstream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1278</Words>
  <Application>Microsoft Office PowerPoint</Application>
  <PresentationFormat>On-screen Show (4:3)</PresentationFormat>
  <Paragraphs>375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Slipstream</vt:lpstr>
      <vt:lpstr>Key Performance Indicators KPIs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Quality in health care</dc:title>
  <dc:creator>QA_1 Batool</dc:creator>
  <cp:lastModifiedBy>Batool</cp:lastModifiedBy>
  <cp:revision>50</cp:revision>
  <cp:lastPrinted>2019-10-20T09:12:41Z</cp:lastPrinted>
  <dcterms:created xsi:type="dcterms:W3CDTF">2017-07-27T06:38:37Z</dcterms:created>
  <dcterms:modified xsi:type="dcterms:W3CDTF">2021-01-19T07:47:11Z</dcterms:modified>
</cp:coreProperties>
</file>