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60" r:id="rId43"/>
    <p:sldId id="261" r:id="rId44"/>
    <p:sldId id="262" r:id="rId45"/>
    <p:sldId id="263" r:id="rId46"/>
    <p:sldId id="264" r:id="rId47"/>
    <p:sldId id="26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2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98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4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5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84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791" y="-19684"/>
            <a:ext cx="8154416" cy="1247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836" y="1665389"/>
            <a:ext cx="8212327" cy="217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3431" y="146126"/>
            <a:ext cx="6657136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836" y="1665389"/>
            <a:ext cx="8212327" cy="217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46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g"/><Relationship Id="rId5" Type="http://schemas.openxmlformats.org/officeDocument/2006/relationships/image" Target="../media/image94.png"/><Relationship Id="rId4" Type="http://schemas.openxmlformats.org/officeDocument/2006/relationships/image" Target="../media/image9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9.png"/><Relationship Id="rId4" Type="http://schemas.openxmlformats.org/officeDocument/2006/relationships/image" Target="../media/image13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3.png"/><Relationship Id="rId4" Type="http://schemas.openxmlformats.org/officeDocument/2006/relationships/image" Target="../media/image1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g"/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9.jpg"/><Relationship Id="rId5" Type="http://schemas.openxmlformats.org/officeDocument/2006/relationships/image" Target="../media/image168.png"/><Relationship Id="rId4" Type="http://schemas.openxmlformats.org/officeDocument/2006/relationships/image" Target="../media/image16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5.png"/><Relationship Id="rId5" Type="http://schemas.openxmlformats.org/officeDocument/2006/relationships/image" Target="../media/image175.jpg"/><Relationship Id="rId4" Type="http://schemas.openxmlformats.org/officeDocument/2006/relationships/image" Target="../media/image17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5.png"/><Relationship Id="rId4" Type="http://schemas.openxmlformats.org/officeDocument/2006/relationships/image" Target="../media/image17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7.jp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35.png"/><Relationship Id="rId7" Type="http://schemas.openxmlformats.org/officeDocument/2006/relationships/image" Target="../media/image187.jp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6.jpg"/><Relationship Id="rId5" Type="http://schemas.openxmlformats.org/officeDocument/2006/relationships/image" Target="../media/image185.jpg"/><Relationship Id="rId4" Type="http://schemas.openxmlformats.org/officeDocument/2006/relationships/image" Target="../media/image1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"/>
            <a:ext cx="9144000" cy="6858000"/>
            <a:chOff x="0" y="45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"/>
              <a:ext cx="9126268" cy="27013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96338"/>
              <a:ext cx="9144000" cy="5661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629410" marR="5080" indent="-1460500">
              <a:lnSpc>
                <a:spcPct val="100499"/>
              </a:lnSpc>
              <a:spcBef>
                <a:spcPts val="70"/>
              </a:spcBef>
            </a:pPr>
            <a:r>
              <a:rPr spc="-15" dirty="0"/>
              <a:t>Complex </a:t>
            </a:r>
            <a:r>
              <a:rPr spc="-40" dirty="0"/>
              <a:t>System</a:t>
            </a:r>
            <a:r>
              <a:rPr spc="15" dirty="0"/>
              <a:t> </a:t>
            </a:r>
            <a:r>
              <a:rPr spc="-5" dirty="0"/>
              <a:t>Theory:</a:t>
            </a:r>
            <a:r>
              <a:rPr spc="15" dirty="0"/>
              <a:t> </a:t>
            </a:r>
            <a:r>
              <a:rPr b="0" spc="-5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spc="-15" dirty="0"/>
              <a:t>"complex </a:t>
            </a:r>
            <a:r>
              <a:rPr spc="-890" dirty="0"/>
              <a:t> </a:t>
            </a:r>
            <a:r>
              <a:rPr spc="-10" dirty="0"/>
              <a:t>adaptive</a:t>
            </a:r>
            <a:r>
              <a:rPr dirty="0"/>
              <a:t> </a:t>
            </a:r>
            <a:r>
              <a:rPr spc="-35" dirty="0"/>
              <a:t>system</a:t>
            </a:r>
            <a:r>
              <a:rPr spc="5" dirty="0"/>
              <a:t> </a:t>
            </a:r>
            <a:r>
              <a:rPr spc="-5" dirty="0"/>
              <a:t>(CAS)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01317"/>
            <a:ext cx="5495290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healthcare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organization, </a:t>
            </a:r>
            <a:r>
              <a:rPr sz="3000" spc="-5" dirty="0">
                <a:latin typeface="Calibri"/>
                <a:cs typeface="Calibri"/>
              </a:rPr>
              <a:t>is: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>
              <a:latin typeface="Calibri"/>
              <a:cs typeface="Calibri"/>
            </a:endParaRPr>
          </a:p>
          <a:p>
            <a:pPr marL="12700" marR="5080" algn="just">
              <a:lnSpc>
                <a:spcPct val="140000"/>
              </a:lnSpc>
              <a:spcBef>
                <a:spcPts val="2330"/>
              </a:spcBef>
              <a:buClr>
                <a:srgbClr val="000000"/>
              </a:buClr>
              <a:buFont typeface="Calibri"/>
              <a:buAutoNum type="arabicPeriod"/>
              <a:tabLst>
                <a:tab pos="662305" algn="l"/>
              </a:tabLst>
            </a:pPr>
            <a:r>
              <a:rPr sz="3000" i="1" spc="-20" dirty="0">
                <a:solidFill>
                  <a:srgbClr val="4F81BC"/>
                </a:solidFill>
                <a:latin typeface="Calibri"/>
                <a:cs typeface="Calibri"/>
              </a:rPr>
              <a:t>complex</a:t>
            </a:r>
            <a:r>
              <a:rPr sz="3000" i="1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because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it</a:t>
            </a:r>
            <a:r>
              <a:rPr sz="3000" spc="-5" dirty="0">
                <a:latin typeface="Calibri"/>
                <a:cs typeface="Calibri"/>
              </a:rPr>
              <a:t> is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diverse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compris</a:t>
            </a:r>
            <a:r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ed</a:t>
            </a:r>
            <a:r>
              <a:rPr sz="30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0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of</a:t>
            </a:r>
            <a:r>
              <a:rPr sz="30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man</a:t>
            </a:r>
            <a:r>
              <a:rPr sz="3000" spc="-15" dirty="0">
                <a:latin typeface="Calibri"/>
                <a:cs typeface="Calibri"/>
              </a:rPr>
              <a:t>y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nterconnected</a:t>
            </a:r>
            <a:r>
              <a:rPr sz="3000" u="sng" spc="-3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elements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/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300">
              <a:latin typeface="Calibri"/>
              <a:cs typeface="Calibri"/>
            </a:endParaRPr>
          </a:p>
          <a:p>
            <a:pPr marL="12700" marR="5080" algn="just">
              <a:lnSpc>
                <a:spcPct val="140100"/>
              </a:lnSpc>
              <a:buClr>
                <a:srgbClr val="000000"/>
              </a:buClr>
              <a:buAutoNum type="arabicPeriod"/>
              <a:tabLst>
                <a:tab pos="508000" algn="l"/>
              </a:tabLst>
            </a:pPr>
            <a:r>
              <a:rPr sz="3000" i="1" spc="-10" dirty="0">
                <a:solidFill>
                  <a:srgbClr val="4F81BC"/>
                </a:solidFill>
                <a:latin typeface="Calibri"/>
                <a:cs typeface="Calibri"/>
              </a:rPr>
              <a:t>adaptive</a:t>
            </a:r>
            <a:r>
              <a:rPr sz="3000" i="1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because</a:t>
            </a:r>
            <a:r>
              <a:rPr sz="3000" spc="-5" dirty="0">
                <a:latin typeface="Calibri"/>
                <a:cs typeface="Calibri"/>
              </a:rPr>
              <a:t> it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learn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from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experience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change.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4144" y="1557527"/>
            <a:ext cx="3420110" cy="5300980"/>
            <a:chOff x="5724144" y="1557527"/>
            <a:chExt cx="3420110" cy="5300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3288" y="1557527"/>
              <a:ext cx="3410711" cy="2231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3572255"/>
              <a:ext cx="3416807" cy="1801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5228843"/>
              <a:ext cx="3416807" cy="162915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158996" y="3357371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84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311" y="6740650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1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5322"/>
            <a:ext cx="4079240" cy="576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7670" marR="147320" indent="-21653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Donabedian</a:t>
            </a:r>
            <a:r>
              <a:rPr sz="3200" b="1" spc="-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Paradigm </a:t>
            </a:r>
            <a:r>
              <a:rPr sz="3200" b="1" spc="-7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Calibri"/>
                <a:cs typeface="Calibri"/>
              </a:rPr>
              <a:t>(Systems</a:t>
            </a:r>
            <a:r>
              <a:rPr sz="32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approach)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960"/>
              </a:spcBef>
              <a:tabLst>
                <a:tab pos="3484879" algn="l"/>
              </a:tabLst>
            </a:pPr>
            <a:r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causal </a:t>
            </a:r>
            <a:r>
              <a:rPr sz="3300" spc="-10" dirty="0">
                <a:solidFill>
                  <a:srgbClr val="FF0000"/>
                </a:solidFill>
                <a:latin typeface="Calibri"/>
                <a:cs typeface="Calibri"/>
              </a:rPr>
              <a:t>relationship </a:t>
            </a:r>
            <a:r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 “</a:t>
            </a:r>
            <a:r>
              <a:rPr sz="3300" spc="-5" dirty="0">
                <a:latin typeface="Calibri"/>
                <a:cs typeface="Calibri"/>
              </a:rPr>
              <a:t>p</a:t>
            </a:r>
            <a:r>
              <a:rPr sz="3300" spc="-55" dirty="0">
                <a:latin typeface="Calibri"/>
                <a:cs typeface="Calibri"/>
              </a:rPr>
              <a:t>r</a:t>
            </a:r>
            <a:r>
              <a:rPr sz="3300" spc="-5" dirty="0">
                <a:latin typeface="Calibri"/>
                <a:cs typeface="Calibri"/>
              </a:rPr>
              <a:t>obabilities</a:t>
            </a:r>
            <a:r>
              <a:rPr sz="3300" dirty="0">
                <a:latin typeface="Calibri"/>
                <a:cs typeface="Calibri"/>
              </a:rPr>
              <a:t>,	</a:t>
            </a:r>
            <a:r>
              <a:rPr sz="3300" spc="-5" dirty="0">
                <a:latin typeface="Calibri"/>
                <a:cs typeface="Calibri"/>
              </a:rPr>
              <a:t>not  </a:t>
            </a:r>
            <a:r>
              <a:rPr sz="3300" spc="-10" dirty="0">
                <a:latin typeface="Calibri"/>
                <a:cs typeface="Calibri"/>
              </a:rPr>
              <a:t>certainties;</a:t>
            </a:r>
            <a:r>
              <a:rPr sz="3300" spc="22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presence</a:t>
            </a:r>
            <a:r>
              <a:rPr sz="3300" spc="23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of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ts val="3170"/>
              </a:lnSpc>
            </a:pPr>
            <a:r>
              <a:rPr sz="3300" spc="-5" dirty="0">
                <a:latin typeface="Calibri"/>
                <a:cs typeface="Calibri"/>
              </a:rPr>
              <a:t>individual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factors”.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700" b="1" spc="-10" dirty="0">
                <a:solidFill>
                  <a:srgbClr val="4F81BC"/>
                </a:solidFill>
                <a:latin typeface="Calibri"/>
                <a:cs typeface="Calibri"/>
              </a:rPr>
              <a:t>Structure</a:t>
            </a: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</a:pPr>
            <a:r>
              <a:rPr sz="3300" spc="-5" dirty="0">
                <a:latin typeface="Calibri"/>
                <a:cs typeface="Calibri"/>
              </a:rPr>
              <a:t>Is</a:t>
            </a:r>
            <a:r>
              <a:rPr sz="3300" dirty="0">
                <a:latin typeface="Calibri"/>
                <a:cs typeface="Calibri"/>
              </a:rPr>
              <a:t> the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evidence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of</a:t>
            </a:r>
            <a:r>
              <a:rPr sz="3300" dirty="0">
                <a:latin typeface="Calibri"/>
                <a:cs typeface="Calibri"/>
              </a:rPr>
              <a:t> the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35" dirty="0">
                <a:latin typeface="Calibri"/>
                <a:cs typeface="Calibri"/>
              </a:rPr>
              <a:t>organization’s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capacity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to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provide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care.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591" y="0"/>
            <a:ext cx="478840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0"/>
            <a:ext cx="9170035" cy="6858000"/>
            <a:chOff x="-12191" y="0"/>
            <a:chExt cx="91700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" y="0"/>
              <a:ext cx="3172968" cy="3334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447" y="0"/>
              <a:ext cx="5940551" cy="3572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12591"/>
              <a:ext cx="3203448" cy="36454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6" y="3453383"/>
              <a:ext cx="2988563" cy="34046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8228" y="3572255"/>
              <a:ext cx="2735579" cy="32857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" y="3335273"/>
              <a:ext cx="9144000" cy="238125"/>
            </a:xfrm>
            <a:custGeom>
              <a:avLst/>
              <a:gdLst/>
              <a:ahLst/>
              <a:cxnLst/>
              <a:rect l="l" t="t" r="r" b="b"/>
              <a:pathLst>
                <a:path w="9144000" h="238125">
                  <a:moveTo>
                    <a:pt x="9025128" y="0"/>
                  </a:moveTo>
                  <a:lnTo>
                    <a:pt x="9025128" y="59436"/>
                  </a:lnTo>
                  <a:lnTo>
                    <a:pt x="118869" y="59436"/>
                  </a:lnTo>
                  <a:lnTo>
                    <a:pt x="118869" y="0"/>
                  </a:lnTo>
                  <a:lnTo>
                    <a:pt x="0" y="118872"/>
                  </a:lnTo>
                  <a:lnTo>
                    <a:pt x="118869" y="237743"/>
                  </a:lnTo>
                  <a:lnTo>
                    <a:pt x="118869" y="178308"/>
                  </a:lnTo>
                  <a:lnTo>
                    <a:pt x="9025128" y="178308"/>
                  </a:lnTo>
                  <a:lnTo>
                    <a:pt x="9025128" y="237743"/>
                  </a:lnTo>
                  <a:lnTo>
                    <a:pt x="9144000" y="118872"/>
                  </a:lnTo>
                  <a:lnTo>
                    <a:pt x="90251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" y="3335273"/>
              <a:ext cx="9144000" cy="238125"/>
            </a:xfrm>
            <a:custGeom>
              <a:avLst/>
              <a:gdLst/>
              <a:ahLst/>
              <a:cxnLst/>
              <a:rect l="l" t="t" r="r" b="b"/>
              <a:pathLst>
                <a:path w="9144000" h="238125">
                  <a:moveTo>
                    <a:pt x="0" y="118872"/>
                  </a:moveTo>
                  <a:lnTo>
                    <a:pt x="118869" y="0"/>
                  </a:lnTo>
                  <a:lnTo>
                    <a:pt x="118869" y="59436"/>
                  </a:lnTo>
                  <a:lnTo>
                    <a:pt x="9025128" y="59436"/>
                  </a:lnTo>
                  <a:lnTo>
                    <a:pt x="9025128" y="0"/>
                  </a:lnTo>
                  <a:lnTo>
                    <a:pt x="9144000" y="118872"/>
                  </a:lnTo>
                  <a:lnTo>
                    <a:pt x="9025128" y="237743"/>
                  </a:lnTo>
                  <a:lnTo>
                    <a:pt x="9025128" y="178308"/>
                  </a:lnTo>
                  <a:lnTo>
                    <a:pt x="118869" y="178308"/>
                  </a:lnTo>
                  <a:lnTo>
                    <a:pt x="118869" y="237743"/>
                  </a:lnTo>
                  <a:lnTo>
                    <a:pt x="0" y="1188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46" y="48895"/>
            <a:ext cx="328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4F81BC"/>
                </a:solidFill>
              </a:rPr>
              <a:t>Structure</a:t>
            </a:r>
            <a:r>
              <a:rPr sz="3200" spc="-75" dirty="0">
                <a:solidFill>
                  <a:srgbClr val="4F81BC"/>
                </a:solidFill>
              </a:rPr>
              <a:t> </a:t>
            </a:r>
            <a:r>
              <a:rPr sz="3200" spc="-5" dirty="0">
                <a:solidFill>
                  <a:srgbClr val="4F81BC"/>
                </a:solidFill>
              </a:rPr>
              <a:t>Examples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813892"/>
            <a:ext cx="324802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5"/>
              </a:spcBef>
              <a:buChar char="•"/>
              <a:tabLst>
                <a:tab pos="197485" algn="l"/>
              </a:tabLst>
            </a:pPr>
            <a:r>
              <a:rPr sz="2000" spc="-15" dirty="0">
                <a:latin typeface="Calibri"/>
                <a:cs typeface="Calibri"/>
              </a:rPr>
              <a:t>Staff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endParaRPr sz="2000">
              <a:latin typeface="Calibri"/>
              <a:cs typeface="Calibri"/>
            </a:endParaRPr>
          </a:p>
          <a:p>
            <a:pPr marL="12700" marR="5080" indent="55880">
              <a:lnSpc>
                <a:spcPct val="17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Adequate</a:t>
            </a:r>
            <a:r>
              <a:rPr sz="2000" spc="-10" dirty="0">
                <a:latin typeface="Calibri"/>
                <a:cs typeface="Calibri"/>
              </a:rPr>
              <a:t> nurse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10" dirty="0">
                <a:latin typeface="Calibri"/>
                <a:cs typeface="Calibri"/>
              </a:rPr>
              <a:t> patient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ratio.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Trained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nursing </a:t>
            </a:r>
            <a:r>
              <a:rPr sz="2000" spc="-40" dirty="0">
                <a:latin typeface="Calibri"/>
                <a:cs typeface="Calibri"/>
              </a:rPr>
              <a:t>staff.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368753"/>
            <a:ext cx="301434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5"/>
              </a:spcBef>
              <a:buChar char="•"/>
              <a:tabLst>
                <a:tab pos="197485" algn="l"/>
              </a:tabLst>
            </a:pPr>
            <a:r>
              <a:rPr sz="2000" spc="-15" dirty="0">
                <a:latin typeface="Calibri"/>
                <a:cs typeface="Calibri"/>
              </a:rPr>
              <a:t>Staff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qualifications.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480"/>
              </a:spcBef>
              <a:tabLst>
                <a:tab pos="175006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cians,	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aci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ts  </a:t>
            </a:r>
            <a:r>
              <a:rPr sz="2000" spc="-10" dirty="0">
                <a:latin typeface="Calibri"/>
                <a:cs typeface="Calibri"/>
              </a:rPr>
              <a:t>Certificates.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8207" y="2887472"/>
            <a:ext cx="5162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62832"/>
            <a:ext cx="304800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0"/>
              </a:spcBef>
              <a:buChar char="•"/>
              <a:tabLst>
                <a:tab pos="197485" algn="l"/>
              </a:tabLst>
            </a:pPr>
            <a:r>
              <a:rPr sz="2000" spc="-10" dirty="0">
                <a:latin typeface="Calibri"/>
                <a:cs typeface="Calibri"/>
              </a:rPr>
              <a:t>Organizational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chart.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484"/>
              </a:spcBef>
              <a:buChar char="•"/>
              <a:tabLst>
                <a:tab pos="426720" algn="l"/>
                <a:tab pos="427355" algn="l"/>
                <a:tab pos="1762125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esou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ces	</a:t>
            </a:r>
            <a:r>
              <a:rPr sz="2000" spc="-5" dirty="0">
                <a:latin typeface="Calibri"/>
                <a:cs typeface="Calibri"/>
              </a:rPr>
              <a:t>(equ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pme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,  </a:t>
            </a:r>
            <a:r>
              <a:rPr sz="2000" spc="-5" dirty="0">
                <a:latin typeface="Calibri"/>
                <a:cs typeface="Calibri"/>
              </a:rPr>
              <a:t>beds.....).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7978" y="4381246"/>
            <a:ext cx="817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budget,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356656"/>
            <a:ext cx="395541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Computer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000" spc="-5" dirty="0">
                <a:latin typeface="Calibri"/>
                <a:cs typeface="Calibri"/>
              </a:rPr>
              <a:t>Updated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guidelines.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spcBef>
                <a:spcPts val="1680"/>
              </a:spcBef>
              <a:buChar char="•"/>
              <a:tabLst>
                <a:tab pos="197485" algn="l"/>
              </a:tabLst>
            </a:pPr>
            <a:r>
              <a:rPr sz="2000" spc="-10" dirty="0">
                <a:latin typeface="Calibri"/>
                <a:cs typeface="Calibri"/>
              </a:rPr>
              <a:t>Hospital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good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geographical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location.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0708" y="1470389"/>
            <a:ext cx="5003800" cy="5387975"/>
            <a:chOff x="4140708" y="1470389"/>
            <a:chExt cx="5003800" cy="53879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0708" y="1470389"/>
              <a:ext cx="4838699" cy="12392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3964" y="3584447"/>
              <a:ext cx="2103119" cy="9250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7084" y="4509515"/>
              <a:ext cx="2732532" cy="1036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084" y="3570731"/>
              <a:ext cx="2732532" cy="10820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7457" y="4725365"/>
              <a:ext cx="2000688" cy="8768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0216" y="5545835"/>
              <a:ext cx="2843784" cy="13121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3964" y="5445250"/>
              <a:ext cx="2103119" cy="1412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3964" y="2548127"/>
              <a:ext cx="4860035" cy="102412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40708" y="68580"/>
            <a:ext cx="2363969" cy="13258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3734" y="15240"/>
            <a:ext cx="2288118" cy="1397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3842385" cy="214312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5"/>
              </a:spcBef>
            </a:pPr>
            <a:r>
              <a:rPr sz="3600" b="1" spc="-10" dirty="0">
                <a:solidFill>
                  <a:srgbClr val="4F81BC"/>
                </a:solidFill>
                <a:latin typeface="Calibri"/>
                <a:cs typeface="Calibri"/>
              </a:rPr>
              <a:t>Process</a:t>
            </a:r>
            <a:endParaRPr sz="3600">
              <a:latin typeface="Calibri"/>
              <a:cs typeface="Calibri"/>
            </a:endParaRPr>
          </a:p>
          <a:p>
            <a:pPr marL="12065" marR="5080" indent="-3810" algn="ctr">
              <a:lnSpc>
                <a:spcPct val="100000"/>
              </a:lnSpc>
              <a:spcBef>
                <a:spcPts val="1855"/>
              </a:spcBef>
              <a:tabLst>
                <a:tab pos="2132330" algn="l"/>
                <a:tab pos="2859405" algn="l"/>
              </a:tabLst>
            </a:pPr>
            <a:r>
              <a:rPr sz="3600" spc="-15" dirty="0">
                <a:latin typeface="Calibri"/>
                <a:cs typeface="Calibri"/>
              </a:rPr>
              <a:t>Are</a:t>
            </a:r>
            <a:r>
              <a:rPr sz="3600" spc="2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24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procedures/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sequ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nc</a:t>
            </a:r>
            <a:r>
              <a:rPr sz="3600" dirty="0">
                <a:latin typeface="Calibri"/>
                <a:cs typeface="Calibri"/>
              </a:rPr>
              <a:t>e	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	</a:t>
            </a:r>
            <a:r>
              <a:rPr sz="3600" spc="-40" dirty="0">
                <a:latin typeface="Calibri"/>
                <a:cs typeface="Calibri"/>
              </a:rPr>
              <a:t>st</a:t>
            </a:r>
            <a:r>
              <a:rPr sz="3600" dirty="0">
                <a:latin typeface="Calibri"/>
                <a:cs typeface="Calibri"/>
              </a:rPr>
              <a:t>eps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38654"/>
            <a:ext cx="3839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94155" algn="l"/>
                <a:tab pos="2416175" algn="l"/>
              </a:tabLst>
            </a:pPr>
            <a:r>
              <a:rPr sz="3600" spc="-5" dirty="0">
                <a:latin typeface="Calibri"/>
                <a:cs typeface="Calibri"/>
              </a:rPr>
              <a:t>don</a:t>
            </a:r>
            <a:r>
              <a:rPr sz="3600" dirty="0">
                <a:latin typeface="Calibri"/>
                <a:cs typeface="Calibri"/>
              </a:rPr>
              <a:t>e	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o	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-55" dirty="0">
                <a:latin typeface="Calibri"/>
                <a:cs typeface="Calibri"/>
              </a:rPr>
              <a:t>r</a:t>
            </a:r>
            <a:r>
              <a:rPr sz="3600" spc="-3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vide  </a:t>
            </a:r>
            <a:r>
              <a:rPr sz="3600" spc="-20" dirty="0">
                <a:latin typeface="Calibri"/>
                <a:cs typeface="Calibri"/>
              </a:rPr>
              <a:t>care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8861" y="2487295"/>
            <a:ext cx="2602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5990" algn="l"/>
              </a:tabLst>
            </a:pP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35" dirty="0">
                <a:latin typeface="Calibri"/>
                <a:cs typeface="Calibri"/>
              </a:rPr>
              <a:t>n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10" dirty="0">
                <a:latin typeface="Calibri"/>
                <a:cs typeface="Calibri"/>
              </a:rPr>
              <a:t>n</a:t>
            </a:r>
            <a:r>
              <a:rPr sz="3600" spc="-5" dirty="0">
                <a:latin typeface="Calibri"/>
                <a:cs typeface="Calibri"/>
              </a:rPr>
              <a:t>di</a:t>
            </a:r>
            <a:r>
              <a:rPr sz="3600" spc="-1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g	</a:t>
            </a:r>
            <a:r>
              <a:rPr sz="3600" spc="-45" dirty="0"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035630"/>
            <a:ext cx="212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1664" algn="l"/>
              </a:tabLst>
            </a:pP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duc</a:t>
            </a:r>
            <a:r>
              <a:rPr sz="3600" dirty="0">
                <a:latin typeface="Calibri"/>
                <a:cs typeface="Calibri"/>
              </a:rPr>
              <a:t>e	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1966" y="3035630"/>
            <a:ext cx="1394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de</a:t>
            </a:r>
            <a:r>
              <a:rPr sz="3600" spc="-2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4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584829"/>
            <a:ext cx="1971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Calibri"/>
                <a:cs typeface="Calibri"/>
              </a:rPr>
              <a:t>outcomes.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81143"/>
            <a:ext cx="5248656" cy="227685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895344" y="0"/>
            <a:ext cx="5248910" cy="6858000"/>
            <a:chOff x="3895344" y="0"/>
            <a:chExt cx="5248910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4731" y="3672804"/>
              <a:ext cx="3669267" cy="3185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4" y="0"/>
              <a:ext cx="5248655" cy="2095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5636" y="1917192"/>
              <a:ext cx="5148071" cy="1743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3839845" cy="320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Process</a:t>
            </a:r>
            <a:r>
              <a:rPr sz="3200" b="1" spc="-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Examples</a:t>
            </a:r>
            <a:endParaRPr sz="3200">
              <a:latin typeface="Calibri"/>
              <a:cs typeface="Calibri"/>
            </a:endParaRPr>
          </a:p>
          <a:p>
            <a:pPr marL="2266950" indent="-2254250">
              <a:lnSpc>
                <a:spcPct val="100000"/>
              </a:lnSpc>
              <a:spcBef>
                <a:spcPts val="2360"/>
              </a:spcBef>
              <a:buChar char="•"/>
              <a:tabLst>
                <a:tab pos="2266315" algn="l"/>
                <a:tab pos="2266950" algn="l"/>
              </a:tabLst>
            </a:pPr>
            <a:r>
              <a:rPr sz="3200" spc="-5" dirty="0">
                <a:latin typeface="Arial MT"/>
                <a:cs typeface="Arial MT"/>
              </a:rPr>
              <a:t>Services</a:t>
            </a:r>
            <a:endParaRPr sz="3200">
              <a:latin typeface="Arial MT"/>
              <a:cs typeface="Arial MT"/>
            </a:endParaRPr>
          </a:p>
          <a:p>
            <a:pPr marL="12700" marR="6350">
              <a:lnSpc>
                <a:spcPct val="100000"/>
              </a:lnSpc>
              <a:spcBef>
                <a:spcPts val="85"/>
              </a:spcBef>
              <a:tabLst>
                <a:tab pos="3170555" algn="l"/>
              </a:tabLst>
            </a:pPr>
            <a:r>
              <a:rPr sz="3200" dirty="0">
                <a:latin typeface="Arial MT"/>
                <a:cs typeface="Arial MT"/>
              </a:rPr>
              <a:t>(re</a:t>
            </a:r>
            <a:r>
              <a:rPr sz="3200" spc="-15" dirty="0">
                <a:latin typeface="Arial MT"/>
                <a:cs typeface="Arial MT"/>
              </a:rPr>
              <a:t>g</a:t>
            </a:r>
            <a:r>
              <a:rPr sz="3200" dirty="0">
                <a:latin typeface="Arial MT"/>
                <a:cs typeface="Arial MT"/>
              </a:rPr>
              <a:t>is</a:t>
            </a:r>
            <a:r>
              <a:rPr sz="3200" spc="-15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r</a:t>
            </a:r>
            <a:r>
              <a:rPr sz="3200" spc="-20" dirty="0">
                <a:latin typeface="Arial MT"/>
                <a:cs typeface="Arial MT"/>
              </a:rPr>
              <a:t>a</a:t>
            </a:r>
            <a:r>
              <a:rPr sz="3200" dirty="0">
                <a:latin typeface="Arial MT"/>
                <a:cs typeface="Arial MT"/>
              </a:rPr>
              <a:t>ti</a:t>
            </a:r>
            <a:r>
              <a:rPr sz="3200" spc="-15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n,	l</a:t>
            </a:r>
            <a:r>
              <a:rPr sz="3200" spc="-10" dirty="0">
                <a:latin typeface="Arial MT"/>
                <a:cs typeface="Arial MT"/>
              </a:rPr>
              <a:t>ab</a:t>
            </a:r>
            <a:r>
              <a:rPr sz="3200" dirty="0">
                <a:latin typeface="Arial MT"/>
                <a:cs typeface="Arial MT"/>
              </a:rPr>
              <a:t>,  </a:t>
            </a:r>
            <a:r>
              <a:rPr sz="3200" spc="-25" dirty="0">
                <a:latin typeface="Arial MT"/>
                <a:cs typeface="Arial MT"/>
              </a:rPr>
              <a:t>pharmacy...)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408940" indent="-396240">
              <a:lnSpc>
                <a:spcPct val="100000"/>
              </a:lnSpc>
              <a:spcBef>
                <a:spcPts val="5"/>
              </a:spcBef>
              <a:buChar char="•"/>
              <a:tabLst>
                <a:tab pos="408305" algn="l"/>
                <a:tab pos="408940" algn="l"/>
                <a:tab pos="1974214" algn="l"/>
              </a:tabLst>
            </a:pPr>
            <a:r>
              <a:rPr sz="3200" dirty="0">
                <a:latin typeface="Arial MT"/>
                <a:cs typeface="Arial MT"/>
              </a:rPr>
              <a:t>Clinical	</a:t>
            </a:r>
            <a:r>
              <a:rPr sz="3200" spc="-5" dirty="0">
                <a:latin typeface="Arial MT"/>
                <a:cs typeface="Arial MT"/>
              </a:rPr>
              <a:t>processes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080766"/>
            <a:ext cx="1243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7600" algn="l"/>
              </a:tabLst>
            </a:pPr>
            <a:r>
              <a:rPr sz="3200" dirty="0">
                <a:latin typeface="Arial MT"/>
                <a:cs typeface="Arial MT"/>
              </a:rPr>
              <a:t>(</a:t>
            </a:r>
            <a:r>
              <a:rPr sz="3200" spc="-5" dirty="0">
                <a:latin typeface="Arial MT"/>
                <a:cs typeface="Arial MT"/>
              </a:rPr>
              <a:t>tt</a:t>
            </a:r>
            <a:r>
              <a:rPr sz="3200" dirty="0">
                <a:latin typeface="Arial MT"/>
                <a:cs typeface="Arial MT"/>
              </a:rPr>
              <a:t>t	,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2138" y="3080766"/>
            <a:ext cx="2305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 MT"/>
                <a:cs typeface="Arial MT"/>
              </a:rPr>
              <a:t>assessment,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289153"/>
            <a:ext cx="3837940" cy="204914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3200" spc="-5" dirty="0">
                <a:latin typeface="Arial MT"/>
                <a:cs typeface="Arial MT"/>
              </a:rPr>
              <a:t>medication...)</a:t>
            </a: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2210"/>
              </a:spcBef>
              <a:buChar char="•"/>
              <a:tabLst>
                <a:tab pos="364490" algn="l"/>
                <a:tab pos="365125" algn="l"/>
                <a:tab pos="3147695" algn="l"/>
              </a:tabLst>
            </a:pPr>
            <a:r>
              <a:rPr sz="3200" dirty="0">
                <a:latin typeface="Arial MT"/>
                <a:cs typeface="Arial MT"/>
              </a:rPr>
              <a:t>Ad</a:t>
            </a:r>
            <a:r>
              <a:rPr sz="3200" spc="-15" dirty="0">
                <a:latin typeface="Arial MT"/>
                <a:cs typeface="Arial MT"/>
              </a:rPr>
              <a:t>m</a:t>
            </a:r>
            <a:r>
              <a:rPr sz="3200" dirty="0">
                <a:latin typeface="Arial MT"/>
                <a:cs typeface="Arial MT"/>
              </a:rPr>
              <a:t>inistra</a:t>
            </a:r>
            <a:r>
              <a:rPr sz="3200" spc="-10" dirty="0">
                <a:latin typeface="Arial MT"/>
                <a:cs typeface="Arial MT"/>
              </a:rPr>
              <a:t>t</a:t>
            </a:r>
            <a:r>
              <a:rPr sz="3200" dirty="0">
                <a:latin typeface="Arial MT"/>
                <a:cs typeface="Arial MT"/>
              </a:rPr>
              <a:t>i</a:t>
            </a:r>
            <a:r>
              <a:rPr sz="3200" spc="-10" dirty="0">
                <a:latin typeface="Arial MT"/>
                <a:cs typeface="Arial MT"/>
              </a:rPr>
              <a:t>o</a:t>
            </a:r>
            <a:r>
              <a:rPr sz="3200" dirty="0">
                <a:latin typeface="Arial MT"/>
                <a:cs typeface="Arial MT"/>
              </a:rPr>
              <a:t>n	</a:t>
            </a:r>
            <a:r>
              <a:rPr sz="3200" spc="-10" dirty="0">
                <a:latin typeface="Arial MT"/>
                <a:cs typeface="Arial MT"/>
              </a:rPr>
              <a:t>and  </a:t>
            </a:r>
            <a:r>
              <a:rPr sz="3200" spc="-5" dirty="0">
                <a:latin typeface="Arial MT"/>
                <a:cs typeface="Arial MT"/>
              </a:rPr>
              <a:t>management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1655" y="4221479"/>
              <a:ext cx="2752343" cy="16474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8" y="3896867"/>
              <a:ext cx="2395728" cy="1152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9" y="4770120"/>
              <a:ext cx="2142744" cy="10713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28" y="2840735"/>
              <a:ext cx="5148071" cy="12359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2335" y="0"/>
              <a:ext cx="4748487" cy="13411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5279" y="0"/>
              <a:ext cx="1938527" cy="12969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591" y="1296924"/>
              <a:ext cx="2016252" cy="1485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8900" y="1341119"/>
              <a:ext cx="2705099" cy="14996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841491"/>
              <a:ext cx="9144000" cy="10165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4796" y="2630423"/>
              <a:ext cx="1037844" cy="2103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4323" y="3883152"/>
              <a:ext cx="1440179" cy="2895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8491" y="3963923"/>
              <a:ext cx="1037843" cy="208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450" y="0"/>
            <a:ext cx="17710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4F81BC"/>
                </a:solidFill>
              </a:rPr>
              <a:t>Outcome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847090"/>
            <a:ext cx="383857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95"/>
              </a:spcBef>
              <a:buChar char="•"/>
              <a:tabLst>
                <a:tab pos="271780" algn="l"/>
              </a:tabLst>
            </a:pP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care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Examples: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  <a:buChar char="•"/>
              <a:tabLst>
                <a:tab pos="513715" algn="l"/>
                <a:tab pos="514350" algn="l"/>
                <a:tab pos="1858010" algn="l"/>
              </a:tabLst>
            </a:pP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</a:t>
            </a:r>
            <a:r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l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ini</a:t>
            </a:r>
            <a:r>
              <a:rPr sz="2800" u="sng" spc="-3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al 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om</a:t>
            </a:r>
            <a:r>
              <a:rPr sz="2800" spc="-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  </a:t>
            </a:r>
            <a:r>
              <a:rPr sz="2800" spc="-25" dirty="0">
                <a:latin typeface="Calibri"/>
                <a:cs typeface="Calibri"/>
              </a:rPr>
              <a:t>rate,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mortality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rate..).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8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419100" algn="l"/>
                <a:tab pos="419734" algn="l"/>
                <a:tab pos="2164715" algn="l"/>
                <a:tab pos="3124835" algn="l"/>
              </a:tabLst>
            </a:pP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n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ctiona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(lon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erm  </a:t>
            </a:r>
            <a:r>
              <a:rPr sz="2800" spc="-10" dirty="0">
                <a:latin typeface="Calibri"/>
                <a:cs typeface="Calibri"/>
              </a:rPr>
              <a:t>health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status..).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285943"/>
            <a:ext cx="21494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735965" algn="l"/>
                <a:tab pos="736600" algn="l"/>
              </a:tabLst>
            </a:pP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u="sng" spc="-4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r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cei</a:t>
            </a:r>
            <a:r>
              <a:rPr sz="2800" u="sng" spc="-4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v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satisfaction, </a:t>
            </a:r>
            <a:r>
              <a:rPr sz="2800" spc="-10" dirty="0">
                <a:latin typeface="Calibri"/>
                <a:cs typeface="Calibri"/>
              </a:rPr>
              <a:t> acceptability).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7517" y="5285943"/>
            <a:ext cx="11690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(patient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peer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42003" y="0"/>
            <a:ext cx="5302250" cy="6858000"/>
            <a:chOff x="3842003" y="0"/>
            <a:chExt cx="530225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671" y="0"/>
              <a:ext cx="5291327" cy="22052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299" y="2205227"/>
              <a:ext cx="2609088" cy="14963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2739" y="3575303"/>
              <a:ext cx="2447544" cy="1365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3387" y="2261616"/>
              <a:ext cx="2596896" cy="14554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3598" y="5327536"/>
              <a:ext cx="2377186" cy="15304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3387" y="5085587"/>
              <a:ext cx="2610611" cy="17724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299" y="3552444"/>
              <a:ext cx="2353055" cy="16047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2003" y="4940808"/>
              <a:ext cx="2313431" cy="2164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4255" y="6466331"/>
              <a:ext cx="1943100" cy="3916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0211" y="3422903"/>
              <a:ext cx="1511807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8425" cy="67576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69"/>
              </a:spcBef>
            </a:pPr>
            <a:r>
              <a:rPr sz="3200" spc="-15" dirty="0">
                <a:latin typeface="Calibri"/>
                <a:cs typeface="Calibri"/>
              </a:rPr>
              <a:t>Performance</a:t>
            </a:r>
            <a:r>
              <a:rPr sz="3200" spc="34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measures/</a:t>
            </a:r>
            <a:r>
              <a:rPr sz="3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indicators</a:t>
            </a:r>
            <a:r>
              <a:rPr sz="3200" spc="3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(most</a:t>
            </a:r>
            <a:r>
              <a:rPr sz="3200" spc="3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common)</a:t>
            </a:r>
            <a:r>
              <a:rPr sz="3200" spc="33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tools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used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measuring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performance.</a:t>
            </a:r>
            <a:endParaRPr sz="3200">
              <a:latin typeface="Calibri"/>
              <a:cs typeface="Calibri"/>
            </a:endParaRPr>
          </a:p>
          <a:p>
            <a:pPr marL="12700" marR="3555365">
              <a:lnSpc>
                <a:spcPts val="7680"/>
              </a:lnSpc>
              <a:spcBef>
                <a:spcPts val="900"/>
              </a:spcBef>
            </a:pPr>
            <a:r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Types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performance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indicators: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Outcome.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945"/>
              </a:lnSpc>
            </a:pPr>
            <a:r>
              <a:rPr sz="3200" spc="-10" dirty="0">
                <a:latin typeface="Calibri"/>
                <a:cs typeface="Calibri"/>
              </a:rPr>
              <a:t>Process.</a:t>
            </a:r>
            <a:endParaRPr sz="3200">
              <a:latin typeface="Calibri"/>
              <a:cs typeface="Calibri"/>
            </a:endParaRPr>
          </a:p>
          <a:p>
            <a:pPr marL="12700" marR="1974850">
              <a:lnSpc>
                <a:spcPct val="200000"/>
              </a:lnSpc>
            </a:pP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Who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puts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indicator?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approves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it?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Steps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developing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5" dirty="0">
                <a:latin typeface="Calibri"/>
                <a:cs typeface="Calibri"/>
              </a:rPr>
              <a:t>indicator: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12700" marR="1975485">
              <a:lnSpc>
                <a:spcPct val="100000"/>
              </a:lnSpc>
            </a:pP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Characteristics</a:t>
            </a:r>
            <a:r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performance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measure: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Valid,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Reliable,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Specific,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Sensitive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124711"/>
            <a:ext cx="2561844" cy="1781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60" y="2014727"/>
            <a:ext cx="2857500" cy="1600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19800" y="4241291"/>
            <a:ext cx="3124200" cy="2616835"/>
            <a:chOff x="6019800" y="4241291"/>
            <a:chExt cx="3124200" cy="26168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6856" y="4241291"/>
              <a:ext cx="2988563" cy="1368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446775"/>
              <a:ext cx="3124200" cy="342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5952" y="5300471"/>
              <a:ext cx="1879092" cy="1557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1023"/>
            <a:ext cx="8986520" cy="646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4345" algn="l"/>
                <a:tab pos="1574800" algn="l"/>
                <a:tab pos="3062605" algn="l"/>
                <a:tab pos="4929505" algn="l"/>
                <a:tab pos="5817870" algn="l"/>
                <a:tab pos="7304405" algn="l"/>
                <a:tab pos="798703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-	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our	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	</a:t>
            </a:r>
            <a:r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in</a:t>
            </a:r>
            <a:r>
              <a:rPr sz="32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f</a:t>
            </a:r>
            <a:r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lue</a:t>
            </a:r>
            <a:r>
              <a:rPr sz="32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n</a:t>
            </a:r>
            <a:r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ce</a:t>
            </a:r>
            <a:r>
              <a:rPr sz="3200" dirty="0">
                <a:latin typeface="Calibri"/>
                <a:cs typeface="Calibri"/>
              </a:rPr>
              <a:t>	the	</a:t>
            </a:r>
            <a:r>
              <a:rPr sz="3200" spc="-5" dirty="0">
                <a:latin typeface="Calibri"/>
                <a:cs typeface="Calibri"/>
              </a:rPr>
              <a:t>deg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which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3200" spc="-10" dirty="0">
                <a:latin typeface="Calibri"/>
                <a:cs typeface="Calibri"/>
              </a:rPr>
              <a:t>healthcare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</a:t>
            </a:r>
            <a:r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es</a:t>
            </a:r>
            <a:r>
              <a:rPr sz="32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achieve</a:t>
            </a:r>
            <a:r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desired</a:t>
            </a:r>
            <a:r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healt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outcomes: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Disease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severity;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Processes</a:t>
            </a:r>
            <a:r>
              <a:rPr sz="32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of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care;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Patient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compliance; </a:t>
            </a:r>
            <a:r>
              <a:rPr sz="3200" dirty="0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Random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unidentified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variables.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60000"/>
              </a:lnSpc>
              <a:spcBef>
                <a:spcPts val="775"/>
              </a:spcBef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1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healthcare,</a:t>
            </a:r>
            <a:r>
              <a:rPr sz="3200" spc="1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we</a:t>
            </a:r>
            <a:r>
              <a:rPr sz="3200" spc="1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1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greatest</a:t>
            </a:r>
            <a:r>
              <a:rPr sz="3200" spc="1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control</a:t>
            </a:r>
            <a:r>
              <a:rPr sz="3200" spc="1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over</a:t>
            </a:r>
            <a:r>
              <a:rPr sz="3200" spc="1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second </a:t>
            </a:r>
            <a:r>
              <a:rPr sz="3200" spc="-15" dirty="0">
                <a:latin typeface="Calibri"/>
                <a:cs typeface="Calibri"/>
              </a:rPr>
              <a:t>factor: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process(es)</a:t>
            </a:r>
            <a:r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of 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23" y="1629155"/>
            <a:ext cx="2627375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38" y="182626"/>
            <a:ext cx="7342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The</a:t>
            </a:r>
            <a:r>
              <a:rPr sz="4400" spc="-10" dirty="0"/>
              <a:t> </a:t>
            </a:r>
            <a:r>
              <a:rPr sz="4400" spc="-5" dirty="0"/>
              <a:t>Basic</a:t>
            </a:r>
            <a:r>
              <a:rPr sz="4400" spc="-30" dirty="0"/>
              <a:t> </a:t>
            </a:r>
            <a:r>
              <a:rPr sz="4400" spc="-5" dirty="0"/>
              <a:t>Elements</a:t>
            </a:r>
            <a:r>
              <a:rPr sz="4400" spc="-45" dirty="0"/>
              <a:t>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dirty="0"/>
              <a:t>a</a:t>
            </a:r>
            <a:r>
              <a:rPr sz="4400" spc="-10" dirty="0"/>
              <a:t> 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292097"/>
            <a:ext cx="2121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latin typeface="Calibri"/>
                <a:cs typeface="Calibri"/>
              </a:rPr>
              <a:t>They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Include: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101" y="4401692"/>
            <a:ext cx="1699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latin typeface="Calibri"/>
                <a:cs typeface="Calibri"/>
              </a:rPr>
              <a:t>Customers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069719"/>
            <a:ext cx="573405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Inputs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Suppliers.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sequence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steps</a:t>
            </a:r>
            <a:r>
              <a:rPr sz="3000" spc="-10" dirty="0">
                <a:latin typeface="Calibri"/>
                <a:cs typeface="Calibri"/>
              </a:rPr>
              <a:t> by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Processors.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Outputs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Customers.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4965" algn="l"/>
                <a:tab pos="355600" algn="l"/>
                <a:tab pos="3098800" algn="l"/>
              </a:tabLst>
            </a:pPr>
            <a:r>
              <a:rPr sz="3000" b="1" spc="-10" dirty="0">
                <a:latin typeface="Calibri"/>
                <a:cs typeface="Calibri"/>
              </a:rPr>
              <a:t>Suppliers	Processors</a:t>
            </a:r>
            <a:endParaRPr sz="30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2525"/>
              </a:spcBef>
              <a:tabLst>
                <a:tab pos="1945005" algn="l"/>
                <a:tab pos="2840990" algn="l"/>
              </a:tabLst>
            </a:pPr>
            <a:r>
              <a:rPr sz="3000" b="1" i="1" dirty="0">
                <a:latin typeface="Calibri"/>
                <a:cs typeface="Calibri"/>
              </a:rPr>
              <a:t>Inputs	=&gt;	</a:t>
            </a:r>
            <a:r>
              <a:rPr sz="3000" b="1" i="1" spc="-5" dirty="0">
                <a:latin typeface="Calibri"/>
                <a:cs typeface="Calibri"/>
              </a:rPr>
              <a:t>Sequence</a:t>
            </a:r>
            <a:r>
              <a:rPr sz="3000" b="1" i="1" spc="-3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of</a:t>
            </a:r>
            <a:r>
              <a:rPr sz="3000" b="1" i="1" spc="-30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Steps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9448" y="5179314"/>
            <a:ext cx="2107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</a:tabLst>
            </a:pPr>
            <a:r>
              <a:rPr sz="3000" b="1" i="1" spc="5" dirty="0">
                <a:latin typeface="Calibri"/>
                <a:cs typeface="Calibri"/>
              </a:rPr>
              <a:t>=</a:t>
            </a:r>
            <a:r>
              <a:rPr sz="3000" b="1" i="1" dirty="0">
                <a:latin typeface="Calibri"/>
                <a:cs typeface="Calibri"/>
              </a:rPr>
              <a:t>&gt;	</a:t>
            </a:r>
            <a:r>
              <a:rPr sz="3000" b="1" i="1" spc="-5" dirty="0">
                <a:latin typeface="Calibri"/>
                <a:cs typeface="Calibri"/>
              </a:rPr>
              <a:t>Ou</a:t>
            </a:r>
            <a:r>
              <a:rPr sz="3000" b="1" i="1" spc="5" dirty="0">
                <a:latin typeface="Calibri"/>
                <a:cs typeface="Calibri"/>
              </a:rPr>
              <a:t>t</a:t>
            </a:r>
            <a:r>
              <a:rPr sz="3000" b="1" i="1" dirty="0">
                <a:latin typeface="Calibri"/>
                <a:cs typeface="Calibri"/>
              </a:rPr>
              <a:t>pu</a:t>
            </a:r>
            <a:r>
              <a:rPr sz="3000" b="1" i="1" spc="5" dirty="0">
                <a:latin typeface="Calibri"/>
                <a:cs typeface="Calibri"/>
              </a:rPr>
              <a:t>t</a:t>
            </a:r>
            <a:r>
              <a:rPr sz="3000" b="1" i="1" dirty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0644" y="1300967"/>
            <a:ext cx="2142379" cy="153781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12179" y="1269491"/>
            <a:ext cx="3131820" cy="3167380"/>
            <a:chOff x="6012179" y="1269491"/>
            <a:chExt cx="3131820" cy="31673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1269491"/>
              <a:ext cx="2339340" cy="18562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2948940"/>
              <a:ext cx="3131819" cy="1487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5407"/>
            <a:ext cx="5855970" cy="610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The</a:t>
            </a:r>
            <a:r>
              <a:rPr sz="3000" spc="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principles</a:t>
            </a:r>
            <a:r>
              <a:rPr sz="3000" spc="1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were</a:t>
            </a:r>
            <a:r>
              <a:rPr sz="3000" spc="1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first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developed</a:t>
            </a:r>
            <a:endParaRPr sz="3000">
              <a:latin typeface="Calibri"/>
              <a:cs typeface="Calibri"/>
            </a:endParaRPr>
          </a:p>
          <a:p>
            <a:pPr marL="355600" marR="6350" algn="just">
              <a:lnSpc>
                <a:spcPct val="170000"/>
              </a:lnSpc>
              <a:spcBef>
                <a:spcPts val="5"/>
              </a:spcBef>
            </a:pPr>
            <a:r>
              <a:rPr sz="3000" dirty="0">
                <a:latin typeface="Calibri"/>
                <a:cs typeface="Calibri"/>
              </a:rPr>
              <a:t>with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products</a:t>
            </a:r>
            <a:r>
              <a:rPr sz="3000" spc="-10" dirty="0">
                <a:latin typeface="Calibri"/>
                <a:cs typeface="Calibri"/>
              </a:rPr>
              <a:t> in</a:t>
            </a:r>
            <a:r>
              <a:rPr sz="3000" spc="-5" dirty="0">
                <a:latin typeface="Calibri"/>
                <a:cs typeface="Calibri"/>
              </a:rPr>
              <a:t> mind,</a:t>
            </a:r>
            <a:r>
              <a:rPr sz="3000" spc="6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not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services.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7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There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need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for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further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adaptation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healthcare because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patient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is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person,</a:t>
            </a:r>
            <a:r>
              <a:rPr sz="3000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not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product.</a:t>
            </a:r>
            <a:endParaRPr sz="3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7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9 </a:t>
            </a:r>
            <a:r>
              <a:rPr sz="3000" spc="-5" dirty="0">
                <a:latin typeface="Calibri"/>
                <a:cs typeface="Calibri"/>
              </a:rPr>
              <a:t>out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14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20" dirty="0">
                <a:latin typeface="Calibri"/>
                <a:cs typeface="Calibri"/>
              </a:rPr>
              <a:t>related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40" dirty="0">
                <a:latin typeface="Calibri"/>
                <a:cs typeface="Calibri"/>
              </a:rPr>
              <a:t>behavior, 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psychology</a:t>
            </a:r>
            <a:r>
              <a:rPr sz="3000" dirty="0">
                <a:latin typeface="Calibri"/>
                <a:cs typeface="Calibri"/>
              </a:rPr>
              <a:t> 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ethics.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4005071"/>
            <a:ext cx="1656714" cy="0"/>
          </a:xfrm>
          <a:custGeom>
            <a:avLst/>
            <a:gdLst/>
            <a:ahLst/>
            <a:cxnLst/>
            <a:rect l="l" t="t" r="r" b="b"/>
            <a:pathLst>
              <a:path w="1656714">
                <a:moveTo>
                  <a:pt x="0" y="0"/>
                </a:moveTo>
                <a:lnTo>
                  <a:pt x="1656207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55168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56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38088" y="1136841"/>
            <a:ext cx="3106420" cy="4135120"/>
            <a:chOff x="6038088" y="1136841"/>
            <a:chExt cx="3106420" cy="41351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8088" y="1711451"/>
              <a:ext cx="3105911" cy="18166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7237" y="1136841"/>
              <a:ext cx="3001140" cy="5335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1616" y="3529584"/>
              <a:ext cx="3066288" cy="174193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6842" y="5410199"/>
            <a:ext cx="2875835" cy="120967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071615" y="0"/>
            <a:ext cx="3066415" cy="1065530"/>
            <a:chOff x="6071615" y="0"/>
            <a:chExt cx="3066415" cy="10655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1615" y="0"/>
              <a:ext cx="3066288" cy="10530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1615" y="900683"/>
              <a:ext cx="3066288" cy="164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8425" cy="685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6960">
              <a:lnSpc>
                <a:spcPct val="1201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Customer- 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Supplier relationship </a:t>
            </a:r>
            <a:r>
              <a:rPr sz="3200" b="1" spc="-7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1F487C"/>
                </a:solidFill>
                <a:latin typeface="Calibri"/>
                <a:cs typeface="Calibri"/>
              </a:rPr>
              <a:t>(Triple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role)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  <a:tabLst>
                <a:tab pos="953135" algn="l"/>
                <a:tab pos="2260600" algn="l"/>
                <a:tab pos="2737485" algn="l"/>
                <a:tab pos="3458845" algn="l"/>
                <a:tab pos="5668645" algn="l"/>
                <a:tab pos="6090920" algn="l"/>
                <a:tab pos="6455410" algn="l"/>
                <a:tab pos="7313295" algn="l"/>
                <a:tab pos="7819390" algn="l"/>
                <a:tab pos="8618220" algn="l"/>
              </a:tabLst>
            </a:pP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ach	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so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the	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60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a	</a:t>
            </a:r>
            <a:r>
              <a:rPr sz="3200" spc="-5" dirty="0">
                <a:latin typeface="Calibri"/>
                <a:cs typeface="Calibri"/>
              </a:rPr>
              <a:t>par</a:t>
            </a:r>
            <a:r>
              <a:rPr sz="3200" dirty="0">
                <a:latin typeface="Calibri"/>
                <a:cs typeface="Calibri"/>
              </a:rPr>
              <a:t>t	of	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	or  </a:t>
            </a:r>
            <a:r>
              <a:rPr sz="3200" spc="-10" dirty="0">
                <a:latin typeface="Calibri"/>
                <a:cs typeface="Calibri"/>
              </a:rPr>
              <a:t>more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processes.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The support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4F81BC"/>
                </a:solidFill>
                <a:latin typeface="Calibri"/>
                <a:cs typeface="Calibri"/>
              </a:rPr>
              <a:t>staff</a:t>
            </a:r>
            <a:r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a:</a:t>
            </a:r>
            <a:endParaRPr sz="32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770"/>
              </a:spcBef>
              <a:buChar char="•"/>
              <a:tabLst>
                <a:tab pos="308610" algn="l"/>
              </a:tabLst>
            </a:pPr>
            <a:r>
              <a:rPr sz="3200" spc="-15" dirty="0">
                <a:latin typeface="Calibri"/>
                <a:cs typeface="Calibri"/>
              </a:rPr>
              <a:t>Customer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those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supplying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inputs.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483234" algn="l"/>
                <a:tab pos="483870" algn="l"/>
                <a:tab pos="2425065" algn="l"/>
                <a:tab pos="4546600" algn="l"/>
                <a:tab pos="6762750" algn="l"/>
                <a:tab pos="8618220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sso</a:t>
            </a:r>
            <a:r>
              <a:rPr sz="3200" spc="-29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5" dirty="0">
                <a:latin typeface="Calibri"/>
                <a:cs typeface="Calibri"/>
              </a:rPr>
              <a:t>per</a:t>
            </a:r>
            <a:r>
              <a:rPr sz="3200" spc="-8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	manageria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echni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al,	or  </a:t>
            </a:r>
            <a:r>
              <a:rPr sz="3200" spc="-15" dirty="0">
                <a:latin typeface="Calibri"/>
                <a:cs typeface="Calibri"/>
              </a:rPr>
              <a:t>administrative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tasks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using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inputs.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sz="3750">
              <a:latin typeface="Calibri"/>
              <a:cs typeface="Calibri"/>
            </a:endParaRPr>
          </a:p>
          <a:p>
            <a:pPr marL="12700" marR="2867660">
              <a:lnSpc>
                <a:spcPct val="120000"/>
              </a:lnSpc>
              <a:buChar char="•"/>
              <a:tabLst>
                <a:tab pos="308610" algn="l"/>
              </a:tabLst>
            </a:pPr>
            <a:r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Supplier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customers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delivering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(outputs).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7247" y="1917192"/>
            <a:ext cx="2151886" cy="20665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6023" y="0"/>
            <a:ext cx="3617975" cy="12694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54140" y="4581143"/>
            <a:ext cx="2673985" cy="2277110"/>
            <a:chOff x="6454140" y="4581143"/>
            <a:chExt cx="2673985" cy="22771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4140" y="4869179"/>
              <a:ext cx="2673943" cy="1988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2436" y="4581143"/>
              <a:ext cx="301751" cy="227685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96240" y="3429000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495" y="4581144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807"/>
            <a:ext cx="8985250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Healthcare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practitioners</a:t>
            </a:r>
            <a:r>
              <a:rPr sz="3200" spc="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620395" algn="l"/>
                <a:tab pos="621030" algn="l"/>
                <a:tab pos="2641600" algn="l"/>
                <a:tab pos="4599940" algn="l"/>
                <a:tab pos="6311900" algn="l"/>
                <a:tab pos="7056120" algn="l"/>
              </a:tabLst>
            </a:pP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upp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ov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din</a:t>
            </a:r>
            <a:r>
              <a:rPr sz="3200" dirty="0">
                <a:latin typeface="Calibri"/>
                <a:cs typeface="Calibri"/>
              </a:rPr>
              <a:t>g	</a:t>
            </a:r>
            <a:r>
              <a:rPr sz="3200" spc="-5" dirty="0">
                <a:latin typeface="Calibri"/>
                <a:cs typeface="Calibri"/>
              </a:rPr>
              <a:t>deg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ee</a:t>
            </a:r>
            <a:r>
              <a:rPr sz="3200" dirty="0">
                <a:latin typeface="Calibri"/>
                <a:cs typeface="Calibri"/>
              </a:rPr>
              <a:t>s	of	</a:t>
            </a:r>
            <a:r>
              <a:rPr sz="3200" spc="-3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xperien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e,  </a:t>
            </a:r>
            <a:r>
              <a:rPr sz="3200" spc="-10" dirty="0">
                <a:latin typeface="Calibri"/>
                <a:cs typeface="Calibri"/>
              </a:rPr>
              <a:t>commitment,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empowerment,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satisfaction,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buChar char="•"/>
              <a:tabLst>
                <a:tab pos="308610" algn="l"/>
              </a:tabLst>
            </a:pPr>
            <a:r>
              <a:rPr sz="3200" spc="-15" dirty="0">
                <a:latin typeface="Calibri"/>
                <a:cs typeface="Calibri"/>
              </a:rPr>
              <a:t>Processors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care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certainly.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buChar char="•"/>
              <a:tabLst>
                <a:tab pos="308610" algn="l"/>
              </a:tabLst>
            </a:pPr>
            <a:r>
              <a:rPr sz="3200" spc="-20" dirty="0">
                <a:latin typeface="Calibri"/>
                <a:cs typeface="Calibri"/>
              </a:rPr>
              <a:t>Customers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dependent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others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0"/>
            <a:ext cx="3060191" cy="11247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40552" y="2276855"/>
            <a:ext cx="3203575" cy="1887220"/>
            <a:chOff x="5940552" y="2276855"/>
            <a:chExt cx="3203575" cy="1887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2276855"/>
              <a:ext cx="3203448" cy="1440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8" y="3572255"/>
              <a:ext cx="2375916" cy="5913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5" y="5300471"/>
            <a:ext cx="4260295" cy="15575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55904" y="170078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7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" y="3429000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" y="4581144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7993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3000" b="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0" spc="-15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3000" b="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4F81BC"/>
                </a:solidFill>
                <a:latin typeface="Calibri"/>
                <a:cs typeface="Calibri"/>
              </a:rPr>
              <a:t>has</a:t>
            </a:r>
            <a:r>
              <a:rPr sz="3000" b="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000" b="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4F81BC"/>
                </a:solidFill>
                <a:latin typeface="Calibri"/>
                <a:cs typeface="Calibri"/>
              </a:rPr>
              <a:t>triple</a:t>
            </a:r>
            <a:r>
              <a:rPr sz="3000" b="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0" spc="-15" dirty="0">
                <a:solidFill>
                  <a:srgbClr val="4F81BC"/>
                </a:solidFill>
                <a:latin typeface="Calibri"/>
                <a:cs typeface="Calibri"/>
              </a:rPr>
              <a:t>role</a:t>
            </a:r>
            <a:r>
              <a:rPr sz="3000" b="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0" dirty="0">
                <a:solidFill>
                  <a:srgbClr val="000000"/>
                </a:solidFill>
                <a:latin typeface="Calibri"/>
                <a:cs typeface="Calibri"/>
              </a:rPr>
              <a:t>as: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71929"/>
            <a:ext cx="8987790" cy="27235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just">
              <a:lnSpc>
                <a:spcPts val="3240"/>
              </a:lnSpc>
              <a:spcBef>
                <a:spcPts val="505"/>
              </a:spcBef>
              <a:buChar char="•"/>
              <a:tabLst>
                <a:tab pos="316230" algn="l"/>
              </a:tabLst>
            </a:pP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ustomer</a:t>
            </a:r>
            <a:r>
              <a:rPr sz="3000" spc="-15" dirty="0">
                <a:latin typeface="Calibri"/>
                <a:cs typeface="Calibri"/>
              </a:rPr>
              <a:t>: </a:t>
            </a:r>
            <a:r>
              <a:rPr sz="3000" dirty="0">
                <a:latin typeface="Calibri"/>
                <a:cs typeface="Calibri"/>
              </a:rPr>
              <a:t>ask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receive </a:t>
            </a:r>
            <a:r>
              <a:rPr sz="3000" spc="-5" dirty="0">
                <a:latin typeface="Calibri"/>
                <a:cs typeface="Calibri"/>
              </a:rPr>
              <a:t>services, with </a:t>
            </a:r>
            <a:r>
              <a:rPr sz="3000" spc="-10" dirty="0">
                <a:latin typeface="Calibri"/>
                <a:cs typeface="Calibri"/>
              </a:rPr>
              <a:t>needs </a:t>
            </a:r>
            <a:r>
              <a:rPr sz="3000" spc="-5" dirty="0">
                <a:latin typeface="Calibri"/>
                <a:cs typeface="Calibri"/>
              </a:rPr>
              <a:t>and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expectations.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alibri"/>
              <a:buChar char="•"/>
            </a:pPr>
            <a:endParaRPr sz="375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buChar char="•"/>
              <a:tabLst>
                <a:tab pos="347980" algn="l"/>
              </a:tabLst>
            </a:pPr>
            <a:r>
              <a:rPr sz="3000" spc="-10" dirty="0">
                <a:latin typeface="Calibri"/>
                <a:cs typeface="Calibri"/>
              </a:rPr>
              <a:t>P</a:t>
            </a:r>
            <a:r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rocessor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15" dirty="0">
                <a:latin typeface="Calibri"/>
                <a:cs typeface="Calibri"/>
              </a:rPr>
              <a:t>perform tasks </a:t>
            </a:r>
            <a:r>
              <a:rPr sz="3000" spc="-5" dirty="0">
                <a:latin typeface="Calibri"/>
                <a:cs typeface="Calibri"/>
              </a:rPr>
              <a:t>such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10" dirty="0">
                <a:latin typeface="Calibri"/>
                <a:cs typeface="Calibri"/>
              </a:rPr>
              <a:t>taking medications, </a:t>
            </a:r>
            <a:r>
              <a:rPr sz="3000" spc="-5" dirty="0">
                <a:latin typeface="Calibri"/>
                <a:cs typeface="Calibri"/>
              </a:rPr>
              <a:t> learning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diet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exercises,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self-care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skills,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diabetic </a:t>
            </a:r>
            <a:r>
              <a:rPr sz="3000" spc="-5" dirty="0">
                <a:latin typeface="Calibri"/>
                <a:cs typeface="Calibri"/>
              </a:rPr>
              <a:t> management,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221935"/>
            <a:ext cx="7012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indent="-561340">
              <a:lnSpc>
                <a:spcPct val="100000"/>
              </a:lnSpc>
              <a:spcBef>
                <a:spcPts val="100"/>
              </a:spcBef>
              <a:buChar char="•"/>
              <a:tabLst>
                <a:tab pos="573405" algn="l"/>
                <a:tab pos="574040" algn="l"/>
                <a:tab pos="2317115" algn="l"/>
                <a:tab pos="3004820" algn="l"/>
                <a:tab pos="5588000" algn="l"/>
                <a:tab pos="6666865" algn="l"/>
              </a:tabLst>
            </a:pPr>
            <a:r>
              <a:rPr sz="3000" spc="-5" dirty="0">
                <a:latin typeface="Calibri"/>
                <a:cs typeface="Calibri"/>
              </a:rPr>
              <a:t>S</a:t>
            </a:r>
            <a:r>
              <a:rPr sz="30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upp</a:t>
            </a:r>
            <a:r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l</a:t>
            </a:r>
            <a:r>
              <a:rPr sz="30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ier</a:t>
            </a:r>
            <a:r>
              <a:rPr sz="3000" dirty="0">
                <a:latin typeface="Calibri"/>
                <a:cs typeface="Calibri"/>
              </a:rPr>
              <a:t>:	of	cha</a:t>
            </a:r>
            <a:r>
              <a:rPr sz="3000" spc="-6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ac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40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tics	</a:t>
            </a:r>
            <a:r>
              <a:rPr sz="3000" spc="-5" dirty="0">
                <a:latin typeface="Calibri"/>
                <a:cs typeface="Calibri"/>
              </a:rPr>
              <a:t>su</a:t>
            </a:r>
            <a:r>
              <a:rPr sz="3000" spc="-1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h	as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6357" y="5221935"/>
            <a:ext cx="162941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5430" marR="5080" indent="-253365">
              <a:lnSpc>
                <a:spcPts val="3240"/>
              </a:lnSpc>
              <a:spcBef>
                <a:spcPts val="505"/>
              </a:spcBef>
              <a:tabLst>
                <a:tab pos="1024255" algn="l"/>
                <a:tab pos="1329055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30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e,	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spc="-5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x,  </a:t>
            </a:r>
            <a:r>
              <a:rPr sz="3000" spc="-3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,		</a:t>
            </a:r>
            <a:r>
              <a:rPr sz="3000" spc="-5" dirty="0">
                <a:latin typeface="Calibri"/>
                <a:cs typeface="Calibri"/>
              </a:rPr>
              <a:t>in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633415"/>
            <a:ext cx="7323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  <a:tab pos="3957320" algn="l"/>
                <a:tab pos="4851400" algn="l"/>
                <a:tab pos="6991350" algn="l"/>
              </a:tabLst>
            </a:pPr>
            <a:r>
              <a:rPr sz="3000" spc="-5" dirty="0">
                <a:latin typeface="Calibri"/>
                <a:cs typeface="Calibri"/>
              </a:rPr>
              <a:t>socioe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onomi</a:t>
            </a:r>
            <a:r>
              <a:rPr sz="3000" dirty="0">
                <a:latin typeface="Calibri"/>
                <a:cs typeface="Calibri"/>
              </a:rPr>
              <a:t>c	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3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tus,	and	</a:t>
            </a:r>
            <a:r>
              <a:rPr sz="3000" spc="-5" dirty="0">
                <a:latin typeface="Calibri"/>
                <a:cs typeface="Calibri"/>
              </a:rPr>
              <a:t>pe</a:t>
            </a:r>
            <a:r>
              <a:rPr sz="3000" spc="-6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ce</a:t>
            </a:r>
            <a:r>
              <a:rPr sz="3000" spc="-15" dirty="0">
                <a:latin typeface="Calibri"/>
                <a:cs typeface="Calibri"/>
              </a:rPr>
              <a:t>p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ions	of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047943"/>
            <a:ext cx="71316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addition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clinical history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symptoms,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874" y="659168"/>
            <a:ext cx="4541995" cy="7296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9222" y="4156086"/>
            <a:ext cx="4137579" cy="9718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2613" y="2089708"/>
            <a:ext cx="4267516" cy="8138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7735" y="0"/>
            <a:ext cx="3636263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88796"/>
            <a:ext cx="585597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TQM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Philosophy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Promotes: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7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An</a:t>
            </a:r>
            <a:r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4F81BC"/>
                </a:solidFill>
                <a:latin typeface="Calibri"/>
                <a:cs typeface="Calibri"/>
              </a:rPr>
              <a:t>increased</a:t>
            </a:r>
            <a:r>
              <a:rPr sz="3000" b="1" i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top-down</a:t>
            </a: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 and </a:t>
            </a:r>
            <a:r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bottom-up</a:t>
            </a: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 emphasis</a:t>
            </a:r>
            <a:r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on</a:t>
            </a:r>
            <a:r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4F81BC"/>
                </a:solidFill>
                <a:latin typeface="Calibri"/>
                <a:cs typeface="Calibri"/>
              </a:rPr>
              <a:t>quality</a:t>
            </a:r>
            <a:r>
              <a:rPr sz="3000" b="1" spc="-25" dirty="0">
                <a:latin typeface="Calibri"/>
                <a:cs typeface="Calibri"/>
              </a:rPr>
              <a:t>, 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10" dirty="0">
                <a:latin typeface="Calibri"/>
                <a:cs typeface="Calibri"/>
              </a:rPr>
              <a:t>top managers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demonstrating </a:t>
            </a:r>
            <a:r>
              <a:rPr sz="3000" spc="-10" dirty="0">
                <a:latin typeface="Calibri"/>
                <a:cs typeface="Calibri"/>
              </a:rPr>
              <a:t> leadership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for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constant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improvement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quality </a:t>
            </a:r>
            <a:r>
              <a:rPr sz="3000" spc="-15" dirty="0">
                <a:latin typeface="Calibri"/>
                <a:cs typeface="Calibri"/>
              </a:rPr>
              <a:t>care, </a:t>
            </a:r>
            <a:r>
              <a:rPr sz="3000" spc="-5" dirty="0">
                <a:latin typeface="Calibri"/>
                <a:cs typeface="Calibri"/>
              </a:rPr>
              <a:t>being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responsive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rather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directive.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3939" y="6669023"/>
            <a:ext cx="3096895" cy="0"/>
          </a:xfrm>
          <a:custGeom>
            <a:avLst/>
            <a:gdLst/>
            <a:ahLst/>
            <a:cxnLst/>
            <a:rect l="l" t="t" r="r" b="b"/>
            <a:pathLst>
              <a:path w="3096895">
                <a:moveTo>
                  <a:pt x="0" y="0"/>
                </a:moveTo>
                <a:lnTo>
                  <a:pt x="3096387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1743454"/>
            <a:ext cx="3010088" cy="50858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48334"/>
            <a:ext cx="5856605" cy="546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TQM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Philosophy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Promotes: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A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decreased</a:t>
            </a:r>
            <a:r>
              <a:rPr sz="3000" b="1" i="1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emphasis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on </a:t>
            </a:r>
            <a:r>
              <a:rPr sz="3000" b="1" dirty="0">
                <a:latin typeface="Calibri"/>
                <a:cs typeface="Calibri"/>
              </a:rPr>
              <a:t> inspection,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surveillance,</a:t>
            </a:r>
            <a:r>
              <a:rPr sz="3000" dirty="0">
                <a:latin typeface="Calibri"/>
                <a:cs typeface="Calibri"/>
              </a:rPr>
              <a:t> and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discipline </a:t>
            </a:r>
            <a:r>
              <a:rPr sz="3000" b="1" spc="-5" dirty="0">
                <a:latin typeface="Calibri"/>
                <a:cs typeface="Calibri"/>
              </a:rPr>
              <a:t>and </a:t>
            </a:r>
            <a:r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a </a:t>
            </a:r>
            <a:r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focus </a:t>
            </a: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on </a:t>
            </a:r>
            <a:r>
              <a:rPr sz="3000" b="1" spc="-25" dirty="0">
                <a:solidFill>
                  <a:srgbClr val="4F81BC"/>
                </a:solidFill>
                <a:latin typeface="Calibri"/>
                <a:cs typeface="Calibri"/>
              </a:rPr>
              <a:t>systems </a:t>
            </a:r>
            <a:r>
              <a:rPr sz="30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rather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individuals.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000" b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4F81BC"/>
                </a:solidFill>
                <a:latin typeface="Calibri"/>
                <a:cs typeface="Calibri"/>
              </a:rPr>
              <a:t>substantially</a:t>
            </a:r>
            <a:r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i="1" spc="-5" dirty="0">
                <a:solidFill>
                  <a:srgbClr val="4F81BC"/>
                </a:solidFill>
                <a:latin typeface="Calibri"/>
                <a:cs typeface="Calibri"/>
              </a:rPr>
              <a:t>increased </a:t>
            </a:r>
            <a:r>
              <a:rPr sz="3000" b="1" i="1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4F81BC"/>
                </a:solidFill>
                <a:latin typeface="Calibri"/>
                <a:cs typeface="Calibri"/>
              </a:rPr>
              <a:t>investment</a:t>
            </a:r>
            <a:r>
              <a:rPr sz="3000" b="1" spc="6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managerial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time,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capital,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technical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expertise.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814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155435" y="1845564"/>
            <a:ext cx="2979420" cy="5012690"/>
            <a:chOff x="6155435" y="1845564"/>
            <a:chExt cx="2979420" cy="5012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1845564"/>
              <a:ext cx="2956560" cy="17266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7464" y="4882518"/>
              <a:ext cx="2760852" cy="19754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5" y="3582924"/>
              <a:ext cx="2979419" cy="15742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9043" y="6620255"/>
              <a:ext cx="1609344" cy="237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04950"/>
            <a:ext cx="5565775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TQM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Philosophy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Promotes: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7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An</a:t>
            </a:r>
            <a:r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4F81BC"/>
                </a:solidFill>
                <a:latin typeface="Calibri"/>
                <a:cs typeface="Calibri"/>
              </a:rPr>
              <a:t>increased</a:t>
            </a:r>
            <a:r>
              <a:rPr sz="3000" b="1" i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4F81BC"/>
                </a:solidFill>
                <a:latin typeface="Calibri"/>
                <a:cs typeface="Calibri"/>
              </a:rPr>
              <a:t>investment</a:t>
            </a:r>
            <a:r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 in </a:t>
            </a: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education</a:t>
            </a:r>
            <a:r>
              <a:rPr sz="3000" b="1" spc="-10" dirty="0">
                <a:latin typeface="Calibri"/>
                <a:cs typeface="Calibri"/>
              </a:rPr>
              <a:t>, </a:t>
            </a:r>
            <a:r>
              <a:rPr sz="3000" spc="-45" dirty="0">
                <a:latin typeface="Calibri"/>
                <a:cs typeface="Calibri"/>
              </a:rPr>
              <a:t>study,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training </a:t>
            </a:r>
            <a:r>
              <a:rPr sz="3000" spc="-35" dirty="0">
                <a:latin typeface="Calibri"/>
                <a:cs typeface="Calibri"/>
              </a:rPr>
              <a:t>at 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all</a:t>
            </a:r>
            <a:r>
              <a:rPr sz="3000" spc="-10" dirty="0">
                <a:latin typeface="Calibri"/>
                <a:cs typeface="Calibri"/>
              </a:rPr>
              <a:t> levels.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666333"/>
            <a:ext cx="4994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A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steadfast, </a:t>
            </a:r>
            <a:r>
              <a:rPr sz="3000" b="1" i="1" spc="-5" dirty="0">
                <a:solidFill>
                  <a:srgbClr val="4F81BC"/>
                </a:solidFill>
                <a:latin typeface="Calibri"/>
                <a:cs typeface="Calibri"/>
              </a:rPr>
              <a:t>long-term</a:t>
            </a:r>
            <a:r>
              <a:rPr sz="3000" b="1" i="1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vision</a:t>
            </a:r>
            <a:r>
              <a:rPr sz="3000" b="1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412" y="5392724"/>
            <a:ext cx="419982" cy="2196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949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07735" y="1973586"/>
            <a:ext cx="3636645" cy="2549525"/>
            <a:chOff x="5507735" y="1973586"/>
            <a:chExt cx="3636645" cy="25495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5771" y="1973586"/>
              <a:ext cx="3348227" cy="25490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7735" y="4354067"/>
              <a:ext cx="3636263" cy="1432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5771" y="4869179"/>
            <a:ext cx="3348228" cy="19888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30630"/>
            <a:ext cx="6359525" cy="570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TQM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Philosophy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Promotes: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7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i="1" spc="-5" dirty="0">
                <a:solidFill>
                  <a:srgbClr val="4F81BC"/>
                </a:solidFill>
                <a:latin typeface="Calibri"/>
                <a:cs typeface="Calibri"/>
              </a:rPr>
              <a:t>Cautious 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use of "minimal" </a:t>
            </a:r>
            <a:r>
              <a:rPr sz="2800" b="1" spc="-15" dirty="0">
                <a:solidFill>
                  <a:srgbClr val="4F81BC"/>
                </a:solidFill>
                <a:latin typeface="Calibri"/>
                <a:cs typeface="Calibri"/>
              </a:rPr>
              <a:t>standards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care.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healthcare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organization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seeks </a:t>
            </a:r>
            <a:r>
              <a:rPr sz="2800" spc="-10" dirty="0">
                <a:latin typeface="Calibri"/>
                <a:cs typeface="Calibri"/>
              </a:rPr>
              <a:t>merely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meet minimal </a:t>
            </a:r>
            <a:r>
              <a:rPr sz="2800" spc="-15" dirty="0">
                <a:latin typeface="Calibri"/>
                <a:cs typeface="Calibri"/>
              </a:rPr>
              <a:t>standards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ay</a:t>
            </a:r>
            <a:r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not</a:t>
            </a:r>
            <a:r>
              <a:rPr sz="28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ever</a:t>
            </a:r>
            <a:r>
              <a:rPr sz="2800" u="sng" spc="60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reach</a:t>
            </a:r>
            <a:r>
              <a:rPr sz="2800" u="sng" spc="60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any</a:t>
            </a:r>
            <a:r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4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highe</a:t>
            </a:r>
            <a:r>
              <a:rPr sz="2800" spc="-40" dirty="0">
                <a:latin typeface="Calibri"/>
                <a:cs typeface="Calibri"/>
              </a:rPr>
              <a:t>r,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ertainly</a:t>
            </a:r>
            <a:r>
              <a:rPr sz="2800" u="sng" spc="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will </a:t>
            </a: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not</a:t>
            </a:r>
            <a:r>
              <a:rPr sz="2800" u="sng" spc="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achieve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excellence.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701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121660" algn="l"/>
                <a:tab pos="5322570" algn="l"/>
              </a:tabLst>
            </a:pPr>
            <a:r>
              <a:rPr sz="2800" b="1" i="1" spc="-5" dirty="0">
                <a:solidFill>
                  <a:srgbClr val="4F81BC"/>
                </a:solidFill>
                <a:latin typeface="Calibri"/>
                <a:cs typeface="Calibri"/>
              </a:rPr>
              <a:t>Co</a:t>
            </a:r>
            <a:r>
              <a:rPr sz="2800" b="1" i="1" spc="-30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2800" b="1" i="1" spc="-5" dirty="0">
                <a:solidFill>
                  <a:srgbClr val="4F81BC"/>
                </a:solidFill>
                <a:latin typeface="Calibri"/>
                <a:cs typeface="Calibri"/>
              </a:rPr>
              <a:t>tinuous,</a:t>
            </a:r>
            <a:r>
              <a:rPr sz="2800" b="1" i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on</a:t>
            </a:r>
            <a:r>
              <a:rPr sz="2800" b="1" spc="-45" dirty="0">
                <a:solidFill>
                  <a:srgbClr val="4F81BC"/>
                </a:solidFill>
                <a:latin typeface="Calibri"/>
                <a:cs typeface="Calibri"/>
              </a:rPr>
              <a:t>g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ng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qua</a:t>
            </a:r>
            <a:r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l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y  </a:t>
            </a:r>
            <a:r>
              <a:rPr sz="2800" b="1" spc="-15" dirty="0">
                <a:solidFill>
                  <a:srgbClr val="4F81BC"/>
                </a:solidFill>
                <a:latin typeface="Calibri"/>
                <a:cs typeface="Calibri"/>
              </a:rPr>
              <a:t>improvement.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29425"/>
            <a:chOff x="0" y="0"/>
            <a:chExt cx="9144000" cy="6829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08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8335" y="2156460"/>
              <a:ext cx="2600703" cy="1583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3971" y="908303"/>
              <a:ext cx="2484120" cy="1225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6435" y="3739896"/>
              <a:ext cx="2581655" cy="12847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3971" y="4797550"/>
              <a:ext cx="2510028" cy="2031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17903"/>
            <a:ext cx="7355205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latin typeface="Calibri"/>
                <a:cs typeface="Calibri"/>
              </a:rPr>
              <a:t>TQM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is</a:t>
            </a:r>
            <a:r>
              <a:rPr sz="3200" dirty="0">
                <a:latin typeface="Calibri"/>
                <a:cs typeface="Calibri"/>
              </a:rPr>
              <a:t> a </a:t>
            </a:r>
            <a:r>
              <a:rPr sz="3200" spc="-5" dirty="0">
                <a:latin typeface="Calibri"/>
                <a:cs typeface="Calibri"/>
              </a:rPr>
              <a:t>management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philosophy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results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in:</a:t>
            </a:r>
            <a:endParaRPr sz="32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</a:pPr>
            <a:r>
              <a:rPr sz="3200" spc="-5" dirty="0">
                <a:latin typeface="Calibri"/>
                <a:cs typeface="Calibri"/>
              </a:rPr>
              <a:t>Increased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customer </a:t>
            </a:r>
            <a:r>
              <a:rPr sz="3200" spc="-10" dirty="0">
                <a:latin typeface="Calibri"/>
                <a:cs typeface="Calibri"/>
              </a:rPr>
              <a:t>satisfaction.</a:t>
            </a:r>
            <a:endParaRPr sz="32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</a:pPr>
            <a:r>
              <a:rPr sz="3200" spc="-5" dirty="0">
                <a:latin typeface="Calibri"/>
                <a:cs typeface="Calibri"/>
              </a:rPr>
              <a:t>Increased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productivity.</a:t>
            </a:r>
            <a:endParaRPr sz="32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</a:pPr>
            <a:r>
              <a:rPr sz="3200" spc="-5" dirty="0">
                <a:latin typeface="Calibri"/>
                <a:cs typeface="Calibri"/>
              </a:rPr>
              <a:t>Increased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profits.</a:t>
            </a:r>
            <a:endParaRPr sz="32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2685"/>
              </a:spcBef>
              <a:buChar char="•"/>
              <a:tabLst>
                <a:tab pos="308610" algn="l"/>
              </a:tabLst>
            </a:pPr>
            <a:r>
              <a:rPr sz="3200" spc="-5" dirty="0">
                <a:latin typeface="Calibri"/>
                <a:cs typeface="Calibri"/>
              </a:rPr>
              <a:t>Increased</a:t>
            </a:r>
            <a:r>
              <a:rPr sz="3200" spc="-25" dirty="0">
                <a:latin typeface="Calibri"/>
                <a:cs typeface="Calibri"/>
              </a:rPr>
              <a:t> market </a:t>
            </a:r>
            <a:r>
              <a:rPr sz="3200" spc="-10" dirty="0">
                <a:latin typeface="Calibri"/>
                <a:cs typeface="Calibri"/>
              </a:rPr>
              <a:t>share.</a:t>
            </a:r>
            <a:endParaRPr sz="32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</a:pPr>
            <a:r>
              <a:rPr sz="3200" spc="-5" dirty="0">
                <a:latin typeface="Calibri"/>
                <a:cs typeface="Calibri"/>
              </a:rPr>
              <a:t>Decreased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costs.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28744" y="2348483"/>
            <a:ext cx="4681855" cy="4509770"/>
            <a:chOff x="4428744" y="2348483"/>
            <a:chExt cx="4681855" cy="45097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1508" y="2348483"/>
              <a:ext cx="2375916" cy="1961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9860" y="4797550"/>
              <a:ext cx="2610612" cy="2023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744" y="4797551"/>
              <a:ext cx="2663952" cy="20604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2163" y="3363467"/>
              <a:ext cx="1618488" cy="1618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0693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69335"/>
              <a:ext cx="9143999" cy="37886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0347" y="3717035"/>
              <a:ext cx="6816090" cy="2735580"/>
            </a:xfrm>
            <a:custGeom>
              <a:avLst/>
              <a:gdLst/>
              <a:ahLst/>
              <a:cxnLst/>
              <a:rect l="l" t="t" r="r" b="b"/>
              <a:pathLst>
                <a:path w="6816090" h="2735579">
                  <a:moveTo>
                    <a:pt x="0" y="431672"/>
                  </a:moveTo>
                  <a:lnTo>
                    <a:pt x="954404" y="359663"/>
                  </a:lnTo>
                </a:path>
                <a:path w="6816090" h="2735579">
                  <a:moveTo>
                    <a:pt x="1511808" y="864107"/>
                  </a:moveTo>
                  <a:lnTo>
                    <a:pt x="2303906" y="864107"/>
                  </a:lnTo>
                </a:path>
                <a:path w="6816090" h="2735579">
                  <a:moveTo>
                    <a:pt x="1511808" y="2663952"/>
                  </a:moveTo>
                  <a:lnTo>
                    <a:pt x="2303906" y="2663952"/>
                  </a:lnTo>
                </a:path>
                <a:path w="6816090" h="2735579">
                  <a:moveTo>
                    <a:pt x="954024" y="2376297"/>
                  </a:moveTo>
                  <a:lnTo>
                    <a:pt x="2303906" y="2304288"/>
                  </a:lnTo>
                </a:path>
                <a:path w="6816090" h="2735579">
                  <a:moveTo>
                    <a:pt x="288036" y="2159889"/>
                  </a:moveTo>
                  <a:lnTo>
                    <a:pt x="1512189" y="2087879"/>
                  </a:lnTo>
                </a:path>
                <a:path w="6816090" h="2735579">
                  <a:moveTo>
                    <a:pt x="4535424" y="0"/>
                  </a:moveTo>
                  <a:lnTo>
                    <a:pt x="5183505" y="0"/>
                  </a:lnTo>
                </a:path>
                <a:path w="6816090" h="2735579">
                  <a:moveTo>
                    <a:pt x="3742943" y="1583436"/>
                  </a:moveTo>
                  <a:lnTo>
                    <a:pt x="4859020" y="1583436"/>
                  </a:lnTo>
                </a:path>
                <a:path w="6816090" h="2735579">
                  <a:moveTo>
                    <a:pt x="5183124" y="2735579"/>
                  </a:moveTo>
                  <a:lnTo>
                    <a:pt x="6191250" y="2735579"/>
                  </a:lnTo>
                </a:path>
                <a:path w="6816090" h="2735579">
                  <a:moveTo>
                    <a:pt x="3959352" y="2159508"/>
                  </a:moveTo>
                  <a:lnTo>
                    <a:pt x="5399532" y="2159508"/>
                  </a:lnTo>
                </a:path>
                <a:path w="6816090" h="2735579">
                  <a:moveTo>
                    <a:pt x="6096000" y="719327"/>
                  </a:moveTo>
                  <a:lnTo>
                    <a:pt x="6816090" y="719327"/>
                  </a:lnTo>
                </a:path>
                <a:path w="6816090" h="2735579">
                  <a:moveTo>
                    <a:pt x="3816096" y="2376868"/>
                  </a:moveTo>
                  <a:lnTo>
                    <a:pt x="5526024" y="234086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31060"/>
            <a:ext cx="8988425" cy="26593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5"/>
              </a:spcBef>
            </a:pP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Value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Quality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Outcome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-15" dirty="0">
                <a:latin typeface="Calibri"/>
                <a:cs typeface="Calibri"/>
              </a:rPr>
              <a:t> care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Cost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care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value-based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healthcare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transparency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enabling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consumers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compare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quality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price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healthcare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make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choices.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436363"/>
            <a:ext cx="9144000" cy="2421890"/>
            <a:chOff x="0" y="4436363"/>
            <a:chExt cx="9144000" cy="2421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4279" y="4436363"/>
              <a:ext cx="2719577" cy="23207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143"/>
              <a:ext cx="4067555" cy="2276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484" y="4581143"/>
              <a:ext cx="2852928" cy="22768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4436363"/>
              <a:ext cx="2799588" cy="242163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532" y="2205227"/>
              <a:ext cx="445008" cy="289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6076188"/>
              <a:ext cx="443484" cy="2895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5477255"/>
              <a:ext cx="443484" cy="289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2583" y="4748784"/>
              <a:ext cx="443483" cy="2910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743" y="6176771"/>
              <a:ext cx="443483" cy="289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2168" y="2205227"/>
              <a:ext cx="443483" cy="289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7447" y="5269991"/>
              <a:ext cx="443483" cy="2910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9556" y="3717035"/>
              <a:ext cx="443483" cy="289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8556" y="1341119"/>
              <a:ext cx="443483" cy="289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8252" y="6466331"/>
              <a:ext cx="2555746" cy="391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952" y="911098"/>
            <a:ext cx="7028180" cy="1247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65200" marR="5080" indent="-953135">
              <a:lnSpc>
                <a:spcPct val="100499"/>
              </a:lnSpc>
              <a:spcBef>
                <a:spcPts val="70"/>
              </a:spcBef>
            </a:pPr>
            <a:r>
              <a:rPr b="0" spc="-20" dirty="0">
                <a:latin typeface="Calibri"/>
                <a:cs typeface="Calibri"/>
              </a:rPr>
              <a:t>Four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cornerstones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35" dirty="0">
                <a:latin typeface="Calibri"/>
                <a:cs typeface="Calibri"/>
              </a:rPr>
              <a:t>for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value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based </a:t>
            </a:r>
            <a:r>
              <a:rPr b="0" spc="-89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healthcare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improvement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091045"/>
            <a:ext cx="484378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01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2260600" algn="l"/>
                <a:tab pos="2428240" algn="l"/>
                <a:tab pos="4064000" algn="l"/>
              </a:tabLst>
            </a:pPr>
            <a:r>
              <a:rPr sz="2700" spc="-10" dirty="0">
                <a:latin typeface="Calibri"/>
                <a:cs typeface="Calibri"/>
              </a:rPr>
              <a:t>Develop		</a:t>
            </a:r>
            <a:r>
              <a:rPr sz="2700" spc="-20" dirty="0">
                <a:latin typeface="Calibri"/>
                <a:cs typeface="Calibri"/>
              </a:rPr>
              <a:t>interoperable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0" dirty="0">
                <a:latin typeface="Calibri"/>
                <a:cs typeface="Calibri"/>
              </a:rPr>
              <a:t>n</a:t>
            </a:r>
            <a:r>
              <a:rPr sz="2700" spc="-6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orm</a:t>
            </a:r>
            <a:r>
              <a:rPr sz="2700" spc="-2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ti</a:t>
            </a:r>
            <a:r>
              <a:rPr sz="2700" spc="-10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n	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15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hnolog</a:t>
            </a:r>
            <a:r>
              <a:rPr sz="2700" dirty="0">
                <a:latin typeface="Calibri"/>
                <a:cs typeface="Calibri"/>
              </a:rPr>
              <a:t>y	</a:t>
            </a:r>
            <a:r>
              <a:rPr sz="2700" spc="-5" dirty="0">
                <a:latin typeface="Calibri"/>
                <a:cs typeface="Calibri"/>
              </a:rPr>
              <a:t>(HI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)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6072" y="2091045"/>
            <a:ext cx="106680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40100"/>
              </a:lnSpc>
              <a:spcBef>
                <a:spcPts val="100"/>
              </a:spcBef>
            </a:pPr>
            <a:r>
              <a:rPr sz="2700" spc="-5" dirty="0">
                <a:latin typeface="Calibri"/>
                <a:cs typeface="Calibri"/>
              </a:rPr>
              <a:t>hea</a:t>
            </a:r>
            <a:r>
              <a:rPr sz="2700" spc="-15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th  </a:t>
            </a:r>
            <a:r>
              <a:rPr sz="2700" spc="-5" dirty="0">
                <a:latin typeface="Calibri"/>
                <a:cs typeface="Calibri"/>
              </a:rPr>
              <a:t>Sha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ing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244538"/>
            <a:ext cx="6144895" cy="241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algn="just">
              <a:lnSpc>
                <a:spcPct val="140000"/>
              </a:lnSpc>
              <a:spcBef>
                <a:spcPts val="95"/>
              </a:spcBef>
            </a:pPr>
            <a:r>
              <a:rPr sz="2700" spc="-10" dirty="0">
                <a:latin typeface="Calibri"/>
                <a:cs typeface="Calibri"/>
              </a:rPr>
              <a:t>electronic</a:t>
            </a:r>
            <a:r>
              <a:rPr sz="2700" spc="-5" dirty="0">
                <a:latin typeface="Calibri"/>
                <a:cs typeface="Calibri"/>
              </a:rPr>
              <a:t> health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record</a:t>
            </a:r>
            <a:r>
              <a:rPr sz="2700" spc="-15" dirty="0">
                <a:latin typeface="Calibri"/>
                <a:cs typeface="Calibri"/>
              </a:rPr>
              <a:t> information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requires</a:t>
            </a:r>
            <a:r>
              <a:rPr sz="2700" spc="-10" dirty="0">
                <a:latin typeface="Calibri"/>
                <a:cs typeface="Calibri"/>
              </a:rPr>
              <a:t> sett</a:t>
            </a:r>
            <a:r>
              <a:rPr sz="27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ing</a:t>
            </a:r>
            <a:r>
              <a:rPr sz="27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7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national</a:t>
            </a:r>
            <a:r>
              <a:rPr sz="27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7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HIT</a:t>
            </a:r>
            <a:r>
              <a:rPr sz="27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7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standard</a:t>
            </a:r>
            <a:r>
              <a:rPr sz="2700" spc="-20" dirty="0">
                <a:latin typeface="Calibri"/>
                <a:cs typeface="Calibri"/>
              </a:rPr>
              <a:t>s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certification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process.</a:t>
            </a:r>
            <a:endParaRPr sz="27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1945"/>
              </a:spcBef>
              <a:buFont typeface="Arial MT"/>
              <a:buChar char="•"/>
              <a:tabLst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Measure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publish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quality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information.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81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339339" y="5733288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436" y="3357371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54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516623" y="2133600"/>
            <a:ext cx="2627630" cy="4723130"/>
            <a:chOff x="6516623" y="2133600"/>
            <a:chExt cx="2627630" cy="47231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6915" y="4511039"/>
              <a:ext cx="2577083" cy="2345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623" y="2133600"/>
              <a:ext cx="2627375" cy="23027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4659" y="4312920"/>
              <a:ext cx="1618488" cy="198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922" y="1082497"/>
            <a:ext cx="7029450" cy="12477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64565" marR="5080" indent="-952500">
              <a:lnSpc>
                <a:spcPct val="100499"/>
              </a:lnSpc>
              <a:spcBef>
                <a:spcPts val="75"/>
              </a:spcBef>
            </a:pPr>
            <a:r>
              <a:rPr b="0" spc="-20" dirty="0">
                <a:latin typeface="Calibri"/>
                <a:cs typeface="Calibri"/>
              </a:rPr>
              <a:t>Four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cornerstones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for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value</a:t>
            </a:r>
            <a:r>
              <a:rPr b="0" spc="-10" dirty="0">
                <a:latin typeface="Calibri"/>
                <a:cs typeface="Calibri"/>
              </a:rPr>
              <a:t> based </a:t>
            </a:r>
            <a:r>
              <a:rPr b="0" spc="-88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healthcare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improvement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353157"/>
            <a:ext cx="6793230" cy="378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Measure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publish</a:t>
            </a:r>
            <a:r>
              <a:rPr sz="3200" spc="7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price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information.</a:t>
            </a:r>
            <a:endParaRPr sz="32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5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336925" algn="l"/>
              </a:tabLst>
            </a:pPr>
            <a:r>
              <a:rPr sz="3200" spc="-15" dirty="0">
                <a:latin typeface="Calibri"/>
                <a:cs typeface="Calibri"/>
              </a:rPr>
              <a:t>Promote </a:t>
            </a:r>
            <a:r>
              <a:rPr sz="3200" spc="-5" dirty="0">
                <a:latin typeface="Calibri"/>
                <a:cs typeface="Calibri"/>
              </a:rPr>
              <a:t>quality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efficiency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care: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f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ering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y-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r-</a:t>
            </a:r>
            <a:r>
              <a:rPr sz="3200" spc="-5" dirty="0">
                <a:latin typeface="Calibri"/>
                <a:cs typeface="Calibri"/>
              </a:rPr>
              <a:t>per</a:t>
            </a:r>
            <a:r>
              <a:rPr sz="3200" spc="-8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ormance 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centives</a:t>
            </a:r>
            <a:r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to</a:t>
            </a:r>
            <a:r>
              <a:rPr sz="32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all</a:t>
            </a:r>
            <a:r>
              <a:rPr sz="3200" u="sng" spc="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provide</a:t>
            </a:r>
            <a:r>
              <a:rPr sz="3200" spc="-15" dirty="0">
                <a:latin typeface="Calibri"/>
                <a:cs typeface="Calibri"/>
              </a:rPr>
              <a:t>rs.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1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339339" y="4716779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8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7267" y="3203448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432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916" y="2538983"/>
            <a:ext cx="2174748" cy="17800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1878" y="4839418"/>
            <a:ext cx="2046821" cy="18570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471" y="6807"/>
            <a:ext cx="21202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888888"/>
                </a:solidFill>
                <a:latin typeface="Calibri"/>
                <a:cs typeface="Calibri"/>
              </a:rPr>
              <a:t>IOM</a:t>
            </a:r>
            <a:r>
              <a:rPr sz="3200" b="0" spc="-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888888"/>
                </a:solidFill>
                <a:latin typeface="Calibri"/>
                <a:cs typeface="Calibri"/>
              </a:rPr>
              <a:t>Reports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869"/>
              </a:spcBef>
            </a:pPr>
            <a:r>
              <a:rPr spc="-5" dirty="0"/>
              <a:t>1999:</a:t>
            </a:r>
            <a:r>
              <a:rPr spc="15" dirty="0"/>
              <a:t> </a:t>
            </a:r>
            <a:r>
              <a:rPr spc="-145" dirty="0"/>
              <a:t>To</a:t>
            </a:r>
            <a:r>
              <a:rPr spc="-15" dirty="0"/>
              <a:t> </a:t>
            </a:r>
            <a:r>
              <a:rPr spc="-5" dirty="0"/>
              <a:t>Err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Human</a:t>
            </a:r>
          </a:p>
          <a:p>
            <a:pPr marL="14604" marR="5080" indent="635" algn="ctr">
              <a:lnSpc>
                <a:spcPct val="100000"/>
              </a:lnSpc>
              <a:spcBef>
                <a:spcPts val="770"/>
              </a:spcBef>
            </a:pPr>
            <a:r>
              <a:rPr spc="-45" dirty="0">
                <a:solidFill>
                  <a:srgbClr val="888888"/>
                </a:solidFill>
              </a:rPr>
              <a:t>At</a:t>
            </a:r>
            <a:r>
              <a:rPr spc="-5" dirty="0">
                <a:solidFill>
                  <a:srgbClr val="888888"/>
                </a:solidFill>
              </a:rPr>
              <a:t> </a:t>
            </a:r>
            <a:r>
              <a:rPr spc="-10" dirty="0">
                <a:solidFill>
                  <a:srgbClr val="888888"/>
                </a:solidFill>
              </a:rPr>
              <a:t>least</a:t>
            </a:r>
            <a:r>
              <a:rPr spc="-15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44,000</a:t>
            </a:r>
            <a:r>
              <a:rPr spc="25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and</a:t>
            </a:r>
            <a:r>
              <a:rPr spc="-5" dirty="0">
                <a:solidFill>
                  <a:srgbClr val="888888"/>
                </a:solidFill>
              </a:rPr>
              <a:t> perhaps</a:t>
            </a:r>
            <a:r>
              <a:rPr spc="5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as </a:t>
            </a:r>
            <a:r>
              <a:rPr spc="-20" dirty="0">
                <a:solidFill>
                  <a:srgbClr val="888888"/>
                </a:solidFill>
              </a:rPr>
              <a:t>many</a:t>
            </a:r>
            <a:r>
              <a:rPr spc="10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as</a:t>
            </a:r>
            <a:r>
              <a:rPr spc="10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98,000 </a:t>
            </a:r>
            <a:r>
              <a:rPr spc="5" dirty="0">
                <a:solidFill>
                  <a:srgbClr val="888888"/>
                </a:solidFill>
              </a:rPr>
              <a:t> </a:t>
            </a:r>
            <a:r>
              <a:rPr spc="-5" dirty="0">
                <a:solidFill>
                  <a:srgbClr val="888888"/>
                </a:solidFill>
              </a:rPr>
              <a:t>Americans</a:t>
            </a:r>
            <a:r>
              <a:rPr dirty="0">
                <a:solidFill>
                  <a:srgbClr val="888888"/>
                </a:solidFill>
              </a:rPr>
              <a:t> </a:t>
            </a:r>
            <a:r>
              <a:rPr spc="-5" dirty="0">
                <a:solidFill>
                  <a:srgbClr val="888888"/>
                </a:solidFill>
              </a:rPr>
              <a:t>die </a:t>
            </a:r>
            <a:r>
              <a:rPr dirty="0">
                <a:solidFill>
                  <a:srgbClr val="888888"/>
                </a:solidFill>
              </a:rPr>
              <a:t>in </a:t>
            </a:r>
            <a:r>
              <a:rPr spc="-10" dirty="0">
                <a:solidFill>
                  <a:srgbClr val="888888"/>
                </a:solidFill>
              </a:rPr>
              <a:t>hospitals</a:t>
            </a:r>
            <a:r>
              <a:rPr spc="15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each </a:t>
            </a:r>
            <a:r>
              <a:rPr spc="-10" dirty="0">
                <a:solidFill>
                  <a:srgbClr val="888888"/>
                </a:solidFill>
              </a:rPr>
              <a:t>year</a:t>
            </a:r>
            <a:r>
              <a:rPr spc="-15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as</a:t>
            </a:r>
            <a:r>
              <a:rPr spc="5" dirty="0">
                <a:solidFill>
                  <a:srgbClr val="888888"/>
                </a:solidFill>
              </a:rPr>
              <a:t> </a:t>
            </a:r>
            <a:r>
              <a:rPr dirty="0">
                <a:solidFill>
                  <a:srgbClr val="888888"/>
                </a:solidFill>
              </a:rPr>
              <a:t>a </a:t>
            </a:r>
            <a:r>
              <a:rPr spc="-10" dirty="0">
                <a:solidFill>
                  <a:srgbClr val="888888"/>
                </a:solidFill>
              </a:rPr>
              <a:t>result</a:t>
            </a:r>
            <a:r>
              <a:rPr dirty="0">
                <a:solidFill>
                  <a:srgbClr val="888888"/>
                </a:solidFill>
              </a:rPr>
              <a:t> </a:t>
            </a:r>
            <a:r>
              <a:rPr spc="-5" dirty="0">
                <a:solidFill>
                  <a:srgbClr val="888888"/>
                </a:solidFill>
              </a:rPr>
              <a:t>of </a:t>
            </a:r>
            <a:r>
              <a:rPr spc="-710" dirty="0">
                <a:solidFill>
                  <a:srgbClr val="888888"/>
                </a:solidFill>
              </a:rPr>
              <a:t> </a:t>
            </a:r>
            <a:r>
              <a:rPr spc="-5" dirty="0">
                <a:solidFill>
                  <a:srgbClr val="888888"/>
                </a:solidFill>
              </a:rPr>
              <a:t>medical </a:t>
            </a:r>
            <a:r>
              <a:rPr spc="-20" dirty="0">
                <a:solidFill>
                  <a:srgbClr val="888888"/>
                </a:solidFill>
              </a:rPr>
              <a:t>errors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76855"/>
            <a:ext cx="9127236" cy="45811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72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9401" y="1970532"/>
            <a:ext cx="914037" cy="24796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807"/>
            <a:ext cx="73856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One</a:t>
            </a:r>
            <a:r>
              <a:rPr sz="3200" spc="-10" dirty="0">
                <a:latin typeface="Calibri"/>
                <a:cs typeface="Calibri"/>
              </a:rPr>
              <a:t> death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every</a:t>
            </a:r>
            <a:r>
              <a:rPr sz="3200" spc="-5" dirty="0">
                <a:latin typeface="Calibri"/>
                <a:cs typeface="Calibri"/>
              </a:rPr>
              <a:t> 343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764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admissions.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439867"/>
            <a:ext cx="89858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909955" algn="l"/>
                <a:tab pos="3190240" algn="l"/>
                <a:tab pos="4746625" algn="l"/>
                <a:tab pos="6435090" algn="l"/>
                <a:tab pos="7304405" algn="l"/>
                <a:tab pos="8502015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omp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ri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4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4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es	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th	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  </a:t>
            </a:r>
            <a:r>
              <a:rPr sz="3200" spc="-10" dirty="0">
                <a:latin typeface="Calibri"/>
                <a:cs typeface="Calibri"/>
              </a:rPr>
              <a:t>every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8 </a:t>
            </a:r>
            <a:r>
              <a:rPr sz="3200" spc="-5" dirty="0">
                <a:latin typeface="Calibri"/>
                <a:cs typeface="Calibri"/>
              </a:rPr>
              <a:t>million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flights.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12592"/>
            <a:ext cx="9144000" cy="20878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1455"/>
            <a:ext cx="9144000" cy="20878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6000750" cy="5034915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317500" algn="just">
              <a:lnSpc>
                <a:spcPct val="100000"/>
              </a:lnSpc>
              <a:spcBef>
                <a:spcPts val="1995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2001: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Crossing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Quality Chasm</a:t>
            </a:r>
            <a:endParaRPr sz="30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  <a:buChar char="-"/>
              <a:tabLst>
                <a:tab pos="452120" algn="l"/>
              </a:tabLst>
            </a:pPr>
            <a:r>
              <a:rPr sz="3000" spc="-5" dirty="0">
                <a:latin typeface="Calibri"/>
                <a:cs typeface="Calibri"/>
              </a:rPr>
              <a:t>The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report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described</a:t>
            </a:r>
            <a:r>
              <a:rPr sz="3000" spc="-5" dirty="0">
                <a:latin typeface="Calibri"/>
                <a:cs typeface="Calibri"/>
              </a:rPr>
              <a:t> America's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health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system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"a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tangled,</a:t>
            </a:r>
            <a:r>
              <a:rPr sz="3000" spc="-5" dirty="0">
                <a:latin typeface="Calibri"/>
                <a:cs typeface="Calibri"/>
              </a:rPr>
              <a:t> highly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fragmented</a:t>
            </a:r>
            <a:r>
              <a:rPr sz="3000" spc="-10" dirty="0">
                <a:latin typeface="Calibri"/>
                <a:cs typeface="Calibri"/>
              </a:rPr>
              <a:t> web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that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often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wastes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resources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duplicating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efforts.“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4050">
              <a:latin typeface="Calibri"/>
              <a:cs typeface="Calibri"/>
            </a:endParaRPr>
          </a:p>
          <a:p>
            <a:pPr marL="422275" indent="-410209" algn="just">
              <a:lnSpc>
                <a:spcPct val="100000"/>
              </a:lnSpc>
              <a:buChar char="-"/>
              <a:tabLst>
                <a:tab pos="422909" algn="l"/>
              </a:tabLst>
            </a:pPr>
            <a:r>
              <a:rPr sz="3000" spc="-5" dirty="0">
                <a:latin typeface="Calibri"/>
                <a:cs typeface="Calibri"/>
              </a:rPr>
              <a:t>Should</a:t>
            </a:r>
            <a:r>
              <a:rPr sz="3000" spc="162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create</a:t>
            </a:r>
            <a:r>
              <a:rPr sz="3000" spc="16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new</a:t>
            </a:r>
            <a:r>
              <a:rPr sz="3000" spc="16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methods</a:t>
            </a:r>
            <a:r>
              <a:rPr sz="3000" spc="1614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to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689" y="5030622"/>
          <a:ext cx="6039483" cy="1753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831">
                <a:tc>
                  <a:txBody>
                    <a:bodyPr/>
                    <a:lstStyle/>
                    <a:p>
                      <a:pPr marL="31750">
                        <a:lnSpc>
                          <a:spcPts val="2850"/>
                        </a:lnSpc>
                        <a:tabLst>
                          <a:tab pos="1461135" algn="l"/>
                        </a:tabLst>
                      </a:pPr>
                      <a:r>
                        <a:rPr sz="30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monitor	</a:t>
                      </a:r>
                      <a:r>
                        <a:rPr sz="300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0"/>
                        </a:lnSpc>
                      </a:pPr>
                      <a:r>
                        <a:rPr sz="30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track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850"/>
                        </a:lnSpc>
                        <a:tabLst>
                          <a:tab pos="1323340" algn="l"/>
                          <a:tab pos="1786255" algn="l"/>
                        </a:tabLst>
                      </a:pPr>
                      <a:r>
                        <a:rPr sz="30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quality	</a:t>
                      </a:r>
                      <a:r>
                        <a:rPr sz="3000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in	</a:t>
                      </a:r>
                      <a:r>
                        <a:rPr sz="3000" b="1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six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50"/>
                        </a:lnSpc>
                      </a:pPr>
                      <a:r>
                        <a:rPr sz="3000" b="1" spc="-4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1153160" algn="l"/>
                        </a:tabLst>
                      </a:pPr>
                      <a:r>
                        <a:rPr sz="30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areas	</a:t>
                      </a:r>
                      <a:r>
                        <a:rPr sz="30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(IOM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0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aims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777240" algn="l"/>
                        </a:tabLst>
                      </a:pPr>
                      <a:r>
                        <a:rPr sz="30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or	</a:t>
                      </a:r>
                      <a:r>
                        <a:rPr sz="3000" b="1" spc="-2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attributes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0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5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0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care).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724144" y="0"/>
            <a:ext cx="3420110" cy="6858000"/>
            <a:chOff x="5724144" y="0"/>
            <a:chExt cx="342011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588" y="0"/>
              <a:ext cx="2915412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0"/>
              <a:ext cx="647700" cy="417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156" y="54610"/>
            <a:ext cx="8319770" cy="1247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634104" marR="5080" indent="-3622040">
              <a:lnSpc>
                <a:spcPct val="100499"/>
              </a:lnSpc>
              <a:spcBef>
                <a:spcPts val="70"/>
              </a:spcBef>
            </a:pPr>
            <a:r>
              <a:rPr spc="-5" dirty="0"/>
              <a:t>Six </a:t>
            </a:r>
            <a:r>
              <a:rPr spc="-55" dirty="0"/>
              <a:t>key</a:t>
            </a:r>
            <a:r>
              <a:rPr dirty="0"/>
              <a:t> </a:t>
            </a:r>
            <a:r>
              <a:rPr spc="-15" dirty="0"/>
              <a:t>areas</a:t>
            </a:r>
            <a:r>
              <a:rPr spc="10" dirty="0"/>
              <a:t> </a:t>
            </a:r>
            <a:r>
              <a:rPr dirty="0"/>
              <a:t>(IOM </a:t>
            </a:r>
            <a:r>
              <a:rPr spc="-5" dirty="0"/>
              <a:t>aims</a:t>
            </a:r>
            <a:r>
              <a:rPr spc="10" dirty="0"/>
              <a:t> </a:t>
            </a:r>
            <a:r>
              <a:rPr spc="-5" dirty="0"/>
              <a:t>or </a:t>
            </a:r>
            <a:r>
              <a:rPr spc="-20" dirty="0"/>
              <a:t>attributes</a:t>
            </a:r>
            <a:r>
              <a:rPr spc="30" dirty="0"/>
              <a:t> </a:t>
            </a:r>
            <a:r>
              <a:rPr spc="-5" dirty="0"/>
              <a:t>of </a:t>
            </a:r>
            <a:r>
              <a:rPr spc="-890" dirty="0"/>
              <a:t> </a:t>
            </a:r>
            <a:r>
              <a:rPr spc="-25" dirty="0"/>
              <a:t>care)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21275"/>
            <a:ext cx="4852670" cy="54038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3800" b="1" spc="-10" dirty="0">
                <a:solidFill>
                  <a:srgbClr val="FF0000"/>
                </a:solidFill>
                <a:latin typeface="Calibri"/>
                <a:cs typeface="Calibri"/>
              </a:rPr>
              <a:t>STEEEP</a:t>
            </a:r>
            <a:endParaRPr sz="3800">
              <a:latin typeface="Calibri"/>
              <a:cs typeface="Calibri"/>
            </a:endParaRPr>
          </a:p>
          <a:p>
            <a:pPr marL="487680" indent="-475615">
              <a:lnSpc>
                <a:spcPct val="100000"/>
              </a:lnSpc>
              <a:spcBef>
                <a:spcPts val="1495"/>
              </a:spcBef>
              <a:buAutoNum type="arabicPeriod"/>
              <a:tabLst>
                <a:tab pos="488315" algn="l"/>
              </a:tabLst>
            </a:pPr>
            <a:r>
              <a:rPr sz="3800" spc="-30" dirty="0">
                <a:latin typeface="Calibri"/>
                <a:cs typeface="Calibri"/>
              </a:rPr>
              <a:t>Safe </a:t>
            </a:r>
            <a:r>
              <a:rPr sz="3800" spc="-15" dirty="0">
                <a:latin typeface="Calibri"/>
                <a:cs typeface="Calibri"/>
              </a:rPr>
              <a:t>care.</a:t>
            </a:r>
            <a:endParaRPr sz="3800">
              <a:latin typeface="Calibri"/>
              <a:cs typeface="Calibri"/>
            </a:endParaRPr>
          </a:p>
          <a:p>
            <a:pPr marL="487680" indent="-475615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488315" algn="l"/>
              </a:tabLst>
            </a:pPr>
            <a:r>
              <a:rPr sz="3800" spc="-5" dirty="0">
                <a:latin typeface="Calibri"/>
                <a:cs typeface="Calibri"/>
              </a:rPr>
              <a:t>Timely</a:t>
            </a:r>
            <a:r>
              <a:rPr sz="3800" spc="-25" dirty="0">
                <a:latin typeface="Calibri"/>
                <a:cs typeface="Calibri"/>
              </a:rPr>
              <a:t> </a:t>
            </a:r>
            <a:r>
              <a:rPr sz="3800" spc="-15" dirty="0">
                <a:latin typeface="Calibri"/>
                <a:cs typeface="Calibri"/>
              </a:rPr>
              <a:t>care.</a:t>
            </a:r>
            <a:endParaRPr sz="3800">
              <a:latin typeface="Calibri"/>
              <a:cs typeface="Calibri"/>
            </a:endParaRPr>
          </a:p>
          <a:p>
            <a:pPr marL="487680" indent="-4756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88315" algn="l"/>
              </a:tabLst>
            </a:pPr>
            <a:r>
              <a:rPr sz="3800" spc="-35" dirty="0">
                <a:latin typeface="Calibri"/>
                <a:cs typeface="Calibri"/>
              </a:rPr>
              <a:t>Effective</a:t>
            </a:r>
            <a:r>
              <a:rPr sz="3800" spc="-50" dirty="0">
                <a:latin typeface="Calibri"/>
                <a:cs typeface="Calibri"/>
              </a:rPr>
              <a:t> </a:t>
            </a:r>
            <a:r>
              <a:rPr sz="3800" spc="-15" dirty="0">
                <a:latin typeface="Calibri"/>
                <a:cs typeface="Calibri"/>
              </a:rPr>
              <a:t>care.</a:t>
            </a:r>
            <a:endParaRPr sz="3800">
              <a:latin typeface="Calibri"/>
              <a:cs typeface="Calibri"/>
            </a:endParaRPr>
          </a:p>
          <a:p>
            <a:pPr marL="487680" indent="-4756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88315" algn="l"/>
              </a:tabLst>
            </a:pPr>
            <a:r>
              <a:rPr sz="3800" spc="-25" dirty="0">
                <a:latin typeface="Calibri"/>
                <a:cs typeface="Calibri"/>
              </a:rPr>
              <a:t>Efficient </a:t>
            </a:r>
            <a:r>
              <a:rPr sz="3800" spc="-15" dirty="0">
                <a:latin typeface="Calibri"/>
                <a:cs typeface="Calibri"/>
              </a:rPr>
              <a:t>care.</a:t>
            </a:r>
            <a:endParaRPr sz="3800">
              <a:latin typeface="Calibri"/>
              <a:cs typeface="Calibri"/>
            </a:endParaRPr>
          </a:p>
          <a:p>
            <a:pPr marL="487680" indent="-4756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88315" algn="l"/>
              </a:tabLst>
            </a:pPr>
            <a:r>
              <a:rPr sz="3800" spc="-15" dirty="0">
                <a:latin typeface="Calibri"/>
                <a:cs typeface="Calibri"/>
              </a:rPr>
              <a:t>Equitable care.</a:t>
            </a:r>
            <a:endParaRPr sz="3800">
              <a:latin typeface="Calibri"/>
              <a:cs typeface="Calibri"/>
            </a:endParaRPr>
          </a:p>
          <a:p>
            <a:pPr marL="487680" indent="-475615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488315" algn="l"/>
              </a:tabLst>
            </a:pPr>
            <a:r>
              <a:rPr sz="3800" spc="-15" dirty="0">
                <a:latin typeface="Calibri"/>
                <a:cs typeface="Calibri"/>
              </a:rPr>
              <a:t>Patient-centered</a:t>
            </a:r>
            <a:r>
              <a:rPr sz="3800" spc="-120" dirty="0">
                <a:latin typeface="Calibri"/>
                <a:cs typeface="Calibri"/>
              </a:rPr>
              <a:t> </a:t>
            </a:r>
            <a:r>
              <a:rPr sz="3800" spc="-15" dirty="0">
                <a:latin typeface="Calibri"/>
                <a:cs typeface="Calibri"/>
              </a:rPr>
              <a:t>care.</a:t>
            </a:r>
            <a:endParaRPr sz="3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4635" y="1557527"/>
            <a:ext cx="5579364" cy="44637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880" y="548640"/>
            <a:ext cx="504444" cy="3596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6432550" cy="267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Patient-centered</a:t>
            </a:r>
            <a:r>
              <a:rPr sz="2800" b="1" spc="-10" dirty="0">
                <a:latin typeface="Calibri"/>
                <a:cs typeface="Calibri"/>
              </a:rPr>
              <a:t>—</a:t>
            </a:r>
            <a:r>
              <a:rPr sz="2800" i="1" spc="-10" dirty="0">
                <a:latin typeface="Calibri"/>
                <a:cs typeface="Calibri"/>
              </a:rPr>
              <a:t>"providing care </a:t>
            </a:r>
            <a:r>
              <a:rPr sz="2800" i="1" spc="-5" dirty="0">
                <a:latin typeface="Calibri"/>
                <a:cs typeface="Calibri"/>
              </a:rPr>
              <a:t>that </a:t>
            </a:r>
            <a:r>
              <a:rPr sz="2800" i="1" dirty="0">
                <a:latin typeface="Calibri"/>
                <a:cs typeface="Calibri"/>
              </a:rPr>
              <a:t>is 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respectful </a:t>
            </a:r>
            <a:r>
              <a:rPr sz="2800" i="1" dirty="0">
                <a:latin typeface="Calibri"/>
                <a:cs typeface="Calibri"/>
              </a:rPr>
              <a:t>of </a:t>
            </a:r>
            <a:r>
              <a:rPr sz="2800" i="1" spc="-5" dirty="0">
                <a:latin typeface="Calibri"/>
                <a:cs typeface="Calibri"/>
              </a:rPr>
              <a:t>and responsive </a:t>
            </a:r>
            <a:r>
              <a:rPr sz="2800" i="1" spc="-25" dirty="0">
                <a:latin typeface="Calibri"/>
                <a:cs typeface="Calibri"/>
              </a:rPr>
              <a:t>to </a:t>
            </a:r>
            <a:r>
              <a:rPr sz="2800" i="1" spc="-5" dirty="0">
                <a:latin typeface="Calibri"/>
                <a:cs typeface="Calibri"/>
              </a:rPr>
              <a:t>individual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patient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preferences,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needs,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65" dirty="0">
                <a:latin typeface="Calibri"/>
                <a:cs typeface="Calibri"/>
              </a:rPr>
              <a:t>and</a:t>
            </a:r>
            <a:r>
              <a:rPr sz="2800" i="1" u="sng" spc="17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values</a:t>
            </a:r>
            <a:r>
              <a:rPr sz="2800" i="1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4F81BC"/>
                </a:solidFill>
                <a:latin typeface="Calibri"/>
                <a:cs typeface="Calibri"/>
              </a:rPr>
              <a:t>Patient</a:t>
            </a:r>
            <a:r>
              <a:rPr sz="2800" spc="17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Satisfaction</a:t>
            </a:r>
            <a:r>
              <a:rPr sz="2800" spc="17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Surveys</a:t>
            </a:r>
            <a:r>
              <a:rPr sz="2800" spc="178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examines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2590805"/>
            <a:ext cx="22739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om</a:t>
            </a:r>
            <a:r>
              <a:rPr sz="28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m</a:t>
            </a: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uni</a:t>
            </a:r>
            <a:r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  </a:t>
            </a:r>
            <a:r>
              <a:rPr sz="2800" spc="-15" dirty="0">
                <a:latin typeface="Calibri"/>
                <a:cs typeface="Calibri"/>
              </a:rPr>
              <a:t>physicians,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6473" y="2590805"/>
            <a:ext cx="373252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2755">
              <a:lnSpc>
                <a:spcPct val="150000"/>
              </a:lnSpc>
              <a:spcBef>
                <a:spcPts val="95"/>
              </a:spcBef>
              <a:tabLst>
                <a:tab pos="1436370" algn="l"/>
                <a:tab pos="1666239" algn="l"/>
                <a:tab pos="3172460" algn="l"/>
              </a:tabLst>
            </a:pPr>
            <a:r>
              <a:rPr sz="2800" spc="-5" dirty="0">
                <a:latin typeface="Calibri"/>
                <a:cs typeface="Calibri"/>
              </a:rPr>
              <a:t>with		</a:t>
            </a:r>
            <a:r>
              <a:rPr sz="2800" spc="-10" dirty="0">
                <a:latin typeface="Calibri"/>
                <a:cs typeface="Calibri"/>
              </a:rPr>
              <a:t>nu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nd  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espon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enes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3871219"/>
            <a:ext cx="608774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cleanliness and noise </a:t>
            </a:r>
            <a:r>
              <a:rPr sz="2800" spc="-10" dirty="0">
                <a:latin typeface="Calibri"/>
                <a:cs typeface="Calibri"/>
              </a:rPr>
              <a:t>levels, </a:t>
            </a:r>
            <a:r>
              <a:rPr sz="2800" spc="-5" dirty="0">
                <a:latin typeface="Calibri"/>
                <a:cs typeface="Calibri"/>
              </a:rPr>
              <a:t>pain </a:t>
            </a:r>
            <a:r>
              <a:rPr sz="2800" spc="-15" dirty="0">
                <a:latin typeface="Calibri"/>
                <a:cs typeface="Calibri"/>
              </a:rPr>
              <a:t>control,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quality of </a:t>
            </a:r>
            <a:r>
              <a:rPr sz="2800" spc="-15" dirty="0">
                <a:latin typeface="Calibri"/>
                <a:cs typeface="Calibri"/>
              </a:rPr>
              <a:t>discharge </a:t>
            </a:r>
            <a:r>
              <a:rPr sz="2800" spc="-5" dirty="0">
                <a:latin typeface="Calibri"/>
                <a:cs typeface="Calibri"/>
              </a:rPr>
              <a:t>instructions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047" y="1310639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67711" y="1252727"/>
            <a:ext cx="2419350" cy="294640"/>
            <a:chOff x="2267711" y="1252727"/>
            <a:chExt cx="2419350" cy="294640"/>
          </a:xfrm>
        </p:grpSpPr>
        <p:sp>
          <p:nvSpPr>
            <p:cNvPr id="8" name="object 8"/>
            <p:cNvSpPr/>
            <p:nvPr/>
          </p:nvSpPr>
          <p:spPr>
            <a:xfrm>
              <a:off x="2886455" y="1307591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0" y="0"/>
                  </a:moveTo>
                  <a:lnTo>
                    <a:pt x="1800224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11" y="1252727"/>
              <a:ext cx="620268" cy="2941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804659" y="123444"/>
            <a:ext cx="2329180" cy="6468110"/>
            <a:chOff x="6804659" y="123444"/>
            <a:chExt cx="2329180" cy="64681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123444"/>
              <a:ext cx="2281428" cy="1714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659" y="1700783"/>
              <a:ext cx="2281428" cy="1914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0071" y="5181926"/>
              <a:ext cx="1630635" cy="1409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4659" y="3614928"/>
              <a:ext cx="2328672" cy="174345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191000" y="4005071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>
                <a:moveTo>
                  <a:pt x="0" y="0"/>
                </a:moveTo>
                <a:lnTo>
                  <a:pt x="241935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1396" y="4623815"/>
            <a:ext cx="2268220" cy="0"/>
          </a:xfrm>
          <a:custGeom>
            <a:avLst/>
            <a:gdLst/>
            <a:ahLst/>
            <a:cxnLst/>
            <a:rect l="l" t="t" r="r" b="b"/>
            <a:pathLst>
              <a:path w="2268220">
                <a:moveTo>
                  <a:pt x="0" y="0"/>
                </a:moveTo>
                <a:lnTo>
                  <a:pt x="226822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868" y="4652771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192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0879" y="5330952"/>
            <a:ext cx="1782445" cy="0"/>
          </a:xfrm>
          <a:custGeom>
            <a:avLst/>
            <a:gdLst/>
            <a:ahLst/>
            <a:cxnLst/>
            <a:rect l="l" t="t" r="r" b="b"/>
            <a:pathLst>
              <a:path w="1782445">
                <a:moveTo>
                  <a:pt x="0" y="0"/>
                </a:moveTo>
                <a:lnTo>
                  <a:pt x="1782191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6455" y="461162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994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508" y="5878067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80">
                <a:moveTo>
                  <a:pt x="0" y="0"/>
                </a:moveTo>
                <a:lnTo>
                  <a:pt x="100812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7670" y="99771"/>
            <a:ext cx="15297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Calibri"/>
                <a:cs typeface="Calibri"/>
              </a:rPr>
              <a:t>describes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1399540" cy="125476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3100" spc="-5" dirty="0">
                <a:latin typeface="Calibri"/>
                <a:cs typeface="Calibri"/>
              </a:rPr>
              <a:t>Berwick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3100" b="1" spc="-10" dirty="0">
                <a:latin typeface="Calibri"/>
                <a:cs typeface="Calibri"/>
              </a:rPr>
              <a:t>m</a:t>
            </a:r>
            <a:r>
              <a:rPr sz="3100" b="1" spc="-35" dirty="0">
                <a:latin typeface="Calibri"/>
                <a:cs typeface="Calibri"/>
              </a:rPr>
              <a:t>a</a:t>
            </a:r>
            <a:r>
              <a:rPr sz="3100" b="1" spc="-10" dirty="0">
                <a:latin typeface="Calibri"/>
                <a:cs typeface="Calibri"/>
              </a:rPr>
              <a:t>xim</a:t>
            </a:r>
            <a:r>
              <a:rPr sz="3100" b="1" spc="5" dirty="0">
                <a:latin typeface="Calibri"/>
                <a:cs typeface="Calibri"/>
              </a:rPr>
              <a:t>s</a:t>
            </a:r>
            <a:r>
              <a:rPr sz="3100" b="1" spc="-5" dirty="0">
                <a:latin typeface="Calibri"/>
                <a:cs typeface="Calibri"/>
              </a:rPr>
              <a:t>: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5995" y="99771"/>
            <a:ext cx="906144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000000"/>
                </a:solidFill>
              </a:rPr>
              <a:t>th</a:t>
            </a:r>
            <a:r>
              <a:rPr sz="3100" spc="-40" dirty="0">
                <a:solidFill>
                  <a:srgbClr val="000000"/>
                </a:solidFill>
              </a:rPr>
              <a:t>r</a:t>
            </a:r>
            <a:r>
              <a:rPr sz="3100" dirty="0">
                <a:solidFill>
                  <a:srgbClr val="000000"/>
                </a:solidFill>
              </a:rPr>
              <a:t>e</a:t>
            </a:r>
            <a:r>
              <a:rPr sz="3100" spc="-5" dirty="0">
                <a:solidFill>
                  <a:srgbClr val="000000"/>
                </a:solidFill>
              </a:rPr>
              <a:t>e</a:t>
            </a:r>
            <a:endParaRPr sz="3100"/>
          </a:p>
        </p:txBody>
      </p:sp>
      <p:sp>
        <p:nvSpPr>
          <p:cNvPr id="5" name="object 5"/>
          <p:cNvSpPr txBox="1"/>
          <p:nvPr/>
        </p:nvSpPr>
        <p:spPr>
          <a:xfrm>
            <a:off x="78739" y="1967001"/>
            <a:ext cx="294894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727075" algn="l"/>
                <a:tab pos="1717675" algn="l"/>
              </a:tabLst>
            </a:pPr>
            <a:r>
              <a:rPr sz="3100" spc="-5" dirty="0">
                <a:latin typeface="Calibri"/>
                <a:cs typeface="Calibri"/>
              </a:rPr>
              <a:t>1)	The	</a:t>
            </a:r>
            <a:r>
              <a:rPr sz="3100" spc="-10" dirty="0">
                <a:latin typeface="Calibri"/>
                <a:cs typeface="Calibri"/>
              </a:rPr>
              <a:t>needs 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patient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come</a:t>
            </a:r>
            <a:r>
              <a:rPr sz="3100" spc="-20" dirty="0">
                <a:latin typeface="Calibri"/>
                <a:cs typeface="Calibri"/>
              </a:rPr>
              <a:t> first.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8042" y="2203830"/>
            <a:ext cx="12833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5965" algn="l"/>
              </a:tabLst>
            </a:pPr>
            <a:r>
              <a:rPr sz="3100" spc="-10" dirty="0">
                <a:latin typeface="Calibri"/>
                <a:cs typeface="Calibri"/>
              </a:rPr>
              <a:t>o</a:t>
            </a:r>
            <a:r>
              <a:rPr sz="3100" spc="-5" dirty="0">
                <a:latin typeface="Calibri"/>
                <a:cs typeface="Calibri"/>
              </a:rPr>
              <a:t>f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-5" dirty="0">
                <a:latin typeface="Calibri"/>
                <a:cs typeface="Calibri"/>
              </a:rPr>
              <a:t>the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479063"/>
            <a:ext cx="4342765" cy="295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AutoNum type="arabicParenR" startAt="2"/>
              <a:tabLst>
                <a:tab pos="751205" algn="l"/>
                <a:tab pos="751840" algn="l"/>
                <a:tab pos="2455545" algn="l"/>
                <a:tab pos="3820160" algn="l"/>
              </a:tabLst>
            </a:pPr>
            <a:r>
              <a:rPr sz="3100" spc="-5" dirty="0">
                <a:latin typeface="Calibri"/>
                <a:cs typeface="Calibri"/>
              </a:rPr>
              <a:t>Not</a:t>
            </a:r>
            <a:r>
              <a:rPr sz="3100" spc="15" dirty="0">
                <a:latin typeface="Calibri"/>
                <a:cs typeface="Calibri"/>
              </a:rPr>
              <a:t>h</a:t>
            </a:r>
            <a:r>
              <a:rPr sz="3100" spc="-5" dirty="0">
                <a:latin typeface="Calibri"/>
                <a:cs typeface="Calibri"/>
              </a:rPr>
              <a:t>ing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-5" dirty="0">
                <a:latin typeface="Calibri"/>
                <a:cs typeface="Calibri"/>
              </a:rPr>
              <a:t>a</a:t>
            </a:r>
            <a:r>
              <a:rPr sz="3100" dirty="0">
                <a:latin typeface="Calibri"/>
                <a:cs typeface="Calibri"/>
              </a:rPr>
              <a:t>bo</a:t>
            </a:r>
            <a:r>
              <a:rPr sz="3100" spc="-10" dirty="0">
                <a:latin typeface="Calibri"/>
                <a:cs typeface="Calibri"/>
              </a:rPr>
              <a:t>u</a:t>
            </a:r>
            <a:r>
              <a:rPr sz="3100" spc="-5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-10" dirty="0">
                <a:latin typeface="Calibri"/>
                <a:cs typeface="Calibri"/>
              </a:rPr>
              <a:t>me  </a:t>
            </a:r>
            <a:r>
              <a:rPr sz="3100" spc="-5" dirty="0">
                <a:latin typeface="Calibri"/>
                <a:cs typeface="Calibri"/>
              </a:rPr>
              <a:t>without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me.</a:t>
            </a:r>
            <a:endParaRPr sz="31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745"/>
              </a:spcBef>
              <a:buAutoNum type="arabicParenR" startAt="2"/>
              <a:tabLst>
                <a:tab pos="436880" algn="l"/>
              </a:tabLst>
            </a:pPr>
            <a:r>
              <a:rPr sz="3100" spc="-25" dirty="0">
                <a:latin typeface="Calibri"/>
                <a:cs typeface="Calibri"/>
              </a:rPr>
              <a:t>Every</a:t>
            </a:r>
            <a:r>
              <a:rPr sz="3100" spc="125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patient</a:t>
            </a:r>
            <a:r>
              <a:rPr sz="3100" spc="12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is</a:t>
            </a:r>
            <a:r>
              <a:rPr sz="3100" spc="12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the</a:t>
            </a:r>
            <a:r>
              <a:rPr sz="3100" spc="114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only </a:t>
            </a:r>
            <a:r>
              <a:rPr sz="3100" spc="-69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patient.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0"/>
            <a:ext cx="450037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754" y="110185"/>
            <a:ext cx="81502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/>
              <a:t>To</a:t>
            </a:r>
            <a:r>
              <a:rPr sz="4400" dirty="0"/>
              <a:t> </a:t>
            </a:r>
            <a:r>
              <a:rPr sz="4400" spc="-5" dirty="0"/>
              <a:t>build</a:t>
            </a:r>
            <a:r>
              <a:rPr sz="4400" spc="-15" dirty="0"/>
              <a:t> </a:t>
            </a:r>
            <a:r>
              <a:rPr sz="4400" dirty="0"/>
              <a:t>a</a:t>
            </a:r>
            <a:r>
              <a:rPr sz="4400" spc="5" dirty="0"/>
              <a:t> </a:t>
            </a:r>
            <a:r>
              <a:rPr sz="4400" spc="-25" dirty="0"/>
              <a:t>Patient-Centered</a:t>
            </a:r>
            <a:r>
              <a:rPr sz="4400" spc="-55" dirty="0"/>
              <a:t> </a:t>
            </a:r>
            <a:r>
              <a:rPr sz="4400" spc="-10" dirty="0"/>
              <a:t>Culture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12723"/>
            <a:ext cx="3180715" cy="304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1161415" algn="l"/>
                <a:tab pos="1162685" algn="l"/>
                <a:tab pos="1797050" algn="l"/>
                <a:tab pos="2802890" algn="l"/>
              </a:tabLst>
            </a:pP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Emphasize 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 ce</a:t>
            </a:r>
            <a:r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nt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d	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e	as  dimension.</a:t>
            </a:r>
            <a:endParaRPr sz="3200">
              <a:latin typeface="Calibri"/>
              <a:cs typeface="Calibri"/>
            </a:endParaRPr>
          </a:p>
          <a:p>
            <a:pPr marL="768350" indent="-756285">
              <a:lnSpc>
                <a:spcPct val="100000"/>
              </a:lnSpc>
              <a:spcBef>
                <a:spcPts val="2685"/>
              </a:spcBef>
              <a:buAutoNum type="arabicPeriod"/>
              <a:tabLst>
                <a:tab pos="768350" algn="l"/>
                <a:tab pos="768985" algn="l"/>
                <a:tab pos="2455545" algn="l"/>
              </a:tabLst>
            </a:pP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Change	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6663" y="912723"/>
            <a:ext cx="16891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1310">
              <a:lnSpc>
                <a:spcPct val="15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3200" b="1" spc="-4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tie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-  a	q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ality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6663" y="3448303"/>
            <a:ext cx="1687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4610" algn="l"/>
              </a:tabLst>
            </a:pP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lo</a:t>
            </a:r>
            <a:r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us	</a:t>
            </a:r>
            <a:r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936847"/>
            <a:ext cx="51352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control:</a:t>
            </a: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families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control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over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7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decisions </a:t>
            </a:r>
            <a:r>
              <a:rPr sz="3200" dirty="0">
                <a:latin typeface="Calibri"/>
                <a:cs typeface="Calibri"/>
              </a:rPr>
              <a:t> about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8588" y="818388"/>
            <a:ext cx="2915920" cy="6024880"/>
            <a:chOff x="6228588" y="818388"/>
            <a:chExt cx="2915920" cy="60248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588" y="2781300"/>
              <a:ext cx="2756389" cy="2180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588" y="4794502"/>
              <a:ext cx="2915412" cy="2048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588" y="818388"/>
              <a:ext cx="2915412" cy="1962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002" y="110185"/>
            <a:ext cx="79921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5" dirty="0">
                <a:latin typeface="Calibri"/>
                <a:cs typeface="Calibri"/>
              </a:rPr>
              <a:t>To</a:t>
            </a:r>
            <a:r>
              <a:rPr sz="4400" b="0" spc="5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build</a:t>
            </a:r>
            <a:r>
              <a:rPr sz="4400" b="0" spc="-1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a</a:t>
            </a:r>
            <a:r>
              <a:rPr sz="4400" b="0" spc="-5" dirty="0">
                <a:latin typeface="Calibri"/>
                <a:cs typeface="Calibri"/>
              </a:rPr>
              <a:t> </a:t>
            </a:r>
            <a:r>
              <a:rPr sz="4400" b="0" spc="-20" dirty="0">
                <a:latin typeface="Calibri"/>
                <a:cs typeface="Calibri"/>
              </a:rPr>
              <a:t>Patient-Centered</a:t>
            </a:r>
            <a:r>
              <a:rPr sz="4400" b="0" spc="-4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Culture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55953"/>
            <a:ext cx="528129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indent="-407034" algn="just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419734" algn="l"/>
              </a:tabLst>
            </a:pP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Expand</a:t>
            </a:r>
            <a:r>
              <a:rPr sz="3200" b="1" spc="-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transparency.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F81BC"/>
              </a:buClr>
              <a:buFont typeface="Calibri"/>
              <a:buAutoNum type="arabicPeriod" startAt="3"/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F81BC"/>
              </a:buClr>
              <a:buFont typeface="Calibri"/>
              <a:buAutoNum type="arabicPeriod" startAt="3"/>
            </a:pPr>
            <a:endParaRPr sz="275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AutoNum type="arabicPeriod" startAt="3"/>
              <a:tabLst>
                <a:tab pos="502284" algn="l"/>
              </a:tabLst>
            </a:pPr>
            <a:r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Design </a:t>
            </a:r>
            <a:r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for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individualization </a:t>
            </a:r>
            <a:r>
              <a:rPr sz="3200" b="1" spc="-7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customization:</a:t>
            </a:r>
            <a:r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creating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flexible </a:t>
            </a:r>
            <a:r>
              <a:rPr sz="3200" spc="-25" dirty="0">
                <a:latin typeface="Calibri"/>
                <a:cs typeface="Calibri"/>
              </a:rPr>
              <a:t>systems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i="1" spc="-10" dirty="0">
                <a:latin typeface="Calibri"/>
                <a:cs typeface="Calibri"/>
              </a:rPr>
              <a:t>can </a:t>
            </a:r>
            <a:r>
              <a:rPr sz="3200" i="1" spc="-5" dirty="0">
                <a:latin typeface="Calibri"/>
                <a:cs typeface="Calibri"/>
              </a:rPr>
              <a:t>adapt </a:t>
            </a:r>
            <a:r>
              <a:rPr sz="3200" i="1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to </a:t>
            </a:r>
            <a:r>
              <a:rPr sz="3200" i="1" dirty="0">
                <a:latin typeface="Calibri"/>
                <a:cs typeface="Calibri"/>
              </a:rPr>
              <a:t>the </a:t>
            </a:r>
            <a:r>
              <a:rPr sz="3200" i="1" spc="-5" dirty="0">
                <a:latin typeface="Calibri"/>
                <a:cs typeface="Calibri"/>
              </a:rPr>
              <a:t>needs and </a:t>
            </a:r>
            <a:r>
              <a:rPr sz="3200" i="1" spc="-10" dirty="0">
                <a:latin typeface="Calibri"/>
                <a:cs typeface="Calibri"/>
              </a:rPr>
              <a:t>circumstances </a:t>
            </a:r>
            <a:r>
              <a:rPr sz="3200" i="1" spc="-5" dirty="0">
                <a:latin typeface="Calibri"/>
                <a:cs typeface="Calibri"/>
              </a:rPr>
              <a:t> of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individual</a:t>
            </a:r>
            <a:r>
              <a:rPr sz="3200" i="1" spc="3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patients.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1" y="4869179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149096"/>
            <a:ext cx="3707891" cy="57089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812162"/>
            <a:ext cx="7539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TQM</a:t>
            </a:r>
            <a:r>
              <a:rPr dirty="0"/>
              <a:t> </a:t>
            </a:r>
            <a:r>
              <a:rPr spc="-35" dirty="0"/>
              <a:t>fosters</a:t>
            </a:r>
            <a:r>
              <a:rPr spc="25" dirty="0"/>
              <a:t> </a:t>
            </a:r>
            <a:r>
              <a:rPr spc="-5" dirty="0"/>
              <a:t>a</a:t>
            </a:r>
            <a:r>
              <a:rPr spc="-15" dirty="0"/>
              <a:t> </a:t>
            </a:r>
            <a:r>
              <a:rPr spc="-5" dirty="0"/>
              <a:t>belief</a:t>
            </a:r>
            <a:r>
              <a:rPr spc="-30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spc="-15" dirty="0"/>
              <a:t>value</a:t>
            </a:r>
            <a:r>
              <a:rPr spc="-10" dirty="0"/>
              <a:t> </a:t>
            </a:r>
            <a:r>
              <a:rPr spc="-5" dirty="0"/>
              <a:t>of: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818003"/>
            <a:ext cx="3485515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20" dirty="0">
                <a:latin typeface="Calibri"/>
                <a:cs typeface="Calibri"/>
              </a:rPr>
              <a:t>Customers.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30" dirty="0">
                <a:latin typeface="Calibri"/>
                <a:cs typeface="Calibri"/>
              </a:rPr>
              <a:t>Employees/Staff.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Management.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50" dirty="0">
                <a:latin typeface="Calibri"/>
                <a:cs typeface="Calibri"/>
              </a:rPr>
              <a:t>Teamwork.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9144000" cy="17434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12804" y="2484120"/>
            <a:ext cx="5331460" cy="4361815"/>
            <a:chOff x="3812804" y="2484120"/>
            <a:chExt cx="5331460" cy="4361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831" y="2484120"/>
              <a:ext cx="2857500" cy="1304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831" y="3788664"/>
              <a:ext cx="2825495" cy="1296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5831" y="4978907"/>
              <a:ext cx="2868167" cy="1866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2804" y="4701538"/>
              <a:ext cx="2451933" cy="21347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8578"/>
            <a:ext cx="11772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769" y="428578"/>
            <a:ext cx="1494155" cy="148844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3200" spc="-5" dirty="0">
                <a:latin typeface="Calibri"/>
                <a:cs typeface="Calibri"/>
              </a:rPr>
              <a:t>report</a:t>
            </a:r>
            <a:endParaRPr sz="3200">
              <a:latin typeface="Calibri"/>
              <a:cs typeface="Calibri"/>
            </a:endParaRPr>
          </a:p>
          <a:p>
            <a:pPr marL="856615">
              <a:lnSpc>
                <a:spcPct val="100000"/>
              </a:lnSpc>
              <a:spcBef>
                <a:spcPts val="1920"/>
              </a:spcBef>
            </a:pP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8977" y="428578"/>
            <a:ext cx="1784350" cy="295148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2014"/>
              </a:spcBef>
            </a:pPr>
            <a:r>
              <a:rPr sz="3200" spc="-5" dirty="0">
                <a:latin typeface="Calibri"/>
                <a:cs typeface="Calibri"/>
              </a:rPr>
              <a:t>challenges</a:t>
            </a:r>
            <a:endParaRPr sz="3200">
              <a:latin typeface="Calibri"/>
              <a:cs typeface="Calibri"/>
            </a:endParaRPr>
          </a:p>
          <a:p>
            <a:pPr marL="12700" marR="5715" indent="754380" algn="just">
              <a:lnSpc>
                <a:spcPct val="150000"/>
              </a:lnSpc>
            </a:pPr>
            <a:r>
              <a:rPr sz="3200" spc="-5" dirty="0">
                <a:latin typeface="Calibri"/>
                <a:cs typeface="Calibri"/>
              </a:rPr>
              <a:t>pu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  </a:t>
            </a:r>
            <a:r>
              <a:rPr sz="3200" spc="-5" dirty="0">
                <a:latin typeface="Calibri"/>
                <a:cs typeface="Calibri"/>
              </a:rPr>
              <a:t>heal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 </a:t>
            </a:r>
            <a:r>
              <a:rPr sz="3200" spc="-5" dirty="0">
                <a:latin typeface="Calibri"/>
                <a:cs typeface="Calibri"/>
              </a:rPr>
              <a:t>clinicians,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891872"/>
            <a:ext cx="23272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200" spc="-15" dirty="0">
                <a:latin typeface="Calibri"/>
                <a:cs typeface="Calibri"/>
              </a:rPr>
              <a:t>purchasers,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ani</a:t>
            </a:r>
            <a:r>
              <a:rPr sz="3200" spc="-65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tions,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355166"/>
            <a:ext cx="253809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together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4F81BC"/>
                </a:solidFill>
                <a:latin typeface="Calibri"/>
                <a:cs typeface="Calibri"/>
              </a:rPr>
              <a:t>to </a:t>
            </a:r>
            <a:r>
              <a:rPr sz="3200" spc="-7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healthcare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0986" y="3355166"/>
            <a:ext cx="171196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marR="5080" indent="-70485" algn="r">
              <a:lnSpc>
                <a:spcPct val="150000"/>
              </a:lnSpc>
              <a:spcBef>
                <a:spcPts val="95"/>
              </a:spcBef>
              <a:tabLst>
                <a:tab pos="870585" algn="l"/>
              </a:tabLst>
            </a:pP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w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k  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redesign 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p</a:t>
            </a:r>
            <a:r>
              <a:rPr sz="3200" spc="-5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oce</a:t>
            </a:r>
            <a:r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792520"/>
            <a:ext cx="4079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according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rules: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3291" y="331454"/>
            <a:ext cx="4140835" cy="6527165"/>
            <a:chOff x="5003291" y="331454"/>
            <a:chExt cx="4140835" cy="65271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4058" y="331454"/>
              <a:ext cx="3794896" cy="35907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3717035"/>
              <a:ext cx="4140707" cy="31409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6658354"/>
              <a:ext cx="4140707" cy="188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975"/>
            <a:ext cx="11766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</a:t>
            </a:r>
            <a:r>
              <a:rPr kumimoji="0" sz="3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769" y="388975"/>
            <a:ext cx="1494155" cy="148844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6615" marR="0" lvl="0" indent="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8977" y="388975"/>
            <a:ext cx="1784350" cy="295211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5560" marR="0" lvl="0" indent="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350" lvl="0" indent="7543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ublic  heal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 clinicians,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852396"/>
            <a:ext cx="23260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purchasers,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ani</a:t>
            </a:r>
            <a:r>
              <a:rPr kumimoji="0" sz="3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tions,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315690"/>
            <a:ext cx="25380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patients </a:t>
            </a:r>
            <a:r>
              <a:rPr kumimoji="0" sz="3200" b="0" i="0" u="none" strike="noStrike" kern="1200" cap="none" spc="-7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together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3200" b="0" i="0" u="none" strike="noStrike" kern="1200" cap="none" spc="-7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healthcare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0986" y="3315690"/>
            <a:ext cx="17119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lvl="0" indent="-70485" algn="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0585" algn="l"/>
              </a:tabLst>
              <a:defRPr/>
            </a:pPr>
            <a:r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	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redesign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3200" b="0" i="0" u="none" strike="noStrike" kern="1200" cap="none" spc="-5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oce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753811"/>
            <a:ext cx="40792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according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these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rules: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3291" y="331454"/>
            <a:ext cx="4140835" cy="6527165"/>
            <a:chOff x="5003291" y="331454"/>
            <a:chExt cx="4140835" cy="65271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4058" y="331454"/>
              <a:ext cx="3794897" cy="35907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3717035"/>
              <a:ext cx="4140707" cy="31409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6658354"/>
              <a:ext cx="4140707" cy="188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29625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64"/>
              <a:ext cx="2196084" cy="68412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1844" y="4448555"/>
              <a:ext cx="2772155" cy="2409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5376" y="1988820"/>
              <a:ext cx="3400044" cy="28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37731"/>
              <a:ext cx="9144000" cy="620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659" y="2564892"/>
              <a:ext cx="2339339" cy="3816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2965704"/>
              <a:ext cx="2122931" cy="38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2276855"/>
              <a:ext cx="2122931" cy="38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37731"/>
              <a:ext cx="9144000" cy="6202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7527" y="1600200"/>
              <a:ext cx="6028944" cy="45262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33287"/>
              <a:ext cx="9144000" cy="11247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60" y="2983992"/>
              <a:ext cx="6048755" cy="45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67" y="4005071"/>
              <a:ext cx="1152144" cy="45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7967" y="4364735"/>
              <a:ext cx="1152144" cy="45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97522"/>
              <a:ext cx="9144000" cy="7604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1459" y="0"/>
              <a:ext cx="5058156" cy="1772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5" y="4869179"/>
              <a:ext cx="2825495" cy="1988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3988" y="0"/>
              <a:ext cx="1597152" cy="22052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258" y="1901189"/>
            <a:ext cx="6943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AN </a:t>
            </a:r>
            <a:r>
              <a:rPr sz="4400" spc="-45" dirty="0"/>
              <a:t>INTEGRATED</a:t>
            </a:r>
            <a:r>
              <a:rPr sz="4400" spc="-35" dirty="0"/>
              <a:t> </a:t>
            </a:r>
            <a:r>
              <a:rPr sz="4400" spc="-15" dirty="0"/>
              <a:t>PERSPECTIVE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2539167"/>
            <a:ext cx="8989060" cy="390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Activities</a:t>
            </a:r>
            <a:r>
              <a:rPr sz="4100" spc="5" dirty="0">
                <a:latin typeface="Calibri"/>
                <a:cs typeface="Calibri"/>
              </a:rPr>
              <a:t> </a:t>
            </a:r>
            <a:r>
              <a:rPr sz="4100" spc="-10" dirty="0">
                <a:latin typeface="Calibri"/>
                <a:cs typeface="Calibri"/>
              </a:rPr>
              <a:t>associated</a:t>
            </a:r>
            <a:r>
              <a:rPr sz="4100" spc="-5" dirty="0">
                <a:latin typeface="Calibri"/>
                <a:cs typeface="Calibri"/>
              </a:rPr>
              <a:t> with</a:t>
            </a:r>
            <a:r>
              <a:rPr sz="4100" dirty="0">
                <a:latin typeface="Calibri"/>
                <a:cs typeface="Calibri"/>
              </a:rPr>
              <a:t> </a:t>
            </a:r>
            <a:r>
              <a:rPr sz="4100" b="1" spc="-10" dirty="0">
                <a:latin typeface="Calibri"/>
                <a:cs typeface="Calibri"/>
              </a:rPr>
              <a:t>improving </a:t>
            </a:r>
            <a:r>
              <a:rPr sz="4100" b="1" spc="-5" dirty="0">
                <a:latin typeface="Calibri"/>
                <a:cs typeface="Calibri"/>
              </a:rPr>
              <a:t> </a:t>
            </a:r>
            <a:r>
              <a:rPr sz="4100" b="1" spc="-20" dirty="0">
                <a:latin typeface="Calibri"/>
                <a:cs typeface="Calibri"/>
              </a:rPr>
              <a:t>organization</a:t>
            </a:r>
            <a:r>
              <a:rPr sz="4100" b="1" spc="-15" dirty="0">
                <a:latin typeface="Calibri"/>
                <a:cs typeface="Calibri"/>
              </a:rPr>
              <a:t> </a:t>
            </a:r>
            <a:r>
              <a:rPr sz="4100" b="1" spc="-5" dirty="0">
                <a:latin typeface="Calibri"/>
                <a:cs typeface="Calibri"/>
              </a:rPr>
              <a:t>performance</a:t>
            </a:r>
            <a:r>
              <a:rPr sz="4100" b="1" dirty="0">
                <a:latin typeface="Calibri"/>
                <a:cs typeface="Calibri"/>
              </a:rPr>
              <a:t> </a:t>
            </a:r>
            <a:r>
              <a:rPr sz="4100" spc="-25" dirty="0">
                <a:latin typeface="Calibri"/>
                <a:cs typeface="Calibri"/>
              </a:rPr>
              <a:t>involve</a:t>
            </a:r>
            <a:r>
              <a:rPr sz="4100" spc="-20" dirty="0"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4F81BC"/>
                </a:solidFill>
                <a:latin typeface="Calibri"/>
                <a:cs typeface="Calibri"/>
              </a:rPr>
              <a:t>much </a:t>
            </a:r>
            <a:r>
              <a:rPr sz="4100" spc="-9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4100" spc="-15" dirty="0">
                <a:solidFill>
                  <a:srgbClr val="4F81BC"/>
                </a:solidFill>
                <a:latin typeface="Calibri"/>
                <a:cs typeface="Calibri"/>
              </a:rPr>
              <a:t>more</a:t>
            </a:r>
            <a:r>
              <a:rPr sz="41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4F81BC"/>
                </a:solidFill>
                <a:latin typeface="Calibri"/>
                <a:cs typeface="Calibri"/>
              </a:rPr>
              <a:t>than</a:t>
            </a:r>
            <a:r>
              <a:rPr sz="41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4100" spc="5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41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4100" spc="-5" dirty="0">
                <a:solidFill>
                  <a:srgbClr val="4F81BC"/>
                </a:solidFill>
                <a:latin typeface="Calibri"/>
                <a:cs typeface="Calibri"/>
              </a:rPr>
              <a:t>clinical</a:t>
            </a:r>
            <a:r>
              <a:rPr sz="41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4F81BC"/>
                </a:solidFill>
                <a:latin typeface="Calibri"/>
                <a:cs typeface="Calibri"/>
              </a:rPr>
              <a:t>aspects</a:t>
            </a:r>
            <a:r>
              <a:rPr sz="41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4100" spc="-5" dirty="0">
                <a:solidFill>
                  <a:srgbClr val="4F81BC"/>
                </a:solidFill>
                <a:latin typeface="Calibri"/>
                <a:cs typeface="Calibri"/>
              </a:rPr>
              <a:t>of </a:t>
            </a:r>
            <a:r>
              <a:rPr sz="4100" spc="-20" dirty="0">
                <a:solidFill>
                  <a:srgbClr val="4F81BC"/>
                </a:solidFill>
                <a:latin typeface="Calibri"/>
                <a:cs typeface="Calibri"/>
              </a:rPr>
              <a:t>care.</a:t>
            </a: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44"/>
              </a:spcBef>
            </a:pPr>
            <a:r>
              <a:rPr sz="4100" dirty="0">
                <a:latin typeface="Calibri"/>
                <a:cs typeface="Calibri"/>
              </a:rPr>
              <a:t>-</a:t>
            </a:r>
            <a:endParaRPr sz="4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9144000" cy="17434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58611"/>
            <a:ext cx="9144000" cy="119938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799"/>
            <a:ext cx="9144000" cy="6553200"/>
            <a:chOff x="0" y="304799"/>
            <a:chExt cx="9144000" cy="655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99"/>
              <a:ext cx="8686800" cy="65531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844" y="5516879"/>
              <a:ext cx="3153155" cy="1318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292" y="836676"/>
              <a:ext cx="1854707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417" y="602901"/>
            <a:ext cx="8641715" cy="6244590"/>
            <a:chOff x="502417" y="602901"/>
            <a:chExt cx="8641715" cy="6244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417" y="602901"/>
              <a:ext cx="8139164" cy="52251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4364734"/>
              <a:ext cx="3276600" cy="2482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179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0"/>
            <a:ext cx="8991600" cy="6858000"/>
            <a:chOff x="152400" y="0"/>
            <a:chExt cx="899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0"/>
              <a:ext cx="89916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8" y="4364734"/>
              <a:ext cx="3707891" cy="2474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39" y="3212592"/>
              <a:ext cx="1152144" cy="45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3206495"/>
              <a:ext cx="1152144" cy="45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127" y="3537203"/>
              <a:ext cx="1152144" cy="45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4" y="3528059"/>
              <a:ext cx="1152143" cy="45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3514344"/>
              <a:ext cx="1152144" cy="457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8" y="3788664"/>
              <a:ext cx="1152144" cy="45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0"/>
              <a:ext cx="8412480" cy="39334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230124"/>
              <a:ext cx="2142744" cy="1772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5" y="548640"/>
              <a:ext cx="2988563" cy="8717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31820" y="6021323"/>
              <a:ext cx="5184140" cy="504825"/>
            </a:xfrm>
            <a:custGeom>
              <a:avLst/>
              <a:gdLst/>
              <a:ahLst/>
              <a:cxnLst/>
              <a:rect l="l" t="t" r="r" b="b"/>
              <a:pathLst>
                <a:path w="5184140" h="504825">
                  <a:moveTo>
                    <a:pt x="3311652" y="504444"/>
                  </a:moveTo>
                  <a:lnTo>
                    <a:pt x="5183885" y="504444"/>
                  </a:lnTo>
                </a:path>
                <a:path w="5184140" h="504825">
                  <a:moveTo>
                    <a:pt x="0" y="0"/>
                  </a:moveTo>
                  <a:lnTo>
                    <a:pt x="792099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657856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9373"/>
            <a:ext cx="9144000" cy="6468745"/>
            <a:chOff x="0" y="389373"/>
            <a:chExt cx="9144000" cy="6468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2502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57571"/>
              <a:ext cx="9144000" cy="19004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71827"/>
              <a:ext cx="899160" cy="3285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048" y="6740651"/>
              <a:ext cx="5832348" cy="1173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4512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408" y="3860291"/>
              <a:ext cx="2990088" cy="432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628" y="5373623"/>
              <a:ext cx="4482083" cy="14843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9364" y="0"/>
              <a:ext cx="3564636" cy="16291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59" y="5373623"/>
              <a:ext cx="647700" cy="9083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3471" y="1461516"/>
              <a:ext cx="2305812" cy="167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96339"/>
              <a:ext cx="899160" cy="8641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94332"/>
              <a:ext cx="972312" cy="34792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5391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0"/>
              <a:ext cx="2988563" cy="1700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5" y="5516879"/>
              <a:ext cx="2843784" cy="13411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8" y="4869179"/>
              <a:ext cx="649224" cy="647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1671827"/>
              <a:ext cx="720852" cy="9585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2311" y="5012435"/>
              <a:ext cx="6336665" cy="504825"/>
            </a:xfrm>
            <a:custGeom>
              <a:avLst/>
              <a:gdLst/>
              <a:ahLst/>
              <a:cxnLst/>
              <a:rect l="l" t="t" r="r" b="b"/>
              <a:pathLst>
                <a:path w="6336665" h="504825">
                  <a:moveTo>
                    <a:pt x="0" y="0"/>
                  </a:moveTo>
                  <a:lnTo>
                    <a:pt x="5328539" y="0"/>
                  </a:lnTo>
                </a:path>
                <a:path w="6336665" h="504825">
                  <a:moveTo>
                    <a:pt x="0" y="504444"/>
                  </a:moveTo>
                  <a:lnTo>
                    <a:pt x="6336665" y="50444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919470"/>
            <a:chOff x="0" y="0"/>
            <a:chExt cx="9144000" cy="5919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3381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48483"/>
              <a:ext cx="937260" cy="3570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8523" y="3753611"/>
              <a:ext cx="2659379" cy="591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5" y="0"/>
              <a:ext cx="2988563" cy="1700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258" y="151002"/>
            <a:ext cx="69437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AN </a:t>
            </a:r>
            <a:r>
              <a:rPr sz="4400" spc="-45" dirty="0"/>
              <a:t>INTEGRATED</a:t>
            </a:r>
            <a:r>
              <a:rPr sz="4400" spc="-35" dirty="0"/>
              <a:t> </a:t>
            </a:r>
            <a:r>
              <a:rPr sz="4400" spc="-15" dirty="0"/>
              <a:t>PERSPECTIVE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8610" y="772642"/>
            <a:ext cx="8956675" cy="301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-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All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the</a:t>
            </a:r>
            <a:r>
              <a:rPr sz="3500" dirty="0"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interrelated</a:t>
            </a:r>
            <a:r>
              <a:rPr sz="35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4F81BC"/>
                </a:solidFill>
                <a:latin typeface="Calibri"/>
                <a:cs typeface="Calibri"/>
              </a:rPr>
              <a:t>processes</a:t>
            </a:r>
            <a:r>
              <a:rPr sz="35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5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services </a:t>
            </a:r>
            <a:r>
              <a:rPr sz="3500" spc="-7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impact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quality</a:t>
            </a:r>
            <a:r>
              <a:rPr sz="3500" dirty="0">
                <a:latin typeface="Calibri"/>
                <a:cs typeface="Calibri"/>
              </a:rPr>
              <a:t> of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care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and</a:t>
            </a:r>
            <a:r>
              <a:rPr sz="3500" dirty="0">
                <a:latin typeface="Calibri"/>
                <a:cs typeface="Calibri"/>
              </a:rPr>
              <a:t> </a:t>
            </a:r>
            <a:r>
              <a:rPr sz="3500" spc="-30" dirty="0">
                <a:latin typeface="Calibri"/>
                <a:cs typeface="Calibri"/>
              </a:rPr>
              <a:t>affect</a:t>
            </a:r>
            <a:r>
              <a:rPr sz="3500" spc="-25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patient </a:t>
            </a:r>
            <a:r>
              <a:rPr sz="3500" spc="-10" dirty="0">
                <a:latin typeface="Calibri"/>
                <a:cs typeface="Calibri"/>
              </a:rPr>
              <a:t> outcomes: governance, </a:t>
            </a:r>
            <a:r>
              <a:rPr sz="3500" spc="-5" dirty="0">
                <a:latin typeface="Calibri"/>
                <a:cs typeface="Calibri"/>
              </a:rPr>
              <a:t>managerial, </a:t>
            </a:r>
            <a:r>
              <a:rPr sz="3500" dirty="0">
                <a:latin typeface="Calibri"/>
                <a:cs typeface="Calibri"/>
              </a:rPr>
              <a:t>and </a:t>
            </a:r>
            <a:r>
              <a:rPr sz="3500" spc="-5" dirty="0">
                <a:latin typeface="Calibri"/>
                <a:cs typeface="Calibri"/>
              </a:rPr>
              <a:t>support </a:t>
            </a:r>
            <a:r>
              <a:rPr sz="3500" dirty="0">
                <a:latin typeface="Calibri"/>
                <a:cs typeface="Calibri"/>
              </a:rPr>
              <a:t> </a:t>
            </a:r>
            <a:r>
              <a:rPr sz="3500" spc="-5" dirty="0">
                <a:latin typeface="Calibri"/>
                <a:cs typeface="Calibri"/>
              </a:rPr>
              <a:t>activities,</a:t>
            </a:r>
            <a:r>
              <a:rPr sz="3500" spc="-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as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well</a:t>
            </a:r>
            <a:r>
              <a:rPr sz="3500" spc="-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as</a:t>
            </a:r>
            <a:r>
              <a:rPr sz="3500" spc="-5" dirty="0">
                <a:latin typeface="Calibri"/>
                <a:cs typeface="Calibri"/>
              </a:rPr>
              <a:t> clinical</a:t>
            </a:r>
            <a:r>
              <a:rPr sz="3500" spc="-3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activities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59706"/>
            <a:ext cx="9144000" cy="3098291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9373"/>
            <a:ext cx="9144000" cy="6455410"/>
            <a:chOff x="0" y="389373"/>
            <a:chExt cx="9144000" cy="645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740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9490"/>
              <a:ext cx="9144000" cy="5574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4333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48483"/>
              <a:ext cx="937260" cy="3570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3137916"/>
              <a:ext cx="3991356" cy="582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9884" y="0"/>
              <a:ext cx="3214116" cy="1685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9884" y="4724399"/>
              <a:ext cx="3199894" cy="21335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994146"/>
              <a:ext cx="3203448" cy="1848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7735" y="1557527"/>
              <a:ext cx="2851404" cy="644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" y="110185"/>
            <a:ext cx="8348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SYSTEMS</a:t>
            </a:r>
            <a:r>
              <a:rPr sz="4400" spc="-35" dirty="0"/>
              <a:t> </a:t>
            </a:r>
            <a:r>
              <a:rPr sz="4400" spc="-5" dirty="0"/>
              <a:t>THINKING</a:t>
            </a:r>
            <a:r>
              <a:rPr sz="4400" spc="-40" dirty="0"/>
              <a:t> </a:t>
            </a:r>
            <a:r>
              <a:rPr sz="4400" dirty="0"/>
              <a:t>IN</a:t>
            </a:r>
            <a:r>
              <a:rPr sz="4400" spc="-15" dirty="0"/>
              <a:t> </a:t>
            </a:r>
            <a:r>
              <a:rPr sz="4400" spc="-40" dirty="0"/>
              <a:t>HEALTHCARE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76376"/>
            <a:ext cx="5064760" cy="519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2364105" algn="l"/>
                <a:tab pos="3594100" algn="l"/>
              </a:tabLst>
            </a:pPr>
            <a:r>
              <a:rPr sz="3200" i="1" spc="-20" dirty="0">
                <a:latin typeface="Calibri"/>
                <a:cs typeface="Calibri"/>
              </a:rPr>
              <a:t>Systems	</a:t>
            </a:r>
            <a:r>
              <a:rPr sz="3200" i="1" spc="-5" dirty="0">
                <a:latin typeface="Calibri"/>
                <a:cs typeface="Calibri"/>
              </a:rPr>
              <a:t>are	</a:t>
            </a:r>
            <a:r>
              <a:rPr sz="3200" i="1" spc="-5" dirty="0">
                <a:solidFill>
                  <a:srgbClr val="4F81BC"/>
                </a:solidFill>
                <a:latin typeface="Calibri"/>
                <a:cs typeface="Calibri"/>
              </a:rPr>
              <a:t>multiple,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60000"/>
              </a:lnSpc>
              <a:tabLst>
                <a:tab pos="1833880" algn="l"/>
                <a:tab pos="2258695" algn="l"/>
                <a:tab pos="2920365" algn="l"/>
                <a:tab pos="3101975" algn="l"/>
                <a:tab pos="3213100" algn="l"/>
                <a:tab pos="3382645" algn="l"/>
                <a:tab pos="3614420" algn="l"/>
                <a:tab pos="4076065" algn="l"/>
              </a:tabLst>
            </a:pPr>
            <a:r>
              <a:rPr sz="3200" i="1" spc="-15" dirty="0">
                <a:solidFill>
                  <a:srgbClr val="4F81BC"/>
                </a:solidFill>
                <a:latin typeface="Calibri"/>
                <a:cs typeface="Calibri"/>
              </a:rPr>
              <a:t>interconnected </a:t>
            </a:r>
            <a:r>
              <a:rPr sz="3200" i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4F81BC"/>
                </a:solidFill>
                <a:latin typeface="Calibri"/>
                <a:cs typeface="Calibri"/>
              </a:rPr>
              <a:t>(i</a:t>
            </a:r>
            <a:r>
              <a:rPr sz="3200" i="1" spc="-35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i="1" spc="-4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er</a:t>
            </a:r>
            <a:r>
              <a:rPr sz="3200" i="1" spc="1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ela</a:t>
            </a:r>
            <a:r>
              <a:rPr sz="3200" i="1" spc="-4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ed)	</a:t>
            </a:r>
            <a:r>
              <a:rPr sz="3200" i="1" spc="-25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200" i="1" spc="10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3200" i="1" spc="-5" dirty="0">
                <a:solidFill>
                  <a:srgbClr val="4F81BC"/>
                </a:solidFill>
                <a:latin typeface="Calibri"/>
                <a:cs typeface="Calibri"/>
              </a:rPr>
              <a:t>mpone</a:t>
            </a:r>
            <a:r>
              <a:rPr sz="3200" i="1" spc="-30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i="1" spc="-10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:  </a:t>
            </a:r>
            <a:r>
              <a:rPr sz="3200" i="1" spc="-5" dirty="0">
                <a:latin typeface="Calibri"/>
                <a:cs typeface="Calibri"/>
              </a:rPr>
              <a:t>peop</a:t>
            </a:r>
            <a:r>
              <a:rPr sz="3200" i="1" spc="-15" dirty="0">
                <a:latin typeface="Calibri"/>
                <a:cs typeface="Calibri"/>
              </a:rPr>
              <a:t>l</a:t>
            </a:r>
            <a:r>
              <a:rPr sz="3200" i="1" dirty="0">
                <a:latin typeface="Calibri"/>
                <a:cs typeface="Calibri"/>
              </a:rPr>
              <a:t>e,						</a:t>
            </a:r>
            <a:r>
              <a:rPr sz="3200" i="1" spc="-5" dirty="0">
                <a:latin typeface="Calibri"/>
                <a:cs typeface="Calibri"/>
              </a:rPr>
              <a:t>machine</a:t>
            </a:r>
            <a:r>
              <a:rPr sz="3200" i="1" spc="5" dirty="0">
                <a:latin typeface="Calibri"/>
                <a:cs typeface="Calibri"/>
              </a:rPr>
              <a:t>s</a:t>
            </a:r>
            <a:r>
              <a:rPr sz="3200" i="1" dirty="0">
                <a:latin typeface="Calibri"/>
                <a:cs typeface="Calibri"/>
              </a:rPr>
              <a:t>,  </a:t>
            </a:r>
            <a:r>
              <a:rPr sz="3200" i="1" spc="-5" dirty="0">
                <a:latin typeface="Calibri"/>
                <a:cs typeface="Calibri"/>
              </a:rPr>
              <a:t>pro</a:t>
            </a:r>
            <a:r>
              <a:rPr sz="3200" i="1" spc="-25" dirty="0">
                <a:latin typeface="Calibri"/>
                <a:cs typeface="Calibri"/>
              </a:rPr>
              <a:t>c</a:t>
            </a:r>
            <a:r>
              <a:rPr sz="3200" i="1" dirty="0">
                <a:latin typeface="Calibri"/>
                <a:cs typeface="Calibri"/>
              </a:rPr>
              <a:t>esses,	</a:t>
            </a:r>
            <a:r>
              <a:rPr sz="3200" i="1" spc="-5" dirty="0">
                <a:latin typeface="Calibri"/>
                <a:cs typeface="Calibri"/>
              </a:rPr>
              <a:t>an</a:t>
            </a:r>
            <a:r>
              <a:rPr sz="3200" i="1" dirty="0">
                <a:latin typeface="Calibri"/>
                <a:cs typeface="Calibri"/>
              </a:rPr>
              <a:t>d		</a:t>
            </a:r>
            <a:r>
              <a:rPr sz="3200" i="1" spc="-5" dirty="0">
                <a:latin typeface="Calibri"/>
                <a:cs typeface="Calibri"/>
              </a:rPr>
              <a:t>da</a:t>
            </a:r>
            <a:r>
              <a:rPr sz="3200" i="1" spc="-40" dirty="0">
                <a:latin typeface="Calibri"/>
                <a:cs typeface="Calibri"/>
              </a:rPr>
              <a:t>t</a:t>
            </a:r>
            <a:r>
              <a:rPr sz="3200" i="1" dirty="0">
                <a:latin typeface="Calibri"/>
                <a:cs typeface="Calibri"/>
              </a:rPr>
              <a:t>a	whi</a:t>
            </a:r>
            <a:r>
              <a:rPr sz="3200" i="1" spc="10" dirty="0">
                <a:latin typeface="Calibri"/>
                <a:cs typeface="Calibri"/>
              </a:rPr>
              <a:t>c</a:t>
            </a:r>
            <a:r>
              <a:rPr sz="3200" i="1" dirty="0">
                <a:latin typeface="Calibri"/>
                <a:cs typeface="Calibri"/>
              </a:rPr>
              <a:t>h  </a:t>
            </a:r>
            <a:r>
              <a:rPr sz="3200" i="1" u="heavy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opera</a:t>
            </a:r>
            <a:r>
              <a:rPr sz="3200" i="1" u="heavy" spc="-5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t</a:t>
            </a:r>
            <a:r>
              <a:rPr sz="3200" i="1" u="heavy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e	</a:t>
            </a:r>
            <a:r>
              <a:rPr sz="3200" i="1" u="heavy" spc="-4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t</a:t>
            </a:r>
            <a:r>
              <a:rPr sz="3200" i="1" u="heavy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o</a:t>
            </a:r>
            <a:r>
              <a:rPr sz="3200" i="1" u="heavy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ward		a	</a:t>
            </a:r>
            <a:r>
              <a:rPr sz="3200" i="1" u="heavy" spc="-3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c</a:t>
            </a:r>
            <a:r>
              <a:rPr sz="3200" i="1" u="heavy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ommon </a:t>
            </a:r>
            <a:r>
              <a:rPr sz="3200" i="1" spc="-5" dirty="0">
                <a:latin typeface="Calibri"/>
                <a:cs typeface="Calibri"/>
              </a:rPr>
              <a:t> purpose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44" y="3933444"/>
            <a:ext cx="3419855" cy="20162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108" y="1053083"/>
            <a:ext cx="3707891" cy="26639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96240" y="6309359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153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" y="110185"/>
            <a:ext cx="8348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SYSTEMS</a:t>
            </a:r>
            <a:r>
              <a:rPr sz="4400" spc="-35" dirty="0"/>
              <a:t> </a:t>
            </a:r>
            <a:r>
              <a:rPr sz="4400" spc="-5" dirty="0"/>
              <a:t>THINKING</a:t>
            </a:r>
            <a:r>
              <a:rPr sz="4400" spc="-40" dirty="0"/>
              <a:t> </a:t>
            </a:r>
            <a:r>
              <a:rPr sz="4400" dirty="0"/>
              <a:t>IN</a:t>
            </a:r>
            <a:r>
              <a:rPr sz="4400" spc="-15" dirty="0"/>
              <a:t> </a:t>
            </a:r>
            <a:r>
              <a:rPr sz="4400" spc="-40" dirty="0"/>
              <a:t>HEALTHCARE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99235"/>
            <a:ext cx="49911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i="1" spc="-5" dirty="0">
                <a:latin typeface="Calibri"/>
                <a:cs typeface="Calibri"/>
              </a:rPr>
              <a:t>"The</a:t>
            </a:r>
            <a:r>
              <a:rPr sz="3600" i="1" spc="395" dirty="0">
                <a:latin typeface="Calibri"/>
                <a:cs typeface="Calibri"/>
              </a:rPr>
              <a:t> </a:t>
            </a:r>
            <a:r>
              <a:rPr sz="3600" i="1" spc="-5" dirty="0">
                <a:latin typeface="Calibri"/>
                <a:cs typeface="Calibri"/>
              </a:rPr>
              <a:t>goal</a:t>
            </a:r>
            <a:r>
              <a:rPr sz="3600" i="1" spc="409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of</a:t>
            </a:r>
            <a:r>
              <a:rPr sz="3600" i="1" spc="409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a</a:t>
            </a:r>
            <a:r>
              <a:rPr sz="3600" i="1" spc="405" dirty="0">
                <a:latin typeface="Calibri"/>
                <a:cs typeface="Calibri"/>
              </a:rPr>
              <a:t> </a:t>
            </a:r>
            <a:r>
              <a:rPr sz="3600" i="1" spc="-25" dirty="0">
                <a:latin typeface="Calibri"/>
                <a:cs typeface="Calibri"/>
              </a:rPr>
              <a:t>system</a:t>
            </a:r>
            <a:r>
              <a:rPr sz="3600" i="1" spc="40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is</a:t>
            </a:r>
            <a:endParaRPr sz="3600">
              <a:latin typeface="Calibri"/>
              <a:cs typeface="Calibri"/>
            </a:endParaRPr>
          </a:p>
          <a:p>
            <a:pPr marL="355600" marR="5080" algn="just">
              <a:lnSpc>
                <a:spcPct val="160000"/>
              </a:lnSpc>
              <a:tabLst>
                <a:tab pos="1981835" algn="l"/>
                <a:tab pos="3836670" algn="l"/>
              </a:tabLst>
            </a:pPr>
            <a:r>
              <a:rPr sz="3600" i="1" spc="-30" dirty="0">
                <a:latin typeface="Calibri"/>
                <a:cs typeface="Calibri"/>
              </a:rPr>
              <a:t>to</a:t>
            </a:r>
            <a:r>
              <a:rPr sz="3600" i="1" spc="-2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maximize</a:t>
            </a:r>
            <a:r>
              <a:rPr sz="3600" i="1" spc="-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</a:t>
            </a:r>
            <a:r>
              <a:rPr sz="3600" i="1" spc="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output </a:t>
            </a:r>
            <a:r>
              <a:rPr sz="3600" i="1" spc="-80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of	</a:t>
            </a:r>
            <a:r>
              <a:rPr sz="3600" i="1" spc="-20" dirty="0">
                <a:latin typeface="Calibri"/>
                <a:cs typeface="Calibri"/>
              </a:rPr>
              <a:t>t</a:t>
            </a:r>
            <a:r>
              <a:rPr sz="3600" i="1" spc="-5" dirty="0">
                <a:latin typeface="Calibri"/>
                <a:cs typeface="Calibri"/>
              </a:rPr>
              <a:t>h</a:t>
            </a:r>
            <a:r>
              <a:rPr sz="3600" i="1" dirty="0">
                <a:latin typeface="Calibri"/>
                <a:cs typeface="Calibri"/>
              </a:rPr>
              <a:t>e	</a:t>
            </a:r>
            <a:r>
              <a:rPr sz="36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whole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components</a:t>
            </a:r>
            <a:r>
              <a:rPr sz="3600" i="1" spc="-5" dirty="0">
                <a:latin typeface="Calibri"/>
                <a:cs typeface="Calibri"/>
              </a:rPr>
              <a:t> </a:t>
            </a:r>
            <a:r>
              <a:rPr sz="3600" i="1" spc="-20" dirty="0">
                <a:latin typeface="Calibri"/>
                <a:cs typeface="Calibri"/>
              </a:rPr>
              <a:t>(system), </a:t>
            </a:r>
            <a:r>
              <a:rPr sz="3600" i="1" spc="-800" dirty="0">
                <a:latin typeface="Calibri"/>
                <a:cs typeface="Calibri"/>
              </a:rPr>
              <a:t> </a:t>
            </a:r>
            <a:r>
              <a:rPr sz="3600" i="1" spc="-5" dirty="0">
                <a:latin typeface="Calibri"/>
                <a:cs typeface="Calibri"/>
              </a:rPr>
              <a:t>not </a:t>
            </a:r>
            <a:r>
              <a:rPr sz="3600" i="1" dirty="0">
                <a:latin typeface="Calibri"/>
                <a:cs typeface="Calibri"/>
              </a:rPr>
              <a:t>the </a:t>
            </a:r>
            <a:r>
              <a:rPr sz="3600" i="1" spc="-10" dirty="0">
                <a:latin typeface="Calibri"/>
                <a:cs typeface="Calibri"/>
              </a:rPr>
              <a:t>output </a:t>
            </a:r>
            <a:r>
              <a:rPr sz="3600" i="1" dirty="0">
                <a:latin typeface="Calibri"/>
                <a:cs typeface="Calibri"/>
              </a:rPr>
              <a:t>of each of </a:t>
            </a:r>
            <a:r>
              <a:rPr sz="3600" i="1" spc="-800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its</a:t>
            </a:r>
            <a:r>
              <a:rPr sz="3600" i="1" spc="-2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components.</a:t>
            </a:r>
            <a:r>
              <a:rPr sz="3600" b="1" i="1" spc="-10" dirty="0">
                <a:latin typeface="Calibri"/>
                <a:cs typeface="Calibri"/>
              </a:rPr>
              <a:t>“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76" y="1629155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227" y="2564892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088" y="4293108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5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436108" y="998219"/>
            <a:ext cx="3708400" cy="5240020"/>
            <a:chOff x="5436108" y="998219"/>
            <a:chExt cx="3708400" cy="52400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108" y="4076699"/>
              <a:ext cx="3667441" cy="2161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9364" y="2369819"/>
              <a:ext cx="3564636" cy="17343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998219"/>
              <a:ext cx="3244596" cy="1350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" y="110185"/>
            <a:ext cx="8348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SYSTEMS</a:t>
            </a:r>
            <a:r>
              <a:rPr sz="4400" spc="-35" dirty="0"/>
              <a:t> </a:t>
            </a:r>
            <a:r>
              <a:rPr sz="4400" spc="-5" dirty="0"/>
              <a:t>THINKING</a:t>
            </a:r>
            <a:r>
              <a:rPr sz="4400" spc="-40" dirty="0"/>
              <a:t> </a:t>
            </a:r>
            <a:r>
              <a:rPr sz="4400" dirty="0"/>
              <a:t>IN</a:t>
            </a:r>
            <a:r>
              <a:rPr sz="4400" spc="-15" dirty="0"/>
              <a:t> </a:t>
            </a:r>
            <a:r>
              <a:rPr sz="4400" spc="-40" dirty="0"/>
              <a:t>HEALTHCARE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99235"/>
            <a:ext cx="5065395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2283460" algn="l"/>
                <a:tab pos="4450715" algn="l"/>
              </a:tabLst>
            </a:pPr>
            <a:r>
              <a:rPr sz="3600" spc="-5" dirty="0">
                <a:latin typeface="Calibri"/>
                <a:cs typeface="Calibri"/>
              </a:rPr>
              <a:t>Heal</a:t>
            </a: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h	</a:t>
            </a:r>
            <a:r>
              <a:rPr sz="3600" spc="-70" dirty="0">
                <a:latin typeface="Calibri"/>
                <a:cs typeface="Calibri"/>
              </a:rPr>
              <a:t>s</a:t>
            </a:r>
            <a:r>
              <a:rPr sz="3600" spc="-35" dirty="0">
                <a:latin typeface="Calibri"/>
                <a:cs typeface="Calibri"/>
              </a:rPr>
              <a:t>y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ems	a</a:t>
            </a:r>
            <a:r>
              <a:rPr sz="3600" spc="-4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  <a:p>
            <a:pPr marL="355600" marR="5715">
              <a:lnSpc>
                <a:spcPct val="160000"/>
              </a:lnSpc>
              <a:tabLst>
                <a:tab pos="1798955" algn="l"/>
                <a:tab pos="2719070" algn="l"/>
                <a:tab pos="3600450" algn="l"/>
                <a:tab pos="4180840" algn="l"/>
              </a:tabLst>
            </a:pPr>
            <a:r>
              <a:rPr sz="3600" spc="-15" dirty="0">
                <a:latin typeface="Calibri"/>
                <a:cs typeface="Calibri"/>
              </a:rPr>
              <a:t>considered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"</a:t>
            </a:r>
            <a:r>
              <a:rPr sz="3600" dirty="0">
                <a:latin typeface="Calibri"/>
                <a:cs typeface="Calibri"/>
              </a:rPr>
              <a:t>ma</a:t>
            </a:r>
            <a:r>
              <a:rPr sz="3600" spc="5" dirty="0">
                <a:latin typeface="Calibri"/>
                <a:cs typeface="Calibri"/>
              </a:rPr>
              <a:t>c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80" dirty="0">
                <a:latin typeface="Calibri"/>
                <a:cs typeface="Calibri"/>
              </a:rPr>
              <a:t>s</a:t>
            </a:r>
            <a:r>
              <a:rPr sz="3600" spc="-35" dirty="0">
                <a:latin typeface="Calibri"/>
                <a:cs typeface="Calibri"/>
              </a:rPr>
              <a:t>y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ems."		</a:t>
            </a:r>
            <a:r>
              <a:rPr sz="3600" spc="-7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1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h  clini</a:t>
            </a:r>
            <a:r>
              <a:rPr sz="3600" spc="-3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al	</a:t>
            </a:r>
            <a:r>
              <a:rPr sz="3600" spc="-5" dirty="0">
                <a:latin typeface="Calibri"/>
                <a:cs typeface="Calibri"/>
              </a:rPr>
              <a:t>uni</a:t>
            </a:r>
            <a:r>
              <a:rPr sz="3600" dirty="0">
                <a:latin typeface="Calibri"/>
                <a:cs typeface="Calibri"/>
              </a:rPr>
              <a:t>t	and	</a:t>
            </a:r>
            <a:r>
              <a:rPr sz="3600" spc="-5" dirty="0">
                <a:latin typeface="Calibri"/>
                <a:cs typeface="Calibri"/>
              </a:rPr>
              <a:t>su</a:t>
            </a:r>
            <a:r>
              <a:rPr sz="3600" spc="-15" dirty="0">
                <a:latin typeface="Calibri"/>
                <a:cs typeface="Calibri"/>
              </a:rPr>
              <a:t>p</a:t>
            </a:r>
            <a:r>
              <a:rPr sz="3600" spc="-5" dirty="0">
                <a:latin typeface="Calibri"/>
                <a:cs typeface="Calibri"/>
              </a:rPr>
              <a:t>port  </a:t>
            </a:r>
            <a:r>
              <a:rPr sz="3600" dirty="0">
                <a:latin typeface="Calibri"/>
                <a:cs typeface="Calibri"/>
              </a:rPr>
              <a:t>unit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"microsystem."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94503" y="836675"/>
            <a:ext cx="4349750" cy="6021705"/>
            <a:chOff x="4794503" y="836675"/>
            <a:chExt cx="4349750" cy="6021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3371" y="2703575"/>
              <a:ext cx="3465576" cy="2029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4503" y="4733543"/>
              <a:ext cx="4314444" cy="2124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371" y="836675"/>
              <a:ext cx="3500628" cy="1866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1394</Words>
  <Application>Microsoft Office PowerPoint</Application>
  <PresentationFormat>On-screen Show (4:3)</PresentationFormat>
  <Paragraphs>217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 MT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TQM fosters a belief in the value of:</vt:lpstr>
      <vt:lpstr>AN INTEGRATED PERSPECTIVE</vt:lpstr>
      <vt:lpstr>AN INTEGRATED PERSPECTIVE</vt:lpstr>
      <vt:lpstr>SYSTEMS THINKING IN HEALTHCARE</vt:lpstr>
      <vt:lpstr>SYSTEMS THINKING IN HEALTHCARE</vt:lpstr>
      <vt:lpstr>SYSTEMS THINKING IN HEALTHCARE</vt:lpstr>
      <vt:lpstr>Complex System Theory: A "complex  adaptive system (CAS)</vt:lpstr>
      <vt:lpstr>PowerPoint Presentation</vt:lpstr>
      <vt:lpstr>PowerPoint Presentation</vt:lpstr>
      <vt:lpstr>Structure Examples</vt:lpstr>
      <vt:lpstr>PowerPoint Presentation</vt:lpstr>
      <vt:lpstr>PowerPoint Presentation</vt:lpstr>
      <vt:lpstr>Outcome</vt:lpstr>
      <vt:lpstr>PowerPoint Presentation</vt:lpstr>
      <vt:lpstr>PowerPoint Presentation</vt:lpstr>
      <vt:lpstr>The Basic Elements of a Process</vt:lpstr>
      <vt:lpstr>PowerPoint Presentation</vt:lpstr>
      <vt:lpstr>PowerPoint Presentation</vt:lpstr>
      <vt:lpstr>The patient has a triple role 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cornerstones for value based  healthcare improvement</vt:lpstr>
      <vt:lpstr>Four cornerstones for value based  healthcare improvement</vt:lpstr>
      <vt:lpstr>IOM Reports</vt:lpstr>
      <vt:lpstr>PowerPoint Presentation</vt:lpstr>
      <vt:lpstr>PowerPoint Presentation</vt:lpstr>
      <vt:lpstr>Six key areas (IOM aims or attributes of  care)</vt:lpstr>
      <vt:lpstr>PowerPoint Presentation</vt:lpstr>
      <vt:lpstr>three</vt:lpstr>
      <vt:lpstr>To build a Patient-Centered Culture</vt:lpstr>
      <vt:lpstr>To build a Patient-Centered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سامي بهجت</dc:creator>
  <cp:lastModifiedBy>Mujdi Alzoubi</cp:lastModifiedBy>
  <cp:revision>2</cp:revision>
  <dcterms:created xsi:type="dcterms:W3CDTF">2023-11-04T16:26:38Z</dcterms:created>
  <dcterms:modified xsi:type="dcterms:W3CDTF">2023-11-05T20:38:26Z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2023-11-04T00:00:00Z</vt:filetime>
  </property>
</Properties>
</file>