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21" r:id="rId25"/>
    <p:sldId id="322" r:id="rId26"/>
    <p:sldId id="375" r:id="rId27"/>
    <p:sldId id="376" r:id="rId28"/>
    <p:sldId id="377" r:id="rId29"/>
    <p:sldId id="378" r:id="rId30"/>
    <p:sldId id="379" r:id="rId31"/>
    <p:sldId id="380" r:id="rId32"/>
    <p:sldId id="386" r:id="rId33"/>
    <p:sldId id="392" r:id="rId34"/>
    <p:sldId id="393" r:id="rId35"/>
    <p:sldId id="394" r:id="rId36"/>
    <p:sldId id="397" r:id="rId37"/>
    <p:sldId id="400" r:id="rId38"/>
    <p:sldId id="401" r:id="rId39"/>
    <p:sldId id="402" r:id="rId40"/>
    <p:sldId id="403" r:id="rId41"/>
    <p:sldId id="406" r:id="rId42"/>
    <p:sldId id="407" r:id="rId43"/>
    <p:sldId id="410" r:id="rId44"/>
    <p:sldId id="411" r:id="rId45"/>
    <p:sldId id="412" r:id="rId46"/>
    <p:sldId id="414" r:id="rId47"/>
    <p:sldId id="424" r:id="rId48"/>
    <p:sldId id="425" r:id="rId49"/>
    <p:sldId id="265" r:id="rId50"/>
    <p:sldId id="269" r:id="rId51"/>
    <p:sldId id="270" r:id="rId52"/>
    <p:sldId id="271" r:id="rId53"/>
    <p:sldId id="272" r:id="rId54"/>
    <p:sldId id="280" r:id="rId55"/>
    <p:sldId id="281" r:id="rId56"/>
    <p:sldId id="282" r:id="rId57"/>
    <p:sldId id="283" r:id="rId58"/>
    <p:sldId id="285" r:id="rId59"/>
    <p:sldId id="286" r:id="rId60"/>
    <p:sldId id="293" r:id="rId61"/>
    <p:sldId id="294" r:id="rId62"/>
    <p:sldId id="298" r:id="rId63"/>
    <p:sldId id="301" r:id="rId64"/>
    <p:sldId id="429" r:id="rId65"/>
    <p:sldId id="430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2700" y="189357"/>
            <a:ext cx="916940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16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3080" y="38371"/>
            <a:ext cx="917016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18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39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36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66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74421"/>
            <a:ext cx="916940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068603"/>
            <a:ext cx="8986520" cy="459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3080" y="-36874"/>
            <a:ext cx="9170161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sng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287687"/>
            <a:ext cx="8986520" cy="464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jpg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27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2.png"/><Relationship Id="rId5" Type="http://schemas.openxmlformats.org/officeDocument/2006/relationships/image" Target="../media/image131.jpg"/><Relationship Id="rId10" Type="http://schemas.openxmlformats.org/officeDocument/2006/relationships/image" Target="../media/image136.png"/><Relationship Id="rId4" Type="http://schemas.openxmlformats.org/officeDocument/2006/relationships/image" Target="../media/image130.jpg"/><Relationship Id="rId9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g"/><Relationship Id="rId4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g"/><Relationship Id="rId4" Type="http://schemas.openxmlformats.org/officeDocument/2006/relationships/image" Target="../media/image151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914400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CAFBB-4E89-E451-0FDB-87361D08A553}"/>
              </a:ext>
            </a:extLst>
          </p:cNvPr>
          <p:cNvSpPr txBox="1"/>
          <p:nvPr/>
        </p:nvSpPr>
        <p:spPr>
          <a:xfrm>
            <a:off x="762000" y="5181600"/>
            <a:ext cx="480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</a:rPr>
              <a:t>INFORMATION MANAGEMENT</a:t>
            </a:r>
            <a:endParaRPr lang="ar-JO" sz="1800" b="1" i="0" u="none" strike="noStrike" baseline="0" dirty="0">
              <a:solidFill>
                <a:srgbClr val="FF0000"/>
              </a:solidFill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</a:rPr>
              <a:t>TOOLS, MEASURES,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</a:rPr>
              <a:t>AND THEIR APPLICATIONS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</a:rPr>
              <a:t>STATISTICAL TOOLS FOR QUALITY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0000"/>
                </a:solidFill>
              </a:rPr>
              <a:t>IMPROVEMENT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89151"/>
              </p:ext>
            </p:extLst>
          </p:nvPr>
        </p:nvGraphicFramePr>
        <p:xfrm>
          <a:off x="0" y="6223"/>
          <a:ext cx="5648325" cy="6845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2009">
                <a:tc>
                  <a:txBody>
                    <a:bodyPr/>
                    <a:lstStyle/>
                    <a:p>
                      <a:pPr marL="24765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egi</a:t>
                      </a:r>
                      <a:r>
                        <a:rPr sz="3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369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2800" b="1" spc="2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permanent</a:t>
                      </a:r>
                      <a:r>
                        <a:rPr sz="28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chronological</a:t>
                      </a:r>
                      <a:r>
                        <a:rPr sz="2800" b="1" spc="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listings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maintaining</a:t>
                      </a:r>
                      <a:r>
                        <a:rPr sz="2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certain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statistics.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04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Examples: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Birth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register.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Death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register.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Deliveries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register.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Immunization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register.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Surgical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log.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4485" indent="-259715">
                        <a:lnSpc>
                          <a:spcPct val="100000"/>
                        </a:lnSpc>
                        <a:spcBef>
                          <a:spcPts val="1685"/>
                        </a:spcBef>
                        <a:buChar char="•"/>
                        <a:tabLst>
                          <a:tab pos="325120" algn="l"/>
                        </a:tabLst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Emergency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register.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652515" y="0"/>
            <a:ext cx="3491865" cy="6858000"/>
            <a:chOff x="5652515" y="0"/>
            <a:chExt cx="34918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515" y="2133600"/>
              <a:ext cx="3491484" cy="47243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2657855"/>
              <a:ext cx="1242060" cy="1630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0947" y="2601467"/>
              <a:ext cx="1386840" cy="554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947" y="4940808"/>
              <a:ext cx="1386840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515" y="0"/>
              <a:ext cx="3491483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05050"/>
            <a:ext cx="6289040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registers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-10" dirty="0">
                <a:latin typeface="Calibri"/>
                <a:cs typeface="Calibri"/>
              </a:rPr>
              <a:t> useful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studying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diseases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disease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prevalence.</a:t>
            </a:r>
            <a:endParaRPr sz="3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5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Registries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been </a:t>
            </a:r>
            <a:r>
              <a:rPr sz="3200" spc="-5" dirty="0">
                <a:latin typeface="Calibri"/>
                <a:cs typeface="Calibri"/>
              </a:rPr>
              <a:t>shown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lead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improved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spc="-10" dirty="0">
                <a:latin typeface="Calibri"/>
                <a:cs typeface="Calibri"/>
              </a:rPr>
              <a:t>outcomes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reduced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costs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726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0611" y="2276855"/>
            <a:ext cx="2723387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28290" algn="l"/>
                <a:tab pos="913828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Medical</a:t>
            </a:r>
            <a:r>
              <a:rPr b="0" spc="-30" dirty="0">
                <a:latin typeface="Calibri"/>
                <a:cs typeface="Calibri"/>
              </a:rPr>
              <a:t> Record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0018"/>
            <a:ext cx="6576695" cy="577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primary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legal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document,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well</a:t>
            </a:r>
            <a:r>
              <a:rPr sz="2600" dirty="0">
                <a:latin typeface="Calibri"/>
                <a:cs typeface="Calibri"/>
              </a:rPr>
              <a:t> 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primary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</a:t>
            </a:r>
            <a:r>
              <a:rPr sz="2600" spc="-10" dirty="0">
                <a:latin typeface="Calibri"/>
                <a:cs typeface="Calibri"/>
              </a:rPr>
              <a:t> source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recording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ascertaining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quality of </a:t>
            </a:r>
            <a:r>
              <a:rPr sz="2600" spc="-10" dirty="0">
                <a:latin typeface="Calibri"/>
                <a:cs typeface="Calibri"/>
              </a:rPr>
              <a:t>healthcare delivery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patients.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185"/>
              </a:spcBef>
            </a:pP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Purpose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 the medical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record: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185"/>
              </a:spcBef>
            </a:pPr>
            <a:r>
              <a:rPr sz="2600" dirty="0">
                <a:latin typeface="Calibri"/>
                <a:cs typeface="Calibri"/>
              </a:rPr>
              <a:t>I-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Clinical: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Continuity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5" dirty="0">
                <a:latin typeface="Calibri"/>
                <a:cs typeface="Calibri"/>
              </a:rPr>
              <a:t> care.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Communication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among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practitioners.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Patient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identification.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2515" y="1124711"/>
            <a:ext cx="3491865" cy="5720080"/>
            <a:chOff x="5652515" y="1124711"/>
            <a:chExt cx="3491865" cy="572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3887" y="1124711"/>
              <a:ext cx="2401824" cy="2087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5" y="2843783"/>
              <a:ext cx="3491483" cy="40004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2539"/>
            <a:ext cx="9151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8290" algn="l"/>
                <a:tab pos="913828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Medical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Record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71982"/>
            <a:ext cx="5495925" cy="593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1286510" algn="l"/>
                <a:tab pos="2997200" algn="l"/>
                <a:tab pos="3684270" algn="l"/>
                <a:tab pos="4438650" algn="l"/>
              </a:tabLst>
            </a:pPr>
            <a:r>
              <a:rPr sz="2600" dirty="0">
                <a:latin typeface="Calibri"/>
                <a:cs typeface="Calibri"/>
              </a:rPr>
              <a:t>le</a:t>
            </a:r>
            <a:r>
              <a:rPr sz="2600" spc="-5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al	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ection	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	the	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t,  </a:t>
            </a:r>
            <a:r>
              <a:rPr sz="2600" spc="-20" dirty="0">
                <a:latin typeface="Calibri"/>
                <a:cs typeface="Calibri"/>
              </a:rPr>
              <a:t>practitioner,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organization.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dirty="0">
                <a:latin typeface="Calibri"/>
                <a:cs typeface="Calibri"/>
              </a:rPr>
              <a:t>II-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Non-clinical: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Finance.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Peer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review.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Clinical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research.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Reimbursement.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Accreditation.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RM/UM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/QM.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196339"/>
            <a:ext cx="4140707" cy="17769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3713" y="3068534"/>
            <a:ext cx="4764465" cy="165666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04154" y="4820411"/>
            <a:ext cx="5306695" cy="2037714"/>
            <a:chOff x="3804154" y="4820411"/>
            <a:chExt cx="5306695" cy="203771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4154" y="4820411"/>
              <a:ext cx="5306476" cy="20375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6" y="6678166"/>
              <a:ext cx="3456432" cy="169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8094"/>
            <a:ext cx="89865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Medical </a:t>
            </a:r>
            <a:r>
              <a:rPr sz="3000" spc="-20" dirty="0">
                <a:latin typeface="Calibri"/>
                <a:cs typeface="Calibri"/>
              </a:rPr>
              <a:t>records are stored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Health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spc="-10" dirty="0">
                <a:latin typeface="Calibri"/>
                <a:cs typeface="Calibri"/>
              </a:rPr>
              <a:t> Management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department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(Medical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Records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Department),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unless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records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are</a:t>
            </a:r>
            <a:r>
              <a:rPr sz="3000" spc="-10" dirty="0">
                <a:latin typeface="Calibri"/>
                <a:cs typeface="Calibri"/>
              </a:rPr>
              <a:t> electronic.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6057" y="4156329"/>
            <a:ext cx="4519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5370" algn="l"/>
                <a:tab pos="3144520" algn="l"/>
              </a:tabLst>
            </a:pPr>
            <a:r>
              <a:rPr sz="3000" dirty="0">
                <a:latin typeface="Calibri"/>
                <a:cs typeface="Calibri"/>
              </a:rPr>
              <a:t>close	</a:t>
            </a:r>
            <a:r>
              <a:rPr sz="3000" spc="-10" dirty="0">
                <a:latin typeface="Calibri"/>
                <a:cs typeface="Calibri"/>
              </a:rPr>
              <a:t>relationship	</a:t>
            </a:r>
            <a:r>
              <a:rPr sz="3000" spc="-15" dirty="0">
                <a:latin typeface="Calibri"/>
                <a:cs typeface="Calibri"/>
              </a:rPr>
              <a:t>between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6985" y="3973068"/>
            <a:ext cx="194056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40100"/>
              </a:lnSpc>
              <a:spcBef>
                <a:spcPts val="100"/>
              </a:spcBef>
              <a:tabLst>
                <a:tab pos="814069" algn="l"/>
                <a:tab pos="902335" algn="l"/>
              </a:tabLst>
            </a:pPr>
            <a:r>
              <a:rPr sz="3000" dirty="0">
                <a:latin typeface="Calibri"/>
                <a:cs typeface="Calibri"/>
              </a:rPr>
              <a:t>the		</a:t>
            </a:r>
            <a:r>
              <a:rPr sz="3000" spc="-5" dirty="0">
                <a:latin typeface="Calibri"/>
                <a:cs typeface="Calibri"/>
              </a:rPr>
              <a:t>Health  </a:t>
            </a:r>
            <a:r>
              <a:rPr sz="3000" dirty="0">
                <a:latin typeface="Calibri"/>
                <a:cs typeface="Calibri"/>
              </a:rPr>
              <a:t>the	Qual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73068"/>
            <a:ext cx="244284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503045" algn="l"/>
                <a:tab pos="1993900" algn="l"/>
              </a:tabLst>
            </a:pPr>
            <a:r>
              <a:rPr sz="3000" spc="-15" dirty="0">
                <a:latin typeface="Calibri"/>
                <a:cs typeface="Calibri"/>
              </a:rPr>
              <a:t>There	</a:t>
            </a:r>
            <a:r>
              <a:rPr sz="3000" spc="-5" dirty="0">
                <a:latin typeface="Calibri"/>
                <a:cs typeface="Calibri"/>
              </a:rPr>
              <a:t>is	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Mana</a:t>
            </a:r>
            <a:r>
              <a:rPr sz="3000" spc="-15" dirty="0">
                <a:latin typeface="Calibri"/>
                <a:cs typeface="Calibri"/>
              </a:rPr>
              <a:t>g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me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1777" y="4613960"/>
            <a:ext cx="23418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marR="5080" indent="-370840">
              <a:lnSpc>
                <a:spcPct val="14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Management </a:t>
            </a:r>
            <a:r>
              <a:rPr sz="3000" spc="-5" dirty="0">
                <a:latin typeface="Calibri"/>
                <a:cs typeface="Calibri"/>
              </a:rPr>
              <a:t> departme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9786" y="4613960"/>
            <a:ext cx="19685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>
              <a:lnSpc>
                <a:spcPct val="140000"/>
              </a:lnSpc>
              <a:spcBef>
                <a:spcPts val="100"/>
              </a:spcBef>
              <a:tabLst>
                <a:tab pos="1385570" algn="l"/>
              </a:tabLst>
            </a:pP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par</a:t>
            </a:r>
            <a:r>
              <a:rPr sz="3000" spc="-1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me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t,  and	the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4709" y="5436819"/>
            <a:ext cx="1860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latin typeface="Calibri"/>
                <a:cs typeface="Calibri"/>
              </a:rPr>
              <a:t>Information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6076594"/>
            <a:ext cx="38030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Calibri"/>
                <a:cs typeface="Calibri"/>
              </a:rPr>
              <a:t>Technology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department.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12700" y="2539"/>
            <a:ext cx="9151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8290" algn="l"/>
                <a:tab pos="913828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Medical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Record	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0" y="2493264"/>
            <a:ext cx="9144000" cy="1702435"/>
            <a:chOff x="0" y="2493264"/>
            <a:chExt cx="9144000" cy="17024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93264"/>
              <a:ext cx="4715256" cy="16855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2510028"/>
              <a:ext cx="4428743" cy="16855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5876543"/>
            <a:ext cx="4283963" cy="9814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127"/>
            <a:ext cx="831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0" dirty="0">
                <a:latin typeface="Calibri"/>
                <a:cs typeface="Calibri"/>
              </a:rPr>
              <a:t>Medical</a:t>
            </a:r>
            <a:r>
              <a:rPr sz="4000" b="0" u="none" spc="-20" dirty="0">
                <a:latin typeface="Calibri"/>
                <a:cs typeface="Calibri"/>
              </a:rPr>
              <a:t> </a:t>
            </a:r>
            <a:r>
              <a:rPr sz="4000" b="0" u="none" spc="-25" dirty="0">
                <a:latin typeface="Calibri"/>
                <a:cs typeface="Calibri"/>
              </a:rPr>
              <a:t>records</a:t>
            </a:r>
            <a:r>
              <a:rPr sz="4000" b="0" u="none" spc="15" dirty="0">
                <a:latin typeface="Calibri"/>
                <a:cs typeface="Calibri"/>
              </a:rPr>
              <a:t> </a:t>
            </a:r>
            <a:r>
              <a:rPr sz="4000" b="0" u="none" spc="-10" dirty="0">
                <a:latin typeface="Calibri"/>
                <a:cs typeface="Calibri"/>
              </a:rPr>
              <a:t>policies</a:t>
            </a:r>
            <a:r>
              <a:rPr sz="4000" b="0" u="none" spc="-3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and</a:t>
            </a:r>
            <a:r>
              <a:rPr sz="4000" b="0" u="none" spc="55" dirty="0">
                <a:latin typeface="Calibri"/>
                <a:cs typeface="Calibri"/>
              </a:rPr>
              <a:t> </a:t>
            </a:r>
            <a:r>
              <a:rPr sz="4000" b="0" u="none" spc="-20" dirty="0">
                <a:latin typeface="Calibri"/>
                <a:cs typeface="Calibri"/>
              </a:rPr>
              <a:t>procedures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82472"/>
            <a:ext cx="5927090" cy="557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Medical</a:t>
            </a:r>
            <a:r>
              <a:rPr sz="2800" spc="3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records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officers</a:t>
            </a:r>
            <a:r>
              <a:rPr sz="2800" spc="3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3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800" spc="-15" dirty="0">
                <a:latin typeface="Calibri"/>
                <a:cs typeface="Calibri"/>
              </a:rPr>
              <a:t>appropriate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policies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Documentation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issues:</a:t>
            </a:r>
            <a:endParaRPr sz="2800">
              <a:latin typeface="Calibri"/>
              <a:cs typeface="Calibri"/>
            </a:endParaRPr>
          </a:p>
          <a:p>
            <a:pPr marL="355600" marR="6350" indent="-342900">
              <a:lnSpc>
                <a:spcPct val="1600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  <a:tab pos="1242695" algn="l"/>
                <a:tab pos="2501265" algn="l"/>
                <a:tab pos="4175125" algn="l"/>
                <a:tab pos="5302885" algn="l"/>
              </a:tabLst>
            </a:pPr>
            <a:r>
              <a:rPr sz="2800" spc="-10" dirty="0">
                <a:latin typeface="Calibri"/>
                <a:cs typeface="Calibri"/>
              </a:rPr>
              <a:t>Tim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;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Cor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ecting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s;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  </a:t>
            </a:r>
            <a:r>
              <a:rPr sz="2800" spc="-10" dirty="0">
                <a:latin typeface="Calibri"/>
                <a:cs typeface="Calibri"/>
              </a:rPr>
              <a:t>entries.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-"/>
            </a:pP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Documentation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legible.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60100"/>
              </a:lnSpc>
              <a:spcBef>
                <a:spcPts val="670"/>
              </a:spcBef>
              <a:buChar char="-"/>
              <a:tabLst>
                <a:tab pos="354965" algn="l"/>
                <a:tab pos="355600" algn="l"/>
                <a:tab pos="1123315" algn="l"/>
                <a:tab pos="2216150" algn="l"/>
                <a:tab pos="3376295" algn="l"/>
                <a:tab pos="4424680" algn="l"/>
                <a:tab pos="5370195" algn="l"/>
              </a:tabLst>
            </a:pPr>
            <a:r>
              <a:rPr sz="2800" spc="-4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ery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;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me,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signature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should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identified.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6017" y="5001344"/>
            <a:ext cx="2127857" cy="17672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55435" y="1348236"/>
            <a:ext cx="2988945" cy="3504565"/>
            <a:chOff x="6155435" y="1348236"/>
            <a:chExt cx="2988945" cy="35045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1348236"/>
              <a:ext cx="2769324" cy="15519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435" y="2781300"/>
              <a:ext cx="2988563" cy="207111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693419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127"/>
            <a:ext cx="831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0" dirty="0">
                <a:latin typeface="Calibri"/>
                <a:cs typeface="Calibri"/>
              </a:rPr>
              <a:t>Medical</a:t>
            </a:r>
            <a:r>
              <a:rPr sz="4000" b="0" u="none" spc="-20" dirty="0">
                <a:latin typeface="Calibri"/>
                <a:cs typeface="Calibri"/>
              </a:rPr>
              <a:t> </a:t>
            </a:r>
            <a:r>
              <a:rPr sz="4000" b="0" u="none" spc="-25" dirty="0">
                <a:latin typeface="Calibri"/>
                <a:cs typeface="Calibri"/>
              </a:rPr>
              <a:t>records</a:t>
            </a:r>
            <a:r>
              <a:rPr sz="4000" b="0" u="none" spc="15" dirty="0">
                <a:latin typeface="Calibri"/>
                <a:cs typeface="Calibri"/>
              </a:rPr>
              <a:t> </a:t>
            </a:r>
            <a:r>
              <a:rPr sz="4000" b="0" u="none" spc="-10" dirty="0">
                <a:latin typeface="Calibri"/>
                <a:cs typeface="Calibri"/>
              </a:rPr>
              <a:t>policies</a:t>
            </a:r>
            <a:r>
              <a:rPr sz="4000" b="0" u="none" spc="-3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and</a:t>
            </a:r>
            <a:r>
              <a:rPr sz="4000" b="0" u="none" spc="55" dirty="0">
                <a:latin typeface="Calibri"/>
                <a:cs typeface="Calibri"/>
              </a:rPr>
              <a:t> </a:t>
            </a:r>
            <a:r>
              <a:rPr sz="4000" b="0" u="none" spc="-20" dirty="0">
                <a:latin typeface="Calibri"/>
                <a:cs typeface="Calibri"/>
              </a:rPr>
              <a:t>procedures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10590"/>
            <a:ext cx="592645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3219450" algn="l"/>
                <a:tab pos="4769485" algn="l"/>
              </a:tabLst>
            </a:pPr>
            <a:r>
              <a:rPr sz="3300" spc="-5" dirty="0">
                <a:latin typeface="Calibri"/>
                <a:cs typeface="Calibri"/>
              </a:rPr>
              <a:t>Medical	</a:t>
            </a:r>
            <a:r>
              <a:rPr sz="3300" spc="-20" dirty="0">
                <a:latin typeface="Calibri"/>
                <a:cs typeface="Calibri"/>
              </a:rPr>
              <a:t>records	</a:t>
            </a:r>
            <a:r>
              <a:rPr sz="3300" spc="-15" dirty="0">
                <a:latin typeface="Calibri"/>
                <a:cs typeface="Calibri"/>
              </a:rPr>
              <a:t>officers	</a:t>
            </a:r>
            <a:r>
              <a:rPr sz="3300" spc="-5" dirty="0">
                <a:latin typeface="Calibri"/>
                <a:cs typeface="Calibri"/>
              </a:rPr>
              <a:t>should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75"/>
              </a:spcBef>
            </a:pPr>
            <a:r>
              <a:rPr sz="3300" spc="-10" dirty="0">
                <a:latin typeface="Calibri"/>
                <a:cs typeface="Calibri"/>
              </a:rPr>
              <a:t>develop</a:t>
            </a:r>
            <a:r>
              <a:rPr sz="3300" spc="-15" dirty="0">
                <a:latin typeface="Calibri"/>
                <a:cs typeface="Calibri"/>
              </a:rPr>
              <a:t> appropriate</a:t>
            </a:r>
            <a:r>
              <a:rPr sz="3300" spc="-5" dirty="0">
                <a:latin typeface="Calibri"/>
                <a:cs typeface="Calibri"/>
              </a:rPr>
              <a:t> policies</a:t>
            </a:r>
            <a:r>
              <a:rPr sz="3300" spc="1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for: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latin typeface="Calibri"/>
                <a:cs typeface="Calibri"/>
              </a:rPr>
              <a:t>Use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of</a:t>
            </a:r>
            <a:r>
              <a:rPr sz="3300" spc="-10" dirty="0">
                <a:latin typeface="Calibri"/>
                <a:cs typeface="Calibri"/>
              </a:rPr>
              <a:t> abbreviations.</a:t>
            </a: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300" spc="-20" dirty="0">
                <a:latin typeface="Calibri"/>
                <a:cs typeface="Calibri"/>
              </a:rPr>
              <a:t>Retention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of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medical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records.</a:t>
            </a: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300" spc="-5" dirty="0">
                <a:latin typeface="Calibri"/>
                <a:cs typeface="Calibri"/>
              </a:rPr>
              <a:t>Destruction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of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medical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records.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79364" y="1484375"/>
            <a:ext cx="3564890" cy="5374005"/>
            <a:chOff x="5579364" y="1484375"/>
            <a:chExt cx="3564890" cy="5374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484375"/>
              <a:ext cx="3276599" cy="53736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4" y="6452615"/>
              <a:ext cx="3564635" cy="40538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765048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6827"/>
            <a:ext cx="505587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Electronic</a:t>
            </a:r>
            <a:r>
              <a:rPr sz="3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health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records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(EHRs)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more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robust.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92457"/>
            <a:ext cx="121221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g</a:t>
            </a:r>
            <a:r>
              <a:rPr sz="3000" spc="-5" dirty="0">
                <a:latin typeface="Calibri"/>
                <a:cs typeface="Calibri"/>
              </a:rPr>
              <a:t>oi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  </a:t>
            </a:r>
            <a:r>
              <a:rPr sz="3000" spc="-20" dirty="0">
                <a:latin typeface="Calibri"/>
                <a:cs typeface="Calibri"/>
              </a:rPr>
              <a:t>data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3058" y="1492457"/>
            <a:ext cx="143002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501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b</a:t>
            </a:r>
            <a:r>
              <a:rPr sz="3000" spc="-40" dirty="0">
                <a:latin typeface="Calibri"/>
                <a:cs typeface="Calibri"/>
              </a:rPr>
              <a:t>ey</a:t>
            </a:r>
            <a:r>
              <a:rPr sz="3000" spc="1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nd  </a:t>
            </a:r>
            <a:r>
              <a:rPr sz="3000" spc="-15" dirty="0">
                <a:latin typeface="Calibri"/>
                <a:cs typeface="Calibri"/>
              </a:rPr>
              <a:t>collected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405" y="1492457"/>
            <a:ext cx="28663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790">
              <a:lnSpc>
                <a:spcPct val="150100"/>
              </a:lnSpc>
              <a:spcBef>
                <a:spcPts val="100"/>
              </a:spcBef>
              <a:tabLst>
                <a:tab pos="544830" algn="l"/>
                <a:tab pos="1308100" algn="l"/>
                <a:tab pos="1803400" algn="l"/>
              </a:tabLst>
            </a:pP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anda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d	cl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  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	the	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spc="-10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vi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125" dirty="0">
                <a:latin typeface="Calibri"/>
                <a:cs typeface="Calibri"/>
              </a:rPr>
              <a:t>r</a:t>
            </a:r>
            <a:r>
              <a:rPr sz="3000" spc="-185" dirty="0">
                <a:latin typeface="Calibri"/>
                <a:cs typeface="Calibri"/>
              </a:rPr>
              <a:t>’</a:t>
            </a:r>
            <a:r>
              <a:rPr sz="3000" dirty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093846"/>
            <a:ext cx="5784215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office.</a:t>
            </a:r>
            <a:endParaRPr sz="3000">
              <a:latin typeface="Calibri"/>
              <a:cs typeface="Calibri"/>
            </a:endParaRPr>
          </a:p>
          <a:p>
            <a:pPr marL="355600" marR="6350" indent="-342900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  <a:tab pos="1347470" algn="l"/>
                <a:tab pos="2909570" algn="l"/>
                <a:tab pos="4058920" algn="l"/>
                <a:tab pos="4545330" algn="l"/>
                <a:tab pos="4886960" algn="l"/>
              </a:tabLst>
            </a:pPr>
            <a:r>
              <a:rPr sz="3000" dirty="0">
                <a:latin typeface="Calibri"/>
                <a:cs typeface="Calibri"/>
              </a:rPr>
              <a:t>Gi</a:t>
            </a:r>
            <a:r>
              <a:rPr sz="3000" spc="-30" dirty="0">
                <a:latin typeface="Calibri"/>
                <a:cs typeface="Calibri"/>
              </a:rPr>
              <a:t>v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	cl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cians	acc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a	wider  </a:t>
            </a:r>
            <a:r>
              <a:rPr sz="3000" spc="-20" dirty="0">
                <a:latin typeface="Calibri"/>
                <a:cs typeface="Calibri"/>
              </a:rPr>
              <a:t>range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patient data.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They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are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built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share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other health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care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providers.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05384"/>
            <a:ext cx="9144000" cy="6452870"/>
            <a:chOff x="0" y="405384"/>
            <a:chExt cx="9144000" cy="64528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405384"/>
              <a:ext cx="2988563" cy="64526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65047"/>
              <a:ext cx="6300470" cy="0"/>
            </a:xfrm>
            <a:custGeom>
              <a:avLst/>
              <a:gdLst/>
              <a:ahLst/>
              <a:cxnLst/>
              <a:rect l="l" t="t" r="r" b="b"/>
              <a:pathLst>
                <a:path w="6300470">
                  <a:moveTo>
                    <a:pt x="630021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0"/>
            <a:ext cx="5735955" cy="378206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025"/>
              </a:spcBef>
              <a:tabLst>
                <a:tab pos="2466340" algn="l"/>
                <a:tab pos="424942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Electronic	health	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records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5722620" algn="l"/>
              </a:tabLst>
            </a:pPr>
            <a:r>
              <a:rPr sz="3200" b="1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(EHRs)	</a:t>
            </a:r>
            <a:endParaRPr sz="3200">
              <a:latin typeface="Calibri"/>
              <a:cs typeface="Calibri"/>
            </a:endParaRPr>
          </a:p>
          <a:p>
            <a:pPr marL="447040" marR="226060" indent="-342900" algn="just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Goes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wherever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goes, </a:t>
            </a:r>
            <a:r>
              <a:rPr sz="3200" spc="-5" dirty="0">
                <a:latin typeface="Calibri"/>
                <a:cs typeface="Calibri"/>
              </a:rPr>
              <a:t>is owned 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patient 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input.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0428" y="332231"/>
            <a:ext cx="3419855" cy="34564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289" y="4021932"/>
            <a:ext cx="6629400" cy="26519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0720" algn="l"/>
                <a:tab pos="913828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Health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Information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Exchange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(HIE)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81861"/>
            <a:ext cx="898715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539875" algn="l"/>
                <a:tab pos="3536315" algn="l"/>
                <a:tab pos="5147310" algn="l"/>
                <a:tab pos="6281420" algn="l"/>
                <a:tab pos="7171690" algn="l"/>
                <a:tab pos="8316595" algn="l"/>
              </a:tabLst>
            </a:pPr>
            <a:r>
              <a:rPr sz="3000" spc="-5" dirty="0">
                <a:latin typeface="Calibri"/>
                <a:cs typeface="Calibri"/>
              </a:rPr>
              <a:t>Healt</a:t>
            </a:r>
            <a:r>
              <a:rPr sz="3000" dirty="0">
                <a:latin typeface="Calibri"/>
                <a:cs typeface="Calibri"/>
              </a:rPr>
              <a:t>h	I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spc="-5" dirty="0">
                <a:latin typeface="Calibri"/>
                <a:cs typeface="Calibri"/>
              </a:rPr>
              <a:t>orm</a:t>
            </a:r>
            <a:r>
              <a:rPr sz="3000" spc="-20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tion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80" dirty="0">
                <a:latin typeface="Calibri"/>
                <a:cs typeface="Calibri"/>
              </a:rPr>
              <a:t>x</a:t>
            </a:r>
            <a:r>
              <a:rPr sz="3000" dirty="0">
                <a:latin typeface="Calibri"/>
                <a:cs typeface="Calibri"/>
              </a:rPr>
              <a:t>chan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	al</a:t>
            </a:r>
            <a:r>
              <a:rPr sz="3000" spc="-10" dirty="0">
                <a:latin typeface="Calibri"/>
                <a:cs typeface="Calibri"/>
              </a:rPr>
              <a:t>lo</a:t>
            </a:r>
            <a:r>
              <a:rPr sz="3000" spc="-25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5" dirty="0">
                <a:latin typeface="Calibri"/>
                <a:cs typeface="Calibri"/>
              </a:rPr>
              <a:t>bot</a:t>
            </a:r>
            <a:r>
              <a:rPr sz="3000" dirty="0">
                <a:latin typeface="Calibri"/>
                <a:cs typeface="Calibri"/>
              </a:rPr>
              <a:t>h	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th	</a:t>
            </a:r>
            <a:r>
              <a:rPr sz="3000" spc="-3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55600" marR="5080">
              <a:lnSpc>
                <a:spcPts val="5760"/>
              </a:lnSpc>
              <a:spcBef>
                <a:spcPts val="550"/>
              </a:spcBef>
              <a:tabLst>
                <a:tab pos="2515235" algn="l"/>
                <a:tab pos="5060950" algn="l"/>
                <a:tab pos="7270750" algn="l"/>
              </a:tabLst>
            </a:pPr>
            <a:r>
              <a:rPr sz="3000" spc="-15" dirty="0">
                <a:latin typeface="Calibri"/>
                <a:cs typeface="Calibri"/>
              </a:rPr>
              <a:t>professionals	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3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patients</a:t>
            </a:r>
            <a:r>
              <a:rPr sz="3000" spc="33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to	</a:t>
            </a:r>
            <a:r>
              <a:rPr sz="3000" spc="-15" dirty="0">
                <a:latin typeface="Calibri"/>
                <a:cs typeface="Calibri"/>
              </a:rPr>
              <a:t>appropriately	</a:t>
            </a:r>
            <a:r>
              <a:rPr sz="3000" spc="-5" dirty="0">
                <a:latin typeface="Calibri"/>
                <a:cs typeface="Calibri"/>
              </a:rPr>
              <a:t>access</a:t>
            </a:r>
            <a:r>
              <a:rPr sz="3000" spc="2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securely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share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vital medical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information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electronically.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Sharing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allows</a:t>
            </a:r>
            <a:r>
              <a:rPr sz="3000" spc="-20" dirty="0">
                <a:latin typeface="Calibri"/>
                <a:cs typeface="Calibri"/>
              </a:rPr>
              <a:t> for:</a:t>
            </a:r>
            <a:endParaRPr sz="300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2880"/>
              </a:spcBef>
              <a:buAutoNum type="arabicPeriod"/>
              <a:tabLst>
                <a:tab pos="389255" algn="l"/>
              </a:tabLst>
            </a:pPr>
            <a:r>
              <a:rPr sz="3000" spc="-20" dirty="0">
                <a:latin typeface="Calibri"/>
                <a:cs typeface="Calibri"/>
              </a:rPr>
              <a:t>Better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decision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making.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buAutoNum type="arabicPeriod"/>
              <a:tabLst>
                <a:tab pos="389255" algn="l"/>
              </a:tabLst>
            </a:pPr>
            <a:r>
              <a:rPr sz="3000" spc="-15" dirty="0">
                <a:latin typeface="Calibri"/>
                <a:cs typeface="Calibri"/>
              </a:rPr>
              <a:t>Avoiding</a:t>
            </a:r>
            <a:r>
              <a:rPr sz="3000" spc="-10" dirty="0">
                <a:latin typeface="Calibri"/>
                <a:cs typeface="Calibri"/>
              </a:rPr>
              <a:t> readmissions.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388620" indent="-3765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89255" algn="l"/>
              </a:tabLst>
            </a:pPr>
            <a:r>
              <a:rPr sz="3000" spc="-15" dirty="0">
                <a:latin typeface="Calibri"/>
                <a:cs typeface="Calibri"/>
              </a:rPr>
              <a:t>Avoiding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medication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errors.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910" y="5076824"/>
            <a:ext cx="2361478" cy="1762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55591" y="3268979"/>
            <a:ext cx="4788535" cy="3589020"/>
            <a:chOff x="4355591" y="3268979"/>
            <a:chExt cx="4788535" cy="3589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591" y="3268979"/>
              <a:ext cx="2441448" cy="1621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9211" y="3268979"/>
              <a:ext cx="2494787" cy="1621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3835" y="4890515"/>
              <a:ext cx="1865375" cy="19674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89282"/>
            <a:ext cx="5422265" cy="148844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767080" indent="-754380">
              <a:lnSpc>
                <a:spcPct val="100000"/>
              </a:lnSpc>
              <a:spcBef>
                <a:spcPts val="2014"/>
              </a:spcBef>
              <a:buChar char="•"/>
              <a:tabLst>
                <a:tab pos="766445" algn="l"/>
                <a:tab pos="767080" algn="l"/>
                <a:tab pos="2196465" algn="l"/>
                <a:tab pos="3432810" algn="l"/>
              </a:tabLst>
            </a:pPr>
            <a:r>
              <a:rPr sz="3200" spc="-15" dirty="0">
                <a:latin typeface="Calibri"/>
                <a:cs typeface="Calibri"/>
              </a:rPr>
              <a:t>Data:	</a:t>
            </a:r>
            <a:r>
              <a:rPr sz="3200" spc="-90" dirty="0">
                <a:latin typeface="Calibri"/>
                <a:cs typeface="Calibri"/>
              </a:rPr>
              <a:t>raw,	</a:t>
            </a:r>
            <a:r>
              <a:rPr sz="3200" spc="-10" dirty="0">
                <a:latin typeface="Calibri"/>
                <a:cs typeface="Calibri"/>
              </a:rPr>
              <a:t>unanalyzed,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</a:pPr>
            <a:r>
              <a:rPr sz="3200" spc="-15" dirty="0">
                <a:latin typeface="Calibri"/>
                <a:cs typeface="Calibri"/>
              </a:rPr>
              <a:t>unrelated,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219635"/>
            <a:ext cx="233172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3200" spc="-20" dirty="0">
                <a:latin typeface="Calibri"/>
                <a:cs typeface="Calibri"/>
              </a:rPr>
              <a:t>unorganized,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  </a:t>
            </a:r>
            <a:r>
              <a:rPr sz="3200" spc="-15" dirty="0">
                <a:latin typeface="Calibri"/>
                <a:cs typeface="Calibri"/>
              </a:rPr>
              <a:t>facts.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1129" y="3195320"/>
            <a:ext cx="2811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37765" algn="l"/>
              </a:tabLst>
            </a:pP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10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513355"/>
            <a:ext cx="291782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1106805" algn="l"/>
                <a:tab pos="1983105" algn="l"/>
                <a:tab pos="2092960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	l</a:t>
            </a:r>
            <a:r>
              <a:rPr sz="3200" spc="-3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lone  </a:t>
            </a:r>
            <a:r>
              <a:rPr sz="3200" spc="-15" dirty="0">
                <a:latin typeface="Calibri"/>
                <a:cs typeface="Calibri"/>
              </a:rPr>
              <a:t>informative		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meaningless.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1947" y="4513355"/>
            <a:ext cx="23691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560">
              <a:lnSpc>
                <a:spcPct val="150000"/>
              </a:lnSpc>
              <a:spcBef>
                <a:spcPts val="95"/>
              </a:spcBef>
              <a:tabLst>
                <a:tab pos="415925" algn="l"/>
                <a:tab pos="754380" algn="l"/>
                <a:tab pos="841375" algn="l"/>
                <a:tab pos="164465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 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	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ely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255" y="1772411"/>
            <a:ext cx="3269315" cy="50601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639"/>
            <a:ext cx="9144000" cy="16121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46126"/>
            <a:ext cx="9151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0720" algn="l"/>
                <a:tab pos="913828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Health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Information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Exchange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(HIE)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9106"/>
            <a:ext cx="599884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415290" algn="l"/>
              </a:tabLst>
            </a:pPr>
            <a:r>
              <a:rPr sz="3200" spc="-5" dirty="0">
                <a:latin typeface="Calibri"/>
                <a:cs typeface="Calibri"/>
              </a:rPr>
              <a:t>Decreasing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duplicate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testing.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70100"/>
              </a:lnSpc>
              <a:spcBef>
                <a:spcPts val="760"/>
              </a:spcBef>
              <a:buAutoNum type="arabicPeriod" startAt="4"/>
              <a:tabLst>
                <a:tab pos="502920" algn="l"/>
                <a:tab pos="503555" algn="l"/>
                <a:tab pos="2359660" algn="l"/>
                <a:tab pos="3673475" algn="l"/>
                <a:tab pos="4479925" algn="l"/>
                <a:tab pos="5645785" algn="l"/>
              </a:tabLst>
            </a:pPr>
            <a:r>
              <a:rPr sz="3200" dirty="0">
                <a:latin typeface="Calibri"/>
                <a:cs typeface="Calibri"/>
              </a:rPr>
              <a:t>Imp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ving	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spc="1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ty	and	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ty	of 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70100"/>
              </a:lnSpc>
              <a:spcBef>
                <a:spcPts val="765"/>
              </a:spcBef>
              <a:buAutoNum type="arabicPeriod" startAt="4"/>
              <a:tabLst>
                <a:tab pos="452120" algn="l"/>
              </a:tabLst>
            </a:pPr>
            <a:r>
              <a:rPr sz="3200" dirty="0">
                <a:latin typeface="Calibri"/>
                <a:cs typeface="Calibri"/>
              </a:rPr>
              <a:t>Stimulating</a:t>
            </a:r>
            <a:r>
              <a:rPr sz="3200" spc="3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3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involvements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own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5435" y="1080516"/>
            <a:ext cx="2988945" cy="5758180"/>
            <a:chOff x="6155435" y="1080516"/>
            <a:chExt cx="2988945" cy="5758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1080516"/>
              <a:ext cx="2988563" cy="37612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4841746"/>
              <a:ext cx="2988563" cy="199643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43" y="5311138"/>
            <a:ext cx="5892570" cy="15015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980" y="127"/>
            <a:ext cx="640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0" dirty="0">
                <a:latin typeface="Calibri"/>
                <a:cs typeface="Calibri"/>
              </a:rPr>
              <a:t>EHR</a:t>
            </a:r>
            <a:r>
              <a:rPr sz="4000" b="0" u="none" spc="-20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Meaningful</a:t>
            </a:r>
            <a:r>
              <a:rPr sz="4000" b="0" u="none" spc="-10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Use</a:t>
            </a:r>
            <a:r>
              <a:rPr sz="4000" b="0" u="none" spc="-3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(EHR-MU)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8042" y="582040"/>
            <a:ext cx="370967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30100"/>
              </a:lnSpc>
              <a:spcBef>
                <a:spcPts val="95"/>
              </a:spcBef>
              <a:tabLst>
                <a:tab pos="864869" algn="l"/>
                <a:tab pos="1346200" algn="l"/>
                <a:tab pos="1414780" algn="l"/>
                <a:tab pos="2406650" algn="l"/>
                <a:tab pos="2835275" algn="l"/>
              </a:tabLst>
            </a:pPr>
            <a:r>
              <a:rPr sz="3000" spc="-5" dirty="0">
                <a:latin typeface="Calibri"/>
                <a:cs typeface="Calibri"/>
              </a:rPr>
              <a:t>us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5" dirty="0">
                <a:latin typeface="Calibri"/>
                <a:cs typeface="Calibri"/>
              </a:rPr>
              <a:t>usi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	</a:t>
            </a:r>
            <a:r>
              <a:rPr sz="3000" spc="-1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tif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ed  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alth		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d	</a:t>
            </a:r>
            <a:r>
              <a:rPr sz="3000" spc="-5" dirty="0">
                <a:latin typeface="Calibri"/>
                <a:cs typeface="Calibri"/>
              </a:rPr>
              <a:t>(EHR)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82040"/>
            <a:ext cx="213550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Mean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ngful  </a:t>
            </a:r>
            <a:r>
              <a:rPr sz="3000" spc="-10" dirty="0">
                <a:latin typeface="Calibri"/>
                <a:cs typeface="Calibri"/>
              </a:rPr>
              <a:t>electronic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technology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456333"/>
            <a:ext cx="4065904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3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1461770" algn="l"/>
                <a:tab pos="2467610" algn="l"/>
                <a:tab pos="3422015" algn="l"/>
              </a:tabLst>
            </a:pPr>
            <a:r>
              <a:rPr sz="3000" spc="-5" dirty="0">
                <a:latin typeface="Calibri"/>
                <a:cs typeface="Calibri"/>
              </a:rPr>
              <a:t>Th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1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3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aid	</a:t>
            </a:r>
            <a:r>
              <a:rPr sz="3000" spc="-5" dirty="0">
                <a:latin typeface="Calibri"/>
                <a:cs typeface="Calibri"/>
              </a:rPr>
              <a:t>EHR  </a:t>
            </a:r>
            <a:r>
              <a:rPr sz="3000" spc="-20" dirty="0">
                <a:latin typeface="Calibri"/>
                <a:cs typeface="Calibri"/>
              </a:rPr>
              <a:t>program	</a:t>
            </a:r>
            <a:r>
              <a:rPr sz="3000" spc="-15" dirty="0">
                <a:latin typeface="Calibri"/>
                <a:cs typeface="Calibri"/>
              </a:rPr>
              <a:t>provides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327" y="2456333"/>
            <a:ext cx="1431925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301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ce</a:t>
            </a:r>
            <a:r>
              <a:rPr sz="3000" spc="-45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  i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ce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646584"/>
            <a:ext cx="565912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  <a:tabLst>
                <a:tab pos="771525" algn="l"/>
                <a:tab pos="1745614" algn="l"/>
                <a:tab pos="2287905" algn="l"/>
                <a:tab pos="2327275" algn="l"/>
                <a:tab pos="2943860" algn="l"/>
                <a:tab pos="3611245" algn="l"/>
                <a:tab pos="4135120" algn="l"/>
                <a:tab pos="4638040" algn="l"/>
              </a:tabLst>
            </a:pPr>
            <a:r>
              <a:rPr sz="3000" spc="-15" dirty="0">
                <a:latin typeface="Calibri"/>
                <a:cs typeface="Calibri"/>
              </a:rPr>
              <a:t>payments	to	</a:t>
            </a:r>
            <a:r>
              <a:rPr sz="3000" spc="-5" dirty="0">
                <a:latin typeface="Calibri"/>
                <a:cs typeface="Calibri"/>
              </a:rPr>
              <a:t>eligible	</a:t>
            </a:r>
            <a:r>
              <a:rPr sz="3000" spc="-15" dirty="0">
                <a:latin typeface="Calibri"/>
                <a:cs typeface="Calibri"/>
              </a:rPr>
              <a:t>professionals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	</a:t>
            </a:r>
            <a:r>
              <a:rPr sz="3000" spc="-5" dirty="0">
                <a:latin typeface="Calibri"/>
                <a:cs typeface="Calibri"/>
              </a:rPr>
              <a:t>hosp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als		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r	</a:t>
            </a:r>
            <a:r>
              <a:rPr sz="3000" spc="-30" dirty="0">
                <a:latin typeface="Calibri"/>
                <a:cs typeface="Calibri"/>
              </a:rPr>
              <a:t>ef</a:t>
            </a:r>
            <a:r>
              <a:rPr sz="3000" spc="-65" dirty="0">
                <a:latin typeface="Calibri"/>
                <a:cs typeface="Calibri"/>
              </a:rPr>
              <a:t>f</a:t>
            </a:r>
            <a:r>
              <a:rPr sz="3000" spc="-5" dirty="0">
                <a:latin typeface="Calibri"/>
                <a:cs typeface="Calibri"/>
              </a:rPr>
              <a:t>ort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adopt,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2590" y="5080253"/>
          <a:ext cx="5694679" cy="1570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31750">
                        <a:lnSpc>
                          <a:spcPts val="2850"/>
                        </a:lnSpc>
                      </a:pPr>
                      <a:r>
                        <a:rPr sz="3000" spc="-5" dirty="0">
                          <a:latin typeface="Calibri"/>
                          <a:cs typeface="Calibri"/>
                        </a:rPr>
                        <a:t>implement,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2310">
                        <a:lnSpc>
                          <a:spcPts val="2850"/>
                        </a:lnSpc>
                      </a:pPr>
                      <a:r>
                        <a:rPr sz="3000" spc="-15" dirty="0">
                          <a:latin typeface="Calibri"/>
                          <a:cs typeface="Calibri"/>
                        </a:rPr>
                        <a:t>upgrade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50"/>
                        </a:lnSpc>
                      </a:pPr>
                      <a:r>
                        <a:rPr sz="3000" dirty="0">
                          <a:latin typeface="Calibri"/>
                          <a:cs typeface="Calibri"/>
                        </a:rPr>
                        <a:t>or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000" spc="-5" dirty="0">
                          <a:latin typeface="Calibri"/>
                          <a:cs typeface="Calibri"/>
                        </a:rPr>
                        <a:t>meaningfully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121410" algn="l"/>
                        </a:tabLst>
                      </a:pPr>
                      <a:r>
                        <a:rPr sz="3000" spc="-5" dirty="0">
                          <a:latin typeface="Calibri"/>
                          <a:cs typeface="Calibri"/>
                        </a:rPr>
                        <a:t>use	certified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000" spc="-5" dirty="0">
                          <a:latin typeface="Calibri"/>
                          <a:cs typeface="Calibri"/>
                        </a:rPr>
                        <a:t>EHR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000" spc="-25" dirty="0">
                          <a:latin typeface="Calibri"/>
                          <a:cs typeface="Calibri"/>
                        </a:rPr>
                        <a:t>technology.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6155435" y="836675"/>
            <a:ext cx="2988945" cy="6021705"/>
            <a:chOff x="6155435" y="836675"/>
            <a:chExt cx="2988945" cy="6021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435" y="2581655"/>
              <a:ext cx="2988563" cy="28468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836675"/>
              <a:ext cx="2706623" cy="1735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5435" y="5143499"/>
              <a:ext cx="2988563" cy="17144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1843" y="6327646"/>
              <a:ext cx="2762570" cy="52470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693419"/>
            <a:ext cx="9126220" cy="0"/>
          </a:xfrm>
          <a:custGeom>
            <a:avLst/>
            <a:gdLst/>
            <a:ahLst/>
            <a:cxnLst/>
            <a:rect l="l" t="t" r="r" b="b"/>
            <a:pathLst>
              <a:path w="9126220">
                <a:moveTo>
                  <a:pt x="91258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5" dirty="0">
                <a:latin typeface="Calibri"/>
                <a:cs typeface="Calibri"/>
              </a:rPr>
              <a:t>Computerization</a:t>
            </a:r>
            <a:r>
              <a:rPr sz="4000" b="0" u="none" spc="-5" dirty="0">
                <a:latin typeface="Calibri"/>
                <a:cs typeface="Calibri"/>
              </a:rPr>
              <a:t> &amp;</a:t>
            </a:r>
            <a:r>
              <a:rPr sz="4000" b="0" u="none" spc="-10" dirty="0">
                <a:latin typeface="Calibri"/>
                <a:cs typeface="Calibri"/>
              </a:rPr>
              <a:t> </a:t>
            </a:r>
            <a:r>
              <a:rPr sz="4000" b="0" u="none" spc="-15" dirty="0">
                <a:latin typeface="Calibri"/>
                <a:cs typeface="Calibri"/>
              </a:rPr>
              <a:t>Software </a:t>
            </a:r>
            <a:r>
              <a:rPr sz="4000" b="0" u="none" spc="-10" dirty="0">
                <a:latin typeface="Calibri"/>
                <a:cs typeface="Calibri"/>
              </a:rPr>
              <a:t>Selection</a:t>
            </a:r>
            <a:r>
              <a:rPr sz="4000" b="0" u="none" spc="-2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and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272480"/>
            <a:ext cx="9151620" cy="628586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70"/>
              </a:spcBef>
              <a:tabLst>
                <a:tab pos="2871470" algn="l"/>
                <a:tab pos="9138285" algn="l"/>
              </a:tabLst>
            </a:pPr>
            <a:r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Implementation	</a:t>
            </a:r>
            <a:endParaRPr sz="4000">
              <a:latin typeface="Calibri"/>
              <a:cs typeface="Calibri"/>
            </a:endParaRPr>
          </a:p>
          <a:p>
            <a:pPr marL="447040" indent="-342900" algn="just">
              <a:lnSpc>
                <a:spcPct val="100000"/>
              </a:lnSpc>
              <a:spcBef>
                <a:spcPts val="1345"/>
              </a:spcBef>
              <a:buFont typeface="Arial MT"/>
              <a:buChar char="•"/>
              <a:tabLst>
                <a:tab pos="447040" algn="l"/>
              </a:tabLst>
            </a:pPr>
            <a:r>
              <a:rPr sz="3200" spc="-15" dirty="0">
                <a:latin typeface="Calibri"/>
                <a:cs typeface="Calibri"/>
              </a:rPr>
              <a:t>Requires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1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team</a:t>
            </a:r>
            <a:r>
              <a:rPr sz="3200" spc="10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effort</a:t>
            </a:r>
            <a:r>
              <a:rPr sz="3200" spc="99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10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assure</a:t>
            </a:r>
            <a:endParaRPr sz="3200">
              <a:latin typeface="Calibri"/>
              <a:cs typeface="Calibri"/>
            </a:endParaRPr>
          </a:p>
          <a:p>
            <a:pPr marL="447040" marR="2776855" algn="just">
              <a:lnSpc>
                <a:spcPct val="160000"/>
              </a:lnSpc>
            </a:pP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parties</a:t>
            </a:r>
            <a:r>
              <a:rPr sz="3200" dirty="0">
                <a:latin typeface="Calibri"/>
                <a:cs typeface="Calibri"/>
              </a:rPr>
              <a:t> who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could</a:t>
            </a:r>
            <a:r>
              <a:rPr sz="3200" spc="-5" dirty="0">
                <a:latin typeface="Calibri"/>
                <a:cs typeface="Calibri"/>
              </a:rPr>
              <a:t> be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affected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choice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represented.</a:t>
            </a:r>
            <a:endParaRPr sz="3200">
              <a:latin typeface="Calibri"/>
              <a:cs typeface="Calibri"/>
            </a:endParaRPr>
          </a:p>
          <a:p>
            <a:pPr marL="447040" marR="2775585" indent="-342900" algn="just">
              <a:lnSpc>
                <a:spcPct val="16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sz="3200" spc="-30" dirty="0">
                <a:latin typeface="Calibri"/>
                <a:cs typeface="Calibri"/>
              </a:rPr>
              <a:t>Ideally,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senior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leadership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mandate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25" dirty="0">
                <a:latin typeface="Calibri"/>
                <a:cs typeface="Calibri"/>
              </a:rPr>
              <a:t>players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present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r>
              <a:rPr sz="3200" spc="-5" dirty="0">
                <a:latin typeface="Calibri"/>
                <a:cs typeface="Calibri"/>
              </a:rPr>
              <a:t> acquisition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discussions.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462851"/>
            <a:ext cx="2772155" cy="28302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719" y="4509515"/>
            <a:ext cx="2619755" cy="23484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5" dirty="0">
                <a:latin typeface="Calibri"/>
                <a:cs typeface="Calibri"/>
              </a:rPr>
              <a:t>Computerization</a:t>
            </a:r>
            <a:r>
              <a:rPr sz="4000" b="0" u="none" spc="-5" dirty="0">
                <a:latin typeface="Calibri"/>
                <a:cs typeface="Calibri"/>
              </a:rPr>
              <a:t> &amp;</a:t>
            </a:r>
            <a:r>
              <a:rPr sz="4000" b="0" u="none" spc="-10" dirty="0">
                <a:latin typeface="Calibri"/>
                <a:cs typeface="Calibri"/>
              </a:rPr>
              <a:t> </a:t>
            </a:r>
            <a:r>
              <a:rPr sz="4000" b="0" u="none" spc="-15" dirty="0">
                <a:latin typeface="Calibri"/>
                <a:cs typeface="Calibri"/>
              </a:rPr>
              <a:t>Software </a:t>
            </a:r>
            <a:r>
              <a:rPr sz="4000" b="0" u="none" spc="-10" dirty="0">
                <a:latin typeface="Calibri"/>
                <a:cs typeface="Calibri"/>
              </a:rPr>
              <a:t>Selection</a:t>
            </a:r>
            <a:r>
              <a:rPr sz="4000" b="0" u="none" spc="-2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and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95" y="4581143"/>
            <a:ext cx="2051303" cy="22768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12700" y="485012"/>
            <a:ext cx="9151620" cy="602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30"/>
              </a:lnSpc>
              <a:spcBef>
                <a:spcPts val="95"/>
              </a:spcBef>
              <a:tabLst>
                <a:tab pos="2871470" algn="l"/>
                <a:tab pos="9138285" algn="l"/>
              </a:tabLst>
            </a:pPr>
            <a:r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Implementation	</a:t>
            </a:r>
            <a:endParaRPr sz="4000">
              <a:latin typeface="Calibri"/>
              <a:cs typeface="Calibri"/>
            </a:endParaRPr>
          </a:p>
          <a:p>
            <a:pPr marL="104139">
              <a:lnSpc>
                <a:spcPts val="3229"/>
              </a:lnSpc>
              <a:tabLst>
                <a:tab pos="1430020" algn="l"/>
                <a:tab pos="2980055" algn="l"/>
                <a:tab pos="3509010" algn="l"/>
                <a:tab pos="5093970" algn="l"/>
                <a:tab pos="5586730" algn="l"/>
              </a:tabLst>
            </a:pPr>
            <a:r>
              <a:rPr sz="3000" b="1" spc="-25" dirty="0">
                <a:solidFill>
                  <a:srgbClr val="006FC0"/>
                </a:solidFill>
                <a:latin typeface="Calibri"/>
                <a:cs typeface="Calibri"/>
              </a:rPr>
              <a:t>System	</a:t>
            </a:r>
            <a:r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Features	to	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Consider	in	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Selecting</a:t>
            </a:r>
            <a:endParaRPr sz="30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2520"/>
              </a:spcBef>
            </a:pP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Software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</a:pPr>
            <a:r>
              <a:rPr sz="3000" spc="-15" dirty="0">
                <a:latin typeface="Calibri"/>
                <a:cs typeface="Calibri"/>
              </a:rPr>
              <a:t>Ease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use.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arenR"/>
            </a:pPr>
            <a:endParaRPr sz="265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</a:pPr>
            <a:r>
              <a:rPr sz="3000" spc="-5" dirty="0">
                <a:latin typeface="Calibri"/>
                <a:cs typeface="Calibri"/>
              </a:rPr>
              <a:t>Ability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use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current hardware.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/>
            </a:pPr>
            <a:endParaRPr sz="265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buAutoNum type="arabicParenR"/>
              <a:tabLst>
                <a:tab pos="499109" algn="l"/>
              </a:tabLst>
            </a:pPr>
            <a:r>
              <a:rPr sz="3000" spc="-5" dirty="0">
                <a:latin typeface="Calibri"/>
                <a:cs typeface="Calibri"/>
              </a:rPr>
              <a:t>Ability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interface</a:t>
            </a:r>
            <a:r>
              <a:rPr sz="3000" dirty="0">
                <a:latin typeface="Calibri"/>
                <a:cs typeface="Calibri"/>
              </a:rPr>
              <a:t> with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current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software.</a:t>
            </a:r>
            <a:endParaRPr sz="3000">
              <a:latin typeface="Calibri"/>
              <a:cs typeface="Calibri"/>
            </a:endParaRPr>
          </a:p>
          <a:p>
            <a:pPr marL="104139" marR="2132965">
              <a:lnSpc>
                <a:spcPct val="170000"/>
              </a:lnSpc>
              <a:spcBef>
                <a:spcPts val="720"/>
              </a:spcBef>
              <a:buAutoNum type="arabicParenR"/>
              <a:tabLst>
                <a:tab pos="603885" algn="l"/>
                <a:tab pos="604520" algn="l"/>
                <a:tab pos="1774189" algn="l"/>
                <a:tab pos="2289175" algn="l"/>
                <a:tab pos="3517900" algn="l"/>
                <a:tab pos="5510530" algn="l"/>
                <a:tab pos="6689725" algn="l"/>
              </a:tabLst>
            </a:pPr>
            <a:r>
              <a:rPr sz="3000" dirty="0">
                <a:latin typeface="Calibri"/>
                <a:cs typeface="Calibri"/>
              </a:rPr>
              <a:t>Abi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ity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it	ea</a:t>
            </a:r>
            <a:r>
              <a:rPr sz="3000" spc="-5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-10" dirty="0">
                <a:latin typeface="Calibri"/>
                <a:cs typeface="Calibri"/>
              </a:rPr>
              <a:t>/</a:t>
            </a:r>
            <a:r>
              <a:rPr sz="3000" dirty="0">
                <a:latin typeface="Calibri"/>
                <a:cs typeface="Calibri"/>
              </a:rPr>
              <a:t>time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y	ac</a:t>
            </a:r>
            <a:r>
              <a:rPr sz="3000" spc="-1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ess	</a:t>
            </a:r>
            <a:r>
              <a:rPr sz="3000" spc="-35" dirty="0">
                <a:latin typeface="Calibri"/>
                <a:cs typeface="Calibri"/>
              </a:rPr>
              <a:t>to  </a:t>
            </a:r>
            <a:r>
              <a:rPr sz="3000" spc="-15" dirty="0">
                <a:latin typeface="Calibri"/>
                <a:cs typeface="Calibri"/>
              </a:rPr>
              <a:t>information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 </a:t>
            </a:r>
            <a:r>
              <a:rPr sz="3000" spc="-5" dirty="0">
                <a:latin typeface="Calibri"/>
                <a:cs typeface="Calibri"/>
              </a:rPr>
              <a:t>specified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users.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7711" y="1484375"/>
            <a:ext cx="6876415" cy="2166620"/>
            <a:chOff x="2267711" y="1484375"/>
            <a:chExt cx="6876415" cy="2166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2491" y="1484375"/>
              <a:ext cx="6731507" cy="2161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11" y="3474724"/>
              <a:ext cx="6870845" cy="175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36" y="0"/>
            <a:ext cx="8781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5" dirty="0">
                <a:latin typeface="Calibri"/>
                <a:cs typeface="Calibri"/>
              </a:rPr>
              <a:t>Computerization</a:t>
            </a:r>
            <a:r>
              <a:rPr sz="4000" b="0" u="none" spc="-5" dirty="0">
                <a:latin typeface="Calibri"/>
                <a:cs typeface="Calibri"/>
              </a:rPr>
              <a:t> &amp;</a:t>
            </a:r>
            <a:r>
              <a:rPr sz="4000" b="0" u="none" spc="-10" dirty="0">
                <a:latin typeface="Calibri"/>
                <a:cs typeface="Calibri"/>
              </a:rPr>
              <a:t> </a:t>
            </a:r>
            <a:r>
              <a:rPr sz="4000" b="0" u="none" spc="-15" dirty="0">
                <a:latin typeface="Calibri"/>
                <a:cs typeface="Calibri"/>
              </a:rPr>
              <a:t>Software </a:t>
            </a:r>
            <a:r>
              <a:rPr sz="4000" b="0" u="none" spc="-10" dirty="0">
                <a:latin typeface="Calibri"/>
                <a:cs typeface="Calibri"/>
              </a:rPr>
              <a:t>Selection</a:t>
            </a:r>
            <a:r>
              <a:rPr sz="4000" b="0" u="none" spc="-25" dirty="0">
                <a:latin typeface="Calibri"/>
                <a:cs typeface="Calibri"/>
              </a:rPr>
              <a:t> </a:t>
            </a:r>
            <a:r>
              <a:rPr sz="4000" b="0" u="none" spc="-5" dirty="0">
                <a:latin typeface="Calibri"/>
                <a:cs typeface="Calibri"/>
              </a:rPr>
              <a:t>and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364" y="1988820"/>
            <a:ext cx="3564636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12700" y="176491"/>
            <a:ext cx="9151620" cy="638810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25"/>
              </a:spcBef>
              <a:tabLst>
                <a:tab pos="2871470" algn="l"/>
                <a:tab pos="9138285" algn="l"/>
              </a:tabLst>
            </a:pPr>
            <a:r>
              <a:rPr sz="40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Implementation	</a:t>
            </a:r>
            <a:endParaRPr sz="4000">
              <a:latin typeface="Calibri"/>
              <a:cs typeface="Calibri"/>
            </a:endParaRPr>
          </a:p>
          <a:p>
            <a:pPr marL="104139" marR="2991485">
              <a:lnSpc>
                <a:spcPts val="5760"/>
              </a:lnSpc>
              <a:spcBef>
                <a:spcPts val="215"/>
              </a:spcBef>
              <a:tabLst>
                <a:tab pos="1618615" algn="l"/>
                <a:tab pos="3359785" algn="l"/>
                <a:tab pos="4079240" algn="l"/>
                <a:tab pos="5851525" algn="l"/>
              </a:tabLst>
            </a:pPr>
            <a:r>
              <a:rPr sz="3000" b="1" spc="-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m	</a:t>
            </a:r>
            <a:r>
              <a:rPr sz="3000" b="1" spc="-4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tu</a:t>
            </a:r>
            <a:r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3000" b="1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o	</a:t>
            </a:r>
            <a:r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Co</a:t>
            </a: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sider	</a:t>
            </a:r>
            <a:r>
              <a:rPr sz="3000" b="1" spc="5" dirty="0">
                <a:solidFill>
                  <a:srgbClr val="006FC0"/>
                </a:solidFill>
                <a:latin typeface="Calibri"/>
                <a:cs typeface="Calibri"/>
              </a:rPr>
              <a:t>in  </a:t>
            </a:r>
            <a:r>
              <a:rPr sz="3000" b="1" dirty="0">
                <a:solidFill>
                  <a:srgbClr val="006FC0"/>
                </a:solidFill>
                <a:latin typeface="Calibri"/>
                <a:cs typeface="Calibri"/>
              </a:rPr>
              <a:t>Selecting</a:t>
            </a:r>
            <a:r>
              <a:rPr sz="3000" b="1" spc="-15" dirty="0">
                <a:solidFill>
                  <a:srgbClr val="006FC0"/>
                </a:solidFill>
                <a:latin typeface="Calibri"/>
                <a:cs typeface="Calibri"/>
              </a:rPr>
              <a:t> Software</a:t>
            </a:r>
            <a:endParaRPr sz="300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spcBef>
                <a:spcPts val="2330"/>
              </a:spcBef>
              <a:buAutoNum type="arabicParenR" startAt="5"/>
              <a:tabLst>
                <a:tab pos="499109" algn="l"/>
              </a:tabLst>
            </a:pPr>
            <a:r>
              <a:rPr sz="3000" spc="-15" dirty="0">
                <a:latin typeface="Calibri"/>
                <a:cs typeface="Calibri"/>
              </a:rPr>
              <a:t>Statistical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analysis.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 startAt="5"/>
            </a:pPr>
            <a:endParaRPr sz="235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spcBef>
                <a:spcPts val="5"/>
              </a:spcBef>
              <a:buAutoNum type="arabicParenR" startAt="5"/>
              <a:tabLst>
                <a:tab pos="499109" algn="l"/>
              </a:tabLst>
            </a:pPr>
            <a:r>
              <a:rPr sz="3000" spc="-10" dirty="0">
                <a:latin typeface="Calibri"/>
                <a:cs typeface="Calibri"/>
              </a:rPr>
              <a:t>Graphic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tabular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display.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arenR" startAt="5"/>
            </a:pPr>
            <a:endParaRPr sz="2350">
              <a:latin typeface="Calibri"/>
              <a:cs typeface="Calibri"/>
            </a:endParaRPr>
          </a:p>
          <a:p>
            <a:pPr marL="498475" indent="-394970">
              <a:lnSpc>
                <a:spcPct val="100000"/>
              </a:lnSpc>
              <a:buAutoNum type="arabicParenR" startAt="5"/>
              <a:tabLst>
                <a:tab pos="499109" algn="l"/>
              </a:tabLst>
            </a:pPr>
            <a:r>
              <a:rPr sz="3000" spc="-15" dirty="0">
                <a:latin typeface="Calibri"/>
                <a:cs typeface="Calibri"/>
              </a:rPr>
              <a:t>Produce </a:t>
            </a:r>
            <a:r>
              <a:rPr sz="3000" spc="-10" dirty="0">
                <a:latin typeface="Calibri"/>
                <a:cs typeface="Calibri"/>
              </a:rPr>
              <a:t>reports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-15" dirty="0">
                <a:latin typeface="Calibri"/>
                <a:cs typeface="Calibri"/>
              </a:rPr>
              <a:t> required.</a:t>
            </a:r>
            <a:endParaRPr sz="3000">
              <a:latin typeface="Calibri"/>
              <a:cs typeface="Calibri"/>
            </a:endParaRPr>
          </a:p>
          <a:p>
            <a:pPr marL="104139" marR="2992120">
              <a:lnSpc>
                <a:spcPct val="160000"/>
              </a:lnSpc>
              <a:spcBef>
                <a:spcPts val="720"/>
              </a:spcBef>
              <a:buAutoNum type="arabicParenR" startAt="5"/>
              <a:tabLst>
                <a:tab pos="646430" algn="l"/>
                <a:tab pos="647065" algn="l"/>
                <a:tab pos="1595755" algn="l"/>
                <a:tab pos="2972435" algn="l"/>
                <a:tab pos="3786504" algn="l"/>
                <a:tab pos="4702175" algn="l"/>
              </a:tabLst>
            </a:pP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35" dirty="0">
                <a:latin typeface="Calibri"/>
                <a:cs typeface="Calibri"/>
              </a:rPr>
              <a:t>at</a:t>
            </a:r>
            <a:r>
              <a:rPr sz="3000" dirty="0">
                <a:latin typeface="Calibri"/>
                <a:cs typeface="Calibri"/>
              </a:rPr>
              <a:t>a	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	and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30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	</a:t>
            </a:r>
            <a:r>
              <a:rPr sz="3000" spc="-55" dirty="0">
                <a:latin typeface="Calibri"/>
                <a:cs typeface="Calibri"/>
              </a:rPr>
              <a:t>e</a:t>
            </a:r>
            <a:r>
              <a:rPr sz="3000" spc="-80" dirty="0">
                <a:latin typeface="Calibri"/>
                <a:cs typeface="Calibri"/>
              </a:rPr>
              <a:t>x</a:t>
            </a:r>
            <a:r>
              <a:rPr sz="3000" dirty="0">
                <a:latin typeface="Calibri"/>
                <a:cs typeface="Calibri"/>
              </a:rPr>
              <a:t>chan</a:t>
            </a:r>
            <a:r>
              <a:rPr sz="3000" spc="-2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  </a:t>
            </a:r>
            <a:r>
              <a:rPr sz="3000" spc="-5" dirty="0">
                <a:latin typeface="Calibri"/>
                <a:cs typeface="Calibri"/>
              </a:rPr>
              <a:t>capabilities.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5" y="4221478"/>
            <a:ext cx="2988563" cy="26365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166827"/>
            <a:ext cx="50082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DEFINITIONS</a:t>
            </a:r>
            <a:r>
              <a:rPr sz="3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EPIDEMIOLOGY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14989"/>
            <a:ext cx="585533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33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1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sz="3300" b="0" u="none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widely</a:t>
            </a:r>
            <a:r>
              <a:rPr sz="3300"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3300" b="0" u="none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3300"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15" dirty="0">
                <a:solidFill>
                  <a:srgbClr val="000000"/>
                </a:solidFill>
                <a:latin typeface="Calibri"/>
                <a:cs typeface="Calibri"/>
              </a:rPr>
              <a:t>cover</a:t>
            </a:r>
            <a:r>
              <a:rPr sz="3300" b="0" u="none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300" b="0" u="none" spc="-7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  <a:r>
              <a:rPr sz="3300"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3300"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u="none" spc="-10" dirty="0">
                <a:solidFill>
                  <a:srgbClr val="000000"/>
                </a:solidFill>
                <a:latin typeface="Calibri"/>
                <a:cs typeface="Calibri"/>
              </a:rPr>
              <a:t>causation </a:t>
            </a:r>
            <a:r>
              <a:rPr sz="3300" b="0" u="none" spc="-5" dirty="0">
                <a:solidFill>
                  <a:srgbClr val="000000"/>
                </a:solidFill>
                <a:latin typeface="Calibri"/>
                <a:cs typeface="Calibri"/>
              </a:rPr>
              <a:t>of: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575686"/>
            <a:ext cx="3622040" cy="138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  <a:tab pos="469900" algn="l"/>
              </a:tabLst>
            </a:pPr>
            <a:r>
              <a:rPr sz="3300" spc="-5" dirty="0">
                <a:latin typeface="Calibri"/>
                <a:cs typeface="Calibri"/>
              </a:rPr>
              <a:t>epidemic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disease.</a:t>
            </a:r>
            <a:endParaRPr sz="33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770"/>
              </a:spcBef>
              <a:buChar char="-"/>
              <a:tabLst>
                <a:tab pos="469265" algn="l"/>
                <a:tab pos="469900" algn="l"/>
              </a:tabLst>
            </a:pPr>
            <a:r>
              <a:rPr sz="3300" spc="-5" dirty="0">
                <a:latin typeface="Calibri"/>
                <a:cs typeface="Calibri"/>
              </a:rPr>
              <a:t>disease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in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general.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034028"/>
            <a:ext cx="168973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3300" dirty="0">
                <a:latin typeface="Calibri"/>
                <a:cs typeface="Calibri"/>
              </a:rPr>
              <a:t>-	</a:t>
            </a:r>
            <a:r>
              <a:rPr sz="3300" spc="-15" dirty="0">
                <a:latin typeface="Calibri"/>
                <a:cs typeface="Calibri"/>
              </a:rPr>
              <a:t>many 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el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ed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5329" y="4034028"/>
            <a:ext cx="239204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 marR="5080" indent="-487680">
              <a:lnSpc>
                <a:spcPct val="15010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non-disease, 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c</a:t>
            </a:r>
            <a:r>
              <a:rPr sz="3300" spc="-5" dirty="0">
                <a:latin typeface="Calibri"/>
                <a:cs typeface="Calibri"/>
              </a:rPr>
              <a:t>ondi</a:t>
            </a:r>
            <a:r>
              <a:rPr sz="3300" spc="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ions,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046" y="4034028"/>
            <a:ext cx="1239520" cy="1535430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080"/>
              </a:spcBef>
            </a:pPr>
            <a:r>
              <a:rPr sz="3300" spc="-5" dirty="0">
                <a:latin typeface="Calibri"/>
                <a:cs typeface="Calibri"/>
              </a:rPr>
              <a:t>health</a:t>
            </a:r>
            <a:r>
              <a:rPr sz="3300" dirty="0">
                <a:latin typeface="Calibri"/>
                <a:cs typeface="Calibri"/>
              </a:rPr>
              <a:t>-</a:t>
            </a:r>
            <a:endParaRPr sz="33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985"/>
              </a:spcBef>
            </a:pPr>
            <a:r>
              <a:rPr sz="3300" spc="-5" dirty="0">
                <a:latin typeface="Calibri"/>
                <a:cs typeface="Calibri"/>
              </a:rPr>
              <a:t>such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794959"/>
            <a:ext cx="47517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>
                <a:latin typeface="Calibri"/>
                <a:cs typeface="Calibri"/>
              </a:rPr>
              <a:t>obesity,</a:t>
            </a:r>
            <a:r>
              <a:rPr sz="3300" spc="-10" dirty="0">
                <a:latin typeface="Calibri"/>
                <a:cs typeface="Calibri"/>
              </a:rPr>
              <a:t> alcohol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or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smoking.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12179" y="1196339"/>
            <a:ext cx="3131820" cy="5661660"/>
            <a:chOff x="6012179" y="1196339"/>
            <a:chExt cx="3131820" cy="56616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2179" y="1196339"/>
              <a:ext cx="3131819" cy="2880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79" y="3933442"/>
              <a:ext cx="3131819" cy="292455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6813" y="110185"/>
            <a:ext cx="220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Calibri"/>
                <a:cs typeface="Calibri"/>
              </a:rPr>
              <a:t>Incidence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39780"/>
            <a:ext cx="8961120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Incidence </a:t>
            </a:r>
            <a:r>
              <a:rPr sz="3200" spc="-10" dirty="0">
                <a:latin typeface="Calibri"/>
                <a:cs typeface="Calibri"/>
              </a:rPr>
              <a:t>measures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rate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occurrence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new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 </a:t>
            </a:r>
            <a:r>
              <a:rPr sz="3200" dirty="0">
                <a:latin typeface="Calibri"/>
                <a:cs typeface="Calibri"/>
              </a:rPr>
              <a:t>of a </a:t>
            </a:r>
            <a:r>
              <a:rPr sz="3200" spc="-5" dirty="0">
                <a:latin typeface="Calibri"/>
                <a:cs typeface="Calibri"/>
              </a:rPr>
              <a:t>disease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condition </a:t>
            </a:r>
            <a:r>
              <a:rPr sz="3200" dirty="0">
                <a:latin typeface="Calibri"/>
                <a:cs typeface="Calibri"/>
              </a:rPr>
              <a:t>during a specified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period.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40963"/>
            <a:ext cx="9143999" cy="371703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083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68807"/>
            <a:ext cx="898779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Incidence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proportion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b="1" spc="-5" dirty="0">
                <a:latin typeface="Calibri"/>
                <a:cs typeface="Calibri"/>
              </a:rPr>
              <a:t>IP</a:t>
            </a:r>
            <a:r>
              <a:rPr sz="3200" spc="-5" dirty="0">
                <a:latin typeface="Calibri"/>
                <a:cs typeface="Calibri"/>
              </a:rPr>
              <a:t>):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7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It is </a:t>
            </a:r>
            <a:r>
              <a:rPr sz="3200" spc="-10" dirty="0">
                <a:latin typeface="Calibri"/>
                <a:cs typeface="Calibri"/>
              </a:rPr>
              <a:t>calculated</a:t>
            </a:r>
            <a:r>
              <a:rPr sz="3200" spc="-5" dirty="0">
                <a:latin typeface="Calibri"/>
                <a:cs typeface="Calibri"/>
              </a:rPr>
              <a:t> dividing</a:t>
            </a:r>
            <a:r>
              <a:rPr sz="3200" dirty="0">
                <a:latin typeface="Calibri"/>
                <a:cs typeface="Calibri"/>
              </a:rPr>
              <a:t> the </a:t>
            </a: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new cases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during</a:t>
            </a:r>
            <a:r>
              <a:rPr sz="3200" spc="5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given</a:t>
            </a:r>
            <a:r>
              <a:rPr sz="3200" spc="5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period</a:t>
            </a:r>
            <a:r>
              <a:rPr sz="3200" spc="5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r>
              <a:rPr sz="3200" spc="5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</a:t>
            </a:r>
            <a:r>
              <a:rPr sz="3200" spc="5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subjects</a:t>
            </a:r>
            <a:r>
              <a:rPr sz="3200" spc="5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risk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population </a:t>
            </a:r>
            <a:r>
              <a:rPr sz="3200" dirty="0">
                <a:latin typeface="Calibri"/>
                <a:cs typeface="Calibri"/>
              </a:rPr>
              <a:t>initially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risk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beginning 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45" dirty="0">
                <a:latin typeface="Calibri"/>
                <a:cs typeface="Calibri"/>
              </a:rPr>
              <a:t>study.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6813" y="110185"/>
            <a:ext cx="220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Calibri"/>
                <a:cs typeface="Calibri"/>
              </a:rPr>
              <a:t>Incidence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011237"/>
            <a:ext cx="8686800" cy="18467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836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602" y="38481"/>
            <a:ext cx="2563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5" dirty="0"/>
              <a:t>Prevalence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8257"/>
            <a:ext cx="898652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0" indent="-56578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78485" algn="l"/>
              </a:tabLst>
            </a:pPr>
            <a:r>
              <a:rPr sz="3200" spc="-40" dirty="0">
                <a:latin typeface="Calibri"/>
                <a:cs typeface="Calibri"/>
              </a:rPr>
              <a:t>Refers</a:t>
            </a:r>
            <a:r>
              <a:rPr sz="3200" spc="1019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total</a:t>
            </a:r>
            <a:r>
              <a:rPr sz="3200" spc="10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number</a:t>
            </a:r>
            <a:r>
              <a:rPr sz="3200" spc="10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01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individuals</a:t>
            </a:r>
            <a:r>
              <a:rPr sz="3200" spc="10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0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355600" marR="5080" algn="just">
              <a:lnSpc>
                <a:spcPct val="160000"/>
              </a:lnSpc>
            </a:pPr>
            <a:r>
              <a:rPr sz="3200" spc="-5" dirty="0">
                <a:latin typeface="Calibri"/>
                <a:cs typeface="Calibri"/>
              </a:rPr>
              <a:t>population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disease or health condition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specific period </a:t>
            </a:r>
            <a:r>
              <a:rPr sz="3200" dirty="0">
                <a:latin typeface="Calibri"/>
                <a:cs typeface="Calibri"/>
              </a:rPr>
              <a:t>of time,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15" dirty="0">
                <a:latin typeface="Calibri"/>
                <a:cs typeface="Calibri"/>
              </a:rPr>
              <a:t>expressed </a:t>
            </a:r>
            <a:r>
              <a:rPr sz="3200" dirty="0">
                <a:latin typeface="Calibri"/>
                <a:cs typeface="Calibri"/>
              </a:rPr>
              <a:t>as 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percentage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population.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76699"/>
            <a:ext cx="9144000" cy="278129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8366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7875" algn="l"/>
                <a:tab pos="9156065" algn="l"/>
              </a:tabLst>
            </a:pPr>
            <a:r>
              <a:rPr dirty="0"/>
              <a:t> 	</a:t>
            </a:r>
            <a:r>
              <a:rPr spc="-15" dirty="0"/>
              <a:t>Prevalence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5949"/>
            <a:ext cx="8989060" cy="5695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Prevalence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answers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"How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many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people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have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disease </a:t>
            </a:r>
            <a:r>
              <a:rPr sz="3000" spc="-10" dirty="0">
                <a:latin typeface="Calibri"/>
                <a:cs typeface="Calibri"/>
              </a:rPr>
              <a:t>right </a:t>
            </a:r>
            <a:r>
              <a:rPr sz="3000" spc="-5" dirty="0">
                <a:latin typeface="Calibri"/>
                <a:cs typeface="Calibri"/>
              </a:rPr>
              <a:t>now?"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"How </a:t>
            </a:r>
            <a:r>
              <a:rPr sz="3000" spc="-15" dirty="0">
                <a:latin typeface="Calibri"/>
                <a:cs typeface="Calibri"/>
              </a:rPr>
              <a:t>many</a:t>
            </a:r>
            <a:r>
              <a:rPr sz="3000" spc="-10" dirty="0">
                <a:latin typeface="Calibri"/>
                <a:cs typeface="Calibri"/>
              </a:rPr>
              <a:t> people</a:t>
            </a:r>
            <a:r>
              <a:rPr sz="3000" spc="6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have</a:t>
            </a:r>
            <a:r>
              <a:rPr sz="3000" spc="6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had </a:t>
            </a:r>
            <a:r>
              <a:rPr sz="3000" dirty="0">
                <a:latin typeface="Calibri"/>
                <a:cs typeface="Calibri"/>
              </a:rPr>
              <a:t> this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disease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during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period?".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100"/>
              </a:lnSpc>
              <a:spcBef>
                <a:spcPts val="71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Incidence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answers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"How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many</a:t>
            </a:r>
            <a:r>
              <a:rPr sz="3000" spc="-10" dirty="0">
                <a:latin typeface="Calibri"/>
                <a:cs typeface="Calibri"/>
              </a:rPr>
              <a:t> people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acquired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disease during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[a</a:t>
            </a:r>
            <a:r>
              <a:rPr sz="3000" spc="-5" dirty="0">
                <a:latin typeface="Calibri"/>
                <a:cs typeface="Calibri"/>
              </a:rPr>
              <a:t> specified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period]?“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Thus, incidence </a:t>
            </a:r>
            <a:r>
              <a:rPr sz="3000" spc="-25" dirty="0">
                <a:latin typeface="Calibri"/>
                <a:cs typeface="Calibri"/>
              </a:rPr>
              <a:t>conveys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dirty="0">
                <a:latin typeface="Calibri"/>
                <a:cs typeface="Calibri"/>
              </a:rPr>
              <a:t>about </a:t>
            </a:r>
            <a:r>
              <a:rPr sz="3000" spc="-5" dirty="0">
                <a:latin typeface="Calibri"/>
                <a:cs typeface="Calibri"/>
              </a:rPr>
              <a:t>the risk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contracting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disease, </a:t>
            </a:r>
            <a:r>
              <a:rPr sz="3000" spc="-10" dirty="0">
                <a:latin typeface="Calibri"/>
                <a:cs typeface="Calibri"/>
              </a:rPr>
              <a:t>whereas </a:t>
            </a:r>
            <a:r>
              <a:rPr sz="3000" spc="-15" dirty="0">
                <a:latin typeface="Calibri"/>
                <a:cs typeface="Calibri"/>
              </a:rPr>
              <a:t>prevalence indicates </a:t>
            </a:r>
            <a:r>
              <a:rPr sz="3000" spc="-10" dirty="0">
                <a:latin typeface="Calibri"/>
                <a:cs typeface="Calibri"/>
              </a:rPr>
              <a:t> how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widespread</a:t>
            </a:r>
            <a:r>
              <a:rPr sz="3000" dirty="0">
                <a:latin typeface="Calibri"/>
                <a:cs typeface="Calibri"/>
              </a:rPr>
              <a:t> 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disease</a:t>
            </a:r>
            <a:r>
              <a:rPr sz="3000" spc="-5" dirty="0">
                <a:latin typeface="Calibri"/>
                <a:cs typeface="Calibri"/>
              </a:rPr>
              <a:t> is.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4632325" cy="642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78860" algn="l"/>
              </a:tabLst>
            </a:pPr>
            <a:r>
              <a:rPr sz="4000" spc="-15" dirty="0">
                <a:latin typeface="Calibri"/>
                <a:cs typeface="Calibri"/>
              </a:rPr>
              <a:t>Information</a:t>
            </a:r>
            <a:r>
              <a:rPr sz="4000" spc="-10" dirty="0">
                <a:latin typeface="Calibri"/>
                <a:cs typeface="Calibri"/>
              </a:rPr>
              <a:t> is</a:t>
            </a:r>
            <a:r>
              <a:rPr sz="4000" spc="-5" dirty="0">
                <a:latin typeface="Calibri"/>
                <a:cs typeface="Calibri"/>
              </a:rPr>
              <a:t> the 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set </a:t>
            </a:r>
            <a:r>
              <a:rPr sz="4000" spc="-5" dirty="0">
                <a:latin typeface="Calibri"/>
                <a:cs typeface="Calibri"/>
              </a:rPr>
              <a:t>of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data </a:t>
            </a:r>
            <a:r>
              <a:rPr sz="4000" spc="-10" dirty="0">
                <a:latin typeface="Calibri"/>
                <a:cs typeface="Calibri"/>
              </a:rPr>
              <a:t>that has </a:t>
            </a:r>
            <a:r>
              <a:rPr sz="4000" spc="-5" dirty="0">
                <a:latin typeface="Calibri"/>
                <a:cs typeface="Calibri"/>
              </a:rPr>
              <a:t> al</a:t>
            </a:r>
            <a:r>
              <a:rPr sz="4000" spc="-60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eady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" dirty="0">
                <a:latin typeface="Calibri"/>
                <a:cs typeface="Calibri"/>
              </a:rPr>
              <a:t>been  </a:t>
            </a:r>
            <a:r>
              <a:rPr sz="4000" spc="-15" dirty="0">
                <a:latin typeface="Calibri"/>
                <a:cs typeface="Calibri"/>
              </a:rPr>
              <a:t>processed, </a:t>
            </a:r>
            <a:r>
              <a:rPr sz="4000" spc="-20" dirty="0">
                <a:latin typeface="Calibri"/>
                <a:cs typeface="Calibri"/>
              </a:rPr>
              <a:t>analyzed,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and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structured</a:t>
            </a:r>
            <a:r>
              <a:rPr sz="4000" spc="-10" dirty="0">
                <a:latin typeface="Calibri"/>
                <a:cs typeface="Calibri"/>
              </a:rPr>
              <a:t> in</a:t>
            </a:r>
            <a:r>
              <a:rPr sz="4000" spc="-5" dirty="0">
                <a:latin typeface="Calibri"/>
                <a:cs typeface="Calibri"/>
              </a:rPr>
              <a:t> a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meaningful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way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-40" dirty="0">
                <a:latin typeface="Calibri"/>
                <a:cs typeface="Calibri"/>
              </a:rPr>
              <a:t>to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become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useful.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48071" y="461368"/>
            <a:ext cx="3996054" cy="6384925"/>
            <a:chOff x="5148071" y="461368"/>
            <a:chExt cx="3996054" cy="6384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6660" y="461368"/>
              <a:ext cx="3472922" cy="4626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4997194"/>
              <a:ext cx="3995927" cy="1848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9145"/>
            <a:ext cx="9144000" cy="6657975"/>
            <a:chOff x="0" y="109145"/>
            <a:chExt cx="9144000" cy="6657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61" y="109145"/>
              <a:ext cx="8991345" cy="66578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24711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764" y="151257"/>
            <a:ext cx="51600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latin typeface="Calibri"/>
                <a:cs typeface="Calibri"/>
              </a:rPr>
              <a:t>Frequency</a:t>
            </a:r>
            <a:r>
              <a:rPr b="0" u="none" spc="-10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70076"/>
            <a:ext cx="5424170" cy="318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  <a:buChar char="-"/>
              <a:tabLst>
                <a:tab pos="611505" algn="l"/>
                <a:tab pos="612140" algn="l"/>
                <a:tab pos="2707005" algn="l"/>
                <a:tab pos="3425190" algn="l"/>
                <a:tab pos="4580255" algn="l"/>
              </a:tabLst>
            </a:pP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cy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spc="-1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w	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en  </a:t>
            </a:r>
            <a:r>
              <a:rPr sz="3000" spc="-5" dirty="0">
                <a:latin typeface="Calibri"/>
                <a:cs typeface="Calibri"/>
              </a:rPr>
              <a:t>something </a:t>
            </a:r>
            <a:r>
              <a:rPr sz="3000" spc="-10" dirty="0">
                <a:latin typeface="Calibri"/>
                <a:cs typeface="Calibri"/>
              </a:rPr>
              <a:t>occurs.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30100"/>
              </a:lnSpc>
              <a:spcBef>
                <a:spcPts val="720"/>
              </a:spcBef>
              <a:buChar char="-"/>
              <a:tabLst>
                <a:tab pos="352425" algn="l"/>
                <a:tab pos="353060" algn="l"/>
                <a:tab pos="928369" algn="l"/>
                <a:tab pos="1987550" algn="l"/>
                <a:tab pos="3554729" algn="l"/>
                <a:tab pos="4092575" algn="l"/>
                <a:tab pos="4833620" algn="l"/>
              </a:tabLst>
            </a:pPr>
            <a:r>
              <a:rPr sz="3000" spc="-26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ma</a:t>
            </a:r>
            <a:r>
              <a:rPr sz="3000" spc="-100" dirty="0">
                <a:latin typeface="Calibri"/>
                <a:cs typeface="Calibri"/>
              </a:rPr>
              <a:t>k</a:t>
            </a:r>
            <a:r>
              <a:rPr sz="3000" dirty="0">
                <a:latin typeface="Calibri"/>
                <a:cs typeface="Calibri"/>
              </a:rPr>
              <a:t>e	mean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g	of	the	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w  </a:t>
            </a:r>
            <a:r>
              <a:rPr sz="3000" spc="-15" dirty="0">
                <a:latin typeface="Calibri"/>
                <a:cs typeface="Calibri"/>
              </a:rPr>
              <a:t>data, </a:t>
            </a:r>
            <a:r>
              <a:rPr sz="3000" spc="-10" dirty="0">
                <a:latin typeface="Calibri"/>
                <a:cs typeface="Calibri"/>
              </a:rPr>
              <a:t>we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must </a:t>
            </a:r>
            <a:r>
              <a:rPr sz="3000" spc="-25" dirty="0">
                <a:latin typeface="Calibri"/>
                <a:cs typeface="Calibri"/>
              </a:rPr>
              <a:t>organize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it.</a:t>
            </a:r>
            <a:endParaRPr sz="300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1800"/>
              </a:spcBef>
              <a:buChar char="-"/>
              <a:tabLst>
                <a:tab pos="329565" algn="l"/>
                <a:tab pos="330200" algn="l"/>
                <a:tab pos="751205" algn="l"/>
                <a:tab pos="1189355" algn="l"/>
                <a:tab pos="1771014" algn="l"/>
                <a:tab pos="3474085" algn="l"/>
                <a:tab pos="5260340" algn="l"/>
              </a:tabLst>
            </a:pP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t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s	an	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60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ani</a:t>
            </a:r>
            <a:r>
              <a:rPr sz="3000" spc="-75" dirty="0">
                <a:latin typeface="Calibri"/>
                <a:cs typeface="Calibri"/>
              </a:rPr>
              <a:t>z</a:t>
            </a:r>
            <a:r>
              <a:rPr sz="3000" dirty="0">
                <a:latin typeface="Calibri"/>
                <a:cs typeface="Calibri"/>
              </a:rPr>
              <a:t>ed	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abu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3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ion	/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25038"/>
            <a:ext cx="1428115" cy="180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5"/>
              </a:spcBef>
            </a:pPr>
            <a:r>
              <a:rPr sz="3000" dirty="0">
                <a:latin typeface="Calibri"/>
                <a:cs typeface="Calibri"/>
              </a:rPr>
              <a:t>g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aph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  </a:t>
            </a:r>
            <a:r>
              <a:rPr sz="3000" spc="-10" dirty="0">
                <a:latin typeface="Calibri"/>
                <a:cs typeface="Calibri"/>
              </a:rPr>
              <a:t>number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category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654" y="5351779"/>
            <a:ext cx="2737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960245" algn="l"/>
              </a:tabLst>
            </a:pPr>
            <a:r>
              <a:rPr sz="3000" dirty="0">
                <a:latin typeface="Calibri"/>
                <a:cs typeface="Calibri"/>
              </a:rPr>
              <a:t>on	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10" dirty="0">
                <a:latin typeface="Calibri"/>
                <a:cs typeface="Calibri"/>
              </a:rPr>
              <a:t>s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1469" y="4025038"/>
            <a:ext cx="390271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 algn="r">
              <a:lnSpc>
                <a:spcPct val="130100"/>
              </a:lnSpc>
              <a:spcBef>
                <a:spcPts val="100"/>
              </a:spcBef>
              <a:tabLst>
                <a:tab pos="624840" algn="l"/>
                <a:tab pos="2573020" algn="l"/>
                <a:tab pos="2762250" algn="l"/>
                <a:tab pos="3156585" algn="l"/>
                <a:tab pos="3371850" algn="l"/>
              </a:tabLst>
            </a:pP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5" dirty="0">
                <a:latin typeface="Calibri"/>
                <a:cs typeface="Calibri"/>
              </a:rPr>
              <a:t>p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es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ta</a:t>
            </a:r>
            <a:r>
              <a:rPr sz="3000" dirty="0">
                <a:latin typeface="Calibri"/>
                <a:cs typeface="Calibri"/>
              </a:rPr>
              <a:t>tion		of		the  of	i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viduals	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	e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ch</a:t>
            </a:r>
            <a:endParaRPr sz="30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1080"/>
              </a:spcBef>
            </a:pPr>
            <a:r>
              <a:rPr sz="3000" dirty="0">
                <a:latin typeface="Calibri"/>
                <a:cs typeface="Calibri"/>
              </a:rPr>
              <a:t>of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945835"/>
            <a:ext cx="2283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measurement.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0830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687567" y="1053083"/>
            <a:ext cx="3456940" cy="5805170"/>
            <a:chOff x="5687567" y="1053083"/>
            <a:chExt cx="3456940" cy="58051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1507" y="1053083"/>
              <a:ext cx="2412491" cy="58049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7567" y="1053083"/>
              <a:ext cx="3428999" cy="5804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72408"/>
            <a:ext cx="89871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Both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histograms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charts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provide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7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visual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display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spc="-10" dirty="0">
                <a:latin typeface="Calibri"/>
                <a:cs typeface="Calibri"/>
              </a:rPr>
              <a:t>columns (rectangular </a:t>
            </a:r>
            <a:r>
              <a:rPr sz="3200" spc="-15" dirty="0">
                <a:latin typeface="Calibri"/>
                <a:cs typeface="Calibri"/>
              </a:rPr>
              <a:t>bars), </a:t>
            </a:r>
            <a:r>
              <a:rPr sz="3200" dirty="0">
                <a:latin typeface="Calibri"/>
                <a:cs typeface="Calibri"/>
              </a:rPr>
              <a:t>with the y-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axis representing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frequency </a:t>
            </a:r>
            <a:r>
              <a:rPr sz="3200" spc="-15" dirty="0">
                <a:latin typeface="Calibri"/>
                <a:cs typeface="Calibri"/>
              </a:rPr>
              <a:t>count,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10" dirty="0">
                <a:latin typeface="Calibri"/>
                <a:cs typeface="Calibri"/>
              </a:rPr>
              <a:t>x-axis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representing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variable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measured.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7276"/>
              <a:ext cx="934212" cy="332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961" y="127"/>
            <a:ext cx="2135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10" dirty="0">
                <a:latin typeface="Calibri"/>
                <a:cs typeface="Calibri"/>
              </a:rPr>
              <a:t>H</a:t>
            </a:r>
            <a:r>
              <a:rPr sz="4000" b="0" u="none" spc="-20" dirty="0">
                <a:latin typeface="Calibri"/>
                <a:cs typeface="Calibri"/>
              </a:rPr>
              <a:t>i</a:t>
            </a:r>
            <a:r>
              <a:rPr sz="4000" b="0" u="none" spc="-60" dirty="0">
                <a:latin typeface="Calibri"/>
                <a:cs typeface="Calibri"/>
              </a:rPr>
              <a:t>s</a:t>
            </a:r>
            <a:r>
              <a:rPr sz="4000" b="0" u="none" spc="-40" dirty="0">
                <a:latin typeface="Calibri"/>
                <a:cs typeface="Calibri"/>
              </a:rPr>
              <a:t>t</a:t>
            </a:r>
            <a:r>
              <a:rPr sz="4000" b="0" u="none" spc="-10" dirty="0">
                <a:latin typeface="Calibri"/>
                <a:cs typeface="Calibri"/>
              </a:rPr>
              <a:t>og</a:t>
            </a:r>
            <a:r>
              <a:rPr sz="4000" b="0" u="none" spc="-90" dirty="0">
                <a:latin typeface="Calibri"/>
                <a:cs typeface="Calibri"/>
              </a:rPr>
              <a:t>r</a:t>
            </a:r>
            <a:r>
              <a:rPr sz="4000" b="0" u="none" spc="-5" dirty="0">
                <a:latin typeface="Calibri"/>
                <a:cs typeface="Calibri"/>
              </a:rPr>
              <a:t>am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34236"/>
            <a:ext cx="50952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histogram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bar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frequency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variable. </a:t>
            </a:r>
            <a:r>
              <a:rPr sz="2800" spc="-5" dirty="0">
                <a:latin typeface="Calibri"/>
                <a:cs typeface="Calibri"/>
              </a:rPr>
              <a:t> Because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frequency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actually 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continuous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variable,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bars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connected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,so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bars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longer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discrete.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4714" y="814577"/>
            <a:ext cx="3416715" cy="2619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1328" y="3645408"/>
            <a:ext cx="3852672" cy="29138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5" y="351129"/>
            <a:ext cx="8079166" cy="64081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3234"/>
            <a:chOff x="0" y="0"/>
            <a:chExt cx="9144000" cy="68332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28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32803" y="4293108"/>
              <a:ext cx="382905" cy="720090"/>
            </a:xfrm>
            <a:custGeom>
              <a:avLst/>
              <a:gdLst/>
              <a:ahLst/>
              <a:cxnLst/>
              <a:rect l="l" t="t" r="r" b="b"/>
              <a:pathLst>
                <a:path w="382904" h="720089">
                  <a:moveTo>
                    <a:pt x="0" y="0"/>
                  </a:moveTo>
                  <a:lnTo>
                    <a:pt x="382650" y="72009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6" y="125670"/>
            <a:ext cx="8715375" cy="67143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67400" cy="6021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1890" y="75057"/>
            <a:ext cx="3335654" cy="63671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7620" algn="just">
              <a:lnSpc>
                <a:spcPts val="3460"/>
              </a:lnSpc>
              <a:spcBef>
                <a:spcPts val="535"/>
              </a:spcBef>
            </a:pPr>
            <a:r>
              <a:rPr sz="3200" spc="-15" dirty="0">
                <a:latin typeface="Calibri"/>
                <a:cs typeface="Calibri"/>
              </a:rPr>
              <a:t>Bars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descending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order.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(with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Calibri"/>
              <a:cs typeface="Calibri"/>
            </a:endParaRPr>
          </a:p>
          <a:p>
            <a:pPr marL="12700" marR="8255" algn="just">
              <a:lnSpc>
                <a:spcPts val="346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It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answers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question: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Calibri"/>
              <a:cs typeface="Calibri"/>
            </a:endParaRPr>
          </a:p>
          <a:p>
            <a:pPr marL="12700" marR="6350" algn="just">
              <a:lnSpc>
                <a:spcPts val="3460"/>
              </a:lnSpc>
            </a:pP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variables out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occurring</a:t>
            </a:r>
            <a:r>
              <a:rPr sz="3200" spc="-10" dirty="0">
                <a:latin typeface="Calibri"/>
                <a:cs typeface="Calibri"/>
              </a:rPr>
              <a:t> most?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marL="12700" marR="5080" algn="just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Which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variables</a:t>
            </a:r>
            <a:r>
              <a:rPr sz="3200" dirty="0">
                <a:latin typeface="Calibri"/>
                <a:cs typeface="Calibri"/>
              </a:rPr>
              <a:t> of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causes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48640"/>
            <a:ext cx="8930640" cy="6309360"/>
            <a:chOff x="0" y="548640"/>
            <a:chExt cx="8930640" cy="6309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232" y="6327646"/>
              <a:ext cx="3070860" cy="504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30367"/>
              <a:ext cx="2697480" cy="16276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9" y="5230366"/>
              <a:ext cx="2522220" cy="1601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5208" y="548640"/>
              <a:ext cx="3063240" cy="45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7400" y="1053084"/>
              <a:ext cx="3063240" cy="22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1844" y="4509516"/>
              <a:ext cx="1277111" cy="91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5208" y="6452616"/>
              <a:ext cx="1275588" cy="9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431" y="1130808"/>
              <a:ext cx="1066800" cy="2758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4307" y="2421635"/>
              <a:ext cx="1495044" cy="332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0815"/>
            <a:ext cx="4993005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4586605" algn="l"/>
              </a:tabLst>
            </a:pPr>
            <a:r>
              <a:rPr sz="3700" spc="-10" dirty="0">
                <a:latin typeface="Calibri"/>
                <a:cs typeface="Calibri"/>
              </a:rPr>
              <a:t>Combi</a:t>
            </a:r>
            <a:r>
              <a:rPr sz="3700" spc="15" dirty="0">
                <a:latin typeface="Calibri"/>
                <a:cs typeface="Calibri"/>
              </a:rPr>
              <a:t>n</a:t>
            </a:r>
            <a:r>
              <a:rPr sz="3700" spc="-35" dirty="0">
                <a:latin typeface="Calibri"/>
                <a:cs typeface="Calibri"/>
              </a:rPr>
              <a:t>a</a:t>
            </a:r>
            <a:r>
              <a:rPr sz="3700" spc="-5" dirty="0">
                <a:latin typeface="Calibri"/>
                <a:cs typeface="Calibri"/>
              </a:rPr>
              <a:t>tion</a:t>
            </a:r>
            <a:r>
              <a:rPr sz="3700" dirty="0">
                <a:latin typeface="Calibri"/>
                <a:cs typeface="Calibri"/>
              </a:rPr>
              <a:t>	</a:t>
            </a:r>
            <a:r>
              <a:rPr sz="3700" spc="-15" dirty="0">
                <a:latin typeface="Calibri"/>
                <a:cs typeface="Calibri"/>
              </a:rPr>
              <a:t>of  information,</a:t>
            </a:r>
            <a:r>
              <a:rPr sz="3700" spc="360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experience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092836"/>
            <a:ext cx="1162050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700" spc="-5" dirty="0">
                <a:latin typeface="Calibri"/>
                <a:cs typeface="Calibri"/>
              </a:rPr>
              <a:t>leads </a:t>
            </a:r>
            <a:r>
              <a:rPr sz="3700" dirty="0">
                <a:latin typeface="Calibri"/>
                <a:cs typeface="Calibri"/>
              </a:rPr>
              <a:t> </a:t>
            </a:r>
            <a:r>
              <a:rPr sz="3700" spc="-5" dirty="0">
                <a:latin typeface="Calibri"/>
                <a:cs typeface="Calibri"/>
              </a:rPr>
              <a:t>which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0089" y="3092836"/>
            <a:ext cx="3079115" cy="2562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080" indent="-44450" algn="r">
              <a:lnSpc>
                <a:spcPct val="150000"/>
              </a:lnSpc>
              <a:spcBef>
                <a:spcPts val="95"/>
              </a:spcBef>
              <a:tabLst>
                <a:tab pos="981710" algn="l"/>
                <a:tab pos="1198245" algn="l"/>
                <a:tab pos="2710180" algn="l"/>
              </a:tabLst>
            </a:pPr>
            <a:r>
              <a:rPr sz="3700" spc="-45" dirty="0">
                <a:latin typeface="Calibri"/>
                <a:cs typeface="Calibri"/>
              </a:rPr>
              <a:t>t</a:t>
            </a:r>
            <a:r>
              <a:rPr sz="3700" spc="-5" dirty="0">
                <a:latin typeface="Calibri"/>
                <a:cs typeface="Calibri"/>
              </a:rPr>
              <a:t>o</a:t>
            </a:r>
            <a:r>
              <a:rPr sz="3700" dirty="0">
                <a:latin typeface="Calibri"/>
                <a:cs typeface="Calibri"/>
              </a:rPr>
              <a:t>	</a:t>
            </a:r>
            <a:r>
              <a:rPr sz="3700" spc="-5" dirty="0">
                <a:latin typeface="Calibri"/>
                <a:cs typeface="Calibri"/>
              </a:rPr>
              <a:t>knowl</a:t>
            </a:r>
            <a:r>
              <a:rPr sz="3700" spc="10" dirty="0">
                <a:latin typeface="Calibri"/>
                <a:cs typeface="Calibri"/>
              </a:rPr>
              <a:t>e</a:t>
            </a:r>
            <a:r>
              <a:rPr sz="3700" spc="-10" dirty="0">
                <a:latin typeface="Calibri"/>
                <a:cs typeface="Calibri"/>
              </a:rPr>
              <a:t>d</a:t>
            </a:r>
            <a:r>
              <a:rPr sz="3700" spc="-40" dirty="0">
                <a:latin typeface="Calibri"/>
                <a:cs typeface="Calibri"/>
              </a:rPr>
              <a:t>g</a:t>
            </a:r>
            <a:r>
              <a:rPr sz="3700" spc="-5" dirty="0">
                <a:latin typeface="Calibri"/>
                <a:cs typeface="Calibri"/>
              </a:rPr>
              <a:t>e  </a:t>
            </a:r>
            <a:r>
              <a:rPr sz="3700" spc="-50" dirty="0">
                <a:latin typeface="Calibri"/>
                <a:cs typeface="Calibri"/>
              </a:rPr>
              <a:t>c</a:t>
            </a:r>
            <a:r>
              <a:rPr sz="3700" spc="-5" dirty="0">
                <a:latin typeface="Calibri"/>
                <a:cs typeface="Calibri"/>
              </a:rPr>
              <a:t>an</a:t>
            </a:r>
            <a:r>
              <a:rPr sz="3700" dirty="0">
                <a:latin typeface="Calibri"/>
                <a:cs typeface="Calibri"/>
              </a:rPr>
              <a:t>		</a:t>
            </a:r>
            <a:r>
              <a:rPr sz="3700" spc="-5" dirty="0">
                <a:latin typeface="Calibri"/>
                <a:cs typeface="Calibri"/>
              </a:rPr>
              <a:t>assi</a:t>
            </a:r>
            <a:r>
              <a:rPr sz="3700" spc="-45" dirty="0">
                <a:latin typeface="Calibri"/>
                <a:cs typeface="Calibri"/>
              </a:rPr>
              <a:t>s</a:t>
            </a:r>
            <a:r>
              <a:rPr sz="3700" spc="-5" dirty="0">
                <a:latin typeface="Calibri"/>
                <a:cs typeface="Calibri"/>
              </a:rPr>
              <a:t>t</a:t>
            </a:r>
            <a:r>
              <a:rPr sz="3700" dirty="0">
                <a:latin typeface="Calibri"/>
                <a:cs typeface="Calibri"/>
              </a:rPr>
              <a:t>	</a:t>
            </a:r>
            <a:r>
              <a:rPr sz="3700" spc="-5" dirty="0">
                <a:latin typeface="Calibri"/>
                <a:cs typeface="Calibri"/>
              </a:rPr>
              <a:t>in</a:t>
            </a:r>
            <a:endParaRPr sz="37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2220"/>
              </a:spcBef>
            </a:pPr>
            <a:r>
              <a:rPr sz="3700" spc="-5" dirty="0">
                <a:latin typeface="Calibri"/>
                <a:cs typeface="Calibri"/>
              </a:rPr>
              <a:t>and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84730"/>
            <a:ext cx="3458845" cy="1717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2054860" algn="l"/>
              </a:tabLst>
            </a:pPr>
            <a:r>
              <a:rPr sz="3700" spc="-10" dirty="0">
                <a:latin typeface="Calibri"/>
                <a:cs typeface="Calibri"/>
              </a:rPr>
              <a:t>decisi</a:t>
            </a:r>
            <a:r>
              <a:rPr sz="3700" dirty="0">
                <a:latin typeface="Calibri"/>
                <a:cs typeface="Calibri"/>
              </a:rPr>
              <a:t>o</a:t>
            </a:r>
            <a:r>
              <a:rPr sz="3700" spc="-5" dirty="0">
                <a:latin typeface="Calibri"/>
                <a:cs typeface="Calibri"/>
              </a:rPr>
              <a:t>n</a:t>
            </a:r>
            <a:r>
              <a:rPr sz="3700" dirty="0">
                <a:latin typeface="Calibri"/>
                <a:cs typeface="Calibri"/>
              </a:rPr>
              <a:t>	</a:t>
            </a:r>
            <a:r>
              <a:rPr sz="3700" spc="-5" dirty="0">
                <a:latin typeface="Calibri"/>
                <a:cs typeface="Calibri"/>
              </a:rPr>
              <a:t>ma</a:t>
            </a:r>
            <a:r>
              <a:rPr sz="3700" spc="5" dirty="0">
                <a:latin typeface="Calibri"/>
                <a:cs typeface="Calibri"/>
              </a:rPr>
              <a:t>k</a:t>
            </a:r>
            <a:r>
              <a:rPr sz="3700" spc="-5" dirty="0">
                <a:latin typeface="Calibri"/>
                <a:cs typeface="Calibri"/>
              </a:rPr>
              <a:t>ing  </a:t>
            </a:r>
            <a:r>
              <a:rPr sz="3700" spc="-10" dirty="0">
                <a:latin typeface="Calibri"/>
                <a:cs typeface="Calibri"/>
              </a:rPr>
              <a:t>taking</a:t>
            </a:r>
            <a:r>
              <a:rPr sz="3700" spc="5" dirty="0">
                <a:latin typeface="Calibri"/>
                <a:cs typeface="Calibri"/>
              </a:rPr>
              <a:t> </a:t>
            </a:r>
            <a:r>
              <a:rPr sz="3700" spc="-5" dirty="0">
                <a:latin typeface="Calibri"/>
                <a:cs typeface="Calibri"/>
              </a:rPr>
              <a:t>actions.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48071" y="0"/>
            <a:ext cx="3996054" cy="6858000"/>
            <a:chOff x="5148071" y="0"/>
            <a:chExt cx="3996054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7" y="0"/>
              <a:ext cx="3852672" cy="24216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4805171"/>
              <a:ext cx="3977639" cy="20528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7" y="2421635"/>
              <a:ext cx="3834383" cy="23835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3" y="0"/>
            <a:ext cx="4899660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225374"/>
            <a:ext cx="9169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0650" algn="l"/>
                <a:tab pos="9156065" algn="l"/>
              </a:tabLst>
            </a:pPr>
            <a:r>
              <a:rPr b="0" dirty="0">
                <a:latin typeface="Calibri"/>
                <a:cs typeface="Calibri"/>
              </a:rPr>
              <a:t> 	When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to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use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pareto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analysis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15949"/>
            <a:ext cx="8987790" cy="529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3098800" algn="l"/>
                <a:tab pos="5535930" algn="l"/>
                <a:tab pos="8276590" algn="l"/>
              </a:tabLst>
            </a:pPr>
            <a:r>
              <a:rPr sz="3600" dirty="0">
                <a:latin typeface="Calibri"/>
                <a:cs typeface="Calibri"/>
              </a:rPr>
              <a:t>Priori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izing	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-8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oblem</a:t>
            </a:r>
            <a:r>
              <a:rPr sz="3600" spc="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:	Nomin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g	a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  </a:t>
            </a:r>
            <a:r>
              <a:rPr sz="3600" spc="-5" dirty="0">
                <a:latin typeface="Calibri"/>
                <a:cs typeface="Calibri"/>
              </a:rPr>
              <a:t>selecting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improvement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project.</a:t>
            </a:r>
            <a:endParaRPr sz="3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10" dirty="0">
                <a:latin typeface="Calibri"/>
                <a:cs typeface="Calibri"/>
              </a:rPr>
              <a:t>Determining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vital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few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dirty="0">
                <a:latin typeface="Calibri"/>
                <a:cs typeface="Calibri"/>
              </a:rPr>
              <a:t> 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symptoms.</a:t>
            </a:r>
            <a:endParaRPr sz="3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spc="-5" dirty="0">
                <a:latin typeface="Calibri"/>
                <a:cs typeface="Calibri"/>
              </a:rPr>
              <a:t>Identifying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root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causes.</a:t>
            </a:r>
            <a:endParaRPr sz="3600">
              <a:latin typeface="Calibri"/>
              <a:cs typeface="Calibri"/>
            </a:endParaRPr>
          </a:p>
          <a:p>
            <a:pPr marL="527685" marR="5715" indent="-515620">
              <a:lnSpc>
                <a:spcPct val="150000"/>
              </a:lnSpc>
              <a:spcBef>
                <a:spcPts val="865"/>
              </a:spcBef>
              <a:buAutoNum type="arabicPeriod"/>
              <a:tabLst>
                <a:tab pos="527685" algn="l"/>
                <a:tab pos="528320" algn="l"/>
                <a:tab pos="1870075" algn="l"/>
                <a:tab pos="4575810" algn="l"/>
                <a:tab pos="5243830" algn="l"/>
                <a:tab pos="8339455" algn="l"/>
              </a:tabLst>
            </a:pPr>
            <a:r>
              <a:rPr sz="3600" dirty="0">
                <a:latin typeface="Calibri"/>
                <a:cs typeface="Calibri"/>
              </a:rPr>
              <a:t>P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o</a:t>
            </a:r>
            <a:r>
              <a:rPr sz="3600" spc="-3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4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f</a:t>
            </a:r>
            <a:r>
              <a:rPr sz="3600" spc="-80" dirty="0">
                <a:latin typeface="Calibri"/>
                <a:cs typeface="Calibri"/>
              </a:rPr>
              <a:t>f</a:t>
            </a:r>
            <a:r>
              <a:rPr sz="3600" dirty="0">
                <a:latin typeface="Calibri"/>
                <a:cs typeface="Calibri"/>
              </a:rPr>
              <a:t>ecti</a:t>
            </a:r>
            <a:r>
              <a:rPr sz="3600" spc="-5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eness	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	imp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o</a:t>
            </a:r>
            <a:r>
              <a:rPr sz="3600" spc="-35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em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4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:	</a:t>
            </a:r>
            <a:r>
              <a:rPr sz="3600" spc="-5" dirty="0">
                <a:latin typeface="Calibri"/>
                <a:cs typeface="Calibri"/>
              </a:rPr>
              <a:t>not  widespread.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91770"/>
            <a:ext cx="9169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0485" algn="l"/>
                <a:tab pos="9156065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b="0" spc="-105" dirty="0">
                <a:latin typeface="Times New Roman"/>
                <a:cs typeface="Times New Roman"/>
              </a:rPr>
              <a:t>RADAR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185" dirty="0">
                <a:latin typeface="Times New Roman"/>
                <a:cs typeface="Times New Roman"/>
              </a:rPr>
              <a:t>CHART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75918"/>
            <a:ext cx="5354320" cy="545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58445" algn="l"/>
                <a:tab pos="1623695" algn="l"/>
                <a:tab pos="414274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radar </a:t>
            </a:r>
            <a:r>
              <a:rPr sz="2600" spc="-5" dirty="0">
                <a:latin typeface="Calibri"/>
                <a:cs typeface="Calibri"/>
              </a:rPr>
              <a:t>chart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spc="-10" dirty="0">
                <a:latin typeface="Calibri"/>
                <a:cs typeface="Calibri"/>
              </a:rPr>
              <a:t>graphical method of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displaying multivariate </a:t>
            </a:r>
            <a:r>
              <a:rPr sz="2600" spc="-15" dirty="0">
                <a:latin typeface="Calibri"/>
                <a:cs typeface="Calibri"/>
              </a:rPr>
              <a:t>data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5" dirty="0">
                <a:latin typeface="Calibri"/>
                <a:cs typeface="Calibri"/>
              </a:rPr>
              <a:t>three </a:t>
            </a:r>
            <a:r>
              <a:rPr sz="2600" spc="-10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5" dirty="0">
                <a:latin typeface="Calibri"/>
                <a:cs typeface="Calibri"/>
              </a:rPr>
              <a:t>qu</a:t>
            </a:r>
            <a:r>
              <a:rPr sz="2600" spc="-15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3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ariables  </a:t>
            </a:r>
            <a:r>
              <a:rPr sz="2600" spc="-15" dirty="0">
                <a:latin typeface="Calibri"/>
                <a:cs typeface="Calibri"/>
              </a:rPr>
              <a:t>represented </a:t>
            </a:r>
            <a:r>
              <a:rPr sz="2600" spc="-5" dirty="0">
                <a:latin typeface="Calibri"/>
                <a:cs typeface="Calibri"/>
              </a:rPr>
              <a:t>on </a:t>
            </a:r>
            <a:r>
              <a:rPr sz="2600" spc="-30" dirty="0">
                <a:latin typeface="Calibri"/>
                <a:cs typeface="Calibri"/>
              </a:rPr>
              <a:t>axes </a:t>
            </a:r>
            <a:r>
              <a:rPr sz="2600" spc="-5" dirty="0">
                <a:latin typeface="Calibri"/>
                <a:cs typeface="Calibri"/>
              </a:rPr>
              <a:t>starting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same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point.</a:t>
            </a:r>
            <a:endParaRPr sz="2600">
              <a:latin typeface="Calibri"/>
              <a:cs typeface="Calibri"/>
            </a:endParaRPr>
          </a:p>
          <a:p>
            <a:pPr marL="12700" marR="7620" algn="just">
              <a:lnSpc>
                <a:spcPct val="150000"/>
              </a:lnSpc>
              <a:spcBef>
                <a:spcPts val="625"/>
              </a:spcBef>
              <a:buChar char="•"/>
              <a:tabLst>
                <a:tab pos="27051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radar </a:t>
            </a:r>
            <a:r>
              <a:rPr sz="2600" dirty="0">
                <a:latin typeface="Calibri"/>
                <a:cs typeface="Calibri"/>
              </a:rPr>
              <a:t>chart </a:t>
            </a:r>
            <a:r>
              <a:rPr sz="2600" spc="-5" dirty="0">
                <a:latin typeface="Calibri"/>
                <a:cs typeface="Calibri"/>
              </a:rPr>
              <a:t>is also known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15" dirty="0">
                <a:latin typeface="Calibri"/>
                <a:cs typeface="Calibri"/>
              </a:rPr>
              <a:t>web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chart, </a:t>
            </a:r>
            <a:r>
              <a:rPr sz="2600" spc="-5" dirty="0">
                <a:latin typeface="Calibri"/>
                <a:cs typeface="Calibri"/>
              </a:rPr>
              <a:t>spider chart, </a:t>
            </a:r>
            <a:r>
              <a:rPr sz="2600" spc="-20" dirty="0">
                <a:latin typeface="Calibri"/>
                <a:cs typeface="Calibri"/>
              </a:rPr>
              <a:t>star </a:t>
            </a:r>
            <a:r>
              <a:rPr sz="2600" dirty="0">
                <a:latin typeface="Calibri"/>
                <a:cs typeface="Calibri"/>
              </a:rPr>
              <a:t>chart, </a:t>
            </a:r>
            <a:r>
              <a:rPr sz="2600" spc="-15" dirty="0">
                <a:latin typeface="Calibri"/>
                <a:cs typeface="Calibri"/>
              </a:rPr>
              <a:t>star </a:t>
            </a:r>
            <a:r>
              <a:rPr sz="2600" spc="-5" dirty="0">
                <a:latin typeface="Calibri"/>
                <a:cs typeface="Calibri"/>
              </a:rPr>
              <a:t>plot,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cobweb </a:t>
            </a:r>
            <a:r>
              <a:rPr sz="2600" spc="-5" dirty="0">
                <a:latin typeface="Calibri"/>
                <a:cs typeface="Calibri"/>
              </a:rPr>
              <a:t>chart, irregular </a:t>
            </a:r>
            <a:r>
              <a:rPr sz="2600" spc="-10" dirty="0">
                <a:latin typeface="Calibri"/>
                <a:cs typeface="Calibri"/>
              </a:rPr>
              <a:t>polygon, </a:t>
            </a:r>
            <a:r>
              <a:rPr sz="2600" spc="-5" dirty="0">
                <a:latin typeface="Calibri"/>
                <a:cs typeface="Calibri"/>
              </a:rPr>
              <a:t>polar </a:t>
            </a:r>
            <a:r>
              <a:rPr sz="2600" dirty="0">
                <a:latin typeface="Calibri"/>
                <a:cs typeface="Calibri"/>
              </a:rPr>
              <a:t> chart,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kiviat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diagram.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2536" y="1652810"/>
            <a:ext cx="1370979" cy="2773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1269491"/>
            <a:ext cx="3419855" cy="25907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4144" y="4363779"/>
            <a:ext cx="3419855" cy="24759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88" y="2348483"/>
            <a:ext cx="1924429" cy="38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311" y="5373623"/>
            <a:ext cx="1922912" cy="38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3016" y="3500628"/>
            <a:ext cx="1922912" cy="38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638" y="191770"/>
            <a:ext cx="33655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140" dirty="0">
                <a:latin typeface="Times New Roman"/>
                <a:cs typeface="Times New Roman"/>
              </a:rPr>
              <a:t>PICTOGRAPH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9294" y="1135125"/>
            <a:ext cx="2301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2135" algn="l"/>
                <a:tab pos="1080770" algn="l"/>
                <a:tab pos="1992630" algn="l"/>
              </a:tabLst>
            </a:pP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35125"/>
            <a:ext cx="20859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528955" algn="l"/>
                <a:tab pos="529590" algn="l"/>
              </a:tabLst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og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aph  </a:t>
            </a:r>
            <a:r>
              <a:rPr sz="2800" spc="-15" dirty="0">
                <a:latin typeface="Calibri"/>
                <a:cs typeface="Calibri"/>
              </a:rPr>
              <a:t>representing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9085" y="1561541"/>
            <a:ext cx="244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1335" algn="l"/>
              </a:tabLst>
            </a:pPr>
            <a:r>
              <a:rPr sz="2800" spc="-45" dirty="0">
                <a:latin typeface="Calibri"/>
                <a:cs typeface="Calibri"/>
              </a:rPr>
              <a:t>st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988947"/>
            <a:ext cx="47021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using </a:t>
            </a:r>
            <a:r>
              <a:rPr sz="2800" spc="-15" dirty="0">
                <a:latin typeface="Calibri"/>
                <a:cs typeface="Calibri"/>
              </a:rPr>
              <a:t>symbolic </a:t>
            </a:r>
            <a:r>
              <a:rPr sz="2800" spc="-10" dirty="0">
                <a:latin typeface="Calibri"/>
                <a:cs typeface="Calibri"/>
              </a:rPr>
              <a:t>figures </a:t>
            </a:r>
            <a:r>
              <a:rPr sz="2800" spc="-15" dirty="0">
                <a:latin typeface="Calibri"/>
                <a:cs typeface="Calibri"/>
              </a:rPr>
              <a:t>to match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frequencies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different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3645407"/>
            <a:ext cx="3852671" cy="32125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" y="3788663"/>
            <a:ext cx="4841748" cy="30662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6653" y="70944"/>
            <a:ext cx="3762020" cy="33580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1683"/>
            <a:ext cx="91694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3575" algn="l"/>
                <a:tab pos="9156065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b="0" spc="25" dirty="0">
                <a:latin typeface="Times New Roman"/>
                <a:cs typeface="Times New Roman"/>
              </a:rPr>
              <a:t>PIE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185" dirty="0">
                <a:latin typeface="Times New Roman"/>
                <a:cs typeface="Times New Roman"/>
              </a:rPr>
              <a:t>CHART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7090"/>
            <a:ext cx="89852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chart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(or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circle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graph)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circular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chart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divided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sectors,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illustrating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proportion.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5563"/>
            <a:ext cx="9144000" cy="501243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  <a:tab pos="9156065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b="0" spc="-50" dirty="0">
                <a:latin typeface="Times New Roman"/>
                <a:cs typeface="Times New Roman"/>
              </a:rPr>
              <a:t>STATI</a:t>
            </a:r>
            <a:r>
              <a:rPr b="0" spc="-375" dirty="0">
                <a:latin typeface="Times New Roman"/>
                <a:cs typeface="Times New Roman"/>
              </a:rPr>
              <a:t>C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90" dirty="0">
                <a:latin typeface="Times New Roman"/>
                <a:cs typeface="Times New Roman"/>
              </a:rPr>
              <a:t>AN</a:t>
            </a:r>
            <a:r>
              <a:rPr b="0" spc="-520" dirty="0">
                <a:latin typeface="Times New Roman"/>
                <a:cs typeface="Times New Roman"/>
              </a:rPr>
              <a:t>D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380" dirty="0">
                <a:latin typeface="Times New Roman"/>
                <a:cs typeface="Times New Roman"/>
              </a:rPr>
              <a:t>DYNAM</a:t>
            </a:r>
            <a:r>
              <a:rPr b="0" spc="-185" dirty="0">
                <a:latin typeface="Times New Roman"/>
                <a:cs typeface="Times New Roman"/>
              </a:rPr>
              <a:t>I</a:t>
            </a:r>
            <a:r>
              <a:rPr b="0" spc="-375" dirty="0">
                <a:latin typeface="Times New Roman"/>
                <a:cs typeface="Times New Roman"/>
              </a:rPr>
              <a:t>C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05" dirty="0">
                <a:latin typeface="Times New Roman"/>
                <a:cs typeface="Times New Roman"/>
              </a:rPr>
              <a:t>DISPLA</a:t>
            </a:r>
            <a:r>
              <a:rPr b="0" spc="-355" dirty="0">
                <a:latin typeface="Times New Roman"/>
                <a:cs typeface="Times New Roman"/>
              </a:rPr>
              <a:t>Y</a:t>
            </a:r>
            <a:r>
              <a:rPr b="0" dirty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37234"/>
            <a:ext cx="513588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Static</a:t>
            </a:r>
            <a:r>
              <a:rPr sz="24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display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Like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snapshot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camera.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shown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aggregated</a:t>
            </a:r>
            <a:r>
              <a:rPr sz="2400" spc="-10" dirty="0">
                <a:latin typeface="Calibri"/>
                <a:cs typeface="Calibri"/>
              </a:rPr>
              <a:t> fashions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155"/>
              </a:spcBef>
            </a:pPr>
            <a:r>
              <a:rPr sz="2400" spc="5" dirty="0">
                <a:latin typeface="Calibri"/>
                <a:cs typeface="Calibri"/>
              </a:rPr>
              <a:t>e.g.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Tables,</a:t>
            </a:r>
            <a:r>
              <a:rPr sz="2400" spc="-5" dirty="0">
                <a:latin typeface="Calibri"/>
                <a:cs typeface="Calibri"/>
              </a:rPr>
              <a:t> bar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histogram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Dynamic</a:t>
            </a:r>
            <a:r>
              <a:rPr sz="2400" b="1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display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Video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camera</a:t>
            </a:r>
            <a:endParaRPr sz="2400">
              <a:latin typeface="Calibri"/>
              <a:cs typeface="Calibri"/>
            </a:endParaRPr>
          </a:p>
          <a:p>
            <a:pPr marL="355600" marR="48260" indent="-342900">
              <a:lnSpc>
                <a:spcPct val="14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displayed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(see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vary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time) </a:t>
            </a:r>
            <a:r>
              <a:rPr sz="2400" spc="5" dirty="0">
                <a:latin typeface="Calibri"/>
                <a:cs typeface="Calibri"/>
              </a:rPr>
              <a:t>e.g. </a:t>
            </a:r>
            <a:r>
              <a:rPr sz="2400" dirty="0">
                <a:latin typeface="Calibri"/>
                <a:cs typeface="Calibri"/>
              </a:rPr>
              <a:t>Run 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765048"/>
            <a:ext cx="2857500" cy="30952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8564" y="3756598"/>
            <a:ext cx="6155690" cy="3101975"/>
            <a:chOff x="2988564" y="3756598"/>
            <a:chExt cx="6155690" cy="3101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8564" y="3756598"/>
              <a:ext cx="3023616" cy="1413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055106"/>
              <a:ext cx="3419855" cy="18028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805" algn="l"/>
                <a:tab pos="915606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5" dirty="0">
                <a:latin typeface="Calibri"/>
                <a:cs typeface="Calibri"/>
              </a:rPr>
              <a:t>What </a:t>
            </a:r>
            <a:r>
              <a:rPr b="0" spc="-10" dirty="0">
                <a:latin typeface="Calibri"/>
                <a:cs typeface="Calibri"/>
              </a:rPr>
              <a:t>is </a:t>
            </a:r>
            <a:r>
              <a:rPr b="0" spc="-5" dirty="0">
                <a:latin typeface="Calibri"/>
                <a:cs typeface="Calibri"/>
              </a:rPr>
              <a:t>meant </a:t>
            </a:r>
            <a:r>
              <a:rPr b="0" spc="-20" dirty="0">
                <a:latin typeface="Calibri"/>
                <a:cs typeface="Calibri"/>
              </a:rPr>
              <a:t>by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process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variation?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8603"/>
            <a:ext cx="5351780" cy="459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Variation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 "change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deviation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condition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former</a:t>
            </a:r>
            <a:r>
              <a:rPr sz="2800" spc="5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usual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state,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 assumed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standard."</a:t>
            </a:r>
            <a:endParaRPr sz="28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5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Process</a:t>
            </a:r>
            <a:r>
              <a:rPr sz="2800" spc="-10" dirty="0">
                <a:latin typeface="Calibri"/>
                <a:cs typeface="Calibri"/>
              </a:rPr>
              <a:t> variation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best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illustrated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graphs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charts).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983" y="1429859"/>
            <a:ext cx="3406176" cy="1711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4076699"/>
            <a:ext cx="3268979" cy="27812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68" y="227086"/>
            <a:ext cx="7506268" cy="644924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410" y="38371"/>
            <a:ext cx="61239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u="none" spc="-20" dirty="0">
                <a:solidFill>
                  <a:srgbClr val="FF0000"/>
                </a:solidFill>
              </a:rPr>
              <a:t>Appropriate</a:t>
            </a:r>
            <a:r>
              <a:rPr sz="4400" u="none" spc="-15" dirty="0">
                <a:solidFill>
                  <a:srgbClr val="FF0000"/>
                </a:solidFill>
              </a:rPr>
              <a:t> </a:t>
            </a:r>
            <a:r>
              <a:rPr sz="4400" u="none" spc="-5" dirty="0">
                <a:solidFill>
                  <a:srgbClr val="FF0000"/>
                </a:solidFill>
              </a:rPr>
              <a:t>action</a:t>
            </a:r>
            <a:r>
              <a:rPr sz="4400" u="none" spc="-15" dirty="0">
                <a:solidFill>
                  <a:srgbClr val="FF0000"/>
                </a:solidFill>
              </a:rPr>
              <a:t> </a:t>
            </a:r>
            <a:r>
              <a:rPr sz="4400" u="none" spc="-25" dirty="0">
                <a:solidFill>
                  <a:srgbClr val="FF0000"/>
                </a:solidFill>
              </a:rPr>
              <a:t>to</a:t>
            </a:r>
            <a:r>
              <a:rPr sz="4400" u="none" spc="-10" dirty="0">
                <a:solidFill>
                  <a:srgbClr val="FF0000"/>
                </a:solidFill>
              </a:rPr>
              <a:t> </a:t>
            </a:r>
            <a:r>
              <a:rPr sz="4400" u="none" spc="-75" dirty="0">
                <a:solidFill>
                  <a:srgbClr val="FF0000"/>
                </a:solidFill>
              </a:rPr>
              <a:t>take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460" y="808446"/>
            <a:ext cx="5351145" cy="565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4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4455" algn="l"/>
                <a:tab pos="2298700" algn="l"/>
                <a:tab pos="4060825" algn="l"/>
                <a:tab pos="511937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	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	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1" i="0" u="none" strike="noStrike" kern="1200" cap="none" spc="-2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1" i="0" u="none" strike="noStrike" kern="1200" cap="none" spc="-3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e,	</a:t>
            </a:r>
            <a:r>
              <a:rPr kumimoji="0" sz="2200" b="1" i="0" u="none" strike="noStrike" kern="1200" cap="none" spc="-3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1" i="0" u="none" strike="noStrike" kern="1200" cap="none" spc="-3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	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 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control,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inherent</a:t>
            </a:r>
            <a:r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process)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react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individual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differences.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4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981710" algn="l"/>
                <a:tab pos="1361440" algn="l"/>
                <a:tab pos="2310765" algn="l"/>
                <a:tab pos="3708400" algn="l"/>
                <a:tab pos="4849495" algn="l"/>
              </a:tabLst>
              <a:defRPr/>
            </a:pPr>
            <a:r>
              <a:rPr kumimoji="0" sz="22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	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	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	b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een	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igh 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low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numbers.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715" lvl="0" indent="0" algn="l" defTabSz="914400" rtl="0" eaLnBrk="1" fontAlgn="auto" latinLnBrk="0" hangingPunct="1">
              <a:lnSpc>
                <a:spcPct val="14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Special</a:t>
            </a:r>
            <a:r>
              <a:rPr kumimoji="0" sz="2200" b="1" i="0" u="none" strike="noStrike" kern="1200" cap="none" spc="9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</a:t>
            </a:r>
            <a:r>
              <a:rPr kumimoji="0" sz="2200" b="1" i="0" u="none" strike="noStrike" kern="1200" cap="none" spc="1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(unpredictable,</a:t>
            </a:r>
            <a:r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1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unstable,</a:t>
            </a:r>
            <a:r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2200" b="1" i="0" u="none" strike="noStrike" kern="1200" cap="none" spc="10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200" b="1" i="0" u="none" strike="noStrike" kern="1200" cap="none" spc="-48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data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collection.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Identify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study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special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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negative,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minimize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/>
                <a:ea typeface="+mn-ea"/>
                <a:cs typeface="Symbol"/>
              </a:rPr>
              <a:t>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positive,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into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540" y="3028950"/>
            <a:ext cx="5261608" cy="4000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909066"/>
            <a:ext cx="9144000" cy="5949315"/>
            <a:chOff x="0" y="909066"/>
            <a:chExt cx="9144000" cy="5949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9066"/>
              <a:ext cx="9143998" cy="59489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994" y="6309360"/>
              <a:ext cx="1872233" cy="380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5772" y="4508754"/>
              <a:ext cx="3024377" cy="4381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300" y="6328422"/>
              <a:ext cx="1333499" cy="3619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8717" y="6353556"/>
              <a:ext cx="465581" cy="340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046" y="6236970"/>
              <a:ext cx="848093" cy="476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8895"/>
            <a:ext cx="9109075" cy="6490970"/>
            <a:chOff x="0" y="298895"/>
            <a:chExt cx="9109075" cy="6490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8895"/>
              <a:ext cx="9108488" cy="64428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81000"/>
              <a:ext cx="1331975" cy="408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326" y="2539"/>
            <a:ext cx="24066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dirty="0">
                <a:latin typeface="Calibri"/>
                <a:cs typeface="Calibri"/>
              </a:rPr>
              <a:t>Goal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of</a:t>
            </a:r>
            <a:r>
              <a:rPr b="0" u="none" spc="-40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4041"/>
            <a:ext cx="585533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7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955675" algn="l"/>
                <a:tab pos="2475230" algn="l"/>
                <a:tab pos="4064000" algn="l"/>
                <a:tab pos="5493385" algn="l"/>
              </a:tabLst>
            </a:pPr>
            <a:r>
              <a:rPr sz="3200" spc="-29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10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5" dirty="0">
                <a:latin typeface="Calibri"/>
                <a:cs typeface="Calibri"/>
              </a:rPr>
              <a:t>decisio</a:t>
            </a:r>
            <a:r>
              <a:rPr sz="3200" dirty="0">
                <a:latin typeface="Calibri"/>
                <a:cs typeface="Calibri"/>
              </a:rPr>
              <a:t>n	making	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spc="-15" dirty="0">
                <a:latin typeface="Calibri"/>
                <a:cs typeface="Calibri"/>
              </a:rPr>
              <a:t>improve: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outcomes.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documentation.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Patient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safety.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  <a:tab pos="2835275" algn="l"/>
                <a:tab pos="3498215" algn="l"/>
                <a:tab pos="5039360" algn="l"/>
              </a:tabLst>
            </a:pPr>
            <a:r>
              <a:rPr sz="3200" spc="-7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ormanc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tie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,  </a:t>
            </a:r>
            <a:r>
              <a:rPr sz="3200" spc="-15" dirty="0">
                <a:latin typeface="Calibri"/>
                <a:cs typeface="Calibri"/>
              </a:rPr>
              <a:t>treatment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908303"/>
            <a:ext cx="3116160" cy="33678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048" y="5034328"/>
            <a:ext cx="8207297" cy="174573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61" cy="8671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0059" y="678180"/>
              <a:ext cx="1043939" cy="4623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" y="3644646"/>
              <a:ext cx="1794497" cy="3213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0570"/>
              <a:ext cx="8100059" cy="2590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954" y="4076700"/>
              <a:ext cx="683513" cy="1175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799"/>
            <a:ext cx="9144000" cy="6172200"/>
            <a:chOff x="0" y="685799"/>
            <a:chExt cx="9144000" cy="6172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799"/>
              <a:ext cx="8381999" cy="6172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0" y="4895849"/>
              <a:ext cx="3230867" cy="1962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46904"/>
              <a:ext cx="1619999" cy="476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095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29155"/>
              <a:ext cx="3790949" cy="219989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063246"/>
            <a:ext cx="9144000" cy="795020"/>
            <a:chOff x="0" y="6063246"/>
            <a:chExt cx="9144000" cy="7950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993" y="6451091"/>
              <a:ext cx="1800605" cy="4069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63246"/>
              <a:ext cx="9143999" cy="7947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82" y="0"/>
            <a:ext cx="5928995" cy="684085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3335" marR="0" lvl="0" indent="0" algn="just" defTabSz="914400" rtl="0" eaLnBrk="1" fontAlgn="auto" latinLnBrk="0" hangingPunct="1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1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Flowchart</a:t>
            </a:r>
            <a:r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1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33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1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Flow</a:t>
            </a:r>
            <a:r>
              <a:rPr kumimoji="0" sz="3300" b="1" i="0" u="none" strike="noStrike" kern="1200" cap="none" spc="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1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Diagram: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335" marR="5080" lvl="0" indent="0" algn="just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00990" algn="l"/>
              </a:tabLst>
              <a:defRPr/>
            </a:pP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graphic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representation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sequence of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a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given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process.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715" lvl="0" indent="635" algn="just" defTabSz="914400" rtl="0" eaLnBrk="1" fontAlgn="auto" latinLnBrk="0" hangingPunct="1">
              <a:lnSpc>
                <a:spcPct val="13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80670" algn="l"/>
              </a:tabLst>
              <a:defRPr/>
            </a:pP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helps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confirm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participation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appropriate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departments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solve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problem</a:t>
            </a:r>
            <a:r>
              <a:rPr kumimoji="0" sz="3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hand.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985" lvl="0" indent="-635" algn="just" defTabSz="914400" rtl="0" eaLnBrk="1" fontAlgn="auto" latinLnBrk="0" hangingPunct="1">
              <a:lnSpc>
                <a:spcPct val="13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528955" algn="l"/>
              </a:tabLst>
              <a:defRPr/>
            </a:pP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often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uncovers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potential </a:t>
            </a:r>
            <a:r>
              <a:rPr kumimoji="0" sz="3300" b="0" i="0" u="none" strike="noStrike" kern="1200" cap="none" spc="-7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problems,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unnecessary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steps.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9663" y="142581"/>
            <a:ext cx="3331970" cy="2617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765048"/>
            <a:ext cx="3131819" cy="609295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340100"/>
            <a:chOff x="0" y="0"/>
            <a:chExt cx="9144000" cy="334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6264" y="2132838"/>
              <a:ext cx="2159507" cy="6987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22006" cy="2470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" y="2349246"/>
              <a:ext cx="9089896" cy="9905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9760" y="5687567"/>
            <a:ext cx="1562085" cy="971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586" y="3299459"/>
            <a:ext cx="8964167" cy="18196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388" y="5638418"/>
            <a:ext cx="1279615" cy="113246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3714" y="2004737"/>
            <a:ext cx="1773442" cy="24146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"/>
            <a:ext cx="9144000" cy="6858000"/>
            <a:chOff x="0" y="12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6190" y="2141219"/>
              <a:ext cx="74675" cy="457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"/>
              <a:ext cx="9129953" cy="6848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7646" y="4572"/>
              <a:ext cx="4356353" cy="11201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3788664"/>
              <a:ext cx="8424671" cy="12245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013198"/>
              <a:ext cx="9143998" cy="18448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9945" y="3428999"/>
              <a:ext cx="3935428" cy="394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95666" y="3336798"/>
              <a:ext cx="752855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9507" y="2079497"/>
              <a:ext cx="3063239" cy="457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0638" y="3364242"/>
              <a:ext cx="4355579" cy="647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2241" y="2493264"/>
              <a:ext cx="1276349" cy="190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7646" y="3754386"/>
              <a:ext cx="1276337" cy="19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958" y="2637282"/>
              <a:ext cx="6912089" cy="7200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330" y="2276855"/>
              <a:ext cx="4031728" cy="438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50" y="2715005"/>
              <a:ext cx="5224271" cy="4259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8317" y="2309622"/>
              <a:ext cx="745235" cy="4320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01" y="180085"/>
            <a:ext cx="8985885" cy="374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Rapid</a:t>
            </a:r>
            <a:r>
              <a:rPr kumimoji="0" sz="33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brainstorming: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5080" lvl="0" indent="-342265" algn="just" defTabSz="914400" rtl="0" eaLnBrk="1" fontAlgn="auto" latinLnBrk="0" hangingPunct="1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56870" algn="l"/>
              </a:tabLst>
              <a:defRPr/>
            </a:pP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 </a:t>
            </a:r>
            <a:r>
              <a:rPr kumimoji="0" sz="3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minutes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3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generate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ideas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using flip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charts and scribes 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 </a:t>
            </a:r>
            <a:r>
              <a:rPr kumimoji="0" sz="33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rotate,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then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sharing each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group's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ideas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groups.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7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55600" algn="l"/>
              </a:tabLst>
              <a:defRPr/>
            </a:pP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3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is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repeated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two</a:t>
            </a:r>
            <a:r>
              <a:rPr kumimoji="0" sz="33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3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times.</a:t>
            </a:r>
            <a:endParaRPr kumimoji="0" sz="3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508766"/>
            <a:ext cx="9144000" cy="2349500"/>
            <a:chOff x="0" y="4508766"/>
            <a:chExt cx="9144000" cy="2349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24" y="4508766"/>
              <a:ext cx="5999974" cy="23492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76485"/>
              <a:ext cx="3144011" cy="22815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4" y="6621779"/>
              <a:ext cx="3126473" cy="2346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5715761"/>
              <a:ext cx="8424646" cy="9532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0" y="54902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3550" algn="l"/>
                <a:tab pos="9156065" algn="l"/>
              </a:tabLst>
            </a:pPr>
            <a:r>
              <a:rPr b="0" dirty="0">
                <a:latin typeface="Calibri"/>
                <a:cs typeface="Calibri"/>
              </a:rPr>
              <a:t> 	</a:t>
            </a:r>
            <a:r>
              <a:rPr b="0" spc="-20" dirty="0">
                <a:latin typeface="Calibri"/>
                <a:cs typeface="Calibri"/>
              </a:rPr>
              <a:t>Potential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Sources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of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Data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62685"/>
            <a:ext cx="5199380" cy="611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Internal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Inpatient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QM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summaries.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Staff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Patient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surveys/interviews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Indexes,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register.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Reports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(RM,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UM,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IC,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researches,</a:t>
            </a:r>
            <a:r>
              <a:rPr sz="1800" spc="-5" dirty="0">
                <a:latin typeface="Calibri"/>
                <a:cs typeface="Calibri"/>
              </a:rPr>
              <a:t> Financial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Claims).</a:t>
            </a:r>
            <a:endParaRPr sz="1800">
              <a:latin typeface="Calibri"/>
              <a:cs typeface="Calibri"/>
            </a:endParaRPr>
          </a:p>
          <a:p>
            <a:pPr marL="12700" marR="3192780">
              <a:lnSpc>
                <a:spcPct val="175000"/>
              </a:lnSpc>
              <a:spcBef>
                <a:spcPts val="3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Meeting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minutes.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External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Reference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databases.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CDC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Accreditation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licensure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Validated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pathways.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Evidence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practice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guidlines.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1269491"/>
            <a:ext cx="3779519" cy="558850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2821" y="7112"/>
            <a:ext cx="1578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u="none" spc="-5" dirty="0">
                <a:solidFill>
                  <a:srgbClr val="1F487C"/>
                </a:solidFill>
                <a:latin typeface="Calibri"/>
                <a:cs typeface="Calibri"/>
              </a:rPr>
              <a:t>Ask</a:t>
            </a:r>
            <a:r>
              <a:rPr sz="3200" b="0" u="none" spc="-10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0" u="none" spc="-20" dirty="0">
                <a:solidFill>
                  <a:srgbClr val="1F487C"/>
                </a:solidFill>
                <a:latin typeface="Calibri"/>
                <a:cs typeface="Calibri"/>
              </a:rPr>
              <a:t>Why!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83184"/>
            <a:ext cx="22028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  <a:tab pos="90678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	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	fi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hb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551" y="583184"/>
            <a:ext cx="1325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m,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8471" y="583184"/>
            <a:ext cx="50666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6540" algn="l"/>
                <a:tab pos="2065655" algn="l"/>
                <a:tab pos="3261360" algn="l"/>
                <a:tab pos="4041775" algn="l"/>
              </a:tabLst>
              <a:defRPr/>
            </a:pP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Ishikawa	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	</a:t>
            </a:r>
            <a:r>
              <a:rPr kumimoji="0" sz="28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“cause	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	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effect”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368" y="1009852"/>
            <a:ext cx="4479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diagram</a:t>
            </a:r>
            <a:r>
              <a:rPr kumimoji="0" sz="2800" b="1" i="0" u="none" strike="noStrike" kern="1200" cap="none" spc="1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2800" b="0" i="0" u="none" strike="noStrike" kern="120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graphic</a:t>
            </a:r>
            <a:r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</a:t>
            </a:r>
            <a:r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4461" y="1009852"/>
            <a:ext cx="3860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19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explore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display</a:t>
            </a:r>
            <a:r>
              <a:rPr kumimoji="0" sz="28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436521"/>
            <a:ext cx="8986520" cy="224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6350" lvl="0" indent="6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possible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(theories)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certain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effect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(using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brainstorming).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5080" lvl="0" indent="-457834" algn="just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does not identify the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root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causes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such as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Pareto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analysis,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scatter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diagrams,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be used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analyze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cause.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4005071"/>
            <a:ext cx="9144000" cy="2853055"/>
            <a:chOff x="0" y="4005071"/>
            <a:chExt cx="9144000" cy="28530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5071"/>
              <a:ext cx="9143998" cy="2852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2269" y="4104144"/>
              <a:ext cx="1655825" cy="5189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2246" y="6021323"/>
              <a:ext cx="2324099" cy="61569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753" y="4572"/>
            <a:ext cx="3492245" cy="68808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0"/>
            <a:ext cx="3012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none" spc="-10" dirty="0"/>
              <a:t>Prioritization</a:t>
            </a:r>
            <a:r>
              <a:rPr sz="2800" u="none" spc="-50" dirty="0"/>
              <a:t> </a:t>
            </a:r>
            <a:r>
              <a:rPr sz="2800" u="none" spc="-5" dirty="0"/>
              <a:t>Matrix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8" y="1577309"/>
            <a:ext cx="8984615" cy="499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lvl="0" indent="-342900" algn="just" defTabSz="914400" rtl="0" eaLnBrk="1" fontAlgn="auto" latinLnBrk="0" hangingPunct="1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select one option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group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alternatives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put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options</a:t>
            </a:r>
            <a:r>
              <a:rPr kumimoji="0" sz="3200" b="0" i="0" u="none" strike="noStrike" kern="1200" cap="none" spc="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into</a:t>
            </a:r>
            <a:r>
              <a:rPr kumimoji="0" sz="3200" b="0" i="0" u="none" strike="noStrike" kern="1200" cap="none" spc="6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priority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r>
              <a:rPr kumimoji="0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done.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6235" algn="l"/>
              </a:tabLst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Determine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the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desired</a:t>
            </a:r>
            <a:r>
              <a:rPr kumimoji="0" sz="3200" b="0" i="0" u="none" strike="noStrike" kern="1200" cap="none" spc="6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score,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criteria must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met,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 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option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remain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under</a:t>
            </a:r>
            <a:r>
              <a:rPr kumimoji="0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consideration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594" y="3284982"/>
            <a:ext cx="3209924" cy="141960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95928" y="72390"/>
            <a:ext cx="4443730" cy="1610995"/>
            <a:chOff x="3995928" y="72390"/>
            <a:chExt cx="4443730" cy="16109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502" y="93726"/>
              <a:ext cx="2026905" cy="13620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72390"/>
              <a:ext cx="2375915" cy="161086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0839" y="3573017"/>
            <a:ext cx="2476487" cy="121310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3" y="3949132"/>
            <a:ext cx="8941435" cy="26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3535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38195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tool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maps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full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range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paths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tasks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800" b="0" i="0" u="none" strike="noStrike" kern="1200" cap="none" spc="-6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involved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	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</a:t>
            </a:r>
            <a:r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accomplished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order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235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  <a:tab pos="4213225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tree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diagram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resembles	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organizational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chart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35126" cy="410120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3359150" algn="l"/>
                <a:tab pos="9156700" algn="l"/>
              </a:tabLst>
            </a:pPr>
            <a:r>
              <a:rPr dirty="0"/>
              <a:t> 	</a:t>
            </a:r>
            <a:r>
              <a:rPr spc="-20" dirty="0"/>
              <a:t>Gantt</a:t>
            </a:r>
            <a:r>
              <a:rPr spc="-95" dirty="0"/>
              <a:t> </a:t>
            </a:r>
            <a:r>
              <a:rPr spc="-5" dirty="0"/>
              <a:t>Chart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537751"/>
            <a:ext cx="45916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teams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track!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70" y="3180256"/>
            <a:ext cx="9009516" cy="36777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77012"/>
            <a:ext cx="9144000" cy="2160270"/>
            <a:chOff x="0" y="477012"/>
            <a:chExt cx="9144000" cy="21602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77012"/>
              <a:ext cx="9143999" cy="1440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17192"/>
              <a:ext cx="8964167" cy="7200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3547" y="477012"/>
              <a:ext cx="476237" cy="228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7735" y="1412747"/>
              <a:ext cx="3063239" cy="4571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1827" y="3073158"/>
            <a:ext cx="1276337" cy="951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2" y="6201155"/>
              <a:ext cx="2808731" cy="6568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477" y="3268217"/>
              <a:ext cx="647699" cy="3528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551" y="3291840"/>
              <a:ext cx="743298" cy="315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4484" y="1700783"/>
              <a:ext cx="4509515" cy="8641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8072" y="4687061"/>
              <a:ext cx="3995927" cy="504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0059" y="4399788"/>
              <a:ext cx="865631" cy="2918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67" y="127"/>
            <a:ext cx="578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30" dirty="0"/>
              <a:t>Data </a:t>
            </a:r>
            <a:r>
              <a:rPr sz="4000" u="none" spc="-5" dirty="0"/>
              <a:t>collection </a:t>
            </a:r>
            <a:r>
              <a:rPr sz="4000" u="none" spc="-15" dirty="0"/>
              <a:t>Timeframes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845896"/>
            <a:ext cx="8700770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r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Prospective</a:t>
            </a:r>
            <a:r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 data</a:t>
            </a:r>
            <a:r>
              <a:rPr sz="27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6FC0"/>
                </a:solidFill>
                <a:latin typeface="Calibri"/>
                <a:cs typeface="Calibri"/>
              </a:rPr>
              <a:t>collection: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Occurs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prior</a:t>
            </a:r>
            <a:r>
              <a:rPr sz="2700" spc="-20" dirty="0">
                <a:latin typeface="Calibri"/>
                <a:cs typeface="Calibri"/>
              </a:rPr>
              <a:t> to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care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being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rendered.</a:t>
            </a:r>
            <a:endParaRPr sz="2700">
              <a:latin typeface="Calibri"/>
              <a:cs typeface="Calibri"/>
            </a:endParaRPr>
          </a:p>
          <a:p>
            <a:pPr marL="355600" marR="115570" indent="-342900">
              <a:lnSpc>
                <a:spcPct val="15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Ex. </a:t>
            </a:r>
            <a:r>
              <a:rPr sz="2700" spc="-25" dirty="0">
                <a:latin typeface="Calibri"/>
                <a:cs typeface="Calibri"/>
              </a:rPr>
              <a:t>Before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patient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accepted </a:t>
            </a:r>
            <a:r>
              <a:rPr sz="2700" dirty="0">
                <a:latin typeface="Calibri"/>
                <a:cs typeface="Calibri"/>
              </a:rPr>
              <a:t>in a </a:t>
            </a:r>
            <a:r>
              <a:rPr sz="2700" spc="-10" dirty="0">
                <a:latin typeface="Calibri"/>
                <a:cs typeface="Calibri"/>
              </a:rPr>
              <a:t>Rehabilitation </a:t>
            </a:r>
            <a:r>
              <a:rPr sz="2700" spc="-30" dirty="0">
                <a:latin typeface="Calibri"/>
                <a:cs typeface="Calibri"/>
              </a:rPr>
              <a:t>facility, 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someone </a:t>
            </a:r>
            <a:r>
              <a:rPr sz="2700" spc="-15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receiving </a:t>
            </a:r>
            <a:r>
              <a:rPr sz="2700" spc="-10" dirty="0">
                <a:latin typeface="Calibri"/>
                <a:cs typeface="Calibri"/>
              </a:rPr>
              <a:t>facility goes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the patient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assess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if 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patient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meets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" dirty="0">
                <a:latin typeface="Calibri"/>
                <a:cs typeface="Calibri"/>
              </a:rPr>
              <a:t> requirements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admission.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r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6FC0"/>
                </a:solidFill>
                <a:latin typeface="Calibri"/>
                <a:cs typeface="Calibri"/>
              </a:rPr>
              <a:t>Concurrent</a:t>
            </a:r>
            <a:r>
              <a:rPr sz="27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27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6FC0"/>
                </a:solidFill>
                <a:latin typeface="Calibri"/>
                <a:cs typeface="Calibri"/>
              </a:rPr>
              <a:t>collection: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Occurs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while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care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being</a:t>
            </a:r>
            <a:r>
              <a:rPr sz="2700" spc="-10" dirty="0">
                <a:latin typeface="Calibri"/>
                <a:cs typeface="Calibri"/>
              </a:rPr>
              <a:t> rendered.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150100"/>
              </a:lnSpc>
              <a:spcBef>
                <a:spcPts val="64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Medical </a:t>
            </a:r>
            <a:r>
              <a:rPr sz="2700" spc="-20" dirty="0">
                <a:latin typeface="Calibri"/>
                <a:cs typeface="Calibri"/>
              </a:rPr>
              <a:t>record </a:t>
            </a:r>
            <a:r>
              <a:rPr sz="2700" spc="-15" dirty="0">
                <a:latin typeface="Calibri"/>
                <a:cs typeface="Calibri"/>
              </a:rPr>
              <a:t>review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best </a:t>
            </a:r>
            <a:r>
              <a:rPr sz="2700" spc="-10" dirty="0">
                <a:latin typeface="Calibri"/>
                <a:cs typeface="Calibri"/>
              </a:rPr>
              <a:t>conducted </a:t>
            </a:r>
            <a:r>
              <a:rPr sz="2700" dirty="0">
                <a:latin typeface="Calibri"/>
                <a:cs typeface="Calibri"/>
              </a:rPr>
              <a:t>while the </a:t>
            </a:r>
            <a:r>
              <a:rPr sz="2700" spc="-10" dirty="0">
                <a:latin typeface="Calibri"/>
                <a:cs typeface="Calibri"/>
              </a:rPr>
              <a:t>patient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still</a:t>
            </a:r>
            <a:r>
              <a:rPr sz="2700" spc="-5" dirty="0">
                <a:latin typeface="Calibri"/>
                <a:cs typeface="Calibri"/>
              </a:rPr>
              <a:t> receiving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care.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3933444"/>
            <a:ext cx="3636264" cy="16550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6021323"/>
            <a:ext cx="3636263" cy="83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743712"/>
            <a:ext cx="3636263" cy="15331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767" y="127"/>
            <a:ext cx="5788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30" dirty="0"/>
              <a:t>Data </a:t>
            </a:r>
            <a:r>
              <a:rPr sz="4000" u="none" spc="-5" dirty="0"/>
              <a:t>collection </a:t>
            </a:r>
            <a:r>
              <a:rPr sz="4000" u="none" spc="-15" dirty="0"/>
              <a:t>Timeframes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904494"/>
            <a:ext cx="8798560" cy="558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3.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Retrospective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collection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Occurs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after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rendered.</a:t>
            </a:r>
            <a:endParaRPr sz="3200">
              <a:latin typeface="Calibri"/>
              <a:cs typeface="Calibri"/>
            </a:endParaRPr>
          </a:p>
          <a:p>
            <a:pPr marL="355600" marR="319405" indent="-342900">
              <a:lnSpc>
                <a:spcPct val="160000"/>
              </a:lnSpc>
              <a:spcBef>
                <a:spcPts val="770"/>
              </a:spcBef>
              <a:buChar char="-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example,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mortality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only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collected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retrospectively.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4.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Focused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data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collection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601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Occurs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5" dirty="0">
                <a:latin typeface="Calibri"/>
                <a:cs typeface="Calibri"/>
              </a:rPr>
              <a:t>only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certain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topics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5" dirty="0">
                <a:latin typeface="Calibri"/>
                <a:cs typeface="Calibri"/>
              </a:rPr>
              <a:t> collection.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560" y="941473"/>
            <a:ext cx="2824331" cy="1076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3430523"/>
            <a:ext cx="4140708" cy="18089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76504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83076"/>
              </p:ext>
            </p:extLst>
          </p:nvPr>
        </p:nvGraphicFramePr>
        <p:xfrm>
          <a:off x="4783" y="-6350"/>
          <a:ext cx="5652135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</a:t>
                      </a:r>
                      <a:r>
                        <a:rPr sz="3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19">
                <a:tc>
                  <a:txBody>
                    <a:bodyPr/>
                    <a:lstStyle/>
                    <a:p>
                      <a:pPr marL="67945" algn="just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28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permanent</a:t>
                      </a:r>
                      <a:r>
                        <a:rPr sz="2800" b="1" spc="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topical</a:t>
                      </a:r>
                      <a:r>
                        <a:rPr sz="28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collections</a:t>
                      </a:r>
                      <a:r>
                        <a:rPr sz="28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7945" marR="61594" algn="just">
                        <a:lnSpc>
                          <a:spcPct val="15000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medical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record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 to locate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cases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record</a:t>
                      </a:r>
                      <a:r>
                        <a:rPr sz="2800" b="1" spc="6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maintenance,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statistics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and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research.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1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Examples: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Master</a:t>
                      </a:r>
                      <a:r>
                        <a:rPr sz="2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index.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Physician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index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7025" indent="-259715">
                        <a:lnSpc>
                          <a:spcPct val="100000"/>
                        </a:lnSpc>
                        <a:spcBef>
                          <a:spcPts val="1685"/>
                        </a:spcBef>
                        <a:buChar char="•"/>
                        <a:tabLst>
                          <a:tab pos="327660" algn="l"/>
                        </a:tabLst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index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  <a:p>
                      <a:pPr marL="327025" indent="-259715">
                        <a:lnSpc>
                          <a:spcPct val="100000"/>
                        </a:lnSpc>
                        <a:spcBef>
                          <a:spcPts val="1680"/>
                        </a:spcBef>
                        <a:buChar char="•"/>
                        <a:tabLst>
                          <a:tab pos="327660" algn="l"/>
                        </a:tabLst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Surgery</a:t>
                      </a:r>
                      <a:r>
                        <a:rPr sz="2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index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608" y="0"/>
            <a:ext cx="3517391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2003</Words>
  <Application>Microsoft Office PowerPoint</Application>
  <PresentationFormat>On-screen Show (4:3)</PresentationFormat>
  <Paragraphs>277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 MT</vt:lpstr>
      <vt:lpstr>Calibri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Goal of IM</vt:lpstr>
      <vt:lpstr>  Potential Sources of Data </vt:lpstr>
      <vt:lpstr>Data collection Timeframes</vt:lpstr>
      <vt:lpstr>Data collection Timeframes</vt:lpstr>
      <vt:lpstr>PowerPoint Presentation</vt:lpstr>
      <vt:lpstr>PowerPoint Presentation</vt:lpstr>
      <vt:lpstr>PowerPoint Presentation</vt:lpstr>
      <vt:lpstr>  Medical Record </vt:lpstr>
      <vt:lpstr>  Medical Record </vt:lpstr>
      <vt:lpstr>  Medical Record </vt:lpstr>
      <vt:lpstr>Medical records policies and procedures</vt:lpstr>
      <vt:lpstr>Medical records policies and procedures</vt:lpstr>
      <vt:lpstr>PowerPoint Presentation</vt:lpstr>
      <vt:lpstr>PowerPoint Presentation</vt:lpstr>
      <vt:lpstr>  Health Information Exchange (HIE) </vt:lpstr>
      <vt:lpstr>  Health Information Exchange (HIE) </vt:lpstr>
      <vt:lpstr>EHR Meaningful Use (EHR-MU)</vt:lpstr>
      <vt:lpstr>Computerization &amp; Software Selection and</vt:lpstr>
      <vt:lpstr>Computerization &amp; Software Selection and</vt:lpstr>
      <vt:lpstr>Computerization &amp; Software Selection and</vt:lpstr>
      <vt:lpstr>is now widely applied to cover the  description and causation of:</vt:lpstr>
      <vt:lpstr>Incidence</vt:lpstr>
      <vt:lpstr>Incidence</vt:lpstr>
      <vt:lpstr>Prevalence</vt:lpstr>
      <vt:lpstr>  Prevalence </vt:lpstr>
      <vt:lpstr>PowerPoint Presentation</vt:lpstr>
      <vt:lpstr>Frequency distribution</vt:lpstr>
      <vt:lpstr>PowerPoint Presentation</vt:lpstr>
      <vt:lpstr>PowerPoint Presentation</vt:lpstr>
      <vt:lpstr>PowerPoint Presentation</vt:lpstr>
      <vt:lpstr>Histogram</vt:lpstr>
      <vt:lpstr>PowerPoint Presentation</vt:lpstr>
      <vt:lpstr>PowerPoint Presentation</vt:lpstr>
      <vt:lpstr>PowerPoint Presentation</vt:lpstr>
      <vt:lpstr>PowerPoint Presentation</vt:lpstr>
      <vt:lpstr>  When to use pareto analysis </vt:lpstr>
      <vt:lpstr>  RADAR CHART </vt:lpstr>
      <vt:lpstr>PICTOGRAPH</vt:lpstr>
      <vt:lpstr>  PIE CHART </vt:lpstr>
      <vt:lpstr>  STATIC AND DYNAMIC DISPLAY </vt:lpstr>
      <vt:lpstr>  What is meant by process variation? </vt:lpstr>
      <vt:lpstr>PowerPoint Presentation</vt:lpstr>
      <vt:lpstr>Appropriate action to 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Why!</vt:lpstr>
      <vt:lpstr>Prioritization Matrix</vt:lpstr>
      <vt:lpstr>PowerPoint Presentation</vt:lpstr>
      <vt:lpstr>  Gantt Chart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سامي بهجت</dc:creator>
  <cp:lastModifiedBy>Mujdi Alzoubi</cp:lastModifiedBy>
  <cp:revision>5</cp:revision>
  <dcterms:created xsi:type="dcterms:W3CDTF">2023-11-25T14:40:52Z</dcterms:created>
  <dcterms:modified xsi:type="dcterms:W3CDTF">2023-12-08T21:32:54Z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2023-11-25T00:00:00Z</vt:filetime>
  </property>
</Properties>
</file>