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96" r:id="rId15"/>
    <p:sldId id="397" r:id="rId16"/>
    <p:sldId id="271" r:id="rId17"/>
    <p:sldId id="272" r:id="rId18"/>
    <p:sldId id="273" r:id="rId19"/>
    <p:sldId id="274" r:id="rId20"/>
    <p:sldId id="393" r:id="rId21"/>
    <p:sldId id="394" r:id="rId22"/>
    <p:sldId id="395" r:id="rId23"/>
    <p:sldId id="392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9" r:id="rId47"/>
    <p:sldId id="304" r:id="rId48"/>
    <p:sldId id="305" r:id="rId49"/>
    <p:sldId id="306" r:id="rId50"/>
    <p:sldId id="309" r:id="rId51"/>
    <p:sldId id="310" r:id="rId52"/>
    <p:sldId id="313" r:id="rId53"/>
    <p:sldId id="314" r:id="rId54"/>
    <p:sldId id="316" r:id="rId55"/>
    <p:sldId id="320" r:id="rId56"/>
    <p:sldId id="321" r:id="rId57"/>
    <p:sldId id="322" r:id="rId58"/>
    <p:sldId id="323" r:id="rId59"/>
    <p:sldId id="324" r:id="rId60"/>
    <p:sldId id="326" r:id="rId61"/>
    <p:sldId id="338" r:id="rId62"/>
    <p:sldId id="339" r:id="rId6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31" autoAdjust="0"/>
    <p:restoredTop sz="94660"/>
  </p:normalViewPr>
  <p:slideViewPr>
    <p:cSldViewPr>
      <p:cViewPr varScale="1">
        <p:scale>
          <a:sx n="45" d="100"/>
          <a:sy n="45" d="100"/>
        </p:scale>
        <p:origin x="699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AF524-94D2-CE45-A629-F3DE9CC28D60}" type="doc">
      <dgm:prSet loTypeId="urn:microsoft.com/office/officeart/2005/8/layout/cycle6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B557E0CC-2C1C-AD45-9141-81915E706CA2}">
      <dgm:prSet phldrT="[テキスト]"/>
      <dgm:spPr/>
      <dgm:t>
        <a:bodyPr/>
        <a:lstStyle/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14DE746F-EE82-474A-BEE4-B7D7D4D1BC07}" type="parTrans" cxnId="{01B440B9-6AEE-5444-A1F6-B779B3F88891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AB6676-243F-E549-B38A-937DA68535A3}" type="sibTrans" cxnId="{01B440B9-6AEE-5444-A1F6-B779B3F88891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8D699EE-469B-6744-8974-AFADCC3DFED2}">
      <dgm:prSet phldrT="[テキスト]"/>
      <dgm:spPr/>
      <dgm:t>
        <a:bodyPr/>
        <a:lstStyle/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S2:</a:t>
          </a:r>
        </a:p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Set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E8B6527-BD34-C343-8F42-AA077FB2ABE0}" type="parTrans" cxnId="{706F1C62-63BA-EF4C-96B1-E6A989D6C919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2333B8F-AE3A-794F-ACDF-091A37E51283}" type="sibTrans" cxnId="{706F1C62-63BA-EF4C-96B1-E6A989D6C919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FBD6595E-0A93-7942-8E68-136261088901}">
      <dgm:prSet phldrT="[テキスト]"/>
      <dgm:spPr/>
      <dgm:t>
        <a:bodyPr/>
        <a:lstStyle/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51368143-0B2C-E04D-8A30-847E2F33AF8A}" type="parTrans" cxnId="{5501F451-94B0-3244-913A-9439BF41650E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4C18A8A-DB18-284A-97D5-5D59CDB2366F}" type="sibTrans" cxnId="{5501F451-94B0-3244-913A-9439BF41650E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01A1703-8908-8B4E-A110-8C6254C43663}">
      <dgm:prSet phldrT="[テキスト]"/>
      <dgm:spPr/>
      <dgm:t>
        <a:bodyPr/>
        <a:lstStyle/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F552B0E7-2439-9640-B576-7296AB303CA5}" type="parTrans" cxnId="{3EB97FEA-4158-B84D-9AF3-F2ADF5A3B0D7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0843F742-84AC-6340-993D-56691473C87E}" type="sibTrans" cxnId="{3EB97FEA-4158-B84D-9AF3-F2ADF5A3B0D7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70ADB0C6-1A36-0C4A-89C8-E3880E4558E8}">
      <dgm:prSet phldrT="[テキスト]"/>
      <dgm:spPr/>
      <dgm:t>
        <a:bodyPr/>
        <a:lstStyle/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r>
            <a:rPr kumimoji="1" lang="en-US" altLang="ja-JP" b="1" i="0" dirty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b="1" i="0" dirty="0">
            <a:solidFill>
              <a:srgbClr val="000000"/>
            </a:solidFill>
            <a:latin typeface="Arial"/>
            <a:cs typeface="Arial"/>
          </a:endParaRPr>
        </a:p>
      </dgm:t>
    </dgm:pt>
    <dgm:pt modelId="{84CA4E38-BC88-2341-8506-00C83D8F1D0D}" type="parTrans" cxnId="{BBA211A9-258B-4042-8A11-38B0F3AF03F3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432B806B-7D17-1945-9CEB-52684F4807BE}" type="sibTrans" cxnId="{BBA211A9-258B-4042-8A11-38B0F3AF03F3}">
      <dgm:prSet/>
      <dgm:spPr/>
      <dgm:t>
        <a:bodyPr/>
        <a:lstStyle/>
        <a:p>
          <a:endParaRPr kumimoji="1" lang="ja-JP" altLang="en-US" b="1" i="0">
            <a:solidFill>
              <a:srgbClr val="000000"/>
            </a:solidFill>
            <a:latin typeface="Book Antiqua"/>
            <a:cs typeface="Book Antiqua"/>
          </a:endParaRPr>
        </a:p>
      </dgm:t>
    </dgm:pt>
    <dgm:pt modelId="{BE2676FC-8F30-7647-ABF3-2CB72AAA25EA}" type="pres">
      <dgm:prSet presAssocID="{F71AF524-94D2-CE45-A629-F3DE9CC28D60}" presName="cycle" presStyleCnt="0">
        <dgm:presLayoutVars>
          <dgm:dir/>
          <dgm:resizeHandles val="exact"/>
        </dgm:presLayoutVars>
      </dgm:prSet>
      <dgm:spPr/>
    </dgm:pt>
    <dgm:pt modelId="{35C07D07-9709-0C45-81DA-E5F19A37E26E}" type="pres">
      <dgm:prSet presAssocID="{B557E0CC-2C1C-AD45-9141-81915E706CA2}" presName="node" presStyleLbl="node1" presStyleIdx="0" presStyleCnt="5">
        <dgm:presLayoutVars>
          <dgm:bulletEnabled val="1"/>
        </dgm:presLayoutVars>
      </dgm:prSet>
      <dgm:spPr/>
    </dgm:pt>
    <dgm:pt modelId="{1DE8AD1E-492A-6E4A-B1D4-1E2CBF085065}" type="pres">
      <dgm:prSet presAssocID="{B557E0CC-2C1C-AD45-9141-81915E706CA2}" presName="spNode" presStyleCnt="0"/>
      <dgm:spPr/>
    </dgm:pt>
    <dgm:pt modelId="{19CBC8CC-912E-A74B-B3B7-E56A071B1A9A}" type="pres">
      <dgm:prSet presAssocID="{FBAB6676-243F-E549-B38A-937DA68535A3}" presName="sibTrans" presStyleLbl="sibTrans1D1" presStyleIdx="0" presStyleCnt="5"/>
      <dgm:spPr/>
    </dgm:pt>
    <dgm:pt modelId="{FFFCA0CF-5873-CB4B-A2C6-E8EDB4365C6D}" type="pres">
      <dgm:prSet presAssocID="{48D699EE-469B-6744-8974-AFADCC3DFED2}" presName="node" presStyleLbl="node1" presStyleIdx="1" presStyleCnt="5">
        <dgm:presLayoutVars>
          <dgm:bulletEnabled val="1"/>
        </dgm:presLayoutVars>
      </dgm:prSet>
      <dgm:spPr/>
    </dgm:pt>
    <dgm:pt modelId="{28BC423A-13F1-1B4D-ACDD-7DC94EE5A647}" type="pres">
      <dgm:prSet presAssocID="{48D699EE-469B-6744-8974-AFADCC3DFED2}" presName="spNode" presStyleCnt="0"/>
      <dgm:spPr/>
    </dgm:pt>
    <dgm:pt modelId="{22A5C185-AD6D-9841-AEB0-7556B5710668}" type="pres">
      <dgm:prSet presAssocID="{42333B8F-AE3A-794F-ACDF-091A37E51283}" presName="sibTrans" presStyleLbl="sibTrans1D1" presStyleIdx="1" presStyleCnt="5"/>
      <dgm:spPr/>
    </dgm:pt>
    <dgm:pt modelId="{4CDD390F-6F1B-1D40-9D10-567F973D68D0}" type="pres">
      <dgm:prSet presAssocID="{FBD6595E-0A93-7942-8E68-136261088901}" presName="node" presStyleLbl="node1" presStyleIdx="2" presStyleCnt="5">
        <dgm:presLayoutVars>
          <dgm:bulletEnabled val="1"/>
        </dgm:presLayoutVars>
      </dgm:prSet>
      <dgm:spPr/>
    </dgm:pt>
    <dgm:pt modelId="{BAD50D4F-3186-644D-930C-C7FB2AB1B9CC}" type="pres">
      <dgm:prSet presAssocID="{FBD6595E-0A93-7942-8E68-136261088901}" presName="spNode" presStyleCnt="0"/>
      <dgm:spPr/>
    </dgm:pt>
    <dgm:pt modelId="{A4773658-DA6B-4045-9305-43092510FC75}" type="pres">
      <dgm:prSet presAssocID="{04C18A8A-DB18-284A-97D5-5D59CDB2366F}" presName="sibTrans" presStyleLbl="sibTrans1D1" presStyleIdx="2" presStyleCnt="5"/>
      <dgm:spPr/>
    </dgm:pt>
    <dgm:pt modelId="{D51BF1D9-DCFE-B441-82C7-2D824045BD91}" type="pres">
      <dgm:prSet presAssocID="{B01A1703-8908-8B4E-A110-8C6254C43663}" presName="node" presStyleLbl="node1" presStyleIdx="3" presStyleCnt="5">
        <dgm:presLayoutVars>
          <dgm:bulletEnabled val="1"/>
        </dgm:presLayoutVars>
      </dgm:prSet>
      <dgm:spPr/>
    </dgm:pt>
    <dgm:pt modelId="{A2EAE157-1279-A042-A3C5-6F220EDC35B5}" type="pres">
      <dgm:prSet presAssocID="{B01A1703-8908-8B4E-A110-8C6254C43663}" presName="spNode" presStyleCnt="0"/>
      <dgm:spPr/>
    </dgm:pt>
    <dgm:pt modelId="{6446398E-D5BD-C24E-875B-7E030F1D596A}" type="pres">
      <dgm:prSet presAssocID="{0843F742-84AC-6340-993D-56691473C87E}" presName="sibTrans" presStyleLbl="sibTrans1D1" presStyleIdx="3" presStyleCnt="5"/>
      <dgm:spPr/>
    </dgm:pt>
    <dgm:pt modelId="{6EDFA7DB-760E-8B42-833F-7CBE533FBBB7}" type="pres">
      <dgm:prSet presAssocID="{70ADB0C6-1A36-0C4A-89C8-E3880E4558E8}" presName="node" presStyleLbl="node1" presStyleIdx="4" presStyleCnt="5">
        <dgm:presLayoutVars>
          <dgm:bulletEnabled val="1"/>
        </dgm:presLayoutVars>
      </dgm:prSet>
      <dgm:spPr/>
    </dgm:pt>
    <dgm:pt modelId="{430D5531-1698-CA4A-828B-7294515027C8}" type="pres">
      <dgm:prSet presAssocID="{70ADB0C6-1A36-0C4A-89C8-E3880E4558E8}" presName="spNode" presStyleCnt="0"/>
      <dgm:spPr/>
    </dgm:pt>
    <dgm:pt modelId="{8C0581EA-40D9-984F-BF57-71721259728C}" type="pres">
      <dgm:prSet presAssocID="{432B806B-7D17-1945-9CEB-52684F4807BE}" presName="sibTrans" presStyleLbl="sibTrans1D1" presStyleIdx="4" presStyleCnt="5"/>
      <dgm:spPr/>
    </dgm:pt>
  </dgm:ptLst>
  <dgm:cxnLst>
    <dgm:cxn modelId="{9AA8400D-E670-F144-91E0-6DC27294E201}" type="presOf" srcId="{70ADB0C6-1A36-0C4A-89C8-E3880E4558E8}" destId="{6EDFA7DB-760E-8B42-833F-7CBE533FBBB7}" srcOrd="0" destOrd="0" presId="urn:microsoft.com/office/officeart/2005/8/layout/cycle6"/>
    <dgm:cxn modelId="{73AE1C1E-9A8A-5E4A-A7F1-129BF23A2AD1}" type="presOf" srcId="{B01A1703-8908-8B4E-A110-8C6254C43663}" destId="{D51BF1D9-DCFE-B441-82C7-2D824045BD91}" srcOrd="0" destOrd="0" presId="urn:microsoft.com/office/officeart/2005/8/layout/cycle6"/>
    <dgm:cxn modelId="{29773F20-005A-1D47-8708-222FBD444CD9}" type="presOf" srcId="{FBD6595E-0A93-7942-8E68-136261088901}" destId="{4CDD390F-6F1B-1D40-9D10-567F973D68D0}" srcOrd="0" destOrd="0" presId="urn:microsoft.com/office/officeart/2005/8/layout/cycle6"/>
    <dgm:cxn modelId="{706F1C62-63BA-EF4C-96B1-E6A989D6C919}" srcId="{F71AF524-94D2-CE45-A629-F3DE9CC28D60}" destId="{48D699EE-469B-6744-8974-AFADCC3DFED2}" srcOrd="1" destOrd="0" parTransId="{FE8B6527-BD34-C343-8F42-AA077FB2ABE0}" sibTransId="{42333B8F-AE3A-794F-ACDF-091A37E51283}"/>
    <dgm:cxn modelId="{B8458469-9F15-7E4B-B4BC-ED8102ED0108}" type="presOf" srcId="{F71AF524-94D2-CE45-A629-F3DE9CC28D60}" destId="{BE2676FC-8F30-7647-ABF3-2CB72AAA25EA}" srcOrd="0" destOrd="0" presId="urn:microsoft.com/office/officeart/2005/8/layout/cycle6"/>
    <dgm:cxn modelId="{5501F451-94B0-3244-913A-9439BF41650E}" srcId="{F71AF524-94D2-CE45-A629-F3DE9CC28D60}" destId="{FBD6595E-0A93-7942-8E68-136261088901}" srcOrd="2" destOrd="0" parTransId="{51368143-0B2C-E04D-8A30-847E2F33AF8A}" sibTransId="{04C18A8A-DB18-284A-97D5-5D59CDB2366F}"/>
    <dgm:cxn modelId="{06679573-FA04-4E48-B229-61859A260157}" type="presOf" srcId="{0843F742-84AC-6340-993D-56691473C87E}" destId="{6446398E-D5BD-C24E-875B-7E030F1D596A}" srcOrd="0" destOrd="0" presId="urn:microsoft.com/office/officeart/2005/8/layout/cycle6"/>
    <dgm:cxn modelId="{7D648991-2D65-DC42-9F71-C55B40CB85F4}" type="presOf" srcId="{48D699EE-469B-6744-8974-AFADCC3DFED2}" destId="{FFFCA0CF-5873-CB4B-A2C6-E8EDB4365C6D}" srcOrd="0" destOrd="0" presId="urn:microsoft.com/office/officeart/2005/8/layout/cycle6"/>
    <dgm:cxn modelId="{986A6593-3E92-4C4A-A848-D1326EDF0EC8}" type="presOf" srcId="{432B806B-7D17-1945-9CEB-52684F4807BE}" destId="{8C0581EA-40D9-984F-BF57-71721259728C}" srcOrd="0" destOrd="0" presId="urn:microsoft.com/office/officeart/2005/8/layout/cycle6"/>
    <dgm:cxn modelId="{2A9C4FA2-7195-EB43-8E70-EB8C22BB84E7}" type="presOf" srcId="{B557E0CC-2C1C-AD45-9141-81915E706CA2}" destId="{35C07D07-9709-0C45-81DA-E5F19A37E26E}" srcOrd="0" destOrd="0" presId="urn:microsoft.com/office/officeart/2005/8/layout/cycle6"/>
    <dgm:cxn modelId="{BBA211A9-258B-4042-8A11-38B0F3AF03F3}" srcId="{F71AF524-94D2-CE45-A629-F3DE9CC28D60}" destId="{70ADB0C6-1A36-0C4A-89C8-E3880E4558E8}" srcOrd="4" destOrd="0" parTransId="{84CA4E38-BC88-2341-8506-00C83D8F1D0D}" sibTransId="{432B806B-7D17-1945-9CEB-52684F4807BE}"/>
    <dgm:cxn modelId="{4A31B7AA-86C9-5140-80D0-E61C04FF09A7}" type="presOf" srcId="{42333B8F-AE3A-794F-ACDF-091A37E51283}" destId="{22A5C185-AD6D-9841-AEB0-7556B5710668}" srcOrd="0" destOrd="0" presId="urn:microsoft.com/office/officeart/2005/8/layout/cycle6"/>
    <dgm:cxn modelId="{4093AAAC-57DC-FD42-B69B-0E365222E689}" type="presOf" srcId="{FBAB6676-243F-E549-B38A-937DA68535A3}" destId="{19CBC8CC-912E-A74B-B3B7-E56A071B1A9A}" srcOrd="0" destOrd="0" presId="urn:microsoft.com/office/officeart/2005/8/layout/cycle6"/>
    <dgm:cxn modelId="{01B440B9-6AEE-5444-A1F6-B779B3F88891}" srcId="{F71AF524-94D2-CE45-A629-F3DE9CC28D60}" destId="{B557E0CC-2C1C-AD45-9141-81915E706CA2}" srcOrd="0" destOrd="0" parTransId="{14DE746F-EE82-474A-BEE4-B7D7D4D1BC07}" sibTransId="{FBAB6676-243F-E549-B38A-937DA68535A3}"/>
    <dgm:cxn modelId="{ECB256BF-D163-C548-B729-CA728A76506C}" type="presOf" srcId="{04C18A8A-DB18-284A-97D5-5D59CDB2366F}" destId="{A4773658-DA6B-4045-9305-43092510FC75}" srcOrd="0" destOrd="0" presId="urn:microsoft.com/office/officeart/2005/8/layout/cycle6"/>
    <dgm:cxn modelId="{3EB97FEA-4158-B84D-9AF3-F2ADF5A3B0D7}" srcId="{F71AF524-94D2-CE45-A629-F3DE9CC28D60}" destId="{B01A1703-8908-8B4E-A110-8C6254C43663}" srcOrd="3" destOrd="0" parTransId="{F552B0E7-2439-9640-B576-7296AB303CA5}" sibTransId="{0843F742-84AC-6340-993D-56691473C87E}"/>
    <dgm:cxn modelId="{34E71FD6-E13D-B245-82DC-51E2A9E46A15}" type="presParOf" srcId="{BE2676FC-8F30-7647-ABF3-2CB72AAA25EA}" destId="{35C07D07-9709-0C45-81DA-E5F19A37E26E}" srcOrd="0" destOrd="0" presId="urn:microsoft.com/office/officeart/2005/8/layout/cycle6"/>
    <dgm:cxn modelId="{72084A4A-19FC-F548-A1D7-F13015824B38}" type="presParOf" srcId="{BE2676FC-8F30-7647-ABF3-2CB72AAA25EA}" destId="{1DE8AD1E-492A-6E4A-B1D4-1E2CBF085065}" srcOrd="1" destOrd="0" presId="urn:microsoft.com/office/officeart/2005/8/layout/cycle6"/>
    <dgm:cxn modelId="{2FC74316-6F0A-4D4A-9728-1F1C2DF91824}" type="presParOf" srcId="{BE2676FC-8F30-7647-ABF3-2CB72AAA25EA}" destId="{19CBC8CC-912E-A74B-B3B7-E56A071B1A9A}" srcOrd="2" destOrd="0" presId="urn:microsoft.com/office/officeart/2005/8/layout/cycle6"/>
    <dgm:cxn modelId="{55265CDD-DA37-BE45-8350-48A0CBB85332}" type="presParOf" srcId="{BE2676FC-8F30-7647-ABF3-2CB72AAA25EA}" destId="{FFFCA0CF-5873-CB4B-A2C6-E8EDB4365C6D}" srcOrd="3" destOrd="0" presId="urn:microsoft.com/office/officeart/2005/8/layout/cycle6"/>
    <dgm:cxn modelId="{F800B886-7F0A-9746-AD83-188B1C6690B7}" type="presParOf" srcId="{BE2676FC-8F30-7647-ABF3-2CB72AAA25EA}" destId="{28BC423A-13F1-1B4D-ACDD-7DC94EE5A647}" srcOrd="4" destOrd="0" presId="urn:microsoft.com/office/officeart/2005/8/layout/cycle6"/>
    <dgm:cxn modelId="{A9174A74-DF06-204F-99C7-FBD1022CDF9C}" type="presParOf" srcId="{BE2676FC-8F30-7647-ABF3-2CB72AAA25EA}" destId="{22A5C185-AD6D-9841-AEB0-7556B5710668}" srcOrd="5" destOrd="0" presId="urn:microsoft.com/office/officeart/2005/8/layout/cycle6"/>
    <dgm:cxn modelId="{FD7BCCF0-0972-014F-A74F-27E756DD4BB6}" type="presParOf" srcId="{BE2676FC-8F30-7647-ABF3-2CB72AAA25EA}" destId="{4CDD390F-6F1B-1D40-9D10-567F973D68D0}" srcOrd="6" destOrd="0" presId="urn:microsoft.com/office/officeart/2005/8/layout/cycle6"/>
    <dgm:cxn modelId="{D5C23CE1-EE56-A347-A53B-359E0D8AD2DB}" type="presParOf" srcId="{BE2676FC-8F30-7647-ABF3-2CB72AAA25EA}" destId="{BAD50D4F-3186-644D-930C-C7FB2AB1B9CC}" srcOrd="7" destOrd="0" presId="urn:microsoft.com/office/officeart/2005/8/layout/cycle6"/>
    <dgm:cxn modelId="{E733D594-6ED1-F64A-94B3-1D8065C95F56}" type="presParOf" srcId="{BE2676FC-8F30-7647-ABF3-2CB72AAA25EA}" destId="{A4773658-DA6B-4045-9305-43092510FC75}" srcOrd="8" destOrd="0" presId="urn:microsoft.com/office/officeart/2005/8/layout/cycle6"/>
    <dgm:cxn modelId="{FBCD02CD-D58F-8142-BBFE-820FECE2447B}" type="presParOf" srcId="{BE2676FC-8F30-7647-ABF3-2CB72AAA25EA}" destId="{D51BF1D9-DCFE-B441-82C7-2D824045BD91}" srcOrd="9" destOrd="0" presId="urn:microsoft.com/office/officeart/2005/8/layout/cycle6"/>
    <dgm:cxn modelId="{C27795F9-47E9-B24D-B80C-BA9D9DAD904F}" type="presParOf" srcId="{BE2676FC-8F30-7647-ABF3-2CB72AAA25EA}" destId="{A2EAE157-1279-A042-A3C5-6F220EDC35B5}" srcOrd="10" destOrd="0" presId="urn:microsoft.com/office/officeart/2005/8/layout/cycle6"/>
    <dgm:cxn modelId="{7D2B4066-8A2C-7B47-AB81-3532E10FE6FA}" type="presParOf" srcId="{BE2676FC-8F30-7647-ABF3-2CB72AAA25EA}" destId="{6446398E-D5BD-C24E-875B-7E030F1D596A}" srcOrd="11" destOrd="0" presId="urn:microsoft.com/office/officeart/2005/8/layout/cycle6"/>
    <dgm:cxn modelId="{C3914A76-878E-B44D-9DF2-76E960D1D8B9}" type="presParOf" srcId="{BE2676FC-8F30-7647-ABF3-2CB72AAA25EA}" destId="{6EDFA7DB-760E-8B42-833F-7CBE533FBBB7}" srcOrd="12" destOrd="0" presId="urn:microsoft.com/office/officeart/2005/8/layout/cycle6"/>
    <dgm:cxn modelId="{26FD1D7A-4ABA-C540-BACB-76909EBDDD40}" type="presParOf" srcId="{BE2676FC-8F30-7647-ABF3-2CB72AAA25EA}" destId="{430D5531-1698-CA4A-828B-7294515027C8}" srcOrd="13" destOrd="0" presId="urn:microsoft.com/office/officeart/2005/8/layout/cycle6"/>
    <dgm:cxn modelId="{A8139905-B6C2-B243-BFF8-097B6788127B}" type="presParOf" srcId="{BE2676FC-8F30-7647-ABF3-2CB72AAA25EA}" destId="{8C0581EA-40D9-984F-BF57-71721259728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07D07-9709-0C45-81DA-E5F19A37E26E}">
      <dsp:nvSpPr>
        <dsp:cNvPr id="0" name=""/>
        <dsp:cNvSpPr/>
      </dsp:nvSpPr>
      <dsp:spPr>
        <a:xfrm>
          <a:off x="2765877" y="3792"/>
          <a:ext cx="1707244" cy="11097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S1: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Sort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2820049" y="57964"/>
        <a:ext cx="1598900" cy="1001365"/>
      </dsp:txXfrm>
    </dsp:sp>
    <dsp:sp modelId="{19CBC8CC-912E-A74B-B3B7-E56A071B1A9A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080868" y="175976"/>
              </a:moveTo>
              <a:arcTo wR="2215537" hR="2215537" stAng="17579413" swAng="1959789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CA0CF-5873-CB4B-A2C6-E8EDB4365C6D}">
      <dsp:nvSpPr>
        <dsp:cNvPr id="0" name=""/>
        <dsp:cNvSpPr/>
      </dsp:nvSpPr>
      <dsp:spPr>
        <a:xfrm>
          <a:off x="4872978" y="1534690"/>
          <a:ext cx="1707244" cy="110970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S2: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Set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927150" y="1588862"/>
        <a:ext cx="1598900" cy="1001365"/>
      </dsp:txXfrm>
    </dsp:sp>
    <dsp:sp modelId="{22A5C185-AD6D-9841-AEB0-7556B5710668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4428054" y="2099907"/>
              </a:moveTo>
              <a:arcTo wR="2215537" hR="2215537" stAng="21420500" swAng="219495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DD390F-6F1B-1D40-9D10-567F973D68D0}">
      <dsp:nvSpPr>
        <dsp:cNvPr id="0" name=""/>
        <dsp:cNvSpPr/>
      </dsp:nvSpPr>
      <dsp:spPr>
        <a:xfrm>
          <a:off x="4068137" y="4011736"/>
          <a:ext cx="1707244" cy="110970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S3: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Shine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4122309" y="4065908"/>
        <a:ext cx="1598900" cy="1001365"/>
      </dsp:txXfrm>
    </dsp:sp>
    <dsp:sp modelId="{A4773658-DA6B-4045-9305-43092510FC75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2655384" y="4386974"/>
              </a:moveTo>
              <a:arcTo wR="2215537" hR="2215537" stAng="4712945" swAng="137411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1BF1D9-DCFE-B441-82C7-2D824045BD91}">
      <dsp:nvSpPr>
        <dsp:cNvPr id="0" name=""/>
        <dsp:cNvSpPr/>
      </dsp:nvSpPr>
      <dsp:spPr>
        <a:xfrm>
          <a:off x="1463617" y="4011736"/>
          <a:ext cx="1707244" cy="110970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S4: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Standardize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1517789" y="4065908"/>
        <a:ext cx="1598900" cy="1001365"/>
      </dsp:txXfrm>
    </dsp:sp>
    <dsp:sp modelId="{6446398E-D5BD-C24E-875B-7E030F1D596A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69976" y="3441306"/>
              </a:moveTo>
              <a:arcTo wR="2215537" hR="2215537" stAng="8784541" swAng="219495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FA7DB-760E-8B42-833F-7CBE533FBBB7}">
      <dsp:nvSpPr>
        <dsp:cNvPr id="0" name=""/>
        <dsp:cNvSpPr/>
      </dsp:nvSpPr>
      <dsp:spPr>
        <a:xfrm>
          <a:off x="658776" y="1534690"/>
          <a:ext cx="1707244" cy="110970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S5: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i="0" kern="1200" dirty="0">
              <a:solidFill>
                <a:srgbClr val="000000"/>
              </a:solidFill>
              <a:latin typeface="Arial"/>
              <a:cs typeface="Arial"/>
            </a:rPr>
            <a:t>Sustain</a:t>
          </a:r>
          <a:endParaRPr kumimoji="1" lang="ja-JP" altLang="en-US" sz="2000" b="1" i="0" kern="1200" dirty="0">
            <a:solidFill>
              <a:srgbClr val="000000"/>
            </a:solidFill>
            <a:latin typeface="Arial"/>
            <a:cs typeface="Arial"/>
          </a:endParaRPr>
        </a:p>
      </dsp:txBody>
      <dsp:txXfrm>
        <a:off x="712948" y="1588862"/>
        <a:ext cx="1598900" cy="1001365"/>
      </dsp:txXfrm>
    </dsp:sp>
    <dsp:sp modelId="{8C0581EA-40D9-984F-BF57-71721259728C}">
      <dsp:nvSpPr>
        <dsp:cNvPr id="0" name=""/>
        <dsp:cNvSpPr/>
      </dsp:nvSpPr>
      <dsp:spPr>
        <a:xfrm>
          <a:off x="1403962" y="558646"/>
          <a:ext cx="4431074" cy="4431074"/>
        </a:xfrm>
        <a:custGeom>
          <a:avLst/>
          <a:gdLst/>
          <a:ahLst/>
          <a:cxnLst/>
          <a:rect l="0" t="0" r="0" b="0"/>
          <a:pathLst>
            <a:path>
              <a:moveTo>
                <a:pt x="386302" y="965534"/>
              </a:moveTo>
              <a:arcTo wR="2215537" hR="2215537" stAng="12860798" swAng="195978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21613-24D1-4D35-8897-445B75C8C4A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0E06A-373F-4CB0-ACCD-D84402DD7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8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0658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ja-JP" dirty="0">
                <a:latin typeface="Calibri" charset="0"/>
              </a:rPr>
              <a:t>This is the actual purpose of implementation of 5S activities. 5S is not a cleaning campaign, and possible to solve the issues mentioned here.</a:t>
            </a:r>
            <a:endParaRPr lang="ja-JP" altLang="en-US">
              <a:latin typeface="Calibri" charset="0"/>
            </a:endParaRPr>
          </a:p>
        </p:txBody>
      </p:sp>
      <p:sp>
        <p:nvSpPr>
          <p:cNvPr id="7065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2E62929-464A-A04C-8966-782A0047B9CD}" type="slidenum">
              <a:rPr lang="ja-JP" altLang="en-US" sz="1200">
                <a:latin typeface="Calibri" charset="0"/>
                <a:cs typeface="ＭＳ Ｐゴシック" charset="0"/>
              </a:rPr>
              <a:pPr/>
              <a:t>23</a:t>
            </a:fld>
            <a:endParaRPr lang="ja-JP" altLang="en-US" sz="1200">
              <a:latin typeface="Calibri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9616" y="40386"/>
            <a:ext cx="694476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1677" y="4619320"/>
            <a:ext cx="3120644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75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14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B7C8-7C76-A847-BB72-AF2F1DF9A3AB}" type="datetimeFigureOut">
              <a:rPr kumimoji="1" lang="ja-JP" altLang="en-US" smtClean="0"/>
              <a:t>2023/12/9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DCB1E-E4BF-C04B-ACDC-B954FCB85A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461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223" y="111963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988694"/>
            <a:ext cx="3753485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FC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g"/><Relationship Id="rId4" Type="http://schemas.openxmlformats.org/officeDocument/2006/relationships/image" Target="../media/image8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g"/><Relationship Id="rId3" Type="http://schemas.openxmlformats.org/officeDocument/2006/relationships/image" Target="../media/image96.jpg"/><Relationship Id="rId7" Type="http://schemas.openxmlformats.org/officeDocument/2006/relationships/image" Target="../media/image100.jpg"/><Relationship Id="rId12" Type="http://schemas.openxmlformats.org/officeDocument/2006/relationships/image" Target="../media/image104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g"/><Relationship Id="rId11" Type="http://schemas.openxmlformats.org/officeDocument/2006/relationships/image" Target="../media/image103.jpg"/><Relationship Id="rId5" Type="http://schemas.openxmlformats.org/officeDocument/2006/relationships/image" Target="../media/image98.jpg"/><Relationship Id="rId10" Type="http://schemas.openxmlformats.org/officeDocument/2006/relationships/image" Target="../media/image85.png"/><Relationship Id="rId4" Type="http://schemas.openxmlformats.org/officeDocument/2006/relationships/image" Target="../media/image97.jpg"/><Relationship Id="rId9" Type="http://schemas.openxmlformats.org/officeDocument/2006/relationships/image" Target="../media/image102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jpg"/><Relationship Id="rId4" Type="http://schemas.openxmlformats.org/officeDocument/2006/relationships/image" Target="../media/image13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2" Type="http://schemas.openxmlformats.org/officeDocument/2006/relationships/image" Target="../media/image1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jpg"/><Relationship Id="rId4" Type="http://schemas.openxmlformats.org/officeDocument/2006/relationships/image" Target="../media/image150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g"/><Relationship Id="rId2" Type="http://schemas.openxmlformats.org/officeDocument/2006/relationships/image" Target="../media/image15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34689" y="1234820"/>
            <a:ext cx="26879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>
                <a:solidFill>
                  <a:srgbClr val="006FC0"/>
                </a:solidFill>
                <a:latin typeface="Times New Roman"/>
                <a:cs typeface="Times New Roman"/>
              </a:rPr>
              <a:t>CHAPTER</a:t>
            </a:r>
            <a:r>
              <a:rPr sz="4000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4000" spc="405" dirty="0">
                <a:solidFill>
                  <a:srgbClr val="006FC0"/>
                </a:solidFill>
                <a:latin typeface="Times New Roman"/>
                <a:cs typeface="Times New Roman"/>
              </a:rPr>
              <a:t>3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8332" y="2330713"/>
            <a:ext cx="819848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0795" marR="5080" indent="-1268730">
              <a:lnSpc>
                <a:spcPct val="150000"/>
              </a:lnSpc>
              <a:spcBef>
                <a:spcPts val="100"/>
              </a:spcBef>
            </a:pPr>
            <a:r>
              <a:rPr sz="4000" spc="-120" dirty="0">
                <a:solidFill>
                  <a:srgbClr val="FF0000"/>
                </a:solidFill>
                <a:latin typeface="Times New Roman"/>
                <a:cs typeface="Times New Roman"/>
              </a:rPr>
              <a:t>PERFORM</a:t>
            </a:r>
            <a:r>
              <a:rPr sz="4000" spc="-1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42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-40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spc="4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27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000" spc="-23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17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-19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215" dirty="0">
                <a:solidFill>
                  <a:srgbClr val="FF0000"/>
                </a:solidFill>
                <a:latin typeface="Times New Roman"/>
                <a:cs typeface="Times New Roman"/>
              </a:rPr>
              <a:t>GEMENT</a:t>
            </a:r>
            <a:r>
              <a:rPr sz="4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17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19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-265" dirty="0">
                <a:solidFill>
                  <a:srgbClr val="FF0000"/>
                </a:solidFill>
                <a:latin typeface="Times New Roman"/>
                <a:cs typeface="Times New Roman"/>
              </a:rPr>
              <a:t>D  </a:t>
            </a:r>
            <a:r>
              <a:rPr sz="4000" spc="-100" dirty="0">
                <a:solidFill>
                  <a:srgbClr val="FF0000"/>
                </a:solidFill>
                <a:latin typeface="Times New Roman"/>
                <a:cs typeface="Times New Roman"/>
              </a:rPr>
              <a:t>PROCESS</a:t>
            </a:r>
            <a:r>
              <a:rPr sz="4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-245" dirty="0">
                <a:solidFill>
                  <a:srgbClr val="FF0000"/>
                </a:solidFill>
                <a:latin typeface="Times New Roman"/>
                <a:cs typeface="Times New Roman"/>
              </a:rPr>
              <a:t>IMPROVEMENT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  <a:tabLst>
                <a:tab pos="2771775" algn="l"/>
              </a:tabLst>
            </a:pPr>
            <a:r>
              <a:rPr spc="-285" dirty="0"/>
              <a:t>SUMMARY	</a:t>
            </a:r>
            <a:r>
              <a:rPr sz="4400" spc="434" dirty="0"/>
              <a:t>1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3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</a:pPr>
            <a:r>
              <a:rPr sz="4000" spc="215" dirty="0"/>
              <a:t> </a:t>
            </a:r>
            <a:r>
              <a:rPr sz="4000" spc="-15" dirty="0"/>
              <a:t>Accelerated/</a:t>
            </a:r>
            <a:r>
              <a:rPr sz="4000" spc="-65" dirty="0"/>
              <a:t> </a:t>
            </a:r>
            <a:r>
              <a:rPr sz="4000" dirty="0"/>
              <a:t>Rapid</a:t>
            </a:r>
            <a:r>
              <a:rPr sz="4000" spc="-35" dirty="0"/>
              <a:t> </a:t>
            </a:r>
            <a:r>
              <a:rPr sz="4000" spc="-10" dirty="0"/>
              <a:t>Cycle</a:t>
            </a:r>
            <a:r>
              <a:rPr sz="4000" spc="-50" dirty="0"/>
              <a:t> </a:t>
            </a:r>
            <a:r>
              <a:rPr sz="4000" dirty="0"/>
              <a:t>Change</a:t>
            </a:r>
            <a:r>
              <a:rPr sz="4000" spc="-50" dirty="0"/>
              <a:t> </a:t>
            </a:r>
            <a:r>
              <a:rPr sz="4000" spc="-5" dirty="0"/>
              <a:t>Approach</a:t>
            </a:r>
            <a:r>
              <a:rPr sz="4000" spc="160" dirty="0"/>
              <a:t> 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801801"/>
            <a:ext cx="8991600" cy="3517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50600"/>
              </a:lnSpc>
              <a:spcBef>
                <a:spcPts val="95"/>
              </a:spcBef>
              <a:buSzPct val="61904"/>
              <a:buFont typeface="Calibri"/>
              <a:buChar char="•"/>
              <a:tabLst>
                <a:tab pos="132080" algn="l"/>
              </a:tabLst>
            </a:pPr>
            <a:r>
              <a:rPr sz="2100" dirty="0">
                <a:latin typeface="Microsoft Sans Serif"/>
                <a:cs typeface="Microsoft Sans Serif"/>
              </a:rPr>
              <a:t>Changes </a:t>
            </a:r>
            <a:r>
              <a:rPr sz="2100" spc="5" dirty="0">
                <a:latin typeface="Microsoft Sans Serif"/>
                <a:cs typeface="Microsoft Sans Serif"/>
              </a:rPr>
              <a:t>are </a:t>
            </a:r>
            <a:r>
              <a:rPr sz="2100" dirty="0">
                <a:latin typeface="Microsoft Sans Serif"/>
                <a:cs typeface="Microsoft Sans Serif"/>
              </a:rPr>
              <a:t>made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and </a:t>
            </a:r>
            <a:r>
              <a:rPr sz="2100" dirty="0">
                <a:latin typeface="Microsoft Sans Serif"/>
                <a:cs typeface="Microsoft Sans Serif"/>
              </a:rPr>
              <a:t>tested </a:t>
            </a:r>
            <a:r>
              <a:rPr sz="2100" spc="-5" dirty="0">
                <a:latin typeface="Microsoft Sans Serif"/>
                <a:cs typeface="Microsoft Sans Serif"/>
              </a:rPr>
              <a:t>over periods</a:t>
            </a:r>
            <a:r>
              <a:rPr sz="2100" dirty="0">
                <a:latin typeface="Microsoft Sans Serif"/>
                <a:cs typeface="Microsoft Sans Serif"/>
              </a:rPr>
              <a:t> </a:t>
            </a:r>
            <a:r>
              <a:rPr sz="2100" spc="5" dirty="0">
                <a:latin typeface="Microsoft Sans Serif"/>
                <a:cs typeface="Microsoft Sans Serif"/>
              </a:rPr>
              <a:t>of </a:t>
            </a:r>
            <a:r>
              <a:rPr sz="2100" spc="-5" dirty="0">
                <a:latin typeface="Microsoft Sans Serif"/>
                <a:cs typeface="Microsoft Sans Serif"/>
              </a:rPr>
              <a:t>three </a:t>
            </a:r>
            <a:r>
              <a:rPr sz="2100" spc="5" dirty="0">
                <a:latin typeface="Microsoft Sans Serif"/>
                <a:cs typeface="Microsoft Sans Serif"/>
              </a:rPr>
              <a:t>or 4 </a:t>
            </a:r>
            <a:r>
              <a:rPr sz="2100" dirty="0">
                <a:latin typeface="Microsoft Sans Serif"/>
                <a:cs typeface="Microsoft Sans Serif"/>
              </a:rPr>
              <a:t>months </a:t>
            </a:r>
            <a:r>
              <a:rPr sz="2100" spc="5" dirty="0">
                <a:latin typeface="Microsoft Sans Serif"/>
                <a:cs typeface="Microsoft Sans Serif"/>
              </a:rPr>
              <a:t>or </a:t>
            </a:r>
            <a:r>
              <a:rPr sz="2100" spc="-10" dirty="0">
                <a:latin typeface="Microsoft Sans Serif"/>
                <a:cs typeface="Microsoft Sans Serif"/>
              </a:rPr>
              <a:t>less, 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rather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than the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standard</a:t>
            </a:r>
            <a:r>
              <a:rPr sz="2100" spc="-25" dirty="0">
                <a:latin typeface="Microsoft Sans Serif"/>
                <a:cs typeface="Microsoft Sans Serif"/>
              </a:rPr>
              <a:t> </a:t>
            </a:r>
            <a:r>
              <a:rPr sz="2100" spc="5" dirty="0">
                <a:latin typeface="Microsoft Sans Serif"/>
                <a:cs typeface="Microsoft Sans Serif"/>
              </a:rPr>
              <a:t>eight</a:t>
            </a:r>
            <a:r>
              <a:rPr sz="2100" spc="-4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to</a:t>
            </a:r>
            <a:r>
              <a:rPr sz="2100" spc="45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twelve</a:t>
            </a:r>
            <a:r>
              <a:rPr sz="2100" spc="20" dirty="0">
                <a:latin typeface="Microsoft Sans Serif"/>
                <a:cs typeface="Microsoft Sans Serif"/>
              </a:rPr>
              <a:t> </a:t>
            </a:r>
            <a:r>
              <a:rPr sz="2100" spc="5" dirty="0">
                <a:latin typeface="Microsoft Sans Serif"/>
                <a:cs typeface="Microsoft Sans Serif"/>
              </a:rPr>
              <a:t>months.</a:t>
            </a:r>
            <a:endParaRPr sz="2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50000"/>
              </a:lnSpc>
              <a:spcBef>
                <a:spcPts val="495"/>
              </a:spcBef>
              <a:buChar char="•"/>
              <a:tabLst>
                <a:tab pos="220345" algn="l"/>
              </a:tabLst>
            </a:pPr>
            <a:r>
              <a:rPr sz="2100" spc="-5" dirty="0">
                <a:latin typeface="Microsoft Sans Serif"/>
                <a:cs typeface="Microsoft Sans Serif"/>
              </a:rPr>
              <a:t>Pre-work before</a:t>
            </a:r>
            <a:r>
              <a:rPr sz="210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the </a:t>
            </a:r>
            <a:r>
              <a:rPr sz="2100" spc="-5" dirty="0">
                <a:latin typeface="Microsoft Sans Serif"/>
                <a:cs typeface="Microsoft Sans Serif"/>
              </a:rPr>
              <a:t>first </a:t>
            </a:r>
            <a:r>
              <a:rPr sz="2100" dirty="0">
                <a:latin typeface="Microsoft Sans Serif"/>
                <a:cs typeface="Microsoft Sans Serif"/>
              </a:rPr>
              <a:t>team </a:t>
            </a:r>
            <a:r>
              <a:rPr sz="2100" spc="-5" dirty="0">
                <a:latin typeface="Microsoft Sans Serif"/>
                <a:cs typeface="Microsoft Sans Serif"/>
              </a:rPr>
              <a:t>meeting </a:t>
            </a:r>
            <a:r>
              <a:rPr sz="2100" dirty="0">
                <a:latin typeface="Microsoft Sans Serif"/>
                <a:cs typeface="Microsoft Sans Serif"/>
              </a:rPr>
              <a:t>is </a:t>
            </a:r>
            <a:r>
              <a:rPr sz="2100" spc="-10" dirty="0">
                <a:latin typeface="Microsoft Sans Serif"/>
                <a:cs typeface="Microsoft Sans Serif"/>
              </a:rPr>
              <a:t>the </a:t>
            </a:r>
            <a:r>
              <a:rPr sz="2100" spc="-45" dirty="0">
                <a:latin typeface="Microsoft Sans Serif"/>
                <a:cs typeface="Microsoft Sans Serif"/>
              </a:rPr>
              <a:t>key. </a:t>
            </a:r>
            <a:r>
              <a:rPr sz="2100" spc="-5" dirty="0">
                <a:latin typeface="Microsoft Sans Serif"/>
                <a:cs typeface="Microsoft Sans Serif"/>
              </a:rPr>
              <a:t>(Problem statement, </a:t>
            </a:r>
            <a:r>
              <a:rPr sz="210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Flowchart </a:t>
            </a:r>
            <a:r>
              <a:rPr sz="2100" spc="5" dirty="0">
                <a:latin typeface="Microsoft Sans Serif"/>
                <a:cs typeface="Microsoft Sans Serif"/>
              </a:rPr>
              <a:t>of </a:t>
            </a:r>
            <a:r>
              <a:rPr sz="2100" spc="-5" dirty="0">
                <a:latin typeface="Microsoft Sans Serif"/>
                <a:cs typeface="Microsoft Sans Serif"/>
              </a:rPr>
              <a:t>process, </a:t>
            </a:r>
            <a:r>
              <a:rPr sz="2100" spc="-65" dirty="0">
                <a:latin typeface="Microsoft Sans Serif"/>
                <a:cs typeface="Microsoft Sans Serif"/>
              </a:rPr>
              <a:t>Team </a:t>
            </a:r>
            <a:r>
              <a:rPr sz="2100" spc="-5" dirty="0">
                <a:latin typeface="Microsoft Sans Serif"/>
                <a:cs typeface="Microsoft Sans Serif"/>
              </a:rPr>
              <a:t>selection,</a:t>
            </a:r>
            <a:r>
              <a:rPr sz="210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administrative </a:t>
            </a:r>
            <a:r>
              <a:rPr sz="2100" spc="-5" dirty="0">
                <a:latin typeface="Microsoft Sans Serif"/>
                <a:cs typeface="Microsoft Sans Serif"/>
              </a:rPr>
              <a:t>commitment </a:t>
            </a:r>
            <a:r>
              <a:rPr sz="2100" spc="5" dirty="0">
                <a:latin typeface="Microsoft Sans Serif"/>
                <a:cs typeface="Microsoft Sans Serif"/>
              </a:rPr>
              <a:t>of </a:t>
            </a:r>
            <a:r>
              <a:rPr sz="2100" spc="-15" dirty="0">
                <a:latin typeface="Microsoft Sans Serif"/>
                <a:cs typeface="Microsoft Sans Serif"/>
              </a:rPr>
              <a:t>staff </a:t>
            </a:r>
            <a:r>
              <a:rPr sz="2100" spc="-1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time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spc="5" dirty="0">
                <a:latin typeface="Microsoft Sans Serif"/>
                <a:cs typeface="Microsoft Sans Serif"/>
              </a:rPr>
              <a:t>and</a:t>
            </a:r>
            <a:r>
              <a:rPr sz="2100" spc="-30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financial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resources)</a:t>
            </a:r>
            <a:endParaRPr sz="2100">
              <a:latin typeface="Microsoft Sans Serif"/>
              <a:cs typeface="Microsoft Sans Serif"/>
            </a:endParaRPr>
          </a:p>
          <a:p>
            <a:pPr marL="12700" marR="8255" algn="just">
              <a:lnSpc>
                <a:spcPct val="149600"/>
              </a:lnSpc>
              <a:spcBef>
                <a:spcPts val="530"/>
              </a:spcBef>
            </a:pPr>
            <a:r>
              <a:rPr sz="2100" spc="5" dirty="0">
                <a:latin typeface="Microsoft Sans Serif"/>
                <a:cs typeface="Microsoft Sans Serif"/>
              </a:rPr>
              <a:t>The</a:t>
            </a:r>
            <a:r>
              <a:rPr sz="2100" spc="1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team</a:t>
            </a:r>
            <a:r>
              <a:rPr sz="2100" spc="-5" dirty="0">
                <a:latin typeface="Microsoft Sans Serif"/>
                <a:cs typeface="Microsoft Sans Serif"/>
              </a:rPr>
              <a:t> here</a:t>
            </a:r>
            <a:r>
              <a:rPr sz="2100" dirty="0">
                <a:latin typeface="Microsoft Sans Serif"/>
                <a:cs typeface="Microsoft Sans Serif"/>
              </a:rPr>
              <a:t> is</a:t>
            </a:r>
            <a:r>
              <a:rPr sz="2100" spc="5" dirty="0">
                <a:latin typeface="Microsoft Sans Serif"/>
                <a:cs typeface="Microsoft Sans Serif"/>
              </a:rPr>
              <a:t> </a:t>
            </a:r>
            <a:r>
              <a:rPr sz="2100" spc="-15" dirty="0">
                <a:latin typeface="Microsoft Sans Serif"/>
                <a:cs typeface="Microsoft Sans Serif"/>
              </a:rPr>
              <a:t>called</a:t>
            </a:r>
            <a:r>
              <a:rPr sz="2100" spc="525" dirty="0">
                <a:latin typeface="Microsoft Sans Serif"/>
                <a:cs typeface="Microsoft Sans Serif"/>
              </a:rPr>
              <a:t> </a:t>
            </a:r>
            <a:r>
              <a:rPr sz="2100" spc="-100" dirty="0">
                <a:latin typeface="Microsoft Sans Serif"/>
                <a:cs typeface="Microsoft Sans Serif"/>
              </a:rPr>
              <a:t>RAT.</a:t>
            </a:r>
            <a:r>
              <a:rPr sz="2100" spc="360" dirty="0">
                <a:latin typeface="Microsoft Sans Serif"/>
                <a:cs typeface="Microsoft Sans Serif"/>
              </a:rPr>
              <a:t> </a:t>
            </a:r>
            <a:r>
              <a:rPr sz="2100" spc="-5" dirty="0">
                <a:latin typeface="Microsoft Sans Serif"/>
                <a:cs typeface="Microsoft Sans Serif"/>
              </a:rPr>
              <a:t>(Rapid</a:t>
            </a:r>
            <a:r>
              <a:rPr sz="2100" spc="550" dirty="0">
                <a:latin typeface="Microsoft Sans Serif"/>
                <a:cs typeface="Microsoft Sans Serif"/>
              </a:rPr>
              <a:t> </a:t>
            </a:r>
            <a:r>
              <a:rPr sz="2100" spc="-10" dirty="0">
                <a:latin typeface="Microsoft Sans Serif"/>
                <a:cs typeface="Microsoft Sans Serif"/>
              </a:rPr>
              <a:t>action/acceleration/achievement </a:t>
            </a:r>
            <a:r>
              <a:rPr sz="2100" spc="-5" dirty="0">
                <a:latin typeface="Microsoft Sans Serif"/>
                <a:cs typeface="Microsoft Sans Serif"/>
              </a:rPr>
              <a:t> </a:t>
            </a:r>
            <a:r>
              <a:rPr sz="2100" dirty="0">
                <a:latin typeface="Microsoft Sans Serif"/>
                <a:cs typeface="Microsoft Sans Serif"/>
              </a:rPr>
              <a:t>team).</a:t>
            </a:r>
            <a:endParaRPr sz="21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437887"/>
            <a:ext cx="9144000" cy="2420620"/>
            <a:chOff x="0" y="4437887"/>
            <a:chExt cx="9144000" cy="2420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37887"/>
              <a:ext cx="9144000" cy="2420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111" y="6379464"/>
              <a:ext cx="3995928" cy="252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6598919"/>
              <a:ext cx="4209288" cy="25298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38088" y="1307591"/>
            <a:ext cx="2124456" cy="36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3840" y="2350007"/>
            <a:ext cx="2124456" cy="365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87879" y="3861815"/>
            <a:ext cx="2124456" cy="365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39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10"/>
              </a:spcBef>
            </a:pPr>
            <a:r>
              <a:rPr sz="4000" spc="215" dirty="0"/>
              <a:t> </a:t>
            </a:r>
            <a:r>
              <a:rPr sz="4000" spc="-15" dirty="0"/>
              <a:t>Accelerated/</a:t>
            </a:r>
            <a:r>
              <a:rPr sz="4000" spc="-65" dirty="0"/>
              <a:t> </a:t>
            </a:r>
            <a:r>
              <a:rPr sz="4000" dirty="0"/>
              <a:t>Rapid</a:t>
            </a:r>
            <a:r>
              <a:rPr sz="4000" spc="-35" dirty="0"/>
              <a:t> </a:t>
            </a:r>
            <a:r>
              <a:rPr sz="4000" spc="-10" dirty="0"/>
              <a:t>Cycle</a:t>
            </a:r>
            <a:r>
              <a:rPr sz="4000" spc="-50" dirty="0"/>
              <a:t> </a:t>
            </a:r>
            <a:r>
              <a:rPr sz="4000" dirty="0"/>
              <a:t>Change</a:t>
            </a:r>
            <a:r>
              <a:rPr sz="4000" spc="-50" dirty="0"/>
              <a:t> </a:t>
            </a:r>
            <a:r>
              <a:rPr sz="4000" spc="-5" dirty="0"/>
              <a:t>Approach</a:t>
            </a:r>
            <a:r>
              <a:rPr sz="4000" spc="160" dirty="0"/>
              <a:t> 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768944"/>
            <a:ext cx="8992870" cy="366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400"/>
              </a:lnSpc>
              <a:spcBef>
                <a:spcPts val="100"/>
              </a:spcBef>
              <a:buChar char="•"/>
              <a:tabLst>
                <a:tab pos="519430" algn="l"/>
              </a:tabLst>
            </a:pPr>
            <a:r>
              <a:rPr sz="3100" dirty="0">
                <a:latin typeface="Microsoft Sans Serif"/>
                <a:cs typeface="Microsoft Sans Serif"/>
              </a:rPr>
              <a:t>change</a:t>
            </a:r>
            <a:r>
              <a:rPr sz="3100" spc="5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systems,</a:t>
            </a:r>
            <a:r>
              <a:rPr sz="3100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functions,</a:t>
            </a:r>
            <a:r>
              <a:rPr sz="3100" dirty="0">
                <a:latin typeface="Microsoft Sans Serif"/>
                <a:cs typeface="Microsoft Sans Serif"/>
              </a:rPr>
              <a:t> and</a:t>
            </a:r>
            <a:r>
              <a:rPr sz="3100" spc="5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processes </a:t>
            </a:r>
            <a:r>
              <a:rPr sz="3100" dirty="0">
                <a:latin typeface="Microsoft Sans Serif"/>
                <a:cs typeface="Microsoft Sans Serif"/>
              </a:rPr>
              <a:t> </a:t>
            </a:r>
            <a:r>
              <a:rPr sz="3100" spc="-35" dirty="0">
                <a:latin typeface="Microsoft Sans Serif"/>
                <a:cs typeface="Microsoft Sans Serif"/>
              </a:rPr>
              <a:t>radically,</a:t>
            </a:r>
            <a:r>
              <a:rPr sz="3100" spc="60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not</a:t>
            </a:r>
            <a:r>
              <a:rPr sz="3100" spc="40" dirty="0">
                <a:latin typeface="Microsoft Sans Serif"/>
                <a:cs typeface="Microsoft Sans Serif"/>
              </a:rPr>
              <a:t> </a:t>
            </a:r>
            <a:r>
              <a:rPr sz="3100" spc="-25" dirty="0">
                <a:latin typeface="Microsoft Sans Serif"/>
                <a:cs typeface="Microsoft Sans Serif"/>
              </a:rPr>
              <a:t>incrementally.</a:t>
            </a:r>
            <a:endParaRPr sz="310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50100"/>
              </a:lnSpc>
              <a:spcBef>
                <a:spcPts val="730"/>
              </a:spcBef>
              <a:buChar char="•"/>
              <a:tabLst>
                <a:tab pos="323850" algn="l"/>
              </a:tabLst>
            </a:pPr>
            <a:r>
              <a:rPr sz="3100" spc="-5" dirty="0">
                <a:latin typeface="Microsoft Sans Serif"/>
                <a:cs typeface="Microsoft Sans Serif"/>
              </a:rPr>
              <a:t>Focus team </a:t>
            </a:r>
            <a:r>
              <a:rPr sz="3100" spc="-15" dirty="0">
                <a:latin typeface="Microsoft Sans Serif"/>
                <a:cs typeface="Microsoft Sans Serif"/>
              </a:rPr>
              <a:t>efforts </a:t>
            </a:r>
            <a:r>
              <a:rPr sz="3100" spc="-5" dirty="0">
                <a:latin typeface="Microsoft Sans Serif"/>
                <a:cs typeface="Microsoft Sans Serif"/>
              </a:rPr>
              <a:t>on fast-track generation </a:t>
            </a:r>
            <a:r>
              <a:rPr sz="3100" dirty="0">
                <a:latin typeface="Microsoft Sans Serif"/>
                <a:cs typeface="Microsoft Sans Serif"/>
              </a:rPr>
              <a:t>and </a:t>
            </a:r>
            <a:r>
              <a:rPr sz="3100" spc="5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testing</a:t>
            </a:r>
            <a:r>
              <a:rPr sz="3100" dirty="0">
                <a:latin typeface="Microsoft Sans Serif"/>
                <a:cs typeface="Microsoft Sans Serif"/>
              </a:rPr>
              <a:t> of</a:t>
            </a:r>
            <a:r>
              <a:rPr sz="3100" spc="5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solutions,</a:t>
            </a:r>
            <a:r>
              <a:rPr sz="3100" dirty="0">
                <a:latin typeface="Microsoft Sans Serif"/>
                <a:cs typeface="Microsoft Sans Serif"/>
              </a:rPr>
              <a:t> rather</a:t>
            </a:r>
            <a:r>
              <a:rPr sz="3100" spc="5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than</a:t>
            </a:r>
            <a:r>
              <a:rPr sz="3100" dirty="0">
                <a:latin typeface="Microsoft Sans Serif"/>
                <a:cs typeface="Microsoft Sans Serif"/>
              </a:rPr>
              <a:t> </a:t>
            </a:r>
            <a:r>
              <a:rPr sz="3100" spc="-5" dirty="0">
                <a:latin typeface="Microsoft Sans Serif"/>
                <a:cs typeface="Microsoft Sans Serif"/>
              </a:rPr>
              <a:t>over-analysis</a:t>
            </a:r>
            <a:r>
              <a:rPr sz="3100" spc="810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of </a:t>
            </a:r>
            <a:r>
              <a:rPr sz="3100" spc="5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and</a:t>
            </a:r>
            <a:r>
              <a:rPr sz="3100" spc="45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proof</a:t>
            </a:r>
            <a:r>
              <a:rPr sz="3100" spc="30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of</a:t>
            </a:r>
            <a:r>
              <a:rPr sz="3100" spc="45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root</a:t>
            </a:r>
            <a:r>
              <a:rPr sz="3100" spc="45" dirty="0">
                <a:latin typeface="Microsoft Sans Serif"/>
                <a:cs typeface="Microsoft Sans Serif"/>
              </a:rPr>
              <a:t> </a:t>
            </a:r>
            <a:r>
              <a:rPr sz="3100" dirty="0">
                <a:latin typeface="Microsoft Sans Serif"/>
                <a:cs typeface="Microsoft Sans Serif"/>
              </a:rPr>
              <a:t>causes.</a:t>
            </a:r>
            <a:r>
              <a:rPr sz="3100" spc="45" dirty="0">
                <a:latin typeface="Microsoft Sans Serif"/>
                <a:cs typeface="Microsoft Sans Serif"/>
              </a:rPr>
              <a:t> </a:t>
            </a:r>
            <a:r>
              <a:rPr sz="3100" spc="-20" dirty="0">
                <a:latin typeface="Calibri"/>
                <a:cs typeface="Calibri"/>
              </a:rPr>
              <a:t>Are</a:t>
            </a:r>
            <a:r>
              <a:rPr sz="3100" spc="-5" dirty="0">
                <a:latin typeface="Calibri"/>
                <a:cs typeface="Calibri"/>
              </a:rPr>
              <a:t> </a:t>
            </a:r>
            <a:r>
              <a:rPr sz="3100" spc="-15" dirty="0">
                <a:latin typeface="Calibri"/>
                <a:cs typeface="Calibri"/>
              </a:rPr>
              <a:t>resource-intensive.</a:t>
            </a:r>
            <a:endParaRPr sz="31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437888"/>
            <a:ext cx="9144000" cy="2420620"/>
            <a:chOff x="0" y="4437888"/>
            <a:chExt cx="9144000" cy="24206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483607"/>
              <a:ext cx="9144000" cy="23743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63111" y="6434327"/>
              <a:ext cx="3995928" cy="2529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7" y="6598919"/>
              <a:ext cx="4209288" cy="2529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8511" y="4437888"/>
              <a:ext cx="3258312" cy="45719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70632" y="1560575"/>
            <a:ext cx="643128" cy="27127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5968" y="1414272"/>
            <a:ext cx="490728" cy="3291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687" y="2276855"/>
            <a:ext cx="4343400" cy="457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447" y="3715511"/>
            <a:ext cx="3258312" cy="457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8159" y="3142488"/>
            <a:ext cx="8028432" cy="4572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759"/>
            <a:ext cx="54730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0" dirty="0"/>
              <a:t>Lean Thinking</a:t>
            </a:r>
            <a:r>
              <a:rPr u="none" spc="80" dirty="0"/>
              <a:t> </a:t>
            </a:r>
            <a:r>
              <a:rPr u="none" spc="-15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59002"/>
            <a:ext cx="603440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Lean </a:t>
            </a:r>
            <a:r>
              <a:rPr sz="2800" b="1" spc="5" dirty="0">
                <a:solidFill>
                  <a:srgbClr val="006FC0"/>
                </a:solidFill>
                <a:latin typeface="Calibri"/>
                <a:cs typeface="Calibri"/>
              </a:rPr>
              <a:t>principles</a:t>
            </a:r>
            <a:r>
              <a:rPr sz="2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(using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less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</a:t>
            </a:r>
            <a:r>
              <a:rPr sz="2800" spc="-10" dirty="0">
                <a:latin typeface="Calibri"/>
                <a:cs typeface="Calibri"/>
              </a:rPr>
              <a:t> more).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405127"/>
            <a:ext cx="9144000" cy="5453380"/>
            <a:chOff x="0" y="1405127"/>
            <a:chExt cx="9144000" cy="54533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3808" y="2203704"/>
              <a:ext cx="2843784" cy="1600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73935"/>
              <a:ext cx="9144000" cy="50840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1405127"/>
              <a:ext cx="2843784" cy="16002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7223" y="3435094"/>
              <a:ext cx="1633727" cy="330707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007" y="3759"/>
            <a:ext cx="547306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0" dirty="0"/>
              <a:t>Lean Thinking</a:t>
            </a:r>
            <a:r>
              <a:rPr u="none" spc="80" dirty="0"/>
              <a:t> </a:t>
            </a:r>
            <a:r>
              <a:rPr u="none" spc="-15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98362"/>
            <a:ext cx="5788660" cy="5734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8255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spc="-10" dirty="0">
                <a:latin typeface="Calibri"/>
                <a:cs typeface="Calibri"/>
              </a:rPr>
              <a:t>Used </a:t>
            </a:r>
            <a:r>
              <a:rPr sz="2600" spc="-20" dirty="0">
                <a:latin typeface="Calibri"/>
                <a:cs typeface="Calibri"/>
              </a:rPr>
              <a:t>for </a:t>
            </a:r>
            <a:r>
              <a:rPr sz="2600" spc="-15" dirty="0">
                <a:latin typeface="Calibri"/>
                <a:cs typeface="Calibri"/>
              </a:rPr>
              <a:t>processes</a:t>
            </a:r>
            <a:r>
              <a:rPr sz="2600" spc="56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common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cause 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variation.</a:t>
            </a:r>
            <a:endParaRPr sz="2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000"/>
              </a:lnSpc>
              <a:spcBef>
                <a:spcPts val="63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steps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that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do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not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add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value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are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eliminated. </a:t>
            </a:r>
            <a:r>
              <a:rPr sz="2600" dirty="0">
                <a:latin typeface="Calibri"/>
                <a:cs typeface="Calibri"/>
              </a:rPr>
              <a:t>Only </a:t>
            </a:r>
            <a:r>
              <a:rPr sz="2600" spc="-5" dirty="0">
                <a:latin typeface="Calibri"/>
                <a:cs typeface="Calibri"/>
              </a:rPr>
              <a:t>the time, people, </a:t>
            </a:r>
            <a:r>
              <a:rPr sz="2600" dirty="0">
                <a:latin typeface="Calibri"/>
                <a:cs typeface="Calibri"/>
              </a:rPr>
              <a:t>and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activities that </a:t>
            </a:r>
            <a:r>
              <a:rPr sz="2600" spc="-10" dirty="0">
                <a:latin typeface="Calibri"/>
                <a:cs typeface="Calibri"/>
              </a:rPr>
              <a:t>are left </a:t>
            </a:r>
            <a:r>
              <a:rPr sz="2600" spc="-5" dirty="0">
                <a:latin typeface="Calibri"/>
                <a:cs typeface="Calibri"/>
              </a:rPr>
              <a:t>will comprise the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redesigned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process.</a:t>
            </a:r>
            <a:endParaRPr sz="26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62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tools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for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implementation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include: 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value</a:t>
            </a:r>
            <a:r>
              <a:rPr sz="2600" spc="5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stream</a:t>
            </a:r>
            <a:r>
              <a:rPr sz="2600" spc="5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mapping,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Kanban</a:t>
            </a:r>
            <a:r>
              <a:rPr sz="2600" spc="5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pull </a:t>
            </a:r>
            <a:r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systems,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 poka-yoke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(mistake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proofing)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and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Kaizen</a:t>
            </a:r>
            <a:r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events</a:t>
            </a:r>
            <a:r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27064" y="2566416"/>
            <a:ext cx="2917190" cy="3057525"/>
            <a:chOff x="6227064" y="2566416"/>
            <a:chExt cx="2917190" cy="3057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4" y="2566416"/>
              <a:ext cx="2916935" cy="16550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0112" y="4005072"/>
              <a:ext cx="2913888" cy="161848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0111" y="981455"/>
            <a:ext cx="2889332" cy="13533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09415" y="1484375"/>
            <a:ext cx="2121408" cy="39624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931" y="128646"/>
            <a:ext cx="8728434" cy="853487"/>
          </a:xfrm>
        </p:spPr>
        <p:txBody>
          <a:bodyPr>
            <a:noAutofit/>
          </a:bodyPr>
          <a:lstStyle/>
          <a:p>
            <a:r>
              <a:rPr lang="en-US" altLang="ja-JP" sz="3600" dirty="0">
                <a:latin typeface="Arial Rounded MT Bold"/>
                <a:cs typeface="Arial Rounded MT Bold"/>
              </a:rPr>
              <a:t>7</a:t>
            </a:r>
            <a:r>
              <a:rPr kumimoji="1" lang="en-US" altLang="ja-JP" sz="3600" dirty="0">
                <a:latin typeface="Arial Rounded MT Bold"/>
                <a:cs typeface="Arial Rounded MT Bold"/>
              </a:rPr>
              <a:t> types of wastes in work place</a:t>
            </a:r>
            <a:endParaRPr kumimoji="1" lang="ja-JP" altLang="en-US" sz="3600" dirty="0">
              <a:latin typeface="Arial Rounded MT Bold"/>
              <a:cs typeface="Arial Rounded MT Bold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679200" y="1106532"/>
            <a:ext cx="2098253" cy="15183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Over production</a:t>
            </a:r>
          </a:p>
          <a:p>
            <a:pPr algn="ctr"/>
            <a:r>
              <a:rPr lang="en-US" altLang="ja-JP" sz="1400" dirty="0">
                <a:latin typeface="Arial Unicode MS"/>
                <a:cs typeface="Arial Unicode MS"/>
              </a:rPr>
              <a:t>Creating more material or information or tests or treatment than needed 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1423336" y="1678914"/>
            <a:ext cx="1970768" cy="151832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Over processing</a:t>
            </a:r>
          </a:p>
          <a:p>
            <a:pPr algn="ctr"/>
            <a:r>
              <a:rPr lang="en-US" altLang="ja-JP" sz="1600" dirty="0">
                <a:latin typeface="Arial Unicode MS"/>
                <a:cs typeface="Arial Unicode MS"/>
              </a:rPr>
              <a:t>Processing beyond the standard</a:t>
            </a:r>
            <a:endParaRPr kumimoji="1" lang="en-US" altLang="ja-JP" sz="1600" dirty="0">
              <a:latin typeface="Arial Unicode MS"/>
              <a:cs typeface="Arial Unicode MS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605796" y="5197334"/>
            <a:ext cx="1970768" cy="15183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Transportation</a:t>
            </a:r>
          </a:p>
          <a:p>
            <a:pPr algn="ctr"/>
            <a:r>
              <a:rPr lang="en-US" altLang="ja-JP" sz="1600" dirty="0">
                <a:latin typeface="Arial Unicode MS"/>
                <a:cs typeface="Arial Unicode MS"/>
              </a:rPr>
              <a:t>Unnecessary movement between processes</a:t>
            </a:r>
            <a:endParaRPr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24736" y="5197334"/>
            <a:ext cx="1970768" cy="1518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Motion</a:t>
            </a:r>
          </a:p>
          <a:p>
            <a:pPr algn="ctr"/>
            <a:r>
              <a:rPr lang="en-US" altLang="ja-JP" sz="1600" dirty="0">
                <a:latin typeface="Arial Unicode MS"/>
                <a:cs typeface="Arial Unicode MS"/>
              </a:rPr>
              <a:t>Unnecessary movement with a process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1401436" y="3533021"/>
            <a:ext cx="1970768" cy="15183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Rework</a:t>
            </a:r>
          </a:p>
          <a:p>
            <a:pPr algn="ctr"/>
            <a:r>
              <a:rPr lang="en-US" altLang="ja-JP" sz="1600" dirty="0">
                <a:latin typeface="Arial Unicode MS"/>
                <a:cs typeface="Arial Unicode MS"/>
              </a:rPr>
              <a:t>Repetition or correction of a process 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189673" y="3547620"/>
            <a:ext cx="1970768" cy="15183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Waiting</a:t>
            </a:r>
          </a:p>
          <a:p>
            <a:pPr algn="ctr"/>
            <a:r>
              <a:rPr kumimoji="1" lang="en-US" altLang="ja-JP" sz="1600" dirty="0">
                <a:latin typeface="Arial Unicode MS"/>
                <a:cs typeface="Arial Unicode MS"/>
              </a:rPr>
              <a:t>People or items that wait for a work cycle to be completed </a:t>
            </a:r>
            <a:endParaRPr kumimoji="1" lang="ja-JP" altLang="en-US" sz="1600" dirty="0">
              <a:latin typeface="Arial Unicode MS"/>
              <a:cs typeface="Arial Unicode MS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6189673" y="1678914"/>
            <a:ext cx="1970768" cy="151832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Arial Rounded MT Bold"/>
                <a:cs typeface="Arial Rounded MT Bold"/>
              </a:rPr>
              <a:t>Inventory</a:t>
            </a:r>
          </a:p>
          <a:p>
            <a:pPr algn="ctr"/>
            <a:r>
              <a:rPr lang="en-US" altLang="ja-JP" sz="1400" dirty="0">
                <a:latin typeface="Arial Unicode MS"/>
                <a:cs typeface="Arial Unicode MS"/>
              </a:rPr>
              <a:t>More material or information than needed </a:t>
            </a:r>
          </a:p>
        </p:txBody>
      </p:sp>
      <p:cxnSp>
        <p:nvCxnSpPr>
          <p:cNvPr id="5" name="直線コネクタ 4"/>
          <p:cNvCxnSpPr>
            <a:endCxn id="6" idx="3"/>
          </p:cNvCxnSpPr>
          <p:nvPr/>
        </p:nvCxnSpPr>
        <p:spPr>
          <a:xfrm flipH="1" flipV="1">
            <a:off x="3394104" y="2438076"/>
            <a:ext cx="1334223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endCxn id="9" idx="3"/>
          </p:cNvCxnSpPr>
          <p:nvPr/>
        </p:nvCxnSpPr>
        <p:spPr>
          <a:xfrm flipH="1">
            <a:off x="3372204" y="3880556"/>
            <a:ext cx="1356123" cy="4116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endCxn id="11" idx="1"/>
          </p:cNvCxnSpPr>
          <p:nvPr/>
        </p:nvCxnSpPr>
        <p:spPr>
          <a:xfrm flipV="1">
            <a:off x="4728327" y="2438076"/>
            <a:ext cx="1461346" cy="14424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>
            <a:stCxn id="10" idx="1"/>
          </p:cNvCxnSpPr>
          <p:nvPr/>
        </p:nvCxnSpPr>
        <p:spPr>
          <a:xfrm flipH="1" flipV="1">
            <a:off x="4728327" y="3880556"/>
            <a:ext cx="1461346" cy="4262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endCxn id="4" idx="2"/>
          </p:cNvCxnSpPr>
          <p:nvPr/>
        </p:nvCxnSpPr>
        <p:spPr>
          <a:xfrm flipV="1">
            <a:off x="4728327" y="2624855"/>
            <a:ext cx="0" cy="9081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7" idx="0"/>
          </p:cNvCxnSpPr>
          <p:nvPr/>
        </p:nvCxnSpPr>
        <p:spPr>
          <a:xfrm flipV="1">
            <a:off x="3591180" y="3880556"/>
            <a:ext cx="1137147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endCxn id="8" idx="0"/>
          </p:cNvCxnSpPr>
          <p:nvPr/>
        </p:nvCxnSpPr>
        <p:spPr>
          <a:xfrm>
            <a:off x="4728327" y="3880556"/>
            <a:ext cx="1081793" cy="1316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146" y="3048000"/>
            <a:ext cx="1388361" cy="1665111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176053-A104-744D-AA65-FBBF73DF7AE3}" type="slidenum">
              <a:rPr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886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>
                <a:solidFill>
                  <a:srgbClr val="000090"/>
                </a:solidFill>
                <a:latin typeface="Arial"/>
                <a:cs typeface="Arial"/>
              </a:rPr>
              <a:t>The 7 wastes</a:t>
            </a:r>
            <a:endParaRPr kumimoji="1" lang="ja-JP" altLang="en-US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15</a:t>
            </a:fld>
            <a:endParaRPr 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590800"/>
            <a:ext cx="3463397" cy="3327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1066800"/>
            <a:ext cx="293029" cy="5588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1752600"/>
            <a:ext cx="307731" cy="5334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124200"/>
            <a:ext cx="292100" cy="5131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600" y="4953000"/>
            <a:ext cx="457200" cy="5969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4953000"/>
            <a:ext cx="347382" cy="635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3048000"/>
            <a:ext cx="350707" cy="5334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24000"/>
            <a:ext cx="304958" cy="5207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429000" y="1676400"/>
            <a:ext cx="249314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Overproduction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00800" y="2362200"/>
            <a:ext cx="158248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Inventory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29400" y="3657600"/>
            <a:ext cx="128442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Waiting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00800" y="5638800"/>
            <a:ext cx="119305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Motion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800" y="5638800"/>
            <a:ext cx="233925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Transportation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14400" y="3657600"/>
            <a:ext cx="129644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Rework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400" y="2133600"/>
            <a:ext cx="26136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000090"/>
                </a:solidFill>
                <a:latin typeface="Arial"/>
                <a:cs typeface="Arial"/>
              </a:rPr>
              <a:t>Over processing</a:t>
            </a:r>
            <a:endParaRPr kumimoji="1" lang="ja-JP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47582" y="6421181"/>
            <a:ext cx="551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/>
                <a:cs typeface="Arial"/>
              </a:rPr>
              <a:t>Mr. Taiichi Ohno, Former President of Toyota Motors</a:t>
            </a:r>
            <a:endParaRPr kumimoji="1" lang="ja-JP" alt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35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7144" y="76326"/>
            <a:ext cx="55829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u="none" spc="-5" dirty="0">
                <a:solidFill>
                  <a:srgbClr val="006FC0"/>
                </a:solidFill>
              </a:rPr>
              <a:t>I.</a:t>
            </a:r>
            <a:r>
              <a:rPr u="none" spc="-20" dirty="0">
                <a:solidFill>
                  <a:srgbClr val="006FC0"/>
                </a:solidFill>
              </a:rPr>
              <a:t> </a:t>
            </a:r>
            <a:r>
              <a:rPr u="none" spc="-55" dirty="0">
                <a:solidFill>
                  <a:srgbClr val="006FC0"/>
                </a:solidFill>
              </a:rPr>
              <a:t>Value</a:t>
            </a:r>
            <a:r>
              <a:rPr u="none" spc="10" dirty="0">
                <a:solidFill>
                  <a:srgbClr val="006FC0"/>
                </a:solidFill>
              </a:rPr>
              <a:t> </a:t>
            </a:r>
            <a:r>
              <a:rPr u="none" spc="-15" dirty="0">
                <a:solidFill>
                  <a:srgbClr val="006FC0"/>
                </a:solidFill>
              </a:rPr>
              <a:t>Stream</a:t>
            </a:r>
            <a:r>
              <a:rPr u="none" spc="5" dirty="0">
                <a:solidFill>
                  <a:srgbClr val="006FC0"/>
                </a:solidFill>
              </a:rPr>
              <a:t> </a:t>
            </a:r>
            <a:r>
              <a:rPr u="none" spc="-5" dirty="0">
                <a:solidFill>
                  <a:srgbClr val="006FC0"/>
                </a:solidFill>
              </a:rPr>
              <a:t>Mapping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67867"/>
            <a:ext cx="506539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710" indent="-207645">
              <a:lnSpc>
                <a:spcPct val="100000"/>
              </a:lnSpc>
              <a:spcBef>
                <a:spcPts val="105"/>
              </a:spcBef>
              <a:buChar char="•"/>
              <a:tabLst>
                <a:tab pos="220345" algn="l"/>
              </a:tabLst>
            </a:pPr>
            <a:r>
              <a:rPr sz="2200" spc="-5" dirty="0">
                <a:latin typeface="Calibri"/>
                <a:cs typeface="Calibri"/>
              </a:rPr>
              <a:t>Identify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“value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stream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’’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"pathway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"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471041"/>
            <a:ext cx="438721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1815" algn="l"/>
                <a:tab pos="1305560" algn="l"/>
                <a:tab pos="3308350" algn="l"/>
              </a:tabLst>
            </a:pPr>
            <a:r>
              <a:rPr sz="2200" i="1" spc="-10" dirty="0">
                <a:latin typeface="Calibri"/>
                <a:cs typeface="Calibri"/>
              </a:rPr>
              <a:t>for	</a:t>
            </a:r>
            <a:r>
              <a:rPr sz="2200" spc="-5" dirty="0">
                <a:latin typeface="Calibri"/>
                <a:cs typeface="Calibri"/>
              </a:rPr>
              <a:t>each	</a:t>
            </a:r>
            <a:r>
              <a:rPr sz="2200" spc="-10" dirty="0">
                <a:latin typeface="Calibri"/>
                <a:cs typeface="Calibri"/>
              </a:rPr>
              <a:t>product/service	providing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69384" y="1304239"/>
            <a:ext cx="679450" cy="1032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5420">
              <a:lnSpc>
                <a:spcPct val="150100"/>
              </a:lnSpc>
              <a:spcBef>
                <a:spcPts val="95"/>
              </a:spcBef>
            </a:pPr>
            <a:r>
              <a:rPr sz="2200" dirty="0">
                <a:latin typeface="Calibri"/>
                <a:cs typeface="Calibri"/>
              </a:rPr>
              <a:t>th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t  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ri</a:t>
            </a:r>
            <a:r>
              <a:rPr sz="2200" spc="-15" dirty="0">
                <a:latin typeface="Calibri"/>
                <a:cs typeface="Calibri"/>
              </a:rPr>
              <a:t>g</a:t>
            </a:r>
            <a:r>
              <a:rPr sz="2200" dirty="0">
                <a:latin typeface="Calibri"/>
                <a:cs typeface="Calibri"/>
              </a:rPr>
              <a:t>in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808406"/>
            <a:ext cx="5067300" cy="103124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832485" algn="l"/>
                <a:tab pos="1283970" algn="l"/>
                <a:tab pos="1878330" algn="l"/>
                <a:tab pos="3159125" algn="l"/>
                <a:tab pos="3924300" algn="l"/>
              </a:tabLst>
            </a:pPr>
            <a:r>
              <a:rPr sz="2200" spc="-10" dirty="0">
                <a:latin typeface="Calibri"/>
                <a:cs typeface="Calibri"/>
              </a:rPr>
              <a:t>value	</a:t>
            </a:r>
            <a:r>
              <a:rPr sz="2200" spc="-20" dirty="0">
                <a:latin typeface="Calibri"/>
                <a:cs typeface="Calibri"/>
              </a:rPr>
              <a:t>to	</a:t>
            </a:r>
            <a:r>
              <a:rPr sz="2200" dirty="0">
                <a:latin typeface="Calibri"/>
                <a:cs typeface="Calibri"/>
              </a:rPr>
              <a:t>the	</a:t>
            </a:r>
            <a:r>
              <a:rPr sz="2200" spc="-10" dirty="0">
                <a:latin typeface="Calibri"/>
                <a:cs typeface="Calibri"/>
              </a:rPr>
              <a:t>customer	from	</a:t>
            </a:r>
            <a:r>
              <a:rPr sz="2200" dirty="0">
                <a:latin typeface="Calibri"/>
                <a:cs typeface="Calibri"/>
              </a:rPr>
              <a:t>its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  <a:tabLst>
                <a:tab pos="1134110" algn="l"/>
                <a:tab pos="1585595" algn="l"/>
                <a:tab pos="2872105" algn="l"/>
                <a:tab pos="3949065" algn="l"/>
                <a:tab pos="4625340" algn="l"/>
              </a:tabLst>
            </a:pPr>
            <a:r>
              <a:rPr sz="2200" spc="-5" dirty="0">
                <a:latin typeface="Calibri"/>
                <a:cs typeface="Calibri"/>
              </a:rPr>
              <a:t>(des</a:t>
            </a:r>
            <a:r>
              <a:rPr sz="2200" spc="-10" dirty="0">
                <a:latin typeface="Calibri"/>
                <a:cs typeface="Calibri"/>
              </a:rPr>
              <a:t>ign</a:t>
            </a:r>
            <a:r>
              <a:rPr sz="2200" dirty="0">
                <a:latin typeface="Calibri"/>
                <a:cs typeface="Calibri"/>
              </a:rPr>
              <a:t>)	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c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10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er	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cei</a:t>
            </a:r>
            <a:r>
              <a:rPr sz="2200" spc="-25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t,	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dirty="0">
                <a:latin typeface="Calibri"/>
                <a:cs typeface="Calibri"/>
              </a:rPr>
              <a:t>e,	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spc="5" dirty="0">
                <a:latin typeface="Calibri"/>
                <a:cs typeface="Calibri"/>
              </a:rPr>
              <a:t>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2980131"/>
            <a:ext cx="5070475" cy="35826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-5" dirty="0">
                <a:latin typeface="Calibri"/>
                <a:cs typeface="Calibri"/>
              </a:rPr>
              <a:t>ultimate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disposal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[process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flowchart].</a:t>
            </a:r>
            <a:endParaRPr sz="22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525"/>
              </a:spcBef>
              <a:buFont typeface="Microsoft Sans Serif"/>
              <a:buChar char="•"/>
              <a:tabLst>
                <a:tab pos="356870" algn="l"/>
                <a:tab pos="357505" algn="l"/>
                <a:tab pos="4820920" algn="l"/>
              </a:tabLst>
            </a:pPr>
            <a:r>
              <a:rPr sz="2200" spc="5" dirty="0">
                <a:latin typeface="Calibri"/>
                <a:cs typeface="Calibri"/>
              </a:rPr>
              <a:t>D</a:t>
            </a:r>
            <a:r>
              <a:rPr sz="2200" dirty="0">
                <a:latin typeface="Calibri"/>
                <a:cs typeface="Calibri"/>
              </a:rPr>
              <a:t>esi</a:t>
            </a:r>
            <a:r>
              <a:rPr sz="2200" spc="-10" dirty="0">
                <a:latin typeface="Calibri"/>
                <a:cs typeface="Calibri"/>
              </a:rPr>
              <a:t>gn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1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</a:t>
            </a:r>
            <a:r>
              <a:rPr sz="2200" spc="-10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t</a:t>
            </a:r>
            <a:r>
              <a:rPr sz="2200" spc="-30" dirty="0">
                <a:latin typeface="Calibri"/>
                <a:cs typeface="Calibri"/>
              </a:rPr>
              <a:t>ur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t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50" dirty="0">
                <a:latin typeface="Calibri"/>
                <a:cs typeface="Calibri"/>
              </a:rPr>
              <a:t>f</a:t>
            </a:r>
            <a:r>
              <a:rPr sz="2200" spc="-1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serie</a:t>
            </a:r>
            <a:r>
              <a:rPr sz="2200" dirty="0">
                <a:latin typeface="Calibri"/>
                <a:cs typeface="Calibri"/>
              </a:rPr>
              <a:t>s	</a:t>
            </a:r>
            <a:r>
              <a:rPr sz="2200" spc="10" dirty="0">
                <a:latin typeface="Calibri"/>
                <a:cs typeface="Calibri"/>
              </a:rPr>
              <a:t>of  </a:t>
            </a:r>
            <a:r>
              <a:rPr sz="2200" spc="-5" dirty="0">
                <a:latin typeface="Calibri"/>
                <a:cs typeface="Calibri"/>
              </a:rPr>
              <a:t>events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85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200" spc="-25" dirty="0">
                <a:latin typeface="Calibri"/>
                <a:cs typeface="Calibri"/>
              </a:rPr>
              <a:t>At</a:t>
            </a:r>
            <a:r>
              <a:rPr sz="2200" spc="405" dirty="0">
                <a:latin typeface="Calibri"/>
                <a:cs typeface="Calibri"/>
              </a:rPr>
              <a:t> </a:t>
            </a:r>
            <a:r>
              <a:rPr sz="2200" spc="-40" dirty="0">
                <a:latin typeface="Calibri"/>
                <a:cs typeface="Calibri"/>
              </a:rPr>
              <a:t>Toyota,</a:t>
            </a:r>
            <a:r>
              <a:rPr sz="2200" spc="4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it</a:t>
            </a:r>
            <a:r>
              <a:rPr sz="2200" spc="409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3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known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</a:t>
            </a:r>
            <a:r>
              <a:rPr sz="2200" spc="3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"material</a:t>
            </a:r>
            <a:r>
              <a:rPr sz="2200" spc="4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320"/>
              </a:spcBef>
            </a:pPr>
            <a:r>
              <a:rPr sz="2200" spc="-5" dirty="0">
                <a:latin typeface="Calibri"/>
                <a:cs typeface="Calibri"/>
              </a:rPr>
              <a:t>information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flow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mapping".</a:t>
            </a:r>
            <a:endParaRPr sz="2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850"/>
              </a:spcBef>
              <a:buFont typeface="Microsoft Sans Serif"/>
              <a:buChar char="•"/>
              <a:tabLst>
                <a:tab pos="356870" algn="l"/>
                <a:tab pos="357505" algn="l"/>
                <a:tab pos="673735" algn="l"/>
                <a:tab pos="1223010" algn="l"/>
                <a:tab pos="1658620" algn="l"/>
                <a:tab pos="2649855" algn="l"/>
                <a:tab pos="3040380" algn="l"/>
                <a:tab pos="3900170" algn="l"/>
                <a:tab pos="4448810" algn="l"/>
              </a:tabLst>
            </a:pPr>
            <a:r>
              <a:rPr sz="2200" spc="-5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t	</a:t>
            </a:r>
            <a:r>
              <a:rPr sz="2200" spc="-25" dirty="0">
                <a:latin typeface="Calibri"/>
                <a:cs typeface="Calibri"/>
              </a:rPr>
              <a:t>c</a:t>
            </a:r>
            <a:r>
              <a:rPr sz="2200" spc="5" dirty="0">
                <a:latin typeface="Calibri"/>
                <a:cs typeface="Calibri"/>
              </a:rPr>
              <a:t>an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30" dirty="0">
                <a:latin typeface="Calibri"/>
                <a:cs typeface="Calibri"/>
              </a:rPr>
              <a:t>b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spc="-30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ied	</a:t>
            </a:r>
            <a:r>
              <a:rPr sz="2200" spc="-45" dirty="0">
                <a:latin typeface="Calibri"/>
                <a:cs typeface="Calibri"/>
              </a:rPr>
              <a:t>t</a:t>
            </a:r>
            <a:r>
              <a:rPr sz="2200" spc="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	</a:t>
            </a:r>
            <a:r>
              <a:rPr sz="2200" spc="-5" dirty="0">
                <a:latin typeface="Calibri"/>
                <a:cs typeface="Calibri"/>
              </a:rPr>
              <a:t>n</a:t>
            </a:r>
            <a:r>
              <a:rPr sz="2200" spc="5" dirty="0">
                <a:latin typeface="Calibri"/>
                <a:cs typeface="Calibri"/>
              </a:rPr>
              <a:t>e</a:t>
            </a:r>
            <a:r>
              <a:rPr sz="2200" spc="-20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dirty="0">
                <a:latin typeface="Calibri"/>
                <a:cs typeface="Calibri"/>
              </a:rPr>
              <a:t>y	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55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y	</a:t>
            </a:r>
            <a:r>
              <a:rPr sz="2200" spc="-15" dirty="0">
                <a:latin typeface="Calibri"/>
                <a:cs typeface="Calibri"/>
              </a:rPr>
              <a:t>v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l</a:t>
            </a:r>
            <a:r>
              <a:rPr sz="2200" spc="-30" dirty="0">
                <a:latin typeface="Calibri"/>
                <a:cs typeface="Calibri"/>
              </a:rPr>
              <a:t>u</a:t>
            </a:r>
            <a:r>
              <a:rPr sz="2200" spc="5" dirty="0">
                <a:latin typeface="Calibri"/>
                <a:cs typeface="Calibri"/>
              </a:rPr>
              <a:t>e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latin typeface="Calibri"/>
                <a:cs typeface="Calibri"/>
              </a:rPr>
              <a:t>chain.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91328" y="1051559"/>
            <a:ext cx="3853179" cy="5806440"/>
            <a:chOff x="5291328" y="1051559"/>
            <a:chExt cx="3853179" cy="58064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1051559"/>
              <a:ext cx="3852672" cy="580643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8064" y="6166104"/>
              <a:ext cx="2535935" cy="502920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39" y="1341119"/>
            <a:ext cx="2124456" cy="365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088" y="2383535"/>
            <a:ext cx="2124456" cy="3657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7344" y="3916679"/>
            <a:ext cx="2124456" cy="3962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67385"/>
            <a:ext cx="6149975" cy="6319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These</a:t>
            </a:r>
            <a:r>
              <a:rPr sz="2400" spc="5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actions</a:t>
            </a:r>
            <a:r>
              <a:rPr sz="2400" spc="-7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are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divided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into</a:t>
            </a:r>
            <a:r>
              <a:rPr sz="2400" spc="-3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F487C"/>
                </a:solidFill>
                <a:latin typeface="Calibri"/>
                <a:cs typeface="Calibri"/>
              </a:rPr>
              <a:t>3</a:t>
            </a:r>
            <a:r>
              <a:rPr sz="2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F487C"/>
                </a:solidFill>
                <a:latin typeface="Calibri"/>
                <a:cs typeface="Calibri"/>
              </a:rPr>
              <a:t>categories:</a:t>
            </a:r>
            <a:endParaRPr sz="2400">
              <a:latin typeface="Calibri"/>
              <a:cs typeface="Calibri"/>
            </a:endParaRPr>
          </a:p>
          <a:p>
            <a:pPr marL="12700" marR="5715" algn="just">
              <a:lnSpc>
                <a:spcPct val="160100"/>
              </a:lnSpc>
              <a:spcBef>
                <a:spcPts val="575"/>
              </a:spcBef>
              <a:buAutoNum type="alphaUcPeriod"/>
              <a:tabLst>
                <a:tab pos="367030" algn="l"/>
              </a:tabLst>
            </a:pPr>
            <a:r>
              <a:rPr sz="2400" spc="-30" dirty="0">
                <a:latin typeface="Calibri"/>
                <a:cs typeface="Calibri"/>
              </a:rPr>
              <a:t>Value </a:t>
            </a:r>
            <a:r>
              <a:rPr sz="2400" spc="-5" dirty="0">
                <a:latin typeface="Calibri"/>
                <a:cs typeface="Calibri"/>
              </a:rPr>
              <a:t>creating </a:t>
            </a:r>
            <a:r>
              <a:rPr sz="2400" spc="-15" dirty="0">
                <a:latin typeface="Calibri"/>
                <a:cs typeface="Calibri"/>
              </a:rPr>
              <a:t>work: </a:t>
            </a:r>
            <a:r>
              <a:rPr sz="2400" dirty="0">
                <a:latin typeface="Calibri"/>
                <a:cs typeface="Calibri"/>
              </a:rPr>
              <a:t>Activities </a:t>
            </a:r>
            <a:r>
              <a:rPr sz="2400" spc="-5" dirty="0">
                <a:latin typeface="Calibri"/>
                <a:cs typeface="Calibri"/>
              </a:rPr>
              <a:t>adding </a:t>
            </a:r>
            <a:r>
              <a:rPr sz="2400" spc="-10" dirty="0">
                <a:latin typeface="Calibri"/>
                <a:cs typeface="Calibri"/>
              </a:rPr>
              <a:t>directly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the value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care, </a:t>
            </a:r>
            <a:r>
              <a:rPr sz="2400" spc="-10" dirty="0">
                <a:latin typeface="Calibri"/>
                <a:cs typeface="Calibri"/>
              </a:rPr>
              <a:t>treatment, </a:t>
            </a:r>
            <a:r>
              <a:rPr sz="2400" dirty="0">
                <a:latin typeface="Calibri"/>
                <a:cs typeface="Calibri"/>
              </a:rPr>
              <a:t>or service as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determined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patient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family.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lphaUcPeriod"/>
            </a:pPr>
            <a:endParaRPr sz="1850">
              <a:latin typeface="Calibri"/>
              <a:cs typeface="Calibri"/>
            </a:endParaRPr>
          </a:p>
          <a:p>
            <a:pPr marL="12700" marR="5080" algn="just">
              <a:lnSpc>
                <a:spcPct val="160100"/>
              </a:lnSpc>
              <a:buAutoNum type="alphaUcPeriod"/>
              <a:tabLst>
                <a:tab pos="354965" algn="l"/>
              </a:tabLst>
            </a:pPr>
            <a:r>
              <a:rPr sz="2400" spc="-10" dirty="0">
                <a:latin typeface="Calibri"/>
                <a:cs typeface="Calibri"/>
              </a:rPr>
              <a:t>Incidental work: </a:t>
            </a:r>
            <a:r>
              <a:rPr sz="2400" spc="-5" dirty="0">
                <a:latin typeface="Calibri"/>
                <a:cs typeface="Calibri"/>
              </a:rPr>
              <a:t>Activities </a:t>
            </a:r>
            <a:r>
              <a:rPr sz="2400" spc="-10" dirty="0">
                <a:latin typeface="Calibri"/>
                <a:cs typeface="Calibri"/>
              </a:rPr>
              <a:t>currently </a:t>
            </a:r>
            <a:r>
              <a:rPr sz="2400" dirty="0">
                <a:latin typeface="Calibri"/>
                <a:cs typeface="Calibri"/>
              </a:rPr>
              <a:t>necessary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create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sustain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care,</a:t>
            </a:r>
            <a:r>
              <a:rPr sz="2400" spc="-10" dirty="0">
                <a:latin typeface="Calibri"/>
                <a:cs typeface="Calibri"/>
              </a:rPr>
              <a:t> treatment,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or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spc="-20" dirty="0">
                <a:latin typeface="Calibri"/>
                <a:cs typeface="Calibri"/>
              </a:rPr>
              <a:t>have </a:t>
            </a:r>
            <a:r>
              <a:rPr sz="2400" spc="5" dirty="0">
                <a:latin typeface="Calibri"/>
                <a:cs typeface="Calibri"/>
              </a:rPr>
              <a:t>no </a:t>
            </a:r>
            <a:r>
              <a:rPr sz="2400" spc="-10" dirty="0">
                <a:latin typeface="Calibri"/>
                <a:cs typeface="Calibri"/>
              </a:rPr>
              <a:t>value to </a:t>
            </a:r>
            <a:r>
              <a:rPr sz="2400" spc="5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patient, </a:t>
            </a:r>
            <a:r>
              <a:rPr sz="2400" spc="5" dirty="0">
                <a:latin typeface="Calibri"/>
                <a:cs typeface="Calibri"/>
              </a:rPr>
              <a:t>e.g. PI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activities.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(i.e.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value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enabling).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lphaUcPeriod"/>
            </a:pPr>
            <a:endParaRPr sz="1850">
              <a:latin typeface="Calibri"/>
              <a:cs typeface="Calibri"/>
            </a:endParaRPr>
          </a:p>
          <a:p>
            <a:pPr marL="12700" marR="10795" algn="just">
              <a:lnSpc>
                <a:spcPct val="160100"/>
              </a:lnSpc>
              <a:buAutoNum type="alphaUcPeriod"/>
              <a:tabLst>
                <a:tab pos="345440" algn="l"/>
              </a:tabLst>
            </a:pPr>
            <a:r>
              <a:rPr sz="2400" spc="-30" dirty="0">
                <a:latin typeface="Calibri"/>
                <a:cs typeface="Calibri"/>
              </a:rPr>
              <a:t>Waste: </a:t>
            </a:r>
            <a:r>
              <a:rPr sz="2400" spc="-5" dirty="0">
                <a:latin typeface="Calibri"/>
                <a:cs typeface="Calibri"/>
              </a:rPr>
              <a:t>Activities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15" dirty="0">
                <a:latin typeface="Calibri"/>
                <a:cs typeface="Calibri"/>
              </a:rPr>
              <a:t>create </a:t>
            </a:r>
            <a:r>
              <a:rPr sz="2400" spc="-10" dirty="0">
                <a:latin typeface="Calibri"/>
                <a:cs typeface="Calibri"/>
              </a:rPr>
              <a:t>no value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20" dirty="0">
                <a:latin typeface="Calibri"/>
                <a:cs typeface="Calibri"/>
              </a:rPr>
              <a:t>can 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be</a:t>
            </a:r>
            <a:r>
              <a:rPr sz="2400" spc="-10" dirty="0">
                <a:latin typeface="Calibri"/>
                <a:cs typeface="Calibri"/>
              </a:rPr>
              <a:t> completely </a:t>
            </a:r>
            <a:r>
              <a:rPr sz="2400" spc="-5" dirty="0">
                <a:latin typeface="Calibri"/>
                <a:cs typeface="Calibri"/>
              </a:rPr>
              <a:t>eliminated.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(non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value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adding)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3367" y="838199"/>
            <a:ext cx="2770632" cy="38160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47251" y="5010477"/>
            <a:ext cx="2585922" cy="155229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904" y="1341119"/>
            <a:ext cx="2124456" cy="36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344" y="3310128"/>
            <a:ext cx="2124456" cy="39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30096" y="5084064"/>
            <a:ext cx="2124455" cy="39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152" y="6019800"/>
            <a:ext cx="2121408" cy="396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19855" y="6525769"/>
            <a:ext cx="2124455" cy="365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8425" cy="1570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300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600" b="1" spc="-5" dirty="0">
                <a:latin typeface="Arial"/>
                <a:cs typeface="Arial"/>
              </a:rPr>
              <a:t>Flow: </a:t>
            </a:r>
            <a:r>
              <a:rPr sz="2600" spc="-10" dirty="0">
                <a:latin typeface="Microsoft Sans Serif"/>
                <a:cs typeface="Microsoft Sans Serif"/>
              </a:rPr>
              <a:t>Once </a:t>
            </a:r>
            <a:r>
              <a:rPr sz="2600" dirty="0">
                <a:latin typeface="Microsoft Sans Serif"/>
                <a:cs typeface="Microsoft Sans Serif"/>
              </a:rPr>
              <a:t>the </a:t>
            </a:r>
            <a:r>
              <a:rPr sz="2600" spc="-5" dirty="0">
                <a:latin typeface="Microsoft Sans Serif"/>
                <a:cs typeface="Microsoft Sans Serif"/>
              </a:rPr>
              <a:t>incidental </a:t>
            </a:r>
            <a:r>
              <a:rPr sz="2600" spc="-10" dirty="0">
                <a:latin typeface="Microsoft Sans Serif"/>
                <a:cs typeface="Microsoft Sans Serif"/>
              </a:rPr>
              <a:t>and waste </a:t>
            </a:r>
            <a:r>
              <a:rPr sz="2600" dirty="0">
                <a:latin typeface="Microsoft Sans Serif"/>
                <a:cs typeface="Microsoft Sans Serif"/>
              </a:rPr>
              <a:t>steps </a:t>
            </a:r>
            <a:r>
              <a:rPr sz="2600" spc="-5" dirty="0">
                <a:latin typeface="Microsoft Sans Serif"/>
                <a:cs typeface="Microsoft Sans Serif"/>
              </a:rPr>
              <a:t>are identified, </a:t>
            </a:r>
            <a:r>
              <a:rPr sz="260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make</a:t>
            </a:r>
            <a:r>
              <a:rPr sz="2600" dirty="0">
                <a:latin typeface="Microsoft Sans Serif"/>
                <a:cs typeface="Microsoft Sans Serif"/>
              </a:rPr>
              <a:t> the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product/service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flow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continuously</a:t>
            </a:r>
            <a:r>
              <a:rPr sz="2600" dirty="0">
                <a:latin typeface="Microsoft Sans Serif"/>
                <a:cs typeface="Microsoft Sans Serif"/>
              </a:rPr>
              <a:t> through</a:t>
            </a:r>
            <a:r>
              <a:rPr sz="2600" spc="5" dirty="0">
                <a:latin typeface="Microsoft Sans Serif"/>
                <a:cs typeface="Microsoft Sans Serif"/>
              </a:rPr>
              <a:t> </a:t>
            </a:r>
            <a:r>
              <a:rPr sz="2600" dirty="0">
                <a:latin typeface="Microsoft Sans Serif"/>
                <a:cs typeface="Microsoft Sans Serif"/>
              </a:rPr>
              <a:t>the </a:t>
            </a:r>
            <a:r>
              <a:rPr sz="2600" spc="-680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remaining</a:t>
            </a:r>
            <a:r>
              <a:rPr sz="2600" spc="65" dirty="0">
                <a:latin typeface="Microsoft Sans Serif"/>
                <a:cs typeface="Microsoft Sans Serif"/>
              </a:rPr>
              <a:t> </a:t>
            </a:r>
            <a:r>
              <a:rPr sz="2600" spc="-10" dirty="0">
                <a:latin typeface="Microsoft Sans Serif"/>
                <a:cs typeface="Microsoft Sans Serif"/>
              </a:rPr>
              <a:t>value-creating</a:t>
            </a:r>
            <a:r>
              <a:rPr sz="2600" spc="150" dirty="0">
                <a:latin typeface="Microsoft Sans Serif"/>
                <a:cs typeface="Microsoft Sans Serif"/>
              </a:rPr>
              <a:t> </a:t>
            </a:r>
            <a:r>
              <a:rPr sz="2600" spc="-5" dirty="0">
                <a:latin typeface="Microsoft Sans Serif"/>
                <a:cs typeface="Microsoft Sans Serif"/>
              </a:rPr>
              <a:t>steps.</a:t>
            </a:r>
            <a:endParaRPr sz="26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300" y="2244847"/>
            <a:ext cx="8155072" cy="42100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1171" y="40386"/>
            <a:ext cx="159258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u="none" spc="-5" dirty="0">
                <a:solidFill>
                  <a:srgbClr val="006FC0"/>
                </a:solidFill>
              </a:rPr>
              <a:t>5S</a:t>
            </a:r>
            <a:r>
              <a:rPr u="none" spc="-65" dirty="0">
                <a:solidFill>
                  <a:srgbClr val="006FC0"/>
                </a:solidFill>
              </a:rPr>
              <a:t> </a:t>
            </a:r>
            <a:r>
              <a:rPr u="none" spc="-15" dirty="0">
                <a:solidFill>
                  <a:srgbClr val="006FC0"/>
                </a:solidFill>
              </a:rPr>
              <a:t>tool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00377"/>
            <a:ext cx="8994140" cy="4843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12065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The Sort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phase: </a:t>
            </a:r>
            <a:r>
              <a:rPr sz="2000" spc="-10" dirty="0">
                <a:latin typeface="Calibri"/>
                <a:cs typeface="Calibri"/>
              </a:rPr>
              <a:t>evaluates </a:t>
            </a:r>
            <a:r>
              <a:rPr sz="2000" spc="-5" dirty="0">
                <a:latin typeface="Calibri"/>
                <a:cs typeface="Calibri"/>
              </a:rPr>
              <a:t>what is needed and </a:t>
            </a:r>
            <a:r>
              <a:rPr sz="2000" spc="-15" dirty="0">
                <a:latin typeface="Calibri"/>
                <a:cs typeface="Calibri"/>
              </a:rPr>
              <a:t>what </a:t>
            </a:r>
            <a:r>
              <a:rPr sz="2000" spc="-10" dirty="0">
                <a:latin typeface="Calibri"/>
                <a:cs typeface="Calibri"/>
              </a:rPr>
              <a:t>non-value </a:t>
            </a:r>
            <a:r>
              <a:rPr sz="2000" spc="-5" dirty="0">
                <a:latin typeface="Calibri"/>
                <a:cs typeface="Calibri"/>
              </a:rPr>
              <a:t>added </a:t>
            </a:r>
            <a:r>
              <a:rPr sz="2000" spc="-15" dirty="0">
                <a:latin typeface="Calibri"/>
                <a:cs typeface="Calibri"/>
              </a:rPr>
              <a:t>items/steps 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deleted.</a:t>
            </a:r>
            <a:endParaRPr sz="20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168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Store:</a:t>
            </a:r>
            <a:r>
              <a:rPr sz="2000" spc="1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consists</a:t>
            </a:r>
            <a:r>
              <a:rPr sz="2000" spc="1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of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examining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effectiveness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the</a:t>
            </a:r>
            <a:r>
              <a:rPr sz="2000" spc="1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order</a:t>
            </a:r>
            <a:r>
              <a:rPr sz="2000" spc="1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steps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process,</a:t>
            </a:r>
            <a:endParaRPr sz="2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205"/>
              </a:spcBef>
            </a:pP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reorganized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increase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efficiency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productivity.</a:t>
            </a:r>
            <a:endParaRPr sz="20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168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Shine</a:t>
            </a:r>
            <a:r>
              <a:rPr sz="20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consists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streamlining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eliminate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additional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processing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168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Standardize</a:t>
            </a:r>
            <a:r>
              <a:rPr sz="2000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Calibri"/>
                <a:cs typeface="Calibri"/>
              </a:rPr>
              <a:t>work</a:t>
            </a:r>
            <a:r>
              <a:rPr sz="20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20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when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process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steps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standardized.</a:t>
            </a:r>
            <a:endParaRPr sz="2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48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000" spc="-10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006FC0"/>
                </a:solidFill>
                <a:latin typeface="Calibri"/>
                <a:cs typeface="Calibri"/>
              </a:rPr>
              <a:t>Sustain phase</a:t>
            </a:r>
            <a:r>
              <a:rPr sz="2000" spc="-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process </a:t>
            </a:r>
            <a:r>
              <a:rPr sz="2000" spc="-15" dirty="0">
                <a:latin typeface="Calibri"/>
                <a:cs typeface="Calibri"/>
              </a:rPr>
              <a:t>can </a:t>
            </a:r>
            <a:r>
              <a:rPr sz="2000" spc="-5" dirty="0">
                <a:latin typeface="Calibri"/>
                <a:cs typeface="Calibri"/>
              </a:rPr>
              <a:t>be </a:t>
            </a:r>
            <a:r>
              <a:rPr sz="2000" spc="-15" dirty="0">
                <a:latin typeface="Calibri"/>
                <a:cs typeface="Calibri"/>
              </a:rPr>
              <a:t>monitored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refined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order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maintain 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new processing </a:t>
            </a:r>
            <a:r>
              <a:rPr sz="2000" spc="-5" dirty="0">
                <a:latin typeface="Calibri"/>
                <a:cs typeface="Calibri"/>
              </a:rPr>
              <a:t>time. </a:t>
            </a:r>
            <a:r>
              <a:rPr sz="2000" spc="-10" dirty="0">
                <a:latin typeface="Calibri"/>
                <a:cs typeface="Calibri"/>
              </a:rPr>
              <a:t>The </a:t>
            </a:r>
            <a:r>
              <a:rPr sz="2000" spc="-40" dirty="0">
                <a:latin typeface="Calibri"/>
                <a:cs typeface="Calibri"/>
              </a:rPr>
              <a:t>key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sustainment </a:t>
            </a:r>
            <a:r>
              <a:rPr sz="2000" spc="-5" dirty="0">
                <a:latin typeface="Calibri"/>
                <a:cs typeface="Calibri"/>
              </a:rPr>
              <a:t>of this and other </a:t>
            </a:r>
            <a:r>
              <a:rPr sz="2000" spc="-10" dirty="0">
                <a:latin typeface="Calibri"/>
                <a:cs typeface="Calibri"/>
              </a:rPr>
              <a:t>processes </a:t>
            </a:r>
            <a:r>
              <a:rPr sz="2000" spc="15" dirty="0">
                <a:latin typeface="Calibri"/>
                <a:cs typeface="Calibri"/>
              </a:rPr>
              <a:t>is 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 hardwiring </a:t>
            </a:r>
            <a:r>
              <a:rPr sz="2000" spc="5" dirty="0">
                <a:latin typeface="Calibri"/>
                <a:cs typeface="Calibri"/>
              </a:rPr>
              <a:t>of </a:t>
            </a:r>
            <a:r>
              <a:rPr sz="2000" spc="-5" dirty="0">
                <a:latin typeface="Calibri"/>
                <a:cs typeface="Calibri"/>
              </a:rPr>
              <a:t>a performance monitoring and </a:t>
            </a:r>
            <a:r>
              <a:rPr sz="2000" spc="-10" dirty="0">
                <a:latin typeface="Calibri"/>
                <a:cs typeface="Calibri"/>
              </a:rPr>
              <a:t>feedback </a:t>
            </a:r>
            <a:r>
              <a:rPr sz="2000" spc="-5" dirty="0">
                <a:latin typeface="Calibri"/>
                <a:cs typeface="Calibri"/>
              </a:rPr>
              <a:t>loop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40" dirty="0">
                <a:latin typeface="Calibri"/>
                <a:cs typeface="Calibri"/>
              </a:rPr>
              <a:t>staff. </a:t>
            </a:r>
            <a:r>
              <a:rPr sz="2000" spc="-10" dirty="0">
                <a:latin typeface="Calibri"/>
                <a:cs typeface="Calibri"/>
              </a:rPr>
              <a:t>This </a:t>
            </a:r>
            <a:r>
              <a:rPr sz="2000" spc="15" dirty="0">
                <a:latin typeface="Calibri"/>
                <a:cs typeface="Calibri"/>
              </a:rPr>
              <a:t>is 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where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visualization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board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can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really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54024"/>
            <a:ext cx="8968827" cy="53560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5813" y="0"/>
            <a:ext cx="6433185" cy="12490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701800" marR="5080" indent="-1689735">
              <a:lnSpc>
                <a:spcPct val="100499"/>
              </a:lnSpc>
              <a:spcBef>
                <a:spcPts val="85"/>
              </a:spcBef>
            </a:pPr>
            <a:r>
              <a:rPr sz="4000" u="none" spc="-5" dirty="0"/>
              <a:t>What</a:t>
            </a:r>
            <a:r>
              <a:rPr sz="4000" u="none" spc="-50" dirty="0"/>
              <a:t> </a:t>
            </a:r>
            <a:r>
              <a:rPr sz="4000" u="none" dirty="0"/>
              <a:t>is</a:t>
            </a:r>
            <a:r>
              <a:rPr sz="4000" u="none" spc="-20" dirty="0"/>
              <a:t> </a:t>
            </a:r>
            <a:r>
              <a:rPr sz="4000" u="none" spc="-5" dirty="0"/>
              <a:t>meant</a:t>
            </a:r>
            <a:r>
              <a:rPr sz="4000" u="none" spc="-15" dirty="0"/>
              <a:t> by</a:t>
            </a:r>
            <a:r>
              <a:rPr sz="4000" u="none" spc="-10" dirty="0"/>
              <a:t> performance </a:t>
            </a:r>
            <a:r>
              <a:rPr sz="4000" u="none" spc="-890" dirty="0"/>
              <a:t> </a:t>
            </a:r>
            <a:r>
              <a:rPr sz="4000" u="none" spc="-20" dirty="0"/>
              <a:t>improvement?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998864"/>
            <a:ext cx="5066030" cy="339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It</a:t>
            </a:r>
            <a:r>
              <a:rPr sz="2800" dirty="0">
                <a:latin typeface="Calibri"/>
                <a:cs typeface="Calibri"/>
              </a:rPr>
              <a:t> 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continuous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study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organization’s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functions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processes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increase</a:t>
            </a:r>
            <a:r>
              <a:rPr sz="28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the</a:t>
            </a:r>
            <a:r>
              <a:rPr sz="28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value.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Microsoft Sans Serif"/>
              <a:buChar char="•"/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38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Must </a:t>
            </a:r>
            <a:r>
              <a:rPr sz="2800" spc="-10" dirty="0">
                <a:latin typeface="Calibri"/>
                <a:cs typeface="Calibri"/>
              </a:rPr>
              <a:t>meet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customer </a:t>
            </a:r>
            <a:r>
              <a:rPr sz="2800" spc="-5" dirty="0">
                <a:latin typeface="Calibri"/>
                <a:cs typeface="Calibri"/>
              </a:rPr>
              <a:t>needs.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739640"/>
            <a:ext cx="9144000" cy="2118360"/>
            <a:chOff x="0" y="4739640"/>
            <a:chExt cx="9144000" cy="21183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095874"/>
              <a:ext cx="2627376" cy="17621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391655"/>
              <a:ext cx="3779520" cy="4663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6" y="4952999"/>
              <a:ext cx="6516623" cy="19049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9" y="4739640"/>
              <a:ext cx="1978152" cy="603504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315211" y="4439411"/>
            <a:ext cx="3762375" cy="0"/>
          </a:xfrm>
          <a:custGeom>
            <a:avLst/>
            <a:gdLst/>
            <a:ahLst/>
            <a:cxnLst/>
            <a:rect l="l" t="t" r="r" b="b"/>
            <a:pathLst>
              <a:path w="3762375">
                <a:moveTo>
                  <a:pt x="0" y="0"/>
                </a:moveTo>
                <a:lnTo>
                  <a:pt x="376212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-3048" y="1005839"/>
            <a:ext cx="9153525" cy="3432175"/>
            <a:chOff x="-3048" y="1005839"/>
            <a:chExt cx="9153525" cy="343217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85688" y="1005839"/>
              <a:ext cx="3258312" cy="34320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23" y="1053083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269593" y="152400"/>
            <a:ext cx="8576762" cy="838200"/>
          </a:xfrm>
        </p:spPr>
        <p:txBody>
          <a:bodyPr>
            <a:noAutofit/>
          </a:bodyPr>
          <a:lstStyle/>
          <a:p>
            <a:r>
              <a:rPr kumimoji="1" lang="en-US" altLang="ja-JP" sz="3200" b="1" dirty="0">
                <a:latin typeface="Arial"/>
                <a:cs typeface="Arial"/>
              </a:rPr>
              <a:t>5S: </a:t>
            </a:r>
            <a:r>
              <a:rPr kumimoji="1" lang="en-US" altLang="ja-JP"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>
                <a:latin typeface="Arial"/>
                <a:cs typeface="Arial"/>
              </a:rPr>
              <a:t>ort-</a:t>
            </a:r>
            <a:r>
              <a:rPr kumimoji="1" lang="en-US" altLang="ja-JP"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>
                <a:latin typeface="Arial"/>
                <a:cs typeface="Arial"/>
              </a:rPr>
              <a:t>et-</a:t>
            </a:r>
            <a:r>
              <a:rPr kumimoji="1" lang="en-US" altLang="ja-JP"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>
                <a:latin typeface="Arial"/>
                <a:cs typeface="Arial"/>
              </a:rPr>
              <a:t>hine-</a:t>
            </a:r>
            <a:r>
              <a:rPr kumimoji="1" lang="en-US" altLang="ja-JP"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>
                <a:latin typeface="Arial"/>
                <a:cs typeface="Arial"/>
              </a:rPr>
              <a:t>tandardize-</a:t>
            </a:r>
            <a:r>
              <a:rPr kumimoji="1" lang="en-US" altLang="ja-JP" sz="32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kumimoji="1" lang="en-US" altLang="ja-JP" sz="3200" b="1" dirty="0">
                <a:latin typeface="Arial"/>
                <a:cs typeface="Arial"/>
              </a:rPr>
              <a:t>ustain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9" name="図表 8"/>
          <p:cNvGraphicFramePr/>
          <p:nvPr/>
        </p:nvGraphicFramePr>
        <p:xfrm>
          <a:off x="914400" y="1431017"/>
          <a:ext cx="7239000" cy="5198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1926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 descr="080711 MRH 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987675" cy="495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3" descr="080711 MRH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2895600" cy="19446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5" name="Picture 4" descr="080711 MRH 0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277" y="1600200"/>
            <a:ext cx="2960687" cy="33528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6" name="Picture 5" descr="080714 MRH 0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1225" y="1600200"/>
            <a:ext cx="3152775" cy="48768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AutoShape 6"/>
          <p:cNvSpPr>
            <a:spLocks noChangeArrowheads="1"/>
          </p:cNvSpPr>
          <p:nvPr/>
        </p:nvSpPr>
        <p:spPr bwMode="auto">
          <a:xfrm>
            <a:off x="381000" y="5548094"/>
            <a:ext cx="1828800" cy="1219200"/>
          </a:xfrm>
          <a:prstGeom prst="cloudCallout">
            <a:avLst>
              <a:gd name="adj1" fmla="val -32292"/>
              <a:gd name="adj2" fmla="val 24611"/>
            </a:avLst>
          </a:prstGeom>
          <a:gradFill rotWithShape="1">
            <a:gsLst>
              <a:gs pos="0">
                <a:srgbClr val="0000FF"/>
              </a:gs>
              <a:gs pos="50000">
                <a:srgbClr val="0000FF">
                  <a:gamma/>
                  <a:tint val="23922"/>
                  <a:invGamma/>
                </a:srgbClr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Before 5S</a:t>
            </a:r>
            <a:endParaRPr lang="en-US" altLang="ja-JP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2590800" y="0"/>
            <a:ext cx="3657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400" b="1" u="sng" dirty="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ADMINISTRATION</a:t>
            </a:r>
          </a:p>
        </p:txBody>
      </p:sp>
      <p:sp>
        <p:nvSpPr>
          <p:cNvPr id="116744" name="Text Box 8"/>
          <p:cNvSpPr txBox="1">
            <a:spLocks noChangeArrowheads="1"/>
          </p:cNvSpPr>
          <p:nvPr/>
        </p:nvSpPr>
        <p:spPr bwMode="auto">
          <a:xfrm>
            <a:off x="0" y="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BASELINE PHOTOGRAPHS</a:t>
            </a:r>
          </a:p>
          <a:p>
            <a:pPr algn="ctr">
              <a:defRPr/>
            </a:pPr>
            <a:r>
              <a:rPr lang="en-US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AUGUST</a:t>
            </a:r>
          </a:p>
          <a:p>
            <a:pPr algn="ctr">
              <a:defRPr/>
            </a:pPr>
            <a:r>
              <a:rPr lang="en-US" altLang="ja-JP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116745" name="AutoShape 9"/>
          <p:cNvSpPr>
            <a:spLocks noChangeArrowheads="1"/>
          </p:cNvSpPr>
          <p:nvPr/>
        </p:nvSpPr>
        <p:spPr bwMode="auto">
          <a:xfrm>
            <a:off x="3571875" y="5552857"/>
            <a:ext cx="1857375" cy="1214437"/>
          </a:xfrm>
          <a:prstGeom prst="cloudCallout">
            <a:avLst>
              <a:gd name="adj1" fmla="val -55000"/>
              <a:gd name="adj2" fmla="val -24583"/>
            </a:avLst>
          </a:prstGeom>
          <a:gradFill rotWithShape="1">
            <a:gsLst>
              <a:gs pos="0">
                <a:srgbClr val="00CC00"/>
              </a:gs>
              <a:gs pos="50000">
                <a:srgbClr val="00CC00">
                  <a:gamma/>
                  <a:tint val="23922"/>
                  <a:invGamma/>
                </a:srgbClr>
              </a:gs>
              <a:gs pos="100000">
                <a:srgbClr val="00CC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HGP明朝E" charset="0"/>
                <a:cs typeface="Arial"/>
              </a:rPr>
              <a:t>MID. YEAR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3200400" y="9906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PROCESS</a:t>
            </a:r>
          </a:p>
        </p:txBody>
      </p:sp>
      <p:sp>
        <p:nvSpPr>
          <p:cNvPr id="116747" name="AutoShape 11"/>
          <p:cNvSpPr>
            <a:spLocks noChangeArrowheads="1"/>
          </p:cNvSpPr>
          <p:nvPr/>
        </p:nvSpPr>
        <p:spPr bwMode="auto">
          <a:xfrm>
            <a:off x="7010400" y="5548094"/>
            <a:ext cx="1447800" cy="1219200"/>
          </a:xfrm>
          <a:prstGeom prst="cloudCallout">
            <a:avLst>
              <a:gd name="adj1" fmla="val -33991"/>
              <a:gd name="adj2" fmla="val 2472"/>
            </a:avLst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tint val="33725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After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ea typeface="ＭＳ Ｐゴシック" charset="-128"/>
                <a:cs typeface="Arial"/>
              </a:rPr>
              <a:t>5S</a:t>
            </a:r>
            <a:endParaRPr lang="en-US" altLang="ja-JP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007100" y="7239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SEPTEMBER</a:t>
            </a:r>
          </a:p>
          <a:p>
            <a:pPr algn="ctr">
              <a:defRPr/>
            </a:pPr>
            <a:r>
              <a:rPr lang="en-US" altLang="ja-JP" sz="2800" b="1" dirty="0">
                <a:solidFill>
                  <a:srgbClr val="FF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2008</a:t>
            </a:r>
          </a:p>
        </p:txBody>
      </p:sp>
      <p:sp>
        <p:nvSpPr>
          <p:cNvPr id="79884" name="AutoShape 13"/>
          <p:cNvSpPr>
            <a:spLocks noChangeArrowheads="1"/>
          </p:cNvSpPr>
          <p:nvPr/>
        </p:nvSpPr>
        <p:spPr bwMode="auto">
          <a:xfrm>
            <a:off x="2819400" y="6081494"/>
            <a:ext cx="747713" cy="422275"/>
          </a:xfrm>
          <a:prstGeom prst="rightArrow">
            <a:avLst>
              <a:gd name="adj1" fmla="val 49676"/>
              <a:gd name="adj2" fmla="val 81189"/>
            </a:avLst>
          </a:prstGeom>
          <a:gradFill rotWithShape="1">
            <a:gsLst>
              <a:gs pos="0">
                <a:schemeClr val="accent2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/>
              <a:ea typeface="HGP明朝E" charset="0"/>
              <a:cs typeface="Arial"/>
            </a:endParaRPr>
          </a:p>
        </p:txBody>
      </p:sp>
      <p:sp>
        <p:nvSpPr>
          <p:cNvPr id="79885" name="AutoShape 14"/>
          <p:cNvSpPr>
            <a:spLocks noChangeArrowheads="1"/>
          </p:cNvSpPr>
          <p:nvPr/>
        </p:nvSpPr>
        <p:spPr bwMode="auto">
          <a:xfrm>
            <a:off x="5715000" y="6081494"/>
            <a:ext cx="747713" cy="422275"/>
          </a:xfrm>
          <a:prstGeom prst="rightArrow">
            <a:avLst>
              <a:gd name="adj1" fmla="val 49676"/>
              <a:gd name="adj2" fmla="val 81189"/>
            </a:avLst>
          </a:prstGeom>
          <a:gradFill rotWithShape="1">
            <a:gsLst>
              <a:gs pos="0">
                <a:srgbClr val="00FF00"/>
              </a:gs>
              <a:gs pos="100000">
                <a:srgbClr val="FF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Arial"/>
              <a:ea typeface="HGP明朝E" charset="0"/>
              <a:cs typeface="Arial"/>
            </a:endParaRPr>
          </a:p>
        </p:txBody>
      </p:sp>
      <p:sp>
        <p:nvSpPr>
          <p:cNvPr id="7988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265644"/>
            <a:ext cx="2133600" cy="3651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25F401E-26BA-2D44-9E4A-A46D39456864}" type="slidenum">
              <a:rPr kumimoji="0" lang="en-US" altLang="ja-JP" sz="1000">
                <a:solidFill>
                  <a:schemeClr val="tx2"/>
                </a:solidFill>
                <a:latin typeface="Arial"/>
                <a:cs typeface="Arial"/>
              </a:rPr>
              <a:pPr/>
              <a:t>21</a:t>
            </a:fld>
            <a:endParaRPr kumimoji="0" lang="en-US" altLang="ja-JP" sz="1000" dirty="0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980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kumimoji="1" lang="en-US" altLang="ja-JP" sz="3200" b="1" dirty="0">
                <a:latin typeface="Arial"/>
                <a:cs typeface="Arial"/>
              </a:rPr>
              <a:t>Example of 5S activities</a:t>
            </a:r>
            <a:endParaRPr kumimoji="1" lang="ja-JP" altLang="en-US" sz="3200" b="1" dirty="0">
              <a:latin typeface="Arial"/>
              <a:cs typeface="Arial"/>
            </a:endParaRP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9556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ja-JP" dirty="0">
                <a:latin typeface="Arial"/>
                <a:cs typeface="Arial"/>
              </a:rPr>
              <a:t>Before 5S (2009)</a:t>
            </a:r>
          </a:p>
          <a:p>
            <a:pPr algn="ctr"/>
            <a:r>
              <a:rPr lang="en-US" altLang="ja-JP" sz="2100" b="0" dirty="0">
                <a:latin typeface="Arial"/>
                <a:cs typeface="Arial"/>
              </a:rPr>
              <a:t>Disorganized items in the store. Took long time to searching items needed</a:t>
            </a:r>
            <a:endParaRPr lang="ja-JP" altLang="en-US" sz="2100" b="0" dirty="0">
              <a:latin typeface="Arial"/>
              <a:cs typeface="Arial"/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11080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altLang="ja-JP" dirty="0">
                <a:latin typeface="Arial"/>
                <a:cs typeface="Arial"/>
              </a:rPr>
              <a:t>After 5S (2010)</a:t>
            </a:r>
          </a:p>
          <a:p>
            <a:pPr algn="ctr"/>
            <a:r>
              <a:rPr lang="en-US" altLang="ja-JP" sz="2100" b="0" dirty="0">
                <a:latin typeface="Arial"/>
                <a:cs typeface="Arial"/>
              </a:rPr>
              <a:t>Use labeling and organize items lead to minimize time for searching items, easy to control stocks </a:t>
            </a:r>
            <a:endParaRPr lang="ja-JP" altLang="en-US" sz="2100" b="0" dirty="0">
              <a:latin typeface="Arial"/>
              <a:cs typeface="Aria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95EA-0E77-4576-A759-294F15427008}" type="slidenum">
              <a:rPr lang="en-US" smtClean="0">
                <a:latin typeface="Arial"/>
                <a:cs typeface="Arial"/>
              </a:rPr>
              <a:t>22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0" name="コンテンツ プレースホルダー 8" descr="BMC before 5S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コンテンツ プレースホルダー 1" descr="IMG_4620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6070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rgbClr val="000000"/>
                </a:solidFill>
                <a:latin typeface="Arial"/>
                <a:cs typeface="Arial"/>
              </a:rPr>
              <a:t>Target of 5S</a:t>
            </a:r>
            <a:endParaRPr lang="ja-JP" altLang="en-US" sz="3600" b="1" dirty="0">
              <a:solidFill>
                <a:srgbClr val="000000"/>
              </a:solidFill>
              <a:latin typeface="Arial"/>
              <a:ea typeface="HGP明朝E" charset="0"/>
              <a:cs typeface="Arial"/>
            </a:endParaRPr>
          </a:p>
        </p:txBody>
      </p:sp>
      <p:sp>
        <p:nvSpPr>
          <p:cNvPr id="69634" name="Rectangle 4"/>
          <p:cNvSpPr>
            <a:spLocks noGrp="1" noChangeArrowheads="1"/>
          </p:cNvSpPr>
          <p:nvPr>
            <p:ph idx="1"/>
          </p:nvPr>
        </p:nvSpPr>
        <p:spPr>
          <a:xfrm>
            <a:off x="1" y="990600"/>
            <a:ext cx="8229600" cy="5486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ja-JP" dirty="0">
                <a:latin typeface="Arial"/>
                <a:cs typeface="Arial"/>
              </a:rPr>
              <a:t>Targets of Five-S include:</a:t>
            </a:r>
          </a:p>
          <a:p>
            <a:pPr>
              <a:buFontTx/>
              <a:buNone/>
            </a:pPr>
            <a:endParaRPr lang="en-US" altLang="ja-JP" dirty="0">
              <a:latin typeface="Arial"/>
              <a:cs typeface="Arial"/>
            </a:endParaRP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changeovers leading to product/ service diversification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defects leading to higher quality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waste leading to lower cost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delays leading to on time delivery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injuries promoting safety</a:t>
            </a:r>
          </a:p>
          <a:p>
            <a:pPr>
              <a:buFont typeface="Wingdings" charset="0"/>
              <a:buChar char="ü"/>
            </a:pPr>
            <a:r>
              <a:rPr lang="en-US" altLang="ja-JP" b="1" dirty="0">
                <a:solidFill>
                  <a:srgbClr val="FF0F15"/>
                </a:solidFill>
                <a:latin typeface="Arial"/>
                <a:cs typeface="Arial"/>
              </a:rPr>
              <a:t>Zero</a:t>
            </a:r>
            <a:r>
              <a:rPr lang="en-US" altLang="ja-JP" dirty="0">
                <a:latin typeface="Arial"/>
                <a:cs typeface="Arial"/>
              </a:rPr>
              <a:t> breakdowns bringing better maintenance</a:t>
            </a:r>
          </a:p>
        </p:txBody>
      </p:sp>
      <p:sp>
        <p:nvSpPr>
          <p:cNvPr id="69635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F2DCB1E-E4BF-C04B-ACDC-B954FCB85A8E}" type="slidenum">
              <a:rPr lang="ja-JP" altLang="en-US" smtClean="0"/>
              <a:pPr/>
              <a:t>23</a:t>
            </a:fld>
            <a:endParaRPr kumimoji="0" lang="en-US" altLang="ja-JP" sz="1000" dirty="0">
              <a:solidFill>
                <a:schemeClr val="tx2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5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5905" cy="6858000"/>
            <a:chOff x="0" y="0"/>
            <a:chExt cx="914590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2023" y="0"/>
              <a:ext cx="1331975" cy="7345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80032"/>
              <a:ext cx="862584" cy="3596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550163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303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739" y="4529073"/>
            <a:ext cx="8964930" cy="1306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concept</a:t>
            </a:r>
            <a:r>
              <a:rPr sz="2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adding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simple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sz="2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features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sz="2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make </a:t>
            </a:r>
            <a:r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almost</a:t>
            </a:r>
            <a:r>
              <a:rPr sz="28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impossible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for</a:t>
            </a:r>
            <a:r>
              <a:rPr sz="28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errors</a:t>
            </a:r>
            <a:r>
              <a:rPr sz="2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FF0000"/>
                </a:solidFill>
                <a:latin typeface="Calibri"/>
                <a:cs typeface="Calibri"/>
              </a:rPr>
              <a:t>occur.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6959" y="5358382"/>
            <a:ext cx="2958591" cy="14996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835152"/>
            <a:ext cx="9145905" cy="3645535"/>
            <a:chOff x="0" y="835152"/>
            <a:chExt cx="9145905" cy="36455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09672"/>
              <a:ext cx="1642872" cy="17708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8397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8022"/>
            <a:ext cx="8992870" cy="576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400" i="1" spc="-15" dirty="0">
                <a:latin typeface="Calibri"/>
                <a:cs typeface="Calibri"/>
              </a:rPr>
              <a:t>Kaizen</a:t>
            </a:r>
            <a:r>
              <a:rPr sz="2400" i="1" spc="39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Events:</a:t>
            </a:r>
            <a:r>
              <a:rPr sz="2400" spc="38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Kaizen</a:t>
            </a:r>
            <a:r>
              <a:rPr sz="2400" i="1" spc="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means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continuous,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incremental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improvement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create </a:t>
            </a:r>
            <a:r>
              <a:rPr sz="2400" spc="-10" dirty="0">
                <a:latin typeface="Calibri"/>
                <a:cs typeface="Calibri"/>
              </a:rPr>
              <a:t>more value </a:t>
            </a:r>
            <a:r>
              <a:rPr sz="2400" spc="-15" dirty="0">
                <a:latin typeface="Calibri"/>
                <a:cs typeface="Calibri"/>
              </a:rPr>
              <a:t>with </a:t>
            </a:r>
            <a:r>
              <a:rPr sz="2400" dirty="0">
                <a:latin typeface="Calibri"/>
                <a:cs typeface="Calibri"/>
              </a:rPr>
              <a:t>less </a:t>
            </a:r>
            <a:r>
              <a:rPr sz="2400" spc="-15" dirty="0">
                <a:latin typeface="Calibri"/>
                <a:cs typeface="Calibri"/>
              </a:rPr>
              <a:t>wasteful </a:t>
            </a:r>
            <a:r>
              <a:rPr sz="2400" spc="-25" dirty="0">
                <a:latin typeface="Calibri"/>
                <a:cs typeface="Calibri"/>
              </a:rPr>
              <a:t>activity. </a:t>
            </a:r>
            <a:r>
              <a:rPr sz="2400" spc="-15" dirty="0">
                <a:latin typeface="Calibri"/>
                <a:cs typeface="Calibri"/>
              </a:rPr>
              <a:t>it </a:t>
            </a:r>
            <a:r>
              <a:rPr sz="2400" spc="-10" dirty="0">
                <a:latin typeface="Calibri"/>
                <a:cs typeface="Calibri"/>
              </a:rPr>
              <a:t>sought to </a:t>
            </a:r>
            <a:r>
              <a:rPr sz="2400" spc="-15" dirty="0">
                <a:latin typeface="Calibri"/>
                <a:cs typeface="Calibri"/>
              </a:rPr>
              <a:t>improve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standardized </a:t>
            </a:r>
            <a:r>
              <a:rPr sz="2400" spc="-5" dirty="0">
                <a:latin typeface="Calibri"/>
                <a:cs typeface="Calibri"/>
              </a:rPr>
              <a:t>activities </a:t>
            </a:r>
            <a:r>
              <a:rPr sz="2400" spc="-1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processes and </a:t>
            </a:r>
            <a:r>
              <a:rPr sz="2400" spc="-10" dirty="0">
                <a:latin typeface="Calibri"/>
                <a:cs typeface="Calibri"/>
              </a:rPr>
              <a:t>eliminate </a:t>
            </a:r>
            <a:r>
              <a:rPr sz="2400" spc="-20" dirty="0">
                <a:latin typeface="Calibri"/>
                <a:cs typeface="Calibri"/>
              </a:rPr>
              <a:t>waste </a:t>
            </a:r>
            <a:r>
              <a:rPr sz="2400" dirty="0">
                <a:latin typeface="Calibri"/>
                <a:cs typeface="Calibri"/>
              </a:rPr>
              <a:t>on a </a:t>
            </a:r>
            <a:r>
              <a:rPr sz="2400" spc="-5" dirty="0">
                <a:latin typeface="Calibri"/>
                <a:cs typeface="Calibri"/>
              </a:rPr>
              <a:t>daily </a:t>
            </a:r>
            <a:r>
              <a:rPr sz="2400" dirty="0">
                <a:latin typeface="Calibri"/>
                <a:cs typeface="Calibri"/>
              </a:rPr>
              <a:t> basis.</a:t>
            </a:r>
            <a:endParaRPr sz="24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50100"/>
              </a:lnSpc>
              <a:spcBef>
                <a:spcPts val="57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i="1" spc="-20" dirty="0">
                <a:latin typeface="Calibri"/>
                <a:cs typeface="Calibri"/>
              </a:rPr>
              <a:t>kaizen </a:t>
            </a:r>
            <a:r>
              <a:rPr sz="2400" spc="-5" dirty="0">
                <a:latin typeface="Calibri"/>
                <a:cs typeface="Calibri"/>
              </a:rPr>
              <a:t>team spends </a:t>
            </a:r>
            <a:r>
              <a:rPr sz="2400" spc="-15" dirty="0">
                <a:latin typeface="Calibri"/>
                <a:cs typeface="Calibri"/>
              </a:rPr>
              <a:t>4-5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5" dirty="0">
                <a:latin typeface="Calibri"/>
                <a:cs typeface="Calibri"/>
              </a:rPr>
              <a:t>analyzing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changing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process (es), </a:t>
            </a:r>
            <a:r>
              <a:rPr sz="2400" spc="-5" dirty="0">
                <a:latin typeface="Calibri"/>
                <a:cs typeface="Calibri"/>
              </a:rPr>
              <a:t> mapping </a:t>
            </a:r>
            <a:r>
              <a:rPr sz="2400" spc="-15" dirty="0">
                <a:latin typeface="Calibri"/>
                <a:cs typeface="Calibri"/>
              </a:rPr>
              <a:t>current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then </a:t>
            </a:r>
            <a:r>
              <a:rPr sz="2400" spc="-5" dirty="0">
                <a:latin typeface="Calibri"/>
                <a:cs typeface="Calibri"/>
              </a:rPr>
              <a:t>future desired </a:t>
            </a:r>
            <a:r>
              <a:rPr sz="2400" spc="-10" dirty="0">
                <a:latin typeface="Calibri"/>
                <a:cs typeface="Calibri"/>
              </a:rPr>
              <a:t>process, </a:t>
            </a:r>
            <a:r>
              <a:rPr sz="2400" spc="-5" dirty="0">
                <a:latin typeface="Calibri"/>
                <a:cs typeface="Calibri"/>
              </a:rPr>
              <a:t>using P-D-S-A </a:t>
            </a:r>
            <a:r>
              <a:rPr sz="2400" spc="-25" dirty="0">
                <a:latin typeface="Calibri"/>
                <a:cs typeface="Calibri"/>
              </a:rPr>
              <a:t>for 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small</a:t>
            </a:r>
            <a:r>
              <a:rPr sz="2400" spc="-10" dirty="0">
                <a:latin typeface="Calibri"/>
                <a:cs typeface="Calibri"/>
              </a:rPr>
              <a:t> tests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" dirty="0">
                <a:latin typeface="Calibri"/>
                <a:cs typeface="Calibri"/>
              </a:rPr>
              <a:t> change,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measuring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performance.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60100"/>
              </a:lnSpc>
              <a:spcBef>
                <a:spcPts val="500"/>
              </a:spcBef>
              <a:buChar char="•"/>
              <a:tabLst>
                <a:tab pos="262890" algn="l"/>
              </a:tabLst>
            </a:pPr>
            <a:r>
              <a:rPr sz="2400" dirty="0">
                <a:latin typeface="Calibri"/>
                <a:cs typeface="Calibri"/>
              </a:rPr>
              <a:t>Japanese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companies,</a:t>
            </a:r>
            <a:r>
              <a:rPr sz="2400" spc="-5" dirty="0">
                <a:latin typeface="Calibri"/>
                <a:cs typeface="Calibri"/>
              </a:rPr>
              <a:t> 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0" dirty="0">
                <a:latin typeface="Calibri"/>
                <a:cs typeface="Calibri"/>
              </a:rPr>
              <a:t>Toyota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Canon,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total </a:t>
            </a:r>
            <a:r>
              <a:rPr sz="2400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60 to </a:t>
            </a:r>
            <a:r>
              <a:rPr sz="2400" spc="5" dirty="0">
                <a:latin typeface="Calibri"/>
                <a:cs typeface="Calibri"/>
              </a:rPr>
              <a:t>70 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suggestions</a:t>
            </a:r>
            <a:r>
              <a:rPr sz="2400" dirty="0">
                <a:latin typeface="Calibri"/>
                <a:cs typeface="Calibri"/>
              </a:rPr>
              <a:t> per </a:t>
            </a:r>
            <a:r>
              <a:rPr sz="2400" spc="-15" dirty="0">
                <a:latin typeface="Calibri"/>
                <a:cs typeface="Calibri"/>
              </a:rPr>
              <a:t>employee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 </a:t>
            </a:r>
            <a:r>
              <a:rPr sz="2400" spc="-10" dirty="0">
                <a:latin typeface="Calibri"/>
                <a:cs typeface="Calibri"/>
              </a:rPr>
              <a:t>year </a:t>
            </a:r>
            <a:r>
              <a:rPr sz="2400" spc="-20" dirty="0">
                <a:latin typeface="Calibri"/>
                <a:cs typeface="Calibri"/>
              </a:rPr>
              <a:t>are</a:t>
            </a:r>
            <a:r>
              <a:rPr sz="2400" spc="-15" dirty="0">
                <a:latin typeface="Calibri"/>
                <a:cs typeface="Calibri"/>
              </a:rPr>
              <a:t> written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down, </a:t>
            </a:r>
            <a:r>
              <a:rPr sz="2400" spc="-10" dirty="0">
                <a:latin typeface="Calibri"/>
                <a:cs typeface="Calibri"/>
              </a:rPr>
              <a:t>shared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implemented.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48" y="6166103"/>
            <a:ext cx="2124456" cy="365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8680" y="2084832"/>
            <a:ext cx="2121408" cy="36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9952" y="1484375"/>
            <a:ext cx="2124455" cy="396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2636520"/>
            <a:ext cx="2121407" cy="39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5590032"/>
            <a:ext cx="2124455" cy="365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544" y="3788664"/>
            <a:ext cx="2124456" cy="39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4364735"/>
            <a:ext cx="2124455" cy="39624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0"/>
            <a:ext cx="9145905" cy="989965"/>
            <a:chOff x="0" y="0"/>
            <a:chExt cx="9145905" cy="98996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545483" cy="9895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523" y="8397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5238"/>
            <a:ext cx="9144000" cy="6842759"/>
            <a:chOff x="0" y="15238"/>
            <a:chExt cx="9144000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8"/>
              <a:ext cx="9144000" cy="68427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5952" y="5443726"/>
              <a:ext cx="1908048" cy="12984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6440422"/>
              <a:ext cx="2161032" cy="3688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93449"/>
            <a:ext cx="8993505" cy="17462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545"/>
              </a:spcBef>
              <a:buFont typeface="Microsoft Sans Serif"/>
              <a:buChar char="•"/>
              <a:tabLst>
                <a:tab pos="356870" algn="l"/>
                <a:tab pos="357505" algn="l"/>
                <a:tab pos="2119630" algn="l"/>
                <a:tab pos="4164965" algn="l"/>
                <a:tab pos="4793615" algn="l"/>
                <a:tab pos="5653405" algn="l"/>
                <a:tab pos="6711315" algn="l"/>
                <a:tab pos="7406640" algn="l"/>
                <a:tab pos="8134984" algn="l"/>
              </a:tabLst>
            </a:pP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eas</a:t>
            </a:r>
            <a:r>
              <a:rPr sz="2400" spc="10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g	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r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e	is	</a:t>
            </a:r>
            <a:r>
              <a:rPr sz="2400" spc="10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2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asis	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all	</a:t>
            </a:r>
            <a:r>
              <a:rPr sz="2400" spc="-15" dirty="0">
                <a:latin typeface="Calibri"/>
                <a:cs typeface="Calibri"/>
              </a:rPr>
              <a:t>q</a:t>
            </a:r>
            <a:r>
              <a:rPr sz="2400" spc="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spc="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latin typeface="Calibri"/>
                <a:cs typeface="Calibri"/>
              </a:rPr>
              <a:t>management/improvement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activities.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020"/>
              </a:spcBef>
              <a:buFont typeface="Microsoft Sans Serif"/>
              <a:buChar char="•"/>
              <a:tabLst>
                <a:tab pos="356870" algn="l"/>
                <a:tab pos="357505" algn="l"/>
                <a:tab pos="2436495" algn="l"/>
              </a:tabLst>
            </a:pP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interpreted	data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valuable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548ED4"/>
                </a:solidFill>
                <a:latin typeface="Calibri"/>
                <a:cs typeface="Calibri"/>
              </a:rPr>
              <a:t>decision-making</a:t>
            </a:r>
            <a:r>
              <a:rPr sz="2400" dirty="0">
                <a:solidFill>
                  <a:srgbClr val="548ED4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1886" y="178384"/>
            <a:ext cx="82181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b="1" u="none" spc="-5" dirty="0">
                <a:latin typeface="Calibri"/>
                <a:cs typeface="Calibri"/>
              </a:rPr>
              <a:t>Concept</a:t>
            </a:r>
            <a:r>
              <a:rPr sz="4000" b="1" u="none" spc="-40" dirty="0">
                <a:latin typeface="Calibri"/>
                <a:cs typeface="Calibri"/>
              </a:rPr>
              <a:t> </a:t>
            </a:r>
            <a:r>
              <a:rPr sz="4000" b="1" u="none" dirty="0">
                <a:latin typeface="Calibri"/>
                <a:cs typeface="Calibri"/>
              </a:rPr>
              <a:t>of</a:t>
            </a:r>
            <a:r>
              <a:rPr sz="4000" b="1" u="none" spc="5" dirty="0">
                <a:latin typeface="Calibri"/>
                <a:cs typeface="Calibri"/>
              </a:rPr>
              <a:t> </a:t>
            </a:r>
            <a:r>
              <a:rPr sz="4000" b="1" u="none" spc="-15" dirty="0">
                <a:latin typeface="Calibri"/>
                <a:cs typeface="Calibri"/>
              </a:rPr>
              <a:t>Performance</a:t>
            </a:r>
            <a:r>
              <a:rPr sz="4000" b="1" u="none" spc="-30" dirty="0">
                <a:latin typeface="Calibri"/>
                <a:cs typeface="Calibri"/>
              </a:rPr>
              <a:t> </a:t>
            </a:r>
            <a:r>
              <a:rPr sz="4000" b="1" u="none" spc="-10" dirty="0">
                <a:latin typeface="Calibri"/>
                <a:cs typeface="Calibri"/>
              </a:rPr>
              <a:t>Measurement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2927"/>
            <a:ext cx="9144000" cy="400506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85" dirty="0">
                <a:latin typeface="Calibri"/>
                <a:cs typeface="Calibri"/>
              </a:rPr>
              <a:t>Tools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u="none" spc="-10" dirty="0"/>
              <a:t>used</a:t>
            </a:r>
            <a:r>
              <a:rPr u="none" spc="-5" dirty="0"/>
              <a:t> </a:t>
            </a:r>
            <a:r>
              <a:rPr u="none" spc="-40" dirty="0"/>
              <a:t>for</a:t>
            </a:r>
            <a:r>
              <a:rPr u="none" spc="5" dirty="0"/>
              <a:t> </a:t>
            </a:r>
            <a:r>
              <a:rPr u="none" spc="-5" dirty="0"/>
              <a:t>measuring</a:t>
            </a:r>
            <a:r>
              <a:rPr u="none" spc="25" dirty="0"/>
              <a:t> </a:t>
            </a:r>
            <a:r>
              <a:rPr u="none" spc="-15" dirty="0"/>
              <a:t>performance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72520"/>
            <a:ext cx="5067935" cy="5295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5"/>
              </a:spcBef>
              <a:buAutoNum type="arabicPeriod"/>
              <a:tabLst>
                <a:tab pos="527685" algn="l"/>
                <a:tab pos="528320" algn="l"/>
                <a:tab pos="3086100" algn="l"/>
              </a:tabLst>
            </a:pPr>
            <a:r>
              <a:rPr sz="3600" spc="-85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er</a:t>
            </a:r>
            <a:r>
              <a:rPr sz="3600" spc="-70" dirty="0">
                <a:latin typeface="Calibri"/>
                <a:cs typeface="Calibri"/>
              </a:rPr>
              <a:t>f</a:t>
            </a:r>
            <a:r>
              <a:rPr sz="3600" spc="-5" dirty="0">
                <a:latin typeface="Calibri"/>
                <a:cs typeface="Calibri"/>
              </a:rPr>
              <a:t>o</a:t>
            </a:r>
            <a:r>
              <a:rPr sz="3600" spc="-15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mance	mea</a:t>
            </a:r>
            <a:r>
              <a:rPr sz="3600" spc="15" dirty="0">
                <a:latin typeface="Calibri"/>
                <a:cs typeface="Calibri"/>
              </a:rPr>
              <a:t>s</a:t>
            </a:r>
            <a:r>
              <a:rPr sz="3600" spc="-5" dirty="0">
                <a:latin typeface="Calibri"/>
                <a:cs typeface="Calibri"/>
              </a:rPr>
              <a:t>u</a:t>
            </a:r>
            <a:r>
              <a:rPr sz="3600" spc="-80" dirty="0">
                <a:latin typeface="Calibri"/>
                <a:cs typeface="Calibri"/>
              </a:rPr>
              <a:t>r</a:t>
            </a:r>
            <a:r>
              <a:rPr sz="3600" dirty="0">
                <a:latin typeface="Calibri"/>
                <a:cs typeface="Calibri"/>
              </a:rPr>
              <a:t>e</a:t>
            </a:r>
            <a:r>
              <a:rPr sz="3600" spc="10" dirty="0">
                <a:latin typeface="Calibri"/>
                <a:cs typeface="Calibri"/>
              </a:rPr>
              <a:t>s</a:t>
            </a:r>
            <a:r>
              <a:rPr sz="3600" dirty="0">
                <a:latin typeface="Calibri"/>
                <a:cs typeface="Calibri"/>
              </a:rPr>
              <a:t>/  </a:t>
            </a:r>
            <a:r>
              <a:rPr sz="3600" spc="-25" dirty="0">
                <a:latin typeface="Calibri"/>
                <a:cs typeface="Calibri"/>
              </a:rPr>
              <a:t>indicators</a:t>
            </a:r>
            <a:r>
              <a:rPr sz="3600" spc="10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(most </a:t>
            </a:r>
            <a:r>
              <a:rPr sz="3600" spc="-10" dirty="0">
                <a:latin typeface="Calibri"/>
                <a:cs typeface="Calibri"/>
              </a:rPr>
              <a:t>common).</a:t>
            </a:r>
            <a:endParaRPr sz="3600">
              <a:latin typeface="Calibri"/>
              <a:cs typeface="Calibri"/>
            </a:endParaRPr>
          </a:p>
          <a:p>
            <a:pPr marL="463550" indent="-451484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464184" algn="l"/>
              </a:tabLst>
            </a:pPr>
            <a:r>
              <a:rPr sz="3600" spc="-15" dirty="0">
                <a:latin typeface="Calibri"/>
                <a:cs typeface="Calibri"/>
              </a:rPr>
              <a:t>Standards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10" dirty="0">
                <a:latin typeface="Calibri"/>
                <a:cs typeface="Calibri"/>
              </a:rPr>
              <a:t>(e.g.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JCI</a:t>
            </a:r>
            <a:r>
              <a:rPr sz="3600" spc="-5" dirty="0">
                <a:latin typeface="Calibri"/>
                <a:cs typeface="Calibri"/>
              </a:rPr>
              <a:t> St.).</a:t>
            </a:r>
            <a:endParaRPr sz="3600">
              <a:latin typeface="Calibri"/>
              <a:cs typeface="Calibri"/>
            </a:endParaRPr>
          </a:p>
          <a:p>
            <a:pPr marL="12700" marR="6985">
              <a:lnSpc>
                <a:spcPct val="150100"/>
              </a:lnSpc>
              <a:spcBef>
                <a:spcPts val="865"/>
              </a:spcBef>
              <a:buAutoNum type="arabicPeriod"/>
              <a:tabLst>
                <a:tab pos="507365" algn="l"/>
              </a:tabLst>
            </a:pPr>
            <a:r>
              <a:rPr sz="3600" spc="-5" dirty="0">
                <a:latin typeface="Calibri"/>
                <a:cs typeface="Calibri"/>
              </a:rPr>
              <a:t>Guidelines</a:t>
            </a:r>
            <a:r>
              <a:rPr sz="3600" spc="310" dirty="0">
                <a:latin typeface="Calibri"/>
                <a:cs typeface="Calibri"/>
              </a:rPr>
              <a:t> </a:t>
            </a:r>
            <a:r>
              <a:rPr sz="3600" spc="5" dirty="0">
                <a:latin typeface="Calibri"/>
                <a:cs typeface="Calibri"/>
              </a:rPr>
              <a:t>(e.g.</a:t>
            </a:r>
            <a:r>
              <a:rPr sz="3600" spc="31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diabetic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exam. </a:t>
            </a:r>
            <a:r>
              <a:rPr sz="3600" spc="-5" dirty="0">
                <a:latin typeface="Calibri"/>
                <a:cs typeface="Calibri"/>
              </a:rPr>
              <a:t>Guidelines).</a:t>
            </a:r>
            <a:endParaRPr sz="3600">
              <a:latin typeface="Calibri"/>
              <a:cs typeface="Calibri"/>
            </a:endParaRPr>
          </a:p>
          <a:p>
            <a:pPr marL="463550" indent="-451484">
              <a:lnSpc>
                <a:spcPct val="100000"/>
              </a:lnSpc>
              <a:spcBef>
                <a:spcPts val="3025"/>
              </a:spcBef>
              <a:buAutoNum type="arabicPeriod"/>
              <a:tabLst>
                <a:tab pos="464184" algn="l"/>
              </a:tabLst>
            </a:pPr>
            <a:r>
              <a:rPr sz="3600" spc="-15" dirty="0">
                <a:latin typeface="Calibri"/>
                <a:cs typeface="Calibri"/>
              </a:rPr>
              <a:t>Performance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database.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73040" y="1008888"/>
            <a:ext cx="3870960" cy="4117975"/>
            <a:chOff x="5273040" y="1008888"/>
            <a:chExt cx="3870960" cy="4117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1008888"/>
              <a:ext cx="3852672" cy="27371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3040" y="3572255"/>
              <a:ext cx="3852671" cy="155448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6287" y="5181406"/>
            <a:ext cx="3779019" cy="165836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654685" algn="l"/>
                <a:tab pos="9159240" algn="l"/>
              </a:tabLst>
            </a:pPr>
            <a:r>
              <a:rPr spc="-5" dirty="0"/>
              <a:t> 	</a:t>
            </a:r>
            <a:r>
              <a:rPr spc="-20" dirty="0"/>
              <a:t>Characteristics</a:t>
            </a:r>
            <a:r>
              <a:rPr spc="80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all</a:t>
            </a:r>
            <a:r>
              <a:rPr spc="-10" dirty="0"/>
              <a:t> </a:t>
            </a:r>
            <a:r>
              <a:rPr dirty="0"/>
              <a:t>PI</a:t>
            </a:r>
            <a:r>
              <a:rPr spc="-5" dirty="0"/>
              <a:t> </a:t>
            </a:r>
            <a:r>
              <a:rPr spc="-15" dirty="0"/>
              <a:t>approaches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68334"/>
            <a:ext cx="5205095" cy="553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1164590" algn="l"/>
                <a:tab pos="1165225" algn="l"/>
                <a:tab pos="3463925" algn="l"/>
              </a:tabLst>
            </a:pPr>
            <a:r>
              <a:rPr sz="3200" spc="-5" dirty="0">
                <a:latin typeface="Calibri"/>
                <a:cs typeface="Calibri"/>
              </a:rPr>
              <a:t>P</a:t>
            </a:r>
            <a:r>
              <a:rPr sz="3200" spc="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10" dirty="0">
                <a:latin typeface="Calibri"/>
                <a:cs typeface="Calibri"/>
              </a:rPr>
              <a:t>ne</a:t>
            </a:r>
            <a:r>
              <a:rPr sz="3200" spc="-5" dirty="0">
                <a:latin typeface="Calibri"/>
                <a:cs typeface="Calibri"/>
              </a:rPr>
              <a:t>d;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70" dirty="0">
                <a:latin typeface="Calibri"/>
                <a:cs typeface="Calibri"/>
              </a:rPr>
              <a:t>r</a:t>
            </a:r>
            <a:r>
              <a:rPr sz="3200" spc="-50" dirty="0">
                <a:latin typeface="Calibri"/>
                <a:cs typeface="Calibri"/>
              </a:rPr>
              <a:t>g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70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-  </a:t>
            </a:r>
            <a:r>
              <a:rPr sz="3200" spc="-15" dirty="0">
                <a:latin typeface="Calibri"/>
                <a:cs typeface="Calibri"/>
              </a:rPr>
              <a:t>documented.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20" dirty="0">
                <a:latin typeface="Calibri"/>
                <a:cs typeface="Calibri"/>
              </a:rPr>
              <a:t>Systematic.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15" dirty="0">
                <a:latin typeface="Calibri"/>
                <a:cs typeface="Calibri"/>
              </a:rPr>
              <a:t>Organizationwide.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770"/>
              </a:spcBef>
              <a:buAutoNum type="arabicPeriod"/>
              <a:tabLst>
                <a:tab pos="530860" algn="l"/>
                <a:tab pos="531495" algn="l"/>
                <a:tab pos="2921000" algn="l"/>
                <a:tab pos="3241675" algn="l"/>
                <a:tab pos="4070985" algn="l"/>
              </a:tabLst>
            </a:pPr>
            <a:r>
              <a:rPr sz="3200" spc="-10" dirty="0">
                <a:latin typeface="Calibri"/>
                <a:cs typeface="Calibri"/>
              </a:rPr>
              <a:t>Col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ab</a:t>
            </a:r>
            <a:r>
              <a:rPr sz="3200" spc="20" dirty="0">
                <a:latin typeface="Calibri"/>
                <a:cs typeface="Calibri"/>
              </a:rPr>
              <a:t>o</a:t>
            </a:r>
            <a:r>
              <a:rPr sz="3200" spc="-90" dirty="0">
                <a:latin typeface="Calibri"/>
                <a:cs typeface="Calibri"/>
              </a:rPr>
              <a:t>r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: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eam</a:t>
            </a:r>
            <a:r>
              <a:rPr sz="3200" spc="-2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;  </a:t>
            </a:r>
            <a:r>
              <a:rPr sz="3200" spc="-10" dirty="0">
                <a:latin typeface="Calibri"/>
                <a:cs typeface="Calibri"/>
              </a:rPr>
              <a:t>cross-functional.</a:t>
            </a:r>
            <a:endParaRPr sz="3200">
              <a:latin typeface="Calibri"/>
              <a:cs typeface="Calibri"/>
            </a:endParaRPr>
          </a:p>
          <a:p>
            <a:pPr marL="415290" indent="-403225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20" dirty="0">
                <a:latin typeface="Calibri"/>
                <a:cs typeface="Calibri"/>
              </a:rPr>
              <a:t>Focus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on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prioritized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areas.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09415" y="981455"/>
            <a:ext cx="5434965" cy="5876925"/>
            <a:chOff x="3709415" y="981455"/>
            <a:chExt cx="5434965" cy="587692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7" y="981455"/>
              <a:ext cx="3563112" cy="1542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7" y="2926079"/>
              <a:ext cx="3553967" cy="14935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9415" y="2234183"/>
              <a:ext cx="5434584" cy="6918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887" y="4005072"/>
              <a:ext cx="3563111" cy="15849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0887" y="5443727"/>
              <a:ext cx="3563111" cy="14142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56959" y="6714743"/>
              <a:ext cx="2231136" cy="1432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03147"/>
            <a:ext cx="4921885" cy="5626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400" b="1" spc="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b="1" spc="-20" dirty="0">
                <a:solidFill>
                  <a:srgbClr val="FF0000"/>
                </a:solidFill>
                <a:latin typeface="Calibri"/>
                <a:cs typeface="Calibri"/>
              </a:rPr>
              <a:t>standard</a:t>
            </a:r>
            <a:r>
              <a:rPr sz="3400" b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is</a:t>
            </a:r>
            <a:r>
              <a:rPr sz="3400" spc="95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a</a:t>
            </a:r>
            <a:r>
              <a:rPr sz="3400" spc="110" dirty="0">
                <a:latin typeface="Calibri"/>
                <a:cs typeface="Calibri"/>
              </a:rPr>
              <a:t> </a:t>
            </a:r>
            <a:r>
              <a:rPr sz="3400" spc="-30" dirty="0">
                <a:solidFill>
                  <a:srgbClr val="1F487C"/>
                </a:solidFill>
                <a:latin typeface="Calibri"/>
                <a:cs typeface="Calibri"/>
              </a:rPr>
              <a:t>statement</a:t>
            </a:r>
            <a:endParaRPr sz="340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2450"/>
              </a:spcBef>
            </a:pPr>
            <a:r>
              <a:rPr sz="3400" dirty="0">
                <a:latin typeface="Calibri"/>
                <a:cs typeface="Calibri"/>
              </a:rPr>
              <a:t>of</a:t>
            </a:r>
            <a:r>
              <a:rPr sz="3400" spc="-45" dirty="0"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what</a:t>
            </a:r>
            <a:r>
              <a:rPr sz="3400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must</a:t>
            </a:r>
            <a:r>
              <a:rPr sz="3400" spc="-5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10" dirty="0">
                <a:solidFill>
                  <a:srgbClr val="1F487C"/>
                </a:solidFill>
                <a:latin typeface="Calibri"/>
                <a:cs typeface="Calibri"/>
              </a:rPr>
              <a:t>be</a:t>
            </a:r>
            <a:r>
              <a:rPr sz="3400" spc="-5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done</a:t>
            </a:r>
            <a:r>
              <a:rPr sz="3400" spc="5" dirty="0">
                <a:latin typeface="Calibri"/>
                <a:cs typeface="Calibri"/>
              </a:rPr>
              <a:t>.</a:t>
            </a:r>
            <a:endParaRPr sz="34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60100"/>
              </a:lnSpc>
              <a:spcBef>
                <a:spcPts val="815"/>
              </a:spcBef>
              <a:buFont typeface="Microsoft Sans Serif"/>
              <a:buChar char="•"/>
              <a:tabLst>
                <a:tab pos="357505" algn="l"/>
                <a:tab pos="3320415" algn="l"/>
                <a:tab pos="4582795" algn="l"/>
              </a:tabLst>
            </a:pPr>
            <a:r>
              <a:rPr sz="3400" spc="-55" dirty="0">
                <a:solidFill>
                  <a:srgbClr val="00AF50"/>
                </a:solidFill>
                <a:latin typeface="Calibri"/>
                <a:cs typeface="Calibri"/>
              </a:rPr>
              <a:t>F</a:t>
            </a:r>
            <a:r>
              <a:rPr sz="3400" spc="-5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3400" dirty="0">
                <a:solidFill>
                  <a:srgbClr val="00AF50"/>
                </a:solidFill>
                <a:latin typeface="Calibri"/>
                <a:cs typeface="Calibri"/>
              </a:rPr>
              <a:t>r	</a:t>
            </a:r>
            <a:r>
              <a:rPr sz="3400" spc="-4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3400" spc="-65" dirty="0">
                <a:solidFill>
                  <a:srgbClr val="00AF50"/>
                </a:solidFill>
                <a:latin typeface="Calibri"/>
                <a:cs typeface="Calibri"/>
              </a:rPr>
              <a:t>x</a:t>
            </a:r>
            <a:r>
              <a:rPr sz="3400" dirty="0">
                <a:solidFill>
                  <a:srgbClr val="00AF50"/>
                </a:solidFill>
                <a:latin typeface="Calibri"/>
                <a:cs typeface="Calibri"/>
              </a:rPr>
              <a:t>a</a:t>
            </a:r>
            <a:r>
              <a:rPr sz="3400" spc="-30" dirty="0">
                <a:solidFill>
                  <a:srgbClr val="00AF50"/>
                </a:solidFill>
                <a:latin typeface="Calibri"/>
                <a:cs typeface="Calibri"/>
              </a:rPr>
              <a:t>m</a:t>
            </a:r>
            <a:r>
              <a:rPr sz="3400" spc="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3400" spc="-20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3400" dirty="0">
                <a:solidFill>
                  <a:srgbClr val="00AF50"/>
                </a:solidFill>
                <a:latin typeface="Calibri"/>
                <a:cs typeface="Calibri"/>
              </a:rPr>
              <a:t>e,  </a:t>
            </a:r>
            <a:r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400" spc="-6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ac</a:t>
            </a:r>
            <a:r>
              <a:rPr sz="3400" spc="-2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it</a:t>
            </a:r>
            <a:r>
              <a:rPr sz="3400" spc="-2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400" spc="-1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400" spc="-4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s		</a:t>
            </a:r>
            <a:r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in  healthcare</a:t>
            </a:r>
            <a:r>
              <a:rPr sz="3400" spc="7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must</a:t>
            </a:r>
            <a:r>
              <a:rPr sz="3400" spc="7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FF0000"/>
                </a:solidFill>
                <a:latin typeface="Calibri"/>
                <a:cs typeface="Calibri"/>
              </a:rPr>
              <a:t>all</a:t>
            </a:r>
            <a:r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34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licenced,</a:t>
            </a: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FF0000"/>
                </a:solidFill>
                <a:latin typeface="Calibri"/>
                <a:cs typeface="Calibri"/>
              </a:rPr>
              <a:t>certified,</a:t>
            </a: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3400" spc="-7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FF0000"/>
                </a:solidFill>
                <a:latin typeface="Calibri"/>
                <a:cs typeface="Calibri"/>
              </a:rPr>
              <a:t>registered.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85" dirty="0">
                <a:latin typeface="Calibri"/>
                <a:cs typeface="Calibri"/>
              </a:rPr>
              <a:t>Tools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u="none" spc="-10" dirty="0"/>
              <a:t>used</a:t>
            </a:r>
            <a:r>
              <a:rPr u="none" spc="-5" dirty="0"/>
              <a:t> </a:t>
            </a:r>
            <a:r>
              <a:rPr u="none" spc="-40" dirty="0"/>
              <a:t>for</a:t>
            </a:r>
            <a:r>
              <a:rPr u="none" spc="5" dirty="0"/>
              <a:t> </a:t>
            </a:r>
            <a:r>
              <a:rPr u="none" spc="-5" dirty="0"/>
              <a:t>measuring</a:t>
            </a:r>
            <a:r>
              <a:rPr u="none" spc="25" dirty="0"/>
              <a:t> </a:t>
            </a:r>
            <a:r>
              <a:rPr u="none" spc="-15" dirty="0"/>
              <a:t>performance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048" y="835152"/>
            <a:ext cx="9153525" cy="6022975"/>
            <a:chOff x="-3048" y="835152"/>
            <a:chExt cx="9153525" cy="60229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8071" y="838200"/>
              <a:ext cx="3995927" cy="1871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91327" y="2435352"/>
              <a:ext cx="3852672" cy="27950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3039" y="4797551"/>
              <a:ext cx="3870959" cy="20604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839724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9"/>
                  </a:lnTo>
                </a:path>
              </a:pathLst>
            </a:custGeom>
            <a:ln w="9143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81811"/>
            <a:ext cx="5715635" cy="569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195830" algn="l"/>
                <a:tab pos="3147060" algn="l"/>
                <a:tab pos="5092065" algn="l"/>
              </a:tabLst>
            </a:pPr>
            <a:r>
              <a:rPr sz="3000" spc="5" dirty="0">
                <a:solidFill>
                  <a:srgbClr val="548ED4"/>
                </a:solidFill>
                <a:latin typeface="Calibri"/>
                <a:cs typeface="Calibri"/>
              </a:rPr>
              <a:t>I</a:t>
            </a:r>
            <a:r>
              <a:rPr sz="3000" spc="-45" dirty="0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eg</a:t>
            </a:r>
            <a:r>
              <a:rPr sz="3000" spc="-70" dirty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3000" spc="-45" dirty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t</a:t>
            </a:r>
            <a:r>
              <a:rPr sz="3000" spc="-5" dirty="0">
                <a:latin typeface="Calibri"/>
                <a:cs typeface="Calibri"/>
              </a:rPr>
              <a:t>h</a:t>
            </a:r>
            <a:r>
              <a:rPr sz="3000" dirty="0">
                <a:latin typeface="Calibri"/>
                <a:cs typeface="Calibri"/>
              </a:rPr>
              <a:t>e	</a:t>
            </a:r>
            <a:r>
              <a:rPr sz="3000" spc="-25" dirty="0">
                <a:latin typeface="Calibri"/>
                <a:cs typeface="Calibri"/>
              </a:rPr>
              <a:t>s</a:t>
            </a:r>
            <a:r>
              <a:rPr sz="3000" spc="-70" dirty="0">
                <a:latin typeface="Calibri"/>
                <a:cs typeface="Calibri"/>
              </a:rPr>
              <a:t>t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5" dirty="0">
                <a:latin typeface="Calibri"/>
                <a:cs typeface="Calibri"/>
              </a:rPr>
              <a:t>n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40" dirty="0">
                <a:latin typeface="Calibri"/>
                <a:cs typeface="Calibri"/>
              </a:rPr>
              <a:t>r</a:t>
            </a:r>
            <a:r>
              <a:rPr sz="3000" spc="-5" dirty="0">
                <a:latin typeface="Calibri"/>
                <a:cs typeface="Calibri"/>
              </a:rPr>
              <a:t>d</a:t>
            </a:r>
            <a:r>
              <a:rPr sz="3000" dirty="0">
                <a:latin typeface="Calibri"/>
                <a:cs typeface="Calibri"/>
              </a:rPr>
              <a:t>s	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i</a:t>
            </a:r>
            <a:r>
              <a:rPr sz="3000" spc="-35" dirty="0">
                <a:solidFill>
                  <a:srgbClr val="548ED4"/>
                </a:solidFill>
                <a:latin typeface="Calibri"/>
                <a:cs typeface="Calibri"/>
              </a:rPr>
              <a:t>n</a:t>
            </a:r>
            <a:r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o</a:t>
            </a:r>
            <a:endParaRPr sz="3000">
              <a:latin typeface="Calibri"/>
              <a:cs typeface="Calibri"/>
            </a:endParaRPr>
          </a:p>
          <a:p>
            <a:pPr marL="356870" algn="just">
              <a:lnSpc>
                <a:spcPct val="100000"/>
              </a:lnSpc>
              <a:spcBef>
                <a:spcPts val="2165"/>
              </a:spcBef>
            </a:pP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policies</a:t>
            </a:r>
            <a:r>
              <a:rPr sz="3000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procedures.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60100"/>
              </a:lnSpc>
              <a:spcBef>
                <a:spcPts val="71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5" dirty="0">
                <a:latin typeface="Calibri"/>
                <a:cs typeface="Calibri"/>
              </a:rPr>
              <a:t>Standards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can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1F487C"/>
                </a:solidFill>
                <a:latin typeface="Calibri"/>
                <a:cs typeface="Calibri"/>
              </a:rPr>
              <a:t>obtained</a:t>
            </a:r>
            <a:r>
              <a:rPr sz="30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spc="-20" dirty="0">
                <a:solidFill>
                  <a:srgbClr val="1F487C"/>
                </a:solidFill>
                <a:latin typeface="Calibri"/>
                <a:cs typeface="Calibri"/>
              </a:rPr>
              <a:t>from </a:t>
            </a:r>
            <a:r>
              <a:rPr sz="3000" spc="-6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national,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accreditation/regulatory </a:t>
            </a:r>
            <a:r>
              <a:rPr sz="3000" spc="-66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organizations,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well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the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community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standards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and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standard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developed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by</a:t>
            </a:r>
            <a:r>
              <a:rPr sz="3000" spc="-5" dirty="0">
                <a:latin typeface="Calibri"/>
                <a:cs typeface="Calibri"/>
              </a:rPr>
              <a:t> the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organization</a:t>
            </a:r>
            <a:r>
              <a:rPr sz="3000" spc="-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itself.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85" dirty="0">
                <a:latin typeface="Calibri"/>
                <a:cs typeface="Calibri"/>
              </a:rPr>
              <a:t>Tools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u="none" spc="-10" dirty="0"/>
              <a:t>used</a:t>
            </a:r>
            <a:r>
              <a:rPr u="none" spc="-5" dirty="0"/>
              <a:t> </a:t>
            </a:r>
            <a:r>
              <a:rPr u="none" spc="-40" dirty="0"/>
              <a:t>for</a:t>
            </a:r>
            <a:r>
              <a:rPr u="none" spc="5" dirty="0"/>
              <a:t> </a:t>
            </a:r>
            <a:r>
              <a:rPr u="none" spc="-5" dirty="0"/>
              <a:t>measuring</a:t>
            </a:r>
            <a:r>
              <a:rPr u="none" spc="25" dirty="0"/>
              <a:t> </a:t>
            </a:r>
            <a:r>
              <a:rPr u="none" spc="-15" dirty="0"/>
              <a:t>performance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10655" y="1124711"/>
            <a:ext cx="3133725" cy="5733415"/>
            <a:chOff x="6010655" y="1124711"/>
            <a:chExt cx="3133725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655" y="4654296"/>
              <a:ext cx="3133343" cy="22037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4434" y="1124711"/>
              <a:ext cx="2527563" cy="1600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655" y="2724911"/>
              <a:ext cx="3002279" cy="19293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8607" y="6720838"/>
              <a:ext cx="2249424" cy="13715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20851"/>
            <a:ext cx="6148705" cy="5586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Guidelines:</a:t>
            </a:r>
            <a:endParaRPr sz="32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4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method</a:t>
            </a:r>
            <a:r>
              <a:rPr sz="3200" spc="-5" dirty="0">
                <a:latin typeface="Calibri"/>
                <a:cs typeface="Calibri"/>
              </a:rPr>
              <a:t> 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standardization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548ED4"/>
                </a:solidFill>
                <a:latin typeface="Calibri"/>
                <a:cs typeface="Calibri"/>
              </a:rPr>
              <a:t>to 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 decrease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the </a:t>
            </a:r>
            <a:r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variation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care </a:t>
            </a:r>
            <a:r>
              <a:rPr sz="3200" spc="-15" dirty="0">
                <a:latin typeface="Calibri"/>
                <a:cs typeface="Calibri"/>
              </a:rPr>
              <a:t> provided.</a:t>
            </a:r>
            <a:endParaRPr sz="3200">
              <a:latin typeface="Calibri"/>
              <a:cs typeface="Calibri"/>
            </a:endParaRPr>
          </a:p>
          <a:p>
            <a:pPr marL="356870" marR="12700" indent="-344805" algn="just">
              <a:lnSpc>
                <a:spcPct val="14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Do</a:t>
            </a:r>
            <a:r>
              <a:rPr sz="3200" dirty="0">
                <a:latin typeface="Calibri"/>
                <a:cs typeface="Calibri"/>
              </a:rPr>
              <a:t> not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necessarily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mean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best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practice.</a:t>
            </a:r>
            <a:endParaRPr sz="3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40100"/>
              </a:lnSpc>
              <a:spcBef>
                <a:spcPts val="77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Measurement occurs to </a:t>
            </a:r>
            <a:r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indicate </a:t>
            </a:r>
            <a:r>
              <a:rPr sz="3200" spc="5" dirty="0">
                <a:solidFill>
                  <a:srgbClr val="548ED4"/>
                </a:solidFill>
                <a:latin typeface="Calibri"/>
                <a:cs typeface="Calibri"/>
              </a:rPr>
              <a:t>if </a:t>
            </a:r>
            <a:r>
              <a:rPr sz="3200" spc="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the guidelines</a:t>
            </a:r>
            <a:r>
              <a:rPr sz="3200" spc="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were</a:t>
            </a:r>
            <a:r>
              <a:rPr sz="3200" spc="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followed.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85" dirty="0">
                <a:latin typeface="Calibri"/>
                <a:cs typeface="Calibri"/>
              </a:rPr>
              <a:t>Tools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u="none" spc="-10" dirty="0"/>
              <a:t>used</a:t>
            </a:r>
            <a:r>
              <a:rPr u="none" spc="-5" dirty="0"/>
              <a:t> </a:t>
            </a:r>
            <a:r>
              <a:rPr u="none" spc="-40" dirty="0"/>
              <a:t>for</a:t>
            </a:r>
            <a:r>
              <a:rPr u="none" spc="5" dirty="0"/>
              <a:t> </a:t>
            </a:r>
            <a:r>
              <a:rPr u="none" spc="-5" dirty="0"/>
              <a:t>measuring</a:t>
            </a:r>
            <a:r>
              <a:rPr u="none" spc="25" dirty="0"/>
              <a:t> </a:t>
            </a:r>
            <a:r>
              <a:rPr u="none" spc="-15" dirty="0"/>
              <a:t>performance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513576" y="1456944"/>
            <a:ext cx="2630805" cy="5401310"/>
            <a:chOff x="6513576" y="1456944"/>
            <a:chExt cx="2630805" cy="54013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3576" y="1456944"/>
              <a:ext cx="2531851" cy="247497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3576" y="3931919"/>
              <a:ext cx="2630422" cy="292607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12885"/>
            <a:ext cx="5572760" cy="5469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3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r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 Database</a:t>
            </a:r>
            <a:r>
              <a:rPr sz="3000" spc="-10" dirty="0">
                <a:latin typeface="Calibri"/>
                <a:cs typeface="Calibri"/>
              </a:rPr>
              <a:t>,</a:t>
            </a:r>
            <a:r>
              <a:rPr sz="3000" spc="-5" dirty="0">
                <a:latin typeface="Calibri"/>
                <a:cs typeface="Calibri"/>
              </a:rPr>
              <a:t> with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standardized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definitions, 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consistent</a:t>
            </a:r>
            <a:r>
              <a:rPr sz="3000" spc="65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sources,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analysis</a:t>
            </a:r>
            <a:r>
              <a:rPr sz="3000" spc="-4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methods.</a:t>
            </a:r>
            <a:endParaRPr sz="30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3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  <a:tab pos="2625090" algn="l"/>
              </a:tabLst>
            </a:pPr>
            <a:r>
              <a:rPr sz="3000" spc="-5" dirty="0">
                <a:latin typeface="Calibri"/>
                <a:cs typeface="Calibri"/>
              </a:rPr>
              <a:t>Items </a:t>
            </a:r>
            <a:r>
              <a:rPr sz="3000" spc="-10" dirty="0">
                <a:latin typeface="Calibri"/>
                <a:cs typeface="Calibri"/>
              </a:rPr>
              <a:t>such </a:t>
            </a:r>
            <a:r>
              <a:rPr sz="3000" dirty="0">
                <a:latin typeface="Calibri"/>
                <a:cs typeface="Calibri"/>
              </a:rPr>
              <a:t>as the </a:t>
            </a:r>
            <a:r>
              <a:rPr sz="3000" spc="-25" dirty="0">
                <a:latin typeface="Calibri"/>
                <a:cs typeface="Calibri"/>
              </a:rPr>
              <a:t>core </a:t>
            </a:r>
            <a:r>
              <a:rPr sz="3000" spc="-5" dirty="0">
                <a:latin typeface="Calibri"/>
                <a:cs typeface="Calibri"/>
              </a:rPr>
              <a:t>measures,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infection	</a:t>
            </a:r>
            <a:r>
              <a:rPr sz="3000" spc="-20" dirty="0">
                <a:latin typeface="Calibri"/>
                <a:cs typeface="Calibri"/>
              </a:rPr>
              <a:t>control/prevention </a:t>
            </a:r>
            <a:r>
              <a:rPr sz="3000" spc="-6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measures,</a:t>
            </a:r>
            <a:r>
              <a:rPr sz="3000" dirty="0">
                <a:latin typeface="Calibri"/>
                <a:cs typeface="Calibri"/>
              </a:rPr>
              <a:t> CMS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required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indicators,</a:t>
            </a:r>
            <a:r>
              <a:rPr sz="3000" spc="-10" dirty="0">
                <a:latin typeface="Calibri"/>
                <a:cs typeface="Calibri"/>
              </a:rPr>
              <a:t> AHRQ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Patient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Safety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Indicators.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85" dirty="0">
                <a:latin typeface="Calibri"/>
                <a:cs typeface="Calibri"/>
              </a:rPr>
              <a:t>Tools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u="none" spc="-10" dirty="0"/>
              <a:t>used</a:t>
            </a:r>
            <a:r>
              <a:rPr u="none" spc="-5" dirty="0"/>
              <a:t> </a:t>
            </a:r>
            <a:r>
              <a:rPr u="none" spc="-40" dirty="0"/>
              <a:t>for</a:t>
            </a:r>
            <a:r>
              <a:rPr u="none" spc="5" dirty="0"/>
              <a:t> </a:t>
            </a:r>
            <a:r>
              <a:rPr u="none" spc="-5" dirty="0"/>
              <a:t>measuring</a:t>
            </a:r>
            <a:r>
              <a:rPr u="none" spc="25" dirty="0"/>
              <a:t> </a:t>
            </a:r>
            <a:r>
              <a:rPr u="none" spc="-15" dirty="0"/>
              <a:t>performance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843015" y="1127808"/>
            <a:ext cx="3301365" cy="3590925"/>
            <a:chOff x="5843015" y="1127808"/>
            <a:chExt cx="3301365" cy="35909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3015" y="1127808"/>
              <a:ext cx="3300983" cy="17251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3015" y="2709672"/>
              <a:ext cx="3300984" cy="200863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43015" y="4940808"/>
            <a:ext cx="3300984" cy="188976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02868"/>
            <a:ext cx="477583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600" b="1" spc="-20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r>
              <a:rPr sz="2600" b="1" spc="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FF0000"/>
                </a:solidFill>
                <a:latin typeface="Calibri"/>
                <a:cs typeface="Calibri"/>
              </a:rPr>
              <a:t>Measures/Indicators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75790"/>
            <a:ext cx="3610610" cy="1882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  <a:tab pos="1661795" algn="l"/>
                <a:tab pos="2683510" algn="l"/>
              </a:tabLst>
            </a:pPr>
            <a:r>
              <a:rPr sz="2900" spc="-20" dirty="0">
                <a:latin typeface="Calibri"/>
                <a:cs typeface="Calibri"/>
              </a:rPr>
              <a:t>Are	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predictors </a:t>
            </a: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900" spc="-50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900" spc="-4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's	a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y  </a:t>
            </a:r>
            <a:r>
              <a:rPr sz="2900" spc="-15" dirty="0">
                <a:latin typeface="Calibri"/>
                <a:cs typeface="Calibri"/>
              </a:rPr>
              <a:t>strategic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goals.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17441" y="1575790"/>
            <a:ext cx="1733550" cy="1263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3030">
              <a:lnSpc>
                <a:spcPct val="140100"/>
              </a:lnSpc>
              <a:spcBef>
                <a:spcPts val="95"/>
              </a:spcBef>
              <a:tabLst>
                <a:tab pos="582295" algn="l"/>
                <a:tab pos="1219835" algn="l"/>
              </a:tabLst>
            </a:pP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of		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e  </a:t>
            </a:r>
            <a:r>
              <a:rPr sz="2900" spc="-15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o	ach</a:t>
            </a:r>
            <a:r>
              <a:rPr sz="2900" spc="5" dirty="0">
                <a:latin typeface="Calibri"/>
                <a:cs typeface="Calibri"/>
              </a:rPr>
              <a:t>i</a:t>
            </a:r>
            <a:r>
              <a:rPr sz="2900" spc="-30" dirty="0">
                <a:latin typeface="Calibri"/>
                <a:cs typeface="Calibri"/>
              </a:rPr>
              <a:t>e</a:t>
            </a:r>
            <a:r>
              <a:rPr sz="2900" spc="-40" dirty="0">
                <a:latin typeface="Calibri"/>
                <a:cs typeface="Calibri"/>
              </a:rPr>
              <a:t>v</a:t>
            </a:r>
            <a:r>
              <a:rPr sz="2900" dirty="0">
                <a:latin typeface="Calibri"/>
                <a:cs typeface="Calibri"/>
              </a:rPr>
              <a:t>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521557"/>
            <a:ext cx="5574030" cy="3209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900" spc="-5" dirty="0">
                <a:latin typeface="Calibri"/>
                <a:cs typeface="Calibri"/>
              </a:rPr>
              <a:t>They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are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548ED4"/>
                </a:solidFill>
                <a:latin typeface="Calibri"/>
                <a:cs typeface="Calibri"/>
              </a:rPr>
              <a:t>not</a:t>
            </a:r>
            <a:r>
              <a:rPr sz="2900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considered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to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10" dirty="0">
                <a:latin typeface="Calibri"/>
                <a:cs typeface="Calibri"/>
              </a:rPr>
              <a:t>be </a:t>
            </a:r>
            <a:r>
              <a:rPr sz="2900" spc="15" dirty="0">
                <a:latin typeface="Calibri"/>
                <a:cs typeface="Calibri"/>
              </a:rPr>
              <a:t> </a:t>
            </a:r>
            <a:r>
              <a:rPr sz="2900" spc="-10" dirty="0">
                <a:solidFill>
                  <a:srgbClr val="548ED4"/>
                </a:solidFill>
                <a:latin typeface="Calibri"/>
                <a:cs typeface="Calibri"/>
              </a:rPr>
              <a:t>direct</a:t>
            </a:r>
            <a:r>
              <a:rPr sz="2900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548ED4"/>
                </a:solidFill>
                <a:latin typeface="Calibri"/>
                <a:cs typeface="Calibri"/>
              </a:rPr>
              <a:t>measures</a:t>
            </a:r>
            <a:r>
              <a:rPr sz="2900" spc="-3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of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quality.</a:t>
            </a:r>
            <a:endParaRPr sz="29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40100"/>
              </a:lnSpc>
              <a:spcBef>
                <a:spcPts val="6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900" spc="-15" dirty="0">
                <a:latin typeface="Calibri"/>
                <a:cs typeface="Calibri"/>
              </a:rPr>
              <a:t>Data </a:t>
            </a:r>
            <a:r>
              <a:rPr sz="2900" spc="-5" dirty="0">
                <a:latin typeface="Calibri"/>
                <a:cs typeface="Calibri"/>
              </a:rPr>
              <a:t>should not </a:t>
            </a:r>
            <a:r>
              <a:rPr sz="2900" spc="5" dirty="0">
                <a:latin typeface="Calibri"/>
                <a:cs typeface="Calibri"/>
              </a:rPr>
              <a:t>be </a:t>
            </a:r>
            <a:r>
              <a:rPr sz="2900" spc="-5" dirty="0">
                <a:latin typeface="Calibri"/>
                <a:cs typeface="Calibri"/>
              </a:rPr>
              <a:t>only </a:t>
            </a:r>
            <a:r>
              <a:rPr sz="2900" spc="-15" dirty="0">
                <a:latin typeface="Calibri"/>
                <a:cs typeface="Calibri"/>
              </a:rPr>
              <a:t>from </a:t>
            </a:r>
            <a:r>
              <a:rPr sz="2900" spc="-5" dirty="0">
                <a:latin typeface="Calibri"/>
                <a:cs typeface="Calibri"/>
              </a:rPr>
              <a:t>the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1F487C"/>
                </a:solidFill>
                <a:latin typeface="Calibri"/>
                <a:cs typeface="Calibri"/>
              </a:rPr>
              <a:t>clinical</a:t>
            </a:r>
            <a:r>
              <a:rPr sz="29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areas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processes,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5" dirty="0">
                <a:latin typeface="Calibri"/>
                <a:cs typeface="Calibri"/>
              </a:rPr>
              <a:t>but</a:t>
            </a:r>
            <a:r>
              <a:rPr sz="2900" spc="10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also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from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non-clinical</a:t>
            </a:r>
            <a:r>
              <a:rPr sz="2900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areas.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430" y="147904"/>
            <a:ext cx="87680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85" dirty="0">
                <a:latin typeface="Calibri"/>
                <a:cs typeface="Calibri"/>
              </a:rPr>
              <a:t>Tools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u="none" spc="-10" dirty="0"/>
              <a:t>used</a:t>
            </a:r>
            <a:r>
              <a:rPr u="none" spc="-5" dirty="0"/>
              <a:t> </a:t>
            </a:r>
            <a:r>
              <a:rPr u="none" spc="-40" dirty="0"/>
              <a:t>for</a:t>
            </a:r>
            <a:r>
              <a:rPr u="none" spc="5" dirty="0"/>
              <a:t> </a:t>
            </a:r>
            <a:r>
              <a:rPr u="none" spc="-5" dirty="0"/>
              <a:t>measuring</a:t>
            </a:r>
            <a:r>
              <a:rPr u="none" spc="25" dirty="0"/>
              <a:t> </a:t>
            </a:r>
            <a:r>
              <a:rPr u="none" spc="-15" dirty="0"/>
              <a:t>performance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9762" y="1197863"/>
            <a:ext cx="3152046" cy="17282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6920" y="3069335"/>
            <a:ext cx="3294887" cy="378866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734" y="147904"/>
            <a:ext cx="77171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20" dirty="0">
                <a:latin typeface="Calibri"/>
                <a:cs typeface="Calibri"/>
              </a:rPr>
              <a:t>Indicator</a:t>
            </a:r>
            <a:r>
              <a:rPr b="1" u="none" spc="15" dirty="0">
                <a:latin typeface="Calibri"/>
                <a:cs typeface="Calibri"/>
              </a:rPr>
              <a:t> </a:t>
            </a:r>
            <a:r>
              <a:rPr b="1" u="none" spc="-15" dirty="0">
                <a:latin typeface="Calibri"/>
                <a:cs typeface="Calibri"/>
              </a:rPr>
              <a:t>Selection/Development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0851"/>
            <a:ext cx="433514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>
                <a:latin typeface="Calibri"/>
                <a:cs typeface="Calibri"/>
              </a:rPr>
              <a:t>Indicators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F487C"/>
                </a:solidFill>
                <a:latin typeface="Calibri"/>
                <a:cs typeface="Calibri"/>
              </a:rPr>
              <a:t>derive</a:t>
            </a:r>
            <a:r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from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705086"/>
            <a:ext cx="3536315" cy="2757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387600" algn="l"/>
              </a:tabLst>
            </a:pPr>
            <a:r>
              <a:rPr sz="3200" spc="-15" dirty="0">
                <a:latin typeface="Calibri"/>
                <a:cs typeface="Calibri"/>
              </a:rPr>
              <a:t>Accreditation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guidelines</a:t>
            </a:r>
            <a:r>
              <a:rPr sz="3200" spc="-5" dirty="0">
                <a:latin typeface="Calibri"/>
                <a:cs typeface="Calibri"/>
              </a:rPr>
              <a:t>,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</a:t>
            </a:r>
            <a:r>
              <a:rPr sz="3200" spc="-35" dirty="0">
                <a:latin typeface="Calibri"/>
                <a:cs typeface="Calibri"/>
              </a:rPr>
              <a:t>ov</a:t>
            </a:r>
            <a:r>
              <a:rPr sz="3200" spc="-5" dirty="0">
                <a:latin typeface="Calibri"/>
                <a:cs typeface="Calibri"/>
              </a:rPr>
              <a:t>ern</a:t>
            </a:r>
            <a:r>
              <a:rPr sz="3200" spc="1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oa</a:t>
            </a:r>
            <a:r>
              <a:rPr sz="3200" spc="-4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s  </a:t>
            </a:r>
            <a:r>
              <a:rPr sz="3200" spc="-15" dirty="0">
                <a:latin typeface="Calibri"/>
                <a:cs typeface="Calibri"/>
              </a:rPr>
              <a:t>leaders.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60367" y="1705086"/>
            <a:ext cx="1977389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315" algn="just">
              <a:lnSpc>
                <a:spcPct val="140100"/>
              </a:lnSpc>
              <a:spcBef>
                <a:spcPts val="100"/>
              </a:spcBef>
            </a:pPr>
            <a:r>
              <a:rPr sz="3200" spc="-5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3200" spc="-4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3200" spc="2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da</a:t>
            </a:r>
            <a:r>
              <a:rPr sz="3200" spc="-3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3200" spc="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,  </a:t>
            </a:r>
            <a:r>
              <a:rPr sz="3200" spc="-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3200" spc="15" dirty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ion</a:t>
            </a:r>
            <a:r>
              <a:rPr sz="3200" spc="1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,  and</a:t>
            </a:r>
            <a:r>
              <a:rPr sz="3200" spc="1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534976"/>
            <a:ext cx="5854065" cy="2075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Indicator 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data may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assist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in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development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AF50"/>
                </a:solidFill>
                <a:latin typeface="Calibri"/>
                <a:cs typeface="Calibri"/>
              </a:rPr>
              <a:t>or</a:t>
            </a:r>
            <a:r>
              <a:rPr sz="3200" spc="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refinement</a:t>
            </a:r>
            <a:r>
              <a:rPr sz="3200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AF50"/>
                </a:solidFill>
                <a:latin typeface="Calibri"/>
                <a:cs typeface="Calibri"/>
              </a:rPr>
              <a:t>of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AF50"/>
                </a:solidFill>
                <a:latin typeface="Calibri"/>
                <a:cs typeface="Calibri"/>
              </a:rPr>
              <a:t>standards</a:t>
            </a:r>
            <a:r>
              <a:rPr sz="3200" spc="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32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AF50"/>
                </a:solidFill>
                <a:latin typeface="Calibri"/>
                <a:cs typeface="Calibri"/>
              </a:rPr>
              <a:t>guidelines.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9903" y="3368739"/>
            <a:ext cx="2214466" cy="120667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10655" y="1124711"/>
            <a:ext cx="3133725" cy="2185670"/>
            <a:chOff x="6010655" y="1124711"/>
            <a:chExt cx="3133725" cy="21856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3807" y="1124711"/>
              <a:ext cx="3060191" cy="21518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655" y="3099816"/>
              <a:ext cx="3133343" cy="210312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6300215" y="4724398"/>
            <a:ext cx="2844165" cy="2133600"/>
            <a:chOff x="6300215" y="4724398"/>
            <a:chExt cx="2844165" cy="213360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215" y="4724398"/>
              <a:ext cx="2843784" cy="21336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54951" y="6739126"/>
              <a:ext cx="2246376" cy="118871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11274"/>
            <a:ext cx="4813300" cy="2710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8159" indent="-50609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18795" algn="l"/>
              </a:tabLst>
            </a:pP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Structure</a:t>
            </a:r>
            <a:r>
              <a:rPr sz="4000" b="1" spc="-6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Measures.</a:t>
            </a:r>
            <a:endParaRPr sz="4000">
              <a:latin typeface="Calibri"/>
              <a:cs typeface="Calibri"/>
            </a:endParaRPr>
          </a:p>
          <a:p>
            <a:pPr marL="518795" indent="-506730">
              <a:lnSpc>
                <a:spcPct val="100000"/>
              </a:lnSpc>
              <a:spcBef>
                <a:spcPts val="3365"/>
              </a:spcBef>
              <a:buAutoNum type="arabicPeriod"/>
              <a:tabLst>
                <a:tab pos="519430" algn="l"/>
              </a:tabLst>
            </a:pP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Process</a:t>
            </a:r>
            <a:r>
              <a:rPr sz="4000" b="1" spc="-9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Measures.</a:t>
            </a:r>
            <a:endParaRPr sz="4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65"/>
              </a:spcBef>
            </a:pPr>
            <a:r>
              <a:rPr sz="4000" b="1" spc="5" dirty="0">
                <a:solidFill>
                  <a:srgbClr val="00AF50"/>
                </a:solidFill>
                <a:latin typeface="Calibri"/>
                <a:cs typeface="Calibri"/>
              </a:rPr>
              <a:t>2.</a:t>
            </a:r>
            <a:r>
              <a:rPr sz="4000" b="1" spc="-7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Outcome</a:t>
            </a:r>
            <a:r>
              <a:rPr sz="4000" b="1" spc="-9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AF50"/>
                </a:solidFill>
                <a:latin typeface="Calibri"/>
                <a:cs typeface="Calibri"/>
              </a:rPr>
              <a:t>Measures.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Calibri"/>
                <a:cs typeface="Calibri"/>
              </a:rPr>
              <a:t>Types</a:t>
            </a:r>
            <a:r>
              <a:rPr b="1" u="none" spc="-10" dirty="0">
                <a:latin typeface="Calibri"/>
                <a:cs typeface="Calibri"/>
              </a:rPr>
              <a:t> </a:t>
            </a:r>
            <a:r>
              <a:rPr u="none" dirty="0"/>
              <a:t>of</a:t>
            </a:r>
            <a:r>
              <a:rPr u="none" spc="-15" dirty="0"/>
              <a:t> performance</a:t>
            </a:r>
            <a:r>
              <a:rPr u="none" spc="35" dirty="0"/>
              <a:t> </a:t>
            </a:r>
            <a:r>
              <a:rPr u="none" spc="-25" dirty="0"/>
              <a:t>indicators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4815" y="1844039"/>
            <a:ext cx="4139184" cy="5013958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96198"/>
            <a:ext cx="528129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  <a:tab pos="4043045" algn="l"/>
              </a:tabLst>
            </a:pP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An outcome indicator </a:t>
            </a:r>
            <a:r>
              <a:rPr sz="3200" spc="-25" dirty="0">
                <a:solidFill>
                  <a:srgbClr val="006FC0"/>
                </a:solidFill>
                <a:latin typeface="Calibri"/>
                <a:cs typeface="Calibri"/>
              </a:rPr>
              <a:t>may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sz="3200" spc="-7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3200" dirty="0">
                <a:solidFill>
                  <a:srgbClr val="006FC0"/>
                </a:solidFill>
                <a:latin typeface="Calibri"/>
                <a:cs typeface="Calibri"/>
              </a:rPr>
              <a:t>only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indicator needed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 screen </a:t>
            </a:r>
            <a:r>
              <a:rPr sz="3200" spc="-30" dirty="0">
                <a:solidFill>
                  <a:srgbClr val="006FC0"/>
                </a:solidFill>
                <a:latin typeface="Calibri"/>
                <a:cs typeface="Calibri"/>
              </a:rPr>
              <a:t>for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effectiveness </a:t>
            </a:r>
            <a:r>
              <a:rPr sz="3200" spc="-25" dirty="0">
                <a:latin typeface="Calibri"/>
                <a:cs typeface="Calibri"/>
              </a:rPr>
              <a:t>for </a:t>
            </a:r>
            <a:r>
              <a:rPr sz="3200" spc="-5" dirty="0">
                <a:latin typeface="Calibri"/>
                <a:cs typeface="Calibri"/>
              </a:rPr>
              <a:t>a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function </a:t>
            </a:r>
            <a:r>
              <a:rPr sz="3200" spc="5" dirty="0">
                <a:latin typeface="Calibri"/>
                <a:cs typeface="Calibri"/>
              </a:rPr>
              <a:t>e.g., </a:t>
            </a:r>
            <a:r>
              <a:rPr sz="3200" spc="-5" dirty="0">
                <a:latin typeface="Calibri"/>
                <a:cs typeface="Calibri"/>
              </a:rPr>
              <a:t>blood </a:t>
            </a:r>
            <a:r>
              <a:rPr sz="3200" spc="-15" dirty="0">
                <a:latin typeface="Calibri"/>
                <a:cs typeface="Calibri"/>
              </a:rPr>
              <a:t>pressure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status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patients</a:t>
            </a:r>
            <a:r>
              <a:rPr sz="3200" dirty="0">
                <a:latin typeface="Calibri"/>
                <a:cs typeface="Calibri"/>
              </a:rPr>
              <a:t> in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a </a:t>
            </a:r>
            <a:r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55" dirty="0">
                <a:solidFill>
                  <a:srgbClr val="548ED4"/>
                </a:solidFill>
                <a:latin typeface="Calibri"/>
                <a:cs typeface="Calibri"/>
              </a:rPr>
              <a:t>h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yp</a:t>
            </a:r>
            <a:r>
              <a:rPr sz="3200" spc="-15" dirty="0">
                <a:solidFill>
                  <a:srgbClr val="548ED4"/>
                </a:solidFill>
                <a:latin typeface="Calibri"/>
                <a:cs typeface="Calibri"/>
              </a:rPr>
              <a:t>er</a:t>
            </a:r>
            <a:r>
              <a:rPr sz="3200" spc="-20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ension</a:t>
            </a:r>
            <a:r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	</a:t>
            </a:r>
            <a:r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d</a:t>
            </a:r>
            <a:r>
              <a:rPr sz="3200" dirty="0">
                <a:solidFill>
                  <a:srgbClr val="548ED4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548ED4"/>
                </a:solidFill>
                <a:latin typeface="Calibri"/>
                <a:cs typeface="Calibri"/>
              </a:rPr>
              <a:t>sease  management</a:t>
            </a:r>
            <a:r>
              <a:rPr sz="3200" spc="4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548ED4"/>
                </a:solidFill>
                <a:latin typeface="Calibri"/>
                <a:cs typeface="Calibri"/>
              </a:rPr>
              <a:t>program.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Calibri"/>
                <a:cs typeface="Calibri"/>
              </a:rPr>
              <a:t>Types</a:t>
            </a:r>
            <a:r>
              <a:rPr b="1" u="none" spc="-10" dirty="0">
                <a:latin typeface="Calibri"/>
                <a:cs typeface="Calibri"/>
              </a:rPr>
              <a:t> </a:t>
            </a:r>
            <a:r>
              <a:rPr u="none" dirty="0"/>
              <a:t>of</a:t>
            </a:r>
            <a:r>
              <a:rPr u="none" spc="-15" dirty="0"/>
              <a:t> performance</a:t>
            </a:r>
            <a:r>
              <a:rPr u="none" spc="35" dirty="0"/>
              <a:t> </a:t>
            </a:r>
            <a:r>
              <a:rPr u="none" spc="-25" dirty="0"/>
              <a:t>indicators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507735" y="1124711"/>
            <a:ext cx="3636645" cy="4968240"/>
            <a:chOff x="5507735" y="1124711"/>
            <a:chExt cx="3636645" cy="496824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5" y="1124711"/>
              <a:ext cx="3636263" cy="23042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3444239"/>
              <a:ext cx="3493007" cy="2648712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04063"/>
            <a:ext cx="6002655" cy="61734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If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the</a:t>
            </a:r>
            <a:r>
              <a:rPr sz="29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outcome</a:t>
            </a:r>
            <a:r>
              <a:rPr sz="2900" spc="6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does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not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meet </a:t>
            </a: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expectations</a:t>
            </a: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or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benchmarks, 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processes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must</a:t>
            </a:r>
            <a:r>
              <a:rPr sz="2900" spc="-20" dirty="0">
                <a:latin typeface="Calibri"/>
                <a:cs typeface="Calibri"/>
              </a:rPr>
              <a:t> </a:t>
            </a:r>
            <a:r>
              <a:rPr sz="2900" spc="5" dirty="0">
                <a:latin typeface="Calibri"/>
                <a:cs typeface="Calibri"/>
              </a:rPr>
              <a:t>be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analyzed.</a:t>
            </a:r>
            <a:endParaRPr sz="29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50100"/>
              </a:lnSpc>
              <a:spcBef>
                <a:spcPts val="70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Process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indicators</a:t>
            </a: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and</a:t>
            </a:r>
            <a:r>
              <a:rPr sz="2900" spc="6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further 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analysis should </a:t>
            </a:r>
            <a:r>
              <a:rPr sz="2900" spc="5" dirty="0">
                <a:solidFill>
                  <a:srgbClr val="006FC0"/>
                </a:solidFill>
                <a:latin typeface="Calibri"/>
                <a:cs typeface="Calibri"/>
              </a:rPr>
              <a:t>be </a:t>
            </a:r>
            <a:r>
              <a:rPr sz="2900" spc="-10" dirty="0">
                <a:solidFill>
                  <a:srgbClr val="006FC0"/>
                </a:solidFill>
                <a:latin typeface="Calibri"/>
                <a:cs typeface="Calibri"/>
              </a:rPr>
              <a:t>used </a:t>
            </a:r>
            <a:r>
              <a:rPr sz="2900" spc="-5" dirty="0">
                <a:latin typeface="Calibri"/>
                <a:cs typeface="Calibri"/>
              </a:rPr>
              <a:t>to </a:t>
            </a:r>
            <a:r>
              <a:rPr sz="2900" spc="-10" dirty="0">
                <a:latin typeface="Calibri"/>
                <a:cs typeface="Calibri"/>
              </a:rPr>
              <a:t>determine </a:t>
            </a:r>
            <a:r>
              <a:rPr sz="2900" spc="-5" dirty="0">
                <a:latin typeface="Calibri"/>
                <a:cs typeface="Calibri"/>
              </a:rPr>
              <a:t> specific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causation</a:t>
            </a:r>
            <a:r>
              <a:rPr sz="2900" spc="-3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(root </a:t>
            </a:r>
            <a:r>
              <a:rPr sz="2900" spc="-5" dirty="0">
                <a:latin typeface="Calibri"/>
                <a:cs typeface="Calibri"/>
              </a:rPr>
              <a:t>causes).</a:t>
            </a:r>
            <a:endParaRPr sz="29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68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900" spc="-10" dirty="0">
                <a:latin typeface="Calibri"/>
                <a:cs typeface="Calibri"/>
              </a:rPr>
              <a:t>If </a:t>
            </a:r>
            <a:r>
              <a:rPr sz="2900" spc="-5" dirty="0">
                <a:latin typeface="Calibri"/>
                <a:cs typeface="Calibri"/>
              </a:rPr>
              <a:t>resulting </a:t>
            </a:r>
            <a:r>
              <a:rPr sz="2900" spc="-10" dirty="0">
                <a:latin typeface="Calibri"/>
                <a:cs typeface="Calibri"/>
              </a:rPr>
              <a:t>process </a:t>
            </a:r>
            <a:r>
              <a:rPr sz="2900" spc="-15" dirty="0">
                <a:latin typeface="Calibri"/>
                <a:cs typeface="Calibri"/>
              </a:rPr>
              <a:t>improvements </a:t>
            </a:r>
            <a:r>
              <a:rPr sz="2900" spc="-20" dirty="0">
                <a:latin typeface="Calibri"/>
                <a:cs typeface="Calibri"/>
              </a:rPr>
              <a:t>are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not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effective,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structure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analysis </a:t>
            </a:r>
            <a:r>
              <a:rPr sz="2900" spc="-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should</a:t>
            </a:r>
            <a:r>
              <a:rPr sz="2900" spc="-50" dirty="0">
                <a:latin typeface="Calibri"/>
                <a:cs typeface="Calibri"/>
              </a:rPr>
              <a:t> occur.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Calibri"/>
                <a:cs typeface="Calibri"/>
              </a:rPr>
              <a:t>Types</a:t>
            </a:r>
            <a:r>
              <a:rPr b="1" u="none" spc="-10" dirty="0">
                <a:latin typeface="Calibri"/>
                <a:cs typeface="Calibri"/>
              </a:rPr>
              <a:t> </a:t>
            </a:r>
            <a:r>
              <a:rPr u="none" dirty="0"/>
              <a:t>of</a:t>
            </a:r>
            <a:r>
              <a:rPr u="none" spc="-15" dirty="0"/>
              <a:t> performance</a:t>
            </a:r>
            <a:r>
              <a:rPr u="none" spc="35" dirty="0"/>
              <a:t> </a:t>
            </a:r>
            <a:r>
              <a:rPr u="none" spc="-25" dirty="0"/>
              <a:t>indicators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959" y="981455"/>
            <a:ext cx="2987040" cy="58643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05774"/>
            <a:ext cx="5357495" cy="5468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400" spc="-10" dirty="0">
                <a:latin typeface="Calibri"/>
                <a:cs typeface="Calibri"/>
              </a:rPr>
              <a:t>According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to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Donabedian, </a:t>
            </a:r>
            <a:r>
              <a:rPr sz="3400" spc="-7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the </a:t>
            </a:r>
            <a:r>
              <a:rPr sz="3400" spc="-15" dirty="0">
                <a:latin typeface="Calibri"/>
                <a:cs typeface="Calibri"/>
              </a:rPr>
              <a:t>best </a:t>
            </a:r>
            <a:r>
              <a:rPr sz="3400" spc="-25" dirty="0">
                <a:latin typeface="Calibri"/>
                <a:cs typeface="Calibri"/>
              </a:rPr>
              <a:t>strategy </a:t>
            </a:r>
            <a:r>
              <a:rPr sz="3400" spc="5" dirty="0">
                <a:latin typeface="Calibri"/>
                <a:cs typeface="Calibri"/>
              </a:rPr>
              <a:t>in </a:t>
            </a:r>
            <a:r>
              <a:rPr sz="3400" spc="-10" dirty="0">
                <a:latin typeface="Calibri"/>
                <a:cs typeface="Calibri"/>
              </a:rPr>
              <a:t>quality 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measurement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and</a:t>
            </a:r>
            <a:r>
              <a:rPr sz="3400" spc="74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analysis 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spc="5" dirty="0">
                <a:latin typeface="Calibri"/>
                <a:cs typeface="Calibri"/>
              </a:rPr>
              <a:t>is</a:t>
            </a:r>
            <a:r>
              <a:rPr sz="3400" spc="1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to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adopt</a:t>
            </a:r>
            <a:r>
              <a:rPr sz="3400" spc="-5" dirty="0"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mixture</a:t>
            </a:r>
            <a:r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of </a:t>
            </a:r>
            <a:r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-20" dirty="0">
                <a:solidFill>
                  <a:srgbClr val="1F487C"/>
                </a:solidFill>
                <a:latin typeface="Calibri"/>
                <a:cs typeface="Calibri"/>
              </a:rPr>
              <a:t>indicators</a:t>
            </a:r>
            <a:r>
              <a:rPr sz="34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1F487C"/>
                </a:solidFill>
                <a:latin typeface="Calibri"/>
                <a:cs typeface="Calibri"/>
              </a:rPr>
              <a:t>of</a:t>
            </a:r>
            <a:r>
              <a:rPr sz="34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-15" dirty="0">
                <a:solidFill>
                  <a:srgbClr val="1F487C"/>
                </a:solidFill>
                <a:latin typeface="Calibri"/>
                <a:cs typeface="Calibri"/>
              </a:rPr>
              <a:t>outcome</a:t>
            </a:r>
            <a:r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 and </a:t>
            </a:r>
            <a:r>
              <a:rPr sz="34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1F487C"/>
                </a:solidFill>
                <a:latin typeface="Calibri"/>
                <a:cs typeface="Calibri"/>
              </a:rPr>
              <a:t>process</a:t>
            </a:r>
            <a:r>
              <a:rPr sz="3400" spc="-10" dirty="0">
                <a:latin typeface="Calibri"/>
                <a:cs typeface="Calibri"/>
              </a:rPr>
              <a:t>, </a:t>
            </a:r>
            <a:r>
              <a:rPr sz="3400" dirty="0">
                <a:latin typeface="Calibri"/>
                <a:cs typeface="Calibri"/>
              </a:rPr>
              <a:t>with </a:t>
            </a:r>
            <a:r>
              <a:rPr sz="3400" spc="-15" dirty="0">
                <a:latin typeface="Calibri"/>
                <a:cs typeface="Calibri"/>
              </a:rPr>
              <a:t>consideration </a:t>
            </a:r>
            <a:r>
              <a:rPr sz="3400" spc="-1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of</a:t>
            </a:r>
            <a:r>
              <a:rPr sz="3400" spc="-4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structure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as</a:t>
            </a:r>
            <a:r>
              <a:rPr sz="3400" spc="-1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indicated.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Calibri"/>
                <a:cs typeface="Calibri"/>
              </a:rPr>
              <a:t>Types</a:t>
            </a:r>
            <a:r>
              <a:rPr b="1" u="none" spc="-10" dirty="0">
                <a:latin typeface="Calibri"/>
                <a:cs typeface="Calibri"/>
              </a:rPr>
              <a:t> </a:t>
            </a:r>
            <a:r>
              <a:rPr u="none" dirty="0"/>
              <a:t>of</a:t>
            </a:r>
            <a:r>
              <a:rPr u="none" spc="-15" dirty="0"/>
              <a:t> performance</a:t>
            </a:r>
            <a:r>
              <a:rPr u="none" spc="35" dirty="0"/>
              <a:t> </a:t>
            </a:r>
            <a:r>
              <a:rPr u="none" spc="-25" dirty="0"/>
              <a:t>indicators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1341119"/>
            <a:ext cx="3636263" cy="196291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507735" y="3581461"/>
            <a:ext cx="3636645" cy="3249295"/>
            <a:chOff x="5507735" y="3581461"/>
            <a:chExt cx="3636645" cy="32492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5" y="3581461"/>
              <a:ext cx="3636264" cy="17342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5" y="5013960"/>
              <a:ext cx="3636263" cy="181660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654685" algn="l"/>
                <a:tab pos="9159240" algn="l"/>
              </a:tabLst>
            </a:pPr>
            <a:r>
              <a:rPr spc="-5" dirty="0"/>
              <a:t> 	</a:t>
            </a:r>
            <a:r>
              <a:rPr spc="-20" dirty="0"/>
              <a:t>Characteristics</a:t>
            </a:r>
            <a:r>
              <a:rPr spc="80" dirty="0"/>
              <a:t> </a:t>
            </a:r>
            <a:r>
              <a:rPr spc="-5" dirty="0"/>
              <a:t>of</a:t>
            </a:r>
            <a:r>
              <a:rPr spc="5" dirty="0"/>
              <a:t> </a:t>
            </a:r>
            <a:r>
              <a:rPr spc="-5" dirty="0"/>
              <a:t>all</a:t>
            </a:r>
            <a:r>
              <a:rPr spc="-10" dirty="0"/>
              <a:t> </a:t>
            </a:r>
            <a:r>
              <a:rPr dirty="0"/>
              <a:t>PI</a:t>
            </a:r>
            <a:r>
              <a:rPr spc="-5" dirty="0"/>
              <a:t> </a:t>
            </a:r>
            <a:r>
              <a:rPr spc="-15" dirty="0"/>
              <a:t>approaches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68334"/>
            <a:ext cx="520192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582295" algn="l"/>
                <a:tab pos="1972945" algn="l"/>
                <a:tab pos="3125470" algn="l"/>
              </a:tabLst>
            </a:pPr>
            <a:r>
              <a:rPr sz="3200" spc="-20" dirty="0">
                <a:latin typeface="Calibri"/>
                <a:cs typeface="Calibri"/>
              </a:rPr>
              <a:t>6</a:t>
            </a:r>
            <a:r>
              <a:rPr sz="3200" spc="-5" dirty="0">
                <a:latin typeface="Calibri"/>
                <a:cs typeface="Calibri"/>
              </a:rPr>
              <a:t>.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Col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spc="-2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d</a:t>
            </a:r>
            <a:r>
              <a:rPr sz="3200" spc="-20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a/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M</a:t>
            </a:r>
            <a:r>
              <a:rPr sz="3200" spc="-25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spc="-20" dirty="0">
                <a:latin typeface="Calibri"/>
                <a:cs typeface="Calibri"/>
              </a:rPr>
              <a:t>U</a:t>
            </a:r>
            <a:r>
              <a:rPr sz="3200" spc="-5" dirty="0">
                <a:latin typeface="Calibri"/>
                <a:cs typeface="Calibri"/>
              </a:rPr>
              <a:t>RING  </a:t>
            </a:r>
            <a:r>
              <a:rPr sz="3200" spc="-15" dirty="0">
                <a:latin typeface="Calibri"/>
                <a:cs typeface="Calibri"/>
              </a:rPr>
              <a:t>performance.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329738"/>
            <a:ext cx="241617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3200" spc="-10" dirty="0">
                <a:latin typeface="Calibri"/>
                <a:cs typeface="Calibri"/>
              </a:rPr>
              <a:t>7.	</a:t>
            </a:r>
            <a:r>
              <a:rPr sz="3200" spc="-90" dirty="0">
                <a:latin typeface="Calibri"/>
                <a:cs typeface="Calibri"/>
              </a:rPr>
              <a:t>Take 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mp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spc="-3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v</a:t>
            </a:r>
            <a:r>
              <a:rPr sz="3200" spc="10" dirty="0">
                <a:latin typeface="Calibri"/>
                <a:cs typeface="Calibri"/>
              </a:rPr>
              <a:t>e</a:t>
            </a:r>
            <a:r>
              <a:rPr sz="3200" spc="-10" dirty="0">
                <a:latin typeface="Calibri"/>
                <a:cs typeface="Calibri"/>
              </a:rPr>
              <a:t>m</a:t>
            </a:r>
            <a:r>
              <a:rPr sz="3200" spc="-15" dirty="0">
                <a:latin typeface="Calibri"/>
                <a:cs typeface="Calibri"/>
              </a:rPr>
              <a:t>e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/  </a:t>
            </a:r>
            <a:r>
              <a:rPr sz="3200" spc="-20" dirty="0">
                <a:latin typeface="Calibri"/>
                <a:cs typeface="Calibri"/>
              </a:rPr>
              <a:t>improvement.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29" y="2329738"/>
            <a:ext cx="24631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785">
              <a:lnSpc>
                <a:spcPct val="150100"/>
              </a:lnSpc>
              <a:spcBef>
                <a:spcPts val="100"/>
              </a:spcBef>
              <a:tabLst>
                <a:tab pos="1896745" algn="l"/>
                <a:tab pos="1976120" algn="l"/>
              </a:tabLst>
            </a:pP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ct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n</a:t>
            </a:r>
            <a:r>
              <a:rPr sz="3200" dirty="0">
                <a:latin typeface="Calibri"/>
                <a:cs typeface="Calibri"/>
              </a:rPr>
              <a:t>		</a:t>
            </a: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1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  a</a:t>
            </a:r>
            <a:r>
              <a:rPr sz="3200" spc="20" dirty="0">
                <a:latin typeface="Calibri"/>
                <a:cs typeface="Calibri"/>
              </a:rPr>
              <a:t>s</a:t>
            </a:r>
            <a:r>
              <a:rPr sz="3200" spc="-10" dirty="0">
                <a:latin typeface="Calibri"/>
                <a:cs typeface="Calibri"/>
              </a:rPr>
              <a:t>sessin</a:t>
            </a:r>
            <a:r>
              <a:rPr sz="3200" spc="-5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	t</a:t>
            </a:r>
            <a:r>
              <a:rPr sz="3200" spc="-10" dirty="0">
                <a:latin typeface="Calibri"/>
                <a:cs typeface="Calibri"/>
              </a:rPr>
              <a:t>he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622708"/>
            <a:ext cx="520255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643255" algn="l"/>
                <a:tab pos="1588770" algn="l"/>
                <a:tab pos="3619500" algn="l"/>
              </a:tabLst>
            </a:pPr>
            <a:r>
              <a:rPr sz="3200" spc="-20" dirty="0">
                <a:latin typeface="Calibri"/>
                <a:cs typeface="Calibri"/>
              </a:rPr>
              <a:t>8</a:t>
            </a:r>
            <a:r>
              <a:rPr sz="3200" spc="-5" dirty="0">
                <a:latin typeface="Calibri"/>
                <a:cs typeface="Calibri"/>
              </a:rPr>
              <a:t>.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5" dirty="0">
                <a:latin typeface="Calibri"/>
                <a:cs typeface="Calibri"/>
              </a:rPr>
              <a:t>U</a:t>
            </a:r>
            <a:r>
              <a:rPr sz="3200" spc="10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35" dirty="0">
                <a:latin typeface="Calibri"/>
                <a:cs typeface="Calibri"/>
              </a:rPr>
              <a:t>s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45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/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an</a:t>
            </a:r>
            <a:r>
              <a:rPr sz="3200" spc="5" dirty="0">
                <a:latin typeface="Calibri"/>
                <a:cs typeface="Calibri"/>
              </a:rPr>
              <a:t>a</a:t>
            </a:r>
            <a:r>
              <a:rPr sz="3200" spc="-5" dirty="0">
                <a:latin typeface="Calibri"/>
                <a:cs typeface="Calibri"/>
              </a:rPr>
              <a:t>l</a:t>
            </a:r>
            <a:r>
              <a:rPr sz="3200" spc="1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al  </a:t>
            </a:r>
            <a:r>
              <a:rPr sz="3200" spc="-10" dirty="0">
                <a:latin typeface="Calibri"/>
                <a:cs typeface="Calibri"/>
              </a:rPr>
              <a:t>tool.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580888" y="981455"/>
            <a:ext cx="3563620" cy="5876925"/>
            <a:chOff x="5580888" y="981455"/>
            <a:chExt cx="3563620" cy="587692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8" y="981455"/>
              <a:ext cx="3563112" cy="42611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5090158"/>
              <a:ext cx="3563112" cy="17678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070" y="50114"/>
            <a:ext cx="327977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u="none" spc="-15" dirty="0">
                <a:solidFill>
                  <a:srgbClr val="4F81BC"/>
                </a:solidFill>
                <a:latin typeface="Calibri"/>
                <a:cs typeface="Calibri"/>
              </a:rPr>
              <a:t>Structure</a:t>
            </a:r>
            <a:r>
              <a:rPr sz="3200" b="1" u="none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200" b="1" u="none" spc="-10" dirty="0">
                <a:solidFill>
                  <a:srgbClr val="4F81BC"/>
                </a:solidFill>
                <a:latin typeface="Calibri"/>
                <a:cs typeface="Calibri"/>
              </a:rPr>
              <a:t>Examples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17321"/>
            <a:ext cx="324866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har char="•"/>
              <a:tabLst>
                <a:tab pos="195580" algn="l"/>
              </a:tabLst>
            </a:pPr>
            <a:r>
              <a:rPr sz="2000" spc="-15" dirty="0">
                <a:latin typeface="Calibri"/>
                <a:cs typeface="Calibri"/>
              </a:rPr>
              <a:t>Staff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no.</a:t>
            </a:r>
            <a:endParaRPr sz="2000">
              <a:latin typeface="Calibri"/>
              <a:cs typeface="Calibri"/>
            </a:endParaRPr>
          </a:p>
          <a:p>
            <a:pPr marL="12700" marR="5080" indent="57785">
              <a:lnSpc>
                <a:spcPct val="170100"/>
              </a:lnSpc>
            </a:pPr>
            <a:r>
              <a:rPr sz="2000" spc="-10" dirty="0">
                <a:latin typeface="Calibri"/>
                <a:cs typeface="Calibri"/>
              </a:rPr>
              <a:t>Adequate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nurse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patient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ratio.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Trained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nursing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staff.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372994"/>
            <a:ext cx="3013710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0"/>
              </a:spcBef>
              <a:buChar char="•"/>
              <a:tabLst>
                <a:tab pos="195580" algn="l"/>
              </a:tabLst>
            </a:pPr>
            <a:r>
              <a:rPr sz="2000" spc="-15" dirty="0">
                <a:latin typeface="Calibri"/>
                <a:cs typeface="Calibri"/>
              </a:rPr>
              <a:t>Staff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qualifications.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  <a:tabLst>
                <a:tab pos="1750060" algn="l"/>
              </a:tabLst>
            </a:pPr>
            <a:r>
              <a:rPr sz="2000" spc="-10" dirty="0">
                <a:latin typeface="Calibri"/>
                <a:cs typeface="Calibri"/>
              </a:rPr>
              <a:t>Physicians,	</a:t>
            </a:r>
            <a:r>
              <a:rPr sz="2000" spc="-5" dirty="0">
                <a:latin typeface="Calibri"/>
                <a:cs typeface="Calibri"/>
              </a:rPr>
              <a:t>pharmacists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00" spc="-15" dirty="0">
                <a:latin typeface="Calibri"/>
                <a:cs typeface="Calibri"/>
              </a:rPr>
              <a:t>Certificates.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1890" y="2890850"/>
            <a:ext cx="51371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spc="-4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67150"/>
            <a:ext cx="3046095" cy="13049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0"/>
              </a:spcBef>
              <a:buChar char="•"/>
              <a:tabLst>
                <a:tab pos="195580" algn="l"/>
              </a:tabLst>
            </a:pPr>
            <a:r>
              <a:rPr sz="2000" spc="-15" dirty="0">
                <a:latin typeface="Calibri"/>
                <a:cs typeface="Calibri"/>
              </a:rPr>
              <a:t>Organizational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chart.</a:t>
            </a:r>
            <a:endParaRPr sz="2000">
              <a:latin typeface="Calibri"/>
              <a:cs typeface="Calibri"/>
            </a:endParaRPr>
          </a:p>
          <a:p>
            <a:pPr marL="424180" indent="-412115">
              <a:lnSpc>
                <a:spcPct val="100000"/>
              </a:lnSpc>
              <a:spcBef>
                <a:spcPts val="1685"/>
              </a:spcBef>
              <a:buChar char="•"/>
              <a:tabLst>
                <a:tab pos="424180" algn="l"/>
                <a:tab pos="424815" algn="l"/>
                <a:tab pos="1759585" algn="l"/>
              </a:tabLst>
            </a:pPr>
            <a:r>
              <a:rPr sz="2000" spc="-10" dirty="0">
                <a:latin typeface="Calibri"/>
                <a:cs typeface="Calibri"/>
              </a:rPr>
              <a:t>Resources	</a:t>
            </a:r>
            <a:r>
              <a:rPr sz="2000" spc="-5" dirty="0">
                <a:latin typeface="Calibri"/>
                <a:cs typeface="Calibri"/>
              </a:rPr>
              <a:t>(equipment,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5" dirty="0">
                <a:latin typeface="Calibri"/>
                <a:cs typeface="Calibri"/>
              </a:rPr>
              <a:t>beds.....).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87090" y="4385564"/>
            <a:ext cx="81597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dirty="0">
                <a:latin typeface="Calibri"/>
                <a:cs typeface="Calibri"/>
              </a:rPr>
              <a:t>bud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360923"/>
            <a:ext cx="395287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Calibri"/>
                <a:cs typeface="Calibri"/>
              </a:rPr>
              <a:t>Computer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systems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available.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spc="-15" dirty="0">
                <a:latin typeface="Calibri"/>
                <a:cs typeface="Calibri"/>
              </a:rPr>
              <a:t>Updated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treatment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guidelines.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1685"/>
              </a:spcBef>
              <a:buChar char="•"/>
              <a:tabLst>
                <a:tab pos="195580" algn="l"/>
              </a:tabLst>
            </a:pPr>
            <a:r>
              <a:rPr sz="2000" spc="-10" dirty="0">
                <a:latin typeface="Calibri"/>
                <a:cs typeface="Calibri"/>
              </a:rPr>
              <a:t>Hospital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good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geographical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location.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36135" y="1471845"/>
            <a:ext cx="5008245" cy="5386705"/>
            <a:chOff x="4136135" y="1471845"/>
            <a:chExt cx="5008245" cy="538670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2231" y="1471845"/>
              <a:ext cx="4837175" cy="123782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5487" y="3584447"/>
              <a:ext cx="2100072" cy="9235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5487" y="4709837"/>
              <a:ext cx="2097024" cy="89238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5559" y="4507991"/>
              <a:ext cx="2734056" cy="10393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5559" y="3569208"/>
              <a:ext cx="2734056" cy="10850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215" y="5547358"/>
              <a:ext cx="2843784" cy="13106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5487" y="5364479"/>
              <a:ext cx="2100072" cy="14935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5487" y="2548127"/>
              <a:ext cx="4858511" cy="102412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16039" y="4489703"/>
              <a:ext cx="2249423" cy="152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36135" y="6693406"/>
              <a:ext cx="2246376" cy="152400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42232" y="0"/>
            <a:ext cx="2362519" cy="1414272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98079" y="15240"/>
            <a:ext cx="2230736" cy="1399031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971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Calibri"/>
                <a:cs typeface="Calibri"/>
              </a:rPr>
              <a:t>Types</a:t>
            </a:r>
            <a:r>
              <a:rPr b="1" u="none" spc="-10" dirty="0">
                <a:latin typeface="Calibri"/>
                <a:cs typeface="Calibri"/>
              </a:rPr>
              <a:t> </a:t>
            </a:r>
            <a:r>
              <a:rPr u="none" dirty="0"/>
              <a:t>of</a:t>
            </a:r>
            <a:r>
              <a:rPr u="none" spc="-15" dirty="0"/>
              <a:t> performance</a:t>
            </a:r>
            <a:r>
              <a:rPr u="none" spc="35" dirty="0"/>
              <a:t> </a:t>
            </a:r>
            <a:r>
              <a:rPr u="none" spc="-25" dirty="0"/>
              <a:t>indicators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848461"/>
            <a:ext cx="5789295" cy="5422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255" algn="just">
              <a:lnSpc>
                <a:spcPct val="150100"/>
              </a:lnSpc>
              <a:spcBef>
                <a:spcPts val="110"/>
              </a:spcBef>
              <a:buAutoNum type="arabicPeriod"/>
              <a:tabLst>
                <a:tab pos="382270" algn="l"/>
              </a:tabLst>
            </a:pPr>
            <a:r>
              <a:rPr sz="2900" dirty="0">
                <a:latin typeface="Calibri"/>
                <a:cs typeface="Calibri"/>
              </a:rPr>
              <a:t>The </a:t>
            </a:r>
            <a:r>
              <a:rPr sz="2900" b="1" spc="-15" dirty="0">
                <a:solidFill>
                  <a:srgbClr val="548ED4"/>
                </a:solidFill>
                <a:latin typeface="Calibri"/>
                <a:cs typeface="Calibri"/>
              </a:rPr>
              <a:t>rate-based </a:t>
            </a:r>
            <a:r>
              <a:rPr sz="2900" b="1" spc="-10" dirty="0">
                <a:solidFill>
                  <a:srgbClr val="548ED4"/>
                </a:solidFill>
                <a:latin typeface="Calibri"/>
                <a:cs typeface="Calibri"/>
              </a:rPr>
              <a:t>indicator </a:t>
            </a:r>
            <a:r>
              <a:rPr sz="2900" spc="-10" dirty="0">
                <a:latin typeface="Calibri"/>
                <a:cs typeface="Calibri"/>
              </a:rPr>
              <a:t>consists </a:t>
            </a:r>
            <a:r>
              <a:rPr sz="2900" spc="5" dirty="0">
                <a:latin typeface="Calibri"/>
                <a:cs typeface="Calibri"/>
              </a:rPr>
              <a:t>of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a </a:t>
            </a:r>
            <a:r>
              <a:rPr sz="2900" spc="-15" dirty="0">
                <a:latin typeface="Calibri"/>
                <a:cs typeface="Calibri"/>
              </a:rPr>
              <a:t>numerator </a:t>
            </a:r>
            <a:r>
              <a:rPr sz="2900" spc="5" dirty="0">
                <a:latin typeface="Calibri"/>
                <a:cs typeface="Calibri"/>
              </a:rPr>
              <a:t>and </a:t>
            </a:r>
            <a:r>
              <a:rPr sz="2900" dirty="0">
                <a:latin typeface="Calibri"/>
                <a:cs typeface="Calibri"/>
              </a:rPr>
              <a:t>a </a:t>
            </a:r>
            <a:r>
              <a:rPr sz="2900" spc="-10" dirty="0">
                <a:latin typeface="Calibri"/>
                <a:cs typeface="Calibri"/>
              </a:rPr>
              <a:t>denominator </a:t>
            </a:r>
            <a:r>
              <a:rPr sz="2900" dirty="0">
                <a:latin typeface="Calibri"/>
                <a:cs typeface="Calibri"/>
              </a:rPr>
              <a:t>(e.g.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surgical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site infection)</a:t>
            </a:r>
            <a:r>
              <a:rPr sz="2900" spc="-6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.</a:t>
            </a:r>
            <a:endParaRPr sz="290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  <a:spcBef>
                <a:spcPts val="705"/>
              </a:spcBef>
              <a:buClr>
                <a:srgbClr val="000000"/>
              </a:buClr>
              <a:buFont typeface="Calibri"/>
              <a:buAutoNum type="arabicPeriod"/>
              <a:tabLst>
                <a:tab pos="915669" algn="l"/>
              </a:tabLst>
            </a:pPr>
            <a:r>
              <a:rPr sz="2900" b="1" spc="-5" dirty="0">
                <a:solidFill>
                  <a:srgbClr val="548ED4"/>
                </a:solidFill>
                <a:latin typeface="Calibri"/>
                <a:cs typeface="Calibri"/>
              </a:rPr>
              <a:t>Sentinel</a:t>
            </a:r>
            <a:r>
              <a:rPr sz="2900" b="1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548ED4"/>
                </a:solidFill>
                <a:latin typeface="Calibri"/>
                <a:cs typeface="Calibri"/>
              </a:rPr>
              <a:t>event</a:t>
            </a:r>
            <a:r>
              <a:rPr sz="29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900" b="1" spc="-15" dirty="0">
                <a:solidFill>
                  <a:srgbClr val="548ED4"/>
                </a:solidFill>
                <a:latin typeface="Calibri"/>
                <a:cs typeface="Calibri"/>
              </a:rPr>
              <a:t>indicators </a:t>
            </a:r>
            <a:r>
              <a:rPr sz="29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(100%analysis,</a:t>
            </a:r>
            <a:r>
              <a:rPr sz="290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0%acceptability)</a:t>
            </a:r>
            <a:r>
              <a:rPr sz="2900" spc="650" dirty="0">
                <a:latin typeface="Calibri"/>
                <a:cs typeface="Calibri"/>
              </a:rPr>
              <a:t> </a:t>
            </a:r>
            <a:r>
              <a:rPr sz="2900" spc="10" dirty="0">
                <a:latin typeface="Calibri"/>
                <a:cs typeface="Calibri"/>
              </a:rPr>
              <a:t>do </a:t>
            </a:r>
            <a:r>
              <a:rPr sz="2900" spc="-64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not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20" dirty="0">
                <a:latin typeface="Calibri"/>
                <a:cs typeface="Calibri"/>
              </a:rPr>
              <a:t>have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both</a:t>
            </a:r>
            <a:r>
              <a:rPr sz="2900" dirty="0">
                <a:latin typeface="Calibri"/>
                <a:cs typeface="Calibri"/>
              </a:rPr>
              <a:t> a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numerator</a:t>
            </a:r>
            <a:r>
              <a:rPr sz="2900" spc="-1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and</a:t>
            </a:r>
            <a:r>
              <a:rPr sz="2900" dirty="0">
                <a:latin typeface="Calibri"/>
                <a:cs typeface="Calibri"/>
              </a:rPr>
              <a:t> a </a:t>
            </a:r>
            <a:r>
              <a:rPr sz="2900" spc="5" dirty="0">
                <a:latin typeface="Calibri"/>
                <a:cs typeface="Calibri"/>
              </a:rPr>
              <a:t> </a:t>
            </a:r>
            <a:r>
              <a:rPr sz="2900" spc="-30" dirty="0">
                <a:latin typeface="Calibri"/>
                <a:cs typeface="Calibri"/>
              </a:rPr>
              <a:t>denominator, </a:t>
            </a:r>
            <a:r>
              <a:rPr sz="2900" spc="-5" dirty="0">
                <a:latin typeface="Calibri"/>
                <a:cs typeface="Calibri"/>
              </a:rPr>
              <a:t>but 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when it happens, </a:t>
            </a:r>
            <a:r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2900" spc="-6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15" dirty="0">
                <a:solidFill>
                  <a:srgbClr val="006FC0"/>
                </a:solidFill>
                <a:latin typeface="Calibri"/>
                <a:cs typeface="Calibri"/>
              </a:rPr>
              <a:t>investigation</a:t>
            </a:r>
            <a:r>
              <a:rPr sz="2900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5" dirty="0">
                <a:solidFill>
                  <a:srgbClr val="006FC0"/>
                </a:solidFill>
                <a:latin typeface="Calibri"/>
                <a:cs typeface="Calibri"/>
              </a:rPr>
              <a:t>must</a:t>
            </a:r>
            <a:r>
              <a:rPr sz="29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dirty="0">
                <a:solidFill>
                  <a:srgbClr val="006FC0"/>
                </a:solidFill>
                <a:latin typeface="Calibri"/>
                <a:cs typeface="Calibri"/>
              </a:rPr>
              <a:t>begin</a:t>
            </a:r>
            <a:r>
              <a:rPr sz="29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spc="-20" dirty="0">
                <a:solidFill>
                  <a:srgbClr val="006FC0"/>
                </a:solidFill>
                <a:latin typeface="Calibri"/>
                <a:cs typeface="Calibri"/>
              </a:rPr>
              <a:t>immediately</a:t>
            </a:r>
            <a:r>
              <a:rPr sz="2900" spc="-20" dirty="0">
                <a:latin typeface="Calibri"/>
                <a:cs typeface="Calibri"/>
              </a:rPr>
              <a:t>.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2079" y="1124711"/>
            <a:ext cx="2050496" cy="19050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989320" y="3316223"/>
            <a:ext cx="3154680" cy="3542029"/>
            <a:chOff x="5989320" y="3316223"/>
            <a:chExt cx="3154680" cy="354202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0656" y="3316223"/>
              <a:ext cx="3133343" cy="1773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9320" y="5096255"/>
              <a:ext cx="3154679" cy="1761741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65885"/>
            <a:ext cx="5713730" cy="5293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3590" indent="-771525" algn="just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Calibri"/>
              <a:buAutoNum type="arabicPeriod"/>
              <a:tabLst>
                <a:tab pos="784225" algn="l"/>
              </a:tabLst>
            </a:pPr>
            <a:r>
              <a:rPr sz="3200" b="1" spc="-20" dirty="0">
                <a:solidFill>
                  <a:srgbClr val="548ED4"/>
                </a:solidFill>
                <a:latin typeface="Calibri"/>
                <a:cs typeface="Calibri"/>
              </a:rPr>
              <a:t>Strategic</a:t>
            </a:r>
            <a:r>
              <a:rPr sz="3200" b="1" spc="1100" dirty="0">
                <a:solidFill>
                  <a:srgbClr val="548ED4"/>
                </a:solidFill>
                <a:latin typeface="Calibri"/>
                <a:cs typeface="Calibri"/>
              </a:rPr>
              <a:t>  </a:t>
            </a:r>
            <a:r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level</a:t>
            </a:r>
            <a:r>
              <a:rPr sz="3200" b="1" spc="109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110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measures</a:t>
            </a:r>
            <a:r>
              <a:rPr sz="3200" spc="-15" dirty="0">
                <a:latin typeface="Calibri"/>
                <a:cs typeface="Calibri"/>
              </a:rPr>
              <a:t>,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60100"/>
              </a:lnSpc>
            </a:pPr>
            <a:r>
              <a:rPr sz="3200" spc="-5" dirty="0">
                <a:latin typeface="Calibri"/>
                <a:cs typeface="Calibri"/>
              </a:rPr>
              <a:t>usually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developed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by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senior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leaders</a:t>
            </a:r>
            <a:r>
              <a:rPr sz="3200" spc="-10" dirty="0">
                <a:latin typeface="Calibri"/>
                <a:cs typeface="Calibri"/>
              </a:rPr>
              <a:t> of</a:t>
            </a:r>
            <a:r>
              <a:rPr sz="3200" spc="-5" dirty="0">
                <a:latin typeface="Calibri"/>
                <a:cs typeface="Calibri"/>
              </a:rPr>
              <a:t> the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organization,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considered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"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primary</a:t>
            </a:r>
            <a:r>
              <a:rPr sz="3200" spc="-5" dirty="0">
                <a:latin typeface="Calibri"/>
                <a:cs typeface="Calibri"/>
              </a:rPr>
              <a:t>"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measures.</a:t>
            </a:r>
            <a:endParaRPr sz="3200">
              <a:latin typeface="Calibri"/>
              <a:cs typeface="Calibri"/>
            </a:endParaRPr>
          </a:p>
          <a:p>
            <a:pPr marL="12700" marR="6350" algn="just">
              <a:lnSpc>
                <a:spcPct val="160100"/>
              </a:lnSpc>
              <a:spcBef>
                <a:spcPts val="765"/>
              </a:spcBef>
              <a:buAutoNum type="arabicPeriod" startAt="2"/>
              <a:tabLst>
                <a:tab pos="558800" algn="l"/>
              </a:tabLst>
            </a:pPr>
            <a:r>
              <a:rPr sz="3200" spc="-5" dirty="0">
                <a:latin typeface="Calibri"/>
                <a:cs typeface="Calibri"/>
              </a:rPr>
              <a:t>Service</a:t>
            </a:r>
            <a:r>
              <a:rPr sz="3200" dirty="0">
                <a:latin typeface="Calibri"/>
                <a:cs typeface="Calibri"/>
              </a:rPr>
              <a:t> line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548ED4"/>
                </a:solidFill>
                <a:latin typeface="Calibri"/>
                <a:cs typeface="Calibri"/>
              </a:rPr>
              <a:t>department </a:t>
            </a:r>
            <a:r>
              <a:rPr sz="3200" b="1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548ED4"/>
                </a:solidFill>
                <a:latin typeface="Calibri"/>
                <a:cs typeface="Calibri"/>
              </a:rPr>
              <a:t>measures</a:t>
            </a:r>
            <a:r>
              <a:rPr sz="3200" b="1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"</a:t>
            </a:r>
            <a:r>
              <a:rPr sz="3200" spc="-5" dirty="0">
                <a:solidFill>
                  <a:srgbClr val="548ED4"/>
                </a:solidFill>
                <a:latin typeface="Calibri"/>
                <a:cs typeface="Calibri"/>
              </a:rPr>
              <a:t>secondary</a:t>
            </a:r>
            <a:r>
              <a:rPr sz="3200" spc="-5" dirty="0">
                <a:latin typeface="Calibri"/>
                <a:cs typeface="Calibri"/>
              </a:rPr>
              <a:t>"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measures.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2919" y="147904"/>
            <a:ext cx="73533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35" dirty="0">
                <a:latin typeface="Calibri"/>
                <a:cs typeface="Calibri"/>
              </a:rPr>
              <a:t>Types</a:t>
            </a:r>
            <a:r>
              <a:rPr b="1" u="none" spc="-10" dirty="0">
                <a:latin typeface="Calibri"/>
                <a:cs typeface="Calibri"/>
              </a:rPr>
              <a:t> </a:t>
            </a:r>
            <a:r>
              <a:rPr u="none" dirty="0"/>
              <a:t>of</a:t>
            </a:r>
            <a:r>
              <a:rPr u="none" spc="-15" dirty="0"/>
              <a:t> performance</a:t>
            </a:r>
            <a:r>
              <a:rPr u="none" spc="35" dirty="0"/>
              <a:t> </a:t>
            </a:r>
            <a:r>
              <a:rPr u="none" spc="-25" dirty="0"/>
              <a:t>indicators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414272"/>
            <a:ext cx="3189210" cy="280720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01573" y="4463770"/>
            <a:ext cx="2681404" cy="236834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2967" y="219913"/>
            <a:ext cx="53492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none" spc="-25" dirty="0">
                <a:latin typeface="Calibri"/>
                <a:cs typeface="Calibri"/>
              </a:rPr>
              <a:t>Indicator</a:t>
            </a:r>
            <a:r>
              <a:rPr b="1" u="none" spc="5" dirty="0">
                <a:latin typeface="Calibri"/>
                <a:cs typeface="Calibri"/>
              </a:rPr>
              <a:t> </a:t>
            </a:r>
            <a:r>
              <a:rPr b="1" u="none" spc="-20" dirty="0">
                <a:latin typeface="Calibri"/>
                <a:cs typeface="Calibri"/>
              </a:rPr>
              <a:t>Development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02253" y="2173351"/>
            <a:ext cx="10287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35"/>
              </a:lnSpc>
            </a:pP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229309"/>
            <a:ext cx="6070600" cy="539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latin typeface="Calibri"/>
                <a:cs typeface="Calibri"/>
              </a:rPr>
              <a:t>The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indicators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can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6FC0"/>
                </a:solidFill>
                <a:latin typeface="Calibri"/>
                <a:cs typeface="Calibri"/>
              </a:rPr>
              <a:t>developed</a:t>
            </a:r>
            <a:r>
              <a:rPr sz="3200" spc="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by: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9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5" dirty="0">
                <a:latin typeface="Calibri"/>
                <a:cs typeface="Calibri"/>
              </a:rPr>
              <a:t>Senior </a:t>
            </a:r>
            <a:r>
              <a:rPr sz="3200" spc="-10" dirty="0">
                <a:latin typeface="Calibri"/>
                <a:cs typeface="Calibri"/>
              </a:rPr>
              <a:t>leadership</a:t>
            </a:r>
            <a:endParaRPr sz="32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69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55" dirty="0">
                <a:latin typeface="Calibri"/>
                <a:cs typeface="Calibri"/>
              </a:rPr>
              <a:t>Teams.</a:t>
            </a:r>
            <a:endParaRPr sz="3200">
              <a:latin typeface="Calibri"/>
              <a:cs typeface="Calibri"/>
            </a:endParaRPr>
          </a:p>
          <a:p>
            <a:pPr marL="12700" marR="3054350">
              <a:lnSpc>
                <a:spcPts val="6530"/>
              </a:lnSpc>
              <a:spcBef>
                <a:spcPts val="6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200" spc="-15" dirty="0">
                <a:latin typeface="Calibri"/>
                <a:cs typeface="Calibri"/>
              </a:rPr>
              <a:t>Process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owners.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Who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approves</a:t>
            </a:r>
            <a:r>
              <a:rPr sz="3200" spc="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6FC0"/>
                </a:solidFill>
                <a:latin typeface="Calibri"/>
                <a:cs typeface="Calibri"/>
              </a:rPr>
              <a:t>it?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3200" spc="-5" dirty="0">
                <a:latin typeface="Calibri"/>
                <a:cs typeface="Calibri"/>
              </a:rPr>
              <a:t>Quality</a:t>
            </a:r>
            <a:r>
              <a:rPr sz="3200" spc="19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council</a:t>
            </a:r>
            <a:r>
              <a:rPr sz="3200" spc="2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204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collaboration</a:t>
            </a:r>
            <a:r>
              <a:rPr sz="3200" spc="2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process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65" dirty="0">
                <a:latin typeface="Calibri"/>
                <a:cs typeface="Calibri"/>
              </a:rPr>
              <a:t>owner.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337559" y="1274032"/>
            <a:ext cx="5806440" cy="5584190"/>
            <a:chOff x="3337559" y="1274032"/>
            <a:chExt cx="5806440" cy="55841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3" y="1274032"/>
              <a:ext cx="2916935" cy="17709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37559" y="2121408"/>
              <a:ext cx="2889504" cy="25328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3" y="2709672"/>
              <a:ext cx="2916936" cy="414832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1523" y="839724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9"/>
                </a:lnTo>
              </a:path>
            </a:pathLst>
          </a:custGeom>
          <a:ln w="9143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1621790" algn="l"/>
                <a:tab pos="9159240" algn="l"/>
              </a:tabLst>
            </a:pPr>
            <a:r>
              <a:rPr spc="-5" dirty="0"/>
              <a:t> 	Purpose</a:t>
            </a:r>
            <a:r>
              <a:rPr dirty="0"/>
              <a:t> </a:t>
            </a:r>
            <a:r>
              <a:rPr spc="-5" dirty="0"/>
              <a:t>and</a:t>
            </a:r>
            <a:r>
              <a:rPr spc="25" dirty="0"/>
              <a:t> </a:t>
            </a:r>
            <a:r>
              <a:rPr spc="-20" dirty="0"/>
              <a:t>Intended</a:t>
            </a:r>
            <a:r>
              <a:rPr spc="35" dirty="0"/>
              <a:t> </a:t>
            </a:r>
            <a:r>
              <a:rPr spc="-10" dirty="0"/>
              <a:t>use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7427"/>
            <a:ext cx="5494655" cy="5099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5290" indent="-40322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15925" algn="l"/>
              </a:tabLst>
            </a:pPr>
            <a:r>
              <a:rPr sz="3200" spc="-20" dirty="0">
                <a:latin typeface="Calibri"/>
                <a:cs typeface="Calibri"/>
              </a:rPr>
              <a:t>Improve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quality</a:t>
            </a:r>
            <a:r>
              <a:rPr sz="3200" spc="-3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12700" marR="5080" algn="just">
              <a:lnSpc>
                <a:spcPct val="150100"/>
              </a:lnSpc>
              <a:spcBef>
                <a:spcPts val="765"/>
              </a:spcBef>
              <a:buAutoNum type="arabicPeriod"/>
              <a:tabLst>
                <a:tab pos="1436370" algn="l"/>
                <a:tab pos="1437005" algn="l"/>
                <a:tab pos="3091815" algn="l"/>
              </a:tabLst>
            </a:pPr>
            <a:r>
              <a:rPr sz="3200" spc="-35" dirty="0">
                <a:latin typeface="Calibri"/>
                <a:cs typeface="Calibri"/>
              </a:rPr>
              <a:t>F</a:t>
            </a:r>
            <a:r>
              <a:rPr sz="3200" spc="-10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ac</a:t>
            </a:r>
            <a:r>
              <a:rPr sz="3200" spc="-4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ou</a:t>
            </a:r>
            <a:r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200" spc="-4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b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l</a:t>
            </a:r>
            <a:r>
              <a:rPr sz="3200" spc="1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200" spc="-229" dirty="0">
                <a:solidFill>
                  <a:srgbClr val="4F81BC"/>
                </a:solidFill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,  </a:t>
            </a:r>
            <a:r>
              <a:rPr sz="3200" spc="-15" dirty="0">
                <a:latin typeface="Calibri"/>
                <a:cs typeface="Calibri"/>
              </a:rPr>
              <a:t>accreditation </a:t>
            </a:r>
            <a:r>
              <a:rPr sz="3200" spc="-5" dirty="0">
                <a:latin typeface="Calibri"/>
                <a:cs typeface="Calibri"/>
              </a:rPr>
              <a:t>entities, and other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external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5" dirty="0">
                <a:latin typeface="Calibri"/>
                <a:cs typeface="Calibri"/>
              </a:rPr>
              <a:t>quality 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oversight </a:t>
            </a:r>
            <a:r>
              <a:rPr sz="3200" spc="-15" dirty="0">
                <a:latin typeface="Calibri"/>
                <a:cs typeface="Calibri"/>
              </a:rPr>
              <a:t> groups,</a:t>
            </a:r>
            <a:r>
              <a:rPr sz="3200" spc="69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well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organization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35" dirty="0">
                <a:latin typeface="Calibri"/>
                <a:cs typeface="Calibri"/>
              </a:rPr>
              <a:t>itself.</a:t>
            </a:r>
            <a:endParaRPr sz="3200">
              <a:latin typeface="Calibri"/>
              <a:cs typeface="Calibri"/>
            </a:endParaRPr>
          </a:p>
          <a:p>
            <a:pPr marL="415290" indent="-403225" algn="just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415925" algn="l"/>
              </a:tabLst>
            </a:pPr>
            <a:r>
              <a:rPr sz="3200" spc="-25" dirty="0">
                <a:latin typeface="Calibri"/>
                <a:cs typeface="Calibri"/>
              </a:rPr>
              <a:t>For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research</a:t>
            </a:r>
            <a:r>
              <a:rPr sz="3200" spc="-2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44" y="1124711"/>
            <a:ext cx="3419855" cy="237744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724144" y="3645408"/>
            <a:ext cx="3420110" cy="3200400"/>
            <a:chOff x="5724144" y="3645408"/>
            <a:chExt cx="3420110" cy="32004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3645408"/>
              <a:ext cx="3419855" cy="17708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5105399"/>
              <a:ext cx="3419855" cy="17404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101219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</a:t>
            </a:r>
            <a:r>
              <a:rPr b="1" spc="-15" dirty="0">
                <a:latin typeface="Calibri"/>
                <a:cs typeface="Calibri"/>
              </a:rPr>
              <a:t>How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35" dirty="0">
                <a:latin typeface="Calibri"/>
                <a:cs typeface="Calibri"/>
              </a:rPr>
              <a:t>to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25" dirty="0">
                <a:latin typeface="Calibri"/>
                <a:cs typeface="Calibri"/>
              </a:rPr>
              <a:t>write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a</a:t>
            </a:r>
            <a:r>
              <a:rPr b="1" spc="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'good'</a:t>
            </a:r>
            <a:r>
              <a:rPr b="1" spc="10" dirty="0">
                <a:latin typeface="Calibri"/>
                <a:cs typeface="Calibri"/>
              </a:rPr>
              <a:t> </a:t>
            </a:r>
            <a:r>
              <a:rPr b="1" spc="-20" dirty="0">
                <a:latin typeface="Calibri"/>
                <a:cs typeface="Calibri"/>
              </a:rPr>
              <a:t>indicator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795"/>
            <a:ext cx="6435090" cy="5514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The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1F487C"/>
                </a:solidFill>
                <a:latin typeface="Calibri"/>
                <a:cs typeface="Calibri"/>
              </a:rPr>
              <a:t>organization's</a:t>
            </a:r>
            <a:r>
              <a:rPr sz="3000" b="1" spc="-10" dirty="0">
                <a:solidFill>
                  <a:srgbClr val="1F487C"/>
                </a:solidFill>
                <a:latin typeface="Calibri"/>
                <a:cs typeface="Calibri"/>
              </a:rPr>
              <a:t> performance </a:t>
            </a:r>
            <a:r>
              <a:rPr sz="3000" b="1" spc="-66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1F487C"/>
                </a:solidFill>
                <a:latin typeface="Calibri"/>
                <a:cs typeface="Calibri"/>
              </a:rPr>
              <a:t>database,</a:t>
            </a:r>
            <a:r>
              <a:rPr sz="30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spc="-25" dirty="0">
                <a:solidFill>
                  <a:srgbClr val="1F487C"/>
                </a:solidFill>
                <a:latin typeface="Calibri"/>
                <a:cs typeface="Calibri"/>
              </a:rPr>
              <a:t>data</a:t>
            </a:r>
            <a:r>
              <a:rPr sz="3000" b="1" spc="-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1F487C"/>
                </a:solidFill>
                <a:latin typeface="Calibri"/>
                <a:cs typeface="Calibri"/>
              </a:rPr>
              <a:t>inventory</a:t>
            </a:r>
            <a:r>
              <a:rPr sz="3000" spc="-15" dirty="0">
                <a:latin typeface="Calibri"/>
                <a:cs typeface="Calibri"/>
              </a:rPr>
              <a:t>:</a:t>
            </a:r>
            <a:r>
              <a:rPr sz="3000" spc="-10" dirty="0">
                <a:latin typeface="Calibri"/>
                <a:cs typeface="Calibri"/>
              </a:rPr>
              <a:t> what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means,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how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where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it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was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collected,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what</a:t>
            </a:r>
            <a:r>
              <a:rPr sz="3000" spc="-5" dirty="0">
                <a:latin typeface="Calibri"/>
                <a:cs typeface="Calibri"/>
              </a:rPr>
              <a:t> definitions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were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utilized,</a:t>
            </a:r>
            <a:r>
              <a:rPr sz="3000" spc="-5" dirty="0">
                <a:latin typeface="Calibri"/>
                <a:cs typeface="Calibri"/>
              </a:rPr>
              <a:t> how</a:t>
            </a:r>
            <a:r>
              <a:rPr sz="3000" dirty="0">
                <a:latin typeface="Calibri"/>
                <a:cs typeface="Calibri"/>
              </a:rPr>
              <a:t> the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15" dirty="0">
                <a:latin typeface="Calibri"/>
                <a:cs typeface="Calibri"/>
              </a:rPr>
              <a:t> was</a:t>
            </a:r>
            <a:r>
              <a:rPr sz="3000" spc="-10" dirty="0">
                <a:latin typeface="Calibri"/>
                <a:cs typeface="Calibri"/>
              </a:rPr>
              <a:t> analyzed,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who </a:t>
            </a:r>
            <a:r>
              <a:rPr sz="3000" spc="-5" dirty="0">
                <a:latin typeface="Calibri"/>
                <a:cs typeface="Calibri"/>
              </a:rPr>
              <a:t>owns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data, </a:t>
            </a:r>
            <a:r>
              <a:rPr sz="3000" spc="-10" dirty="0">
                <a:latin typeface="Calibri"/>
                <a:cs typeface="Calibri"/>
              </a:rPr>
              <a:t>who </a:t>
            </a:r>
            <a:r>
              <a:rPr sz="3000" spc="-5" dirty="0">
                <a:latin typeface="Calibri"/>
                <a:cs typeface="Calibri"/>
              </a:rPr>
              <a:t>has </a:t>
            </a:r>
            <a:r>
              <a:rPr sz="3000" dirty="0">
                <a:latin typeface="Calibri"/>
                <a:cs typeface="Calibri"/>
              </a:rPr>
              <a:t>access </a:t>
            </a:r>
            <a:r>
              <a:rPr sz="3000" spc="-25" dirty="0">
                <a:latin typeface="Calibri"/>
                <a:cs typeface="Calibri"/>
              </a:rPr>
              <a:t>to 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data, </a:t>
            </a:r>
            <a:r>
              <a:rPr sz="3000" dirty="0">
                <a:latin typeface="Calibri"/>
                <a:cs typeface="Calibri"/>
              </a:rPr>
              <a:t>who </a:t>
            </a:r>
            <a:r>
              <a:rPr sz="3000" spc="-5" dirty="0">
                <a:latin typeface="Calibri"/>
                <a:cs typeface="Calibri"/>
              </a:rPr>
              <a:t>manages </a:t>
            </a:r>
            <a:r>
              <a:rPr sz="3000" dirty="0">
                <a:latin typeface="Calibri"/>
                <a:cs typeface="Calibri"/>
              </a:rPr>
              <a:t>the </a:t>
            </a:r>
            <a:r>
              <a:rPr sz="3000" spc="-15" dirty="0">
                <a:latin typeface="Calibri"/>
                <a:cs typeface="Calibri"/>
              </a:rPr>
              <a:t>data, </a:t>
            </a:r>
            <a:r>
              <a:rPr sz="3000" spc="-5" dirty="0">
                <a:latin typeface="Calibri"/>
                <a:cs typeface="Calibri"/>
              </a:rPr>
              <a:t>and 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how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can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used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shared.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23" y="1341119"/>
            <a:ext cx="2556604" cy="26273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16623" y="4078223"/>
            <a:ext cx="2627375" cy="276758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82" y="106806"/>
            <a:ext cx="86239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u="none" spc="-15" dirty="0"/>
              <a:t>Characteristics</a:t>
            </a:r>
            <a:r>
              <a:rPr sz="4000" u="none" spc="-80" dirty="0"/>
              <a:t> </a:t>
            </a:r>
            <a:r>
              <a:rPr sz="4000" u="none" dirty="0"/>
              <a:t>of</a:t>
            </a:r>
            <a:r>
              <a:rPr sz="4000" u="none" spc="-5" dirty="0"/>
              <a:t> </a:t>
            </a:r>
            <a:r>
              <a:rPr sz="4000" u="none" dirty="0"/>
              <a:t>a </a:t>
            </a:r>
            <a:r>
              <a:rPr sz="4000" u="none" spc="-10" dirty="0"/>
              <a:t>performance</a:t>
            </a:r>
            <a:r>
              <a:rPr sz="4000" u="none" spc="20" dirty="0"/>
              <a:t> </a:t>
            </a:r>
            <a:r>
              <a:rPr sz="4000" u="none" spc="-10" dirty="0"/>
              <a:t>measure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015476" y="629792"/>
            <a:ext cx="565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Microsoft Sans Serif"/>
                <a:cs typeface="Microsoft Sans Serif"/>
              </a:rPr>
              <a:t>•</a:t>
            </a:r>
            <a:endParaRPr sz="7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949528"/>
            <a:ext cx="8990330" cy="18199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latin typeface="Calibri"/>
                <a:cs typeface="Calibri"/>
              </a:rPr>
              <a:t>Valid</a:t>
            </a:r>
            <a:endParaRPr sz="28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670"/>
              </a:spcBef>
              <a:buFont typeface="Microsoft Sans Serif"/>
              <a:buChar char="•"/>
              <a:tabLst>
                <a:tab pos="436245" algn="l"/>
                <a:tab pos="436880" algn="l"/>
                <a:tab pos="1106805" algn="l"/>
                <a:tab pos="2503170" algn="l"/>
                <a:tab pos="3418204" algn="l"/>
                <a:tab pos="4411980" algn="l"/>
                <a:tab pos="4719955" algn="l"/>
                <a:tab pos="6872605" algn="l"/>
                <a:tab pos="7583170" algn="l"/>
              </a:tabLst>
            </a:pPr>
            <a:r>
              <a:rPr dirty="0"/>
              <a:t>	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10" dirty="0">
                <a:latin typeface="Calibri"/>
                <a:cs typeface="Calibri"/>
              </a:rPr>
              <a:t>h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2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spc="10" dirty="0">
                <a:latin typeface="Calibri"/>
                <a:cs typeface="Calibri"/>
              </a:rPr>
              <a:t>c</a:t>
            </a:r>
            <a:r>
              <a:rPr sz="2800" spc="-5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y	with	</a:t>
            </a:r>
            <a:r>
              <a:rPr sz="2800" spc="5" dirty="0">
                <a:latin typeface="Calibri"/>
                <a:cs typeface="Calibri"/>
              </a:rPr>
              <a:t>whi</a:t>
            </a:r>
            <a:r>
              <a:rPr sz="2800" spc="-20" dirty="0">
                <a:latin typeface="Calibri"/>
                <a:cs typeface="Calibri"/>
              </a:rPr>
              <a:t>c</a:t>
            </a:r>
            <a:r>
              <a:rPr sz="2800" spc="5" dirty="0">
                <a:latin typeface="Calibri"/>
                <a:cs typeface="Calibri"/>
              </a:rPr>
              <a:t>h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	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easu</a:t>
            </a:r>
            <a:r>
              <a:rPr sz="2800" spc="-50" dirty="0">
                <a:latin typeface="Calibri"/>
                <a:cs typeface="Calibri"/>
              </a:rPr>
              <a:t>r</a:t>
            </a:r>
            <a:r>
              <a:rPr sz="2800" spc="5" dirty="0">
                <a:latin typeface="Calibri"/>
                <a:cs typeface="Calibri"/>
              </a:rPr>
              <a:t>e</a:t>
            </a:r>
            <a:r>
              <a:rPr sz="2800" spc="-15" dirty="0">
                <a:latin typeface="Calibri"/>
                <a:cs typeface="Calibri"/>
              </a:rPr>
              <a:t>m</a:t>
            </a:r>
            <a:r>
              <a:rPr sz="2800" spc="20" dirty="0">
                <a:latin typeface="Calibri"/>
                <a:cs typeface="Calibri"/>
              </a:rPr>
              <a:t>e</a:t>
            </a:r>
            <a:r>
              <a:rPr sz="2800" spc="-30" dirty="0">
                <a:latin typeface="Calibri"/>
                <a:cs typeface="Calibri"/>
              </a:rPr>
              <a:t>n</a:t>
            </a:r>
            <a:r>
              <a:rPr sz="2800" dirty="0">
                <a:latin typeface="Calibri"/>
                <a:cs typeface="Calibri"/>
              </a:rPr>
              <a:t>t	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15" dirty="0">
                <a:latin typeface="Calibri"/>
                <a:cs typeface="Calibri"/>
              </a:rPr>
              <a:t>o</a:t>
            </a:r>
            <a:r>
              <a:rPr sz="2800" dirty="0">
                <a:latin typeface="Calibri"/>
                <a:cs typeface="Calibri"/>
              </a:rPr>
              <a:t>l	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asu</a:t>
            </a:r>
            <a:r>
              <a:rPr sz="2800" spc="-5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es 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what</a:t>
            </a:r>
            <a:r>
              <a:rPr sz="28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it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 supposed</a:t>
            </a:r>
            <a:r>
              <a:rPr sz="2800" spc="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to</a:t>
            </a:r>
            <a:r>
              <a:rPr sz="2800" spc="-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measure</a:t>
            </a:r>
            <a:r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042030"/>
            <a:ext cx="3063875" cy="18199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latin typeface="Calibri"/>
                <a:cs typeface="Calibri"/>
              </a:rPr>
              <a:t>Reliable</a:t>
            </a:r>
            <a:endParaRPr sz="2800">
              <a:latin typeface="Calibri"/>
              <a:cs typeface="Calibri"/>
            </a:endParaRPr>
          </a:p>
          <a:p>
            <a:pPr marL="356870" marR="5080" indent="-344805">
              <a:lnSpc>
                <a:spcPct val="150100"/>
              </a:lnSpc>
              <a:spcBef>
                <a:spcPts val="670"/>
              </a:spcBef>
              <a:buFont typeface="Microsoft Sans Serif"/>
              <a:buChar char="•"/>
              <a:tabLst>
                <a:tab pos="356870" algn="l"/>
                <a:tab pos="357505" algn="l"/>
                <a:tab pos="1494155" algn="l"/>
                <a:tab pos="2277745" algn="l"/>
              </a:tabLst>
            </a:pPr>
            <a:r>
              <a:rPr sz="2800" spc="-50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iel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d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s	t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h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	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same  </a:t>
            </a:r>
            <a:r>
              <a:rPr sz="2800" spc="-10" dirty="0">
                <a:latin typeface="Calibri"/>
                <a:cs typeface="Calibri"/>
              </a:rPr>
              <a:t>reproducible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way)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0617" y="3767709"/>
            <a:ext cx="564642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80795" algn="l"/>
                <a:tab pos="1957705" algn="l"/>
                <a:tab pos="3570604" algn="l"/>
                <a:tab pos="5357495" algn="l"/>
              </a:tabLst>
            </a:pPr>
            <a:r>
              <a:rPr sz="2800" spc="-2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es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lts	</a:t>
            </a:r>
            <a:r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n	</a:t>
            </a:r>
            <a:r>
              <a:rPr sz="2800" spc="-4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spc="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800" spc="-30" dirty="0">
                <a:solidFill>
                  <a:srgbClr val="1F487C"/>
                </a:solidFill>
                <a:latin typeface="Calibri"/>
                <a:cs typeface="Calibri"/>
              </a:rPr>
              <a:t>at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ed	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eas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u</a:t>
            </a:r>
            <a:r>
              <a:rPr sz="2800" spc="-4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.	</a:t>
            </a:r>
            <a:r>
              <a:rPr sz="2800" spc="-15" dirty="0">
                <a:latin typeface="Calibri"/>
                <a:cs typeface="Calibri"/>
              </a:rPr>
              <a:t>(a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4921402"/>
            <a:ext cx="8988425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reliable </a:t>
            </a:r>
            <a:r>
              <a:rPr sz="2800" spc="-10" dirty="0">
                <a:latin typeface="Calibri"/>
                <a:cs typeface="Calibri"/>
              </a:rPr>
              <a:t>measure </a:t>
            </a:r>
            <a:r>
              <a:rPr sz="2800" spc="-5" dirty="0">
                <a:latin typeface="Calibri"/>
                <a:cs typeface="Calibri"/>
              </a:rPr>
              <a:t>will 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give 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you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the </a:t>
            </a:r>
            <a:r>
              <a:rPr sz="2800" spc="5" dirty="0">
                <a:solidFill>
                  <a:srgbClr val="1F487C"/>
                </a:solidFill>
                <a:latin typeface="Calibri"/>
                <a:cs typeface="Calibri"/>
              </a:rPr>
              <a:t>same 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information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each 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 time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you </a:t>
            </a:r>
            <a:r>
              <a:rPr sz="2800" spc="-10" dirty="0">
                <a:solidFill>
                  <a:srgbClr val="1F487C"/>
                </a:solidFill>
                <a:latin typeface="Calibri"/>
                <a:cs typeface="Calibri"/>
              </a:rPr>
              <a:t>measure</a:t>
            </a:r>
            <a:r>
              <a:rPr sz="2800" spc="-10" dirty="0">
                <a:latin typeface="Calibri"/>
                <a:cs typeface="Calibri"/>
              </a:rPr>
              <a:t>, </a:t>
            </a:r>
            <a:r>
              <a:rPr sz="2800" dirty="0">
                <a:latin typeface="Calibri"/>
                <a:cs typeface="Calibri"/>
              </a:rPr>
              <a:t>but it </a:t>
            </a:r>
            <a:r>
              <a:rPr sz="2800" spc="-20" dirty="0">
                <a:latin typeface="Calibri"/>
                <a:cs typeface="Calibri"/>
              </a:rPr>
              <a:t>may </a:t>
            </a:r>
            <a:r>
              <a:rPr sz="2800" spc="-5" dirty="0">
                <a:latin typeface="Calibri"/>
                <a:cs typeface="Calibri"/>
              </a:rPr>
              <a:t>not be </a:t>
            </a:r>
            <a:r>
              <a:rPr sz="2800" spc="-10" dirty="0">
                <a:latin typeface="Calibri"/>
                <a:cs typeface="Calibri"/>
              </a:rPr>
              <a:t>valid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intended </a:t>
            </a:r>
            <a:r>
              <a:rPr sz="2800" spc="-5" dirty="0">
                <a:latin typeface="Calibri"/>
                <a:cs typeface="Calibri"/>
              </a:rPr>
              <a:t> use.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2133600"/>
            <a:ext cx="3922775" cy="1627632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39444"/>
            <a:ext cx="5499735" cy="566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latin typeface="Calibri"/>
                <a:cs typeface="Calibri"/>
              </a:rPr>
              <a:t>Sen</a:t>
            </a: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sit</a:t>
            </a:r>
            <a:r>
              <a:rPr sz="2200" b="1" dirty="0">
                <a:latin typeface="Calibri"/>
                <a:cs typeface="Calibri"/>
              </a:rPr>
              <a:t>ive</a:t>
            </a:r>
            <a:endParaRPr sz="2200">
              <a:latin typeface="Calibri"/>
              <a:cs typeface="Calibri"/>
            </a:endParaRPr>
          </a:p>
          <a:p>
            <a:pPr marL="356870" marR="5715" indent="-344805" algn="just">
              <a:lnSpc>
                <a:spcPct val="150100"/>
              </a:lnSpc>
              <a:spcBef>
                <a:spcPts val="52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able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detect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ive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values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i="1" spc="-10" dirty="0">
                <a:latin typeface="Calibri"/>
                <a:cs typeface="Calibri"/>
              </a:rPr>
              <a:t>all </a:t>
            </a:r>
            <a:r>
              <a:rPr sz="2200" i="1" spc="-5" dirty="0">
                <a:latin typeface="Calibri"/>
                <a:cs typeface="Calibri"/>
              </a:rPr>
              <a:t> positive </a:t>
            </a:r>
            <a:r>
              <a:rPr sz="2200" spc="-5" dirty="0">
                <a:latin typeface="Calibri"/>
                <a:cs typeface="Calibri"/>
              </a:rPr>
              <a:t>cases) </a:t>
            </a:r>
            <a:r>
              <a:rPr sz="2200" dirty="0">
                <a:latin typeface="Calibri"/>
                <a:cs typeface="Calibri"/>
              </a:rPr>
              <a:t>. </a:t>
            </a:r>
            <a:r>
              <a:rPr sz="2200" b="1" spc="-5" dirty="0">
                <a:latin typeface="Calibri"/>
                <a:cs typeface="Calibri"/>
              </a:rPr>
              <a:t>Called </a:t>
            </a:r>
            <a:r>
              <a:rPr sz="2200" b="1" dirty="0">
                <a:latin typeface="Calibri"/>
                <a:cs typeface="Calibri"/>
              </a:rPr>
              <a:t>the true </a:t>
            </a:r>
            <a:r>
              <a:rPr sz="2200" b="1" spc="-5" dirty="0">
                <a:latin typeface="Calibri"/>
                <a:cs typeface="Calibri"/>
              </a:rPr>
              <a:t>po</a:t>
            </a:r>
            <a:r>
              <a:rPr sz="2200" b="1" spc="-5" dirty="0">
                <a:solidFill>
                  <a:srgbClr val="FF0000"/>
                </a:solidFill>
                <a:latin typeface="Calibri"/>
                <a:cs typeface="Calibri"/>
              </a:rPr>
              <a:t>sit</a:t>
            </a:r>
            <a:r>
              <a:rPr sz="2200" b="1" spc="-5" dirty="0">
                <a:latin typeface="Calibri"/>
                <a:cs typeface="Calibri"/>
              </a:rPr>
              <a:t>ive </a:t>
            </a:r>
            <a:r>
              <a:rPr sz="2200" b="1" spc="-25" dirty="0">
                <a:latin typeface="Calibri"/>
                <a:cs typeface="Calibri"/>
              </a:rPr>
              <a:t>rate</a:t>
            </a:r>
            <a:r>
              <a:rPr sz="2200" spc="-25" dirty="0">
                <a:latin typeface="Calibri"/>
                <a:cs typeface="Calibri"/>
              </a:rPr>
              <a:t>,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or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probability</a:t>
            </a:r>
            <a:r>
              <a:rPr sz="2200" b="1" spc="-5" dirty="0">
                <a:latin typeface="Calibri"/>
                <a:cs typeface="Calibri"/>
              </a:rPr>
              <a:t> of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detection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(so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false </a:t>
            </a:r>
            <a:r>
              <a:rPr sz="2200" spc="-10" dirty="0">
                <a:latin typeface="Calibri"/>
                <a:cs typeface="Calibri"/>
              </a:rPr>
              <a:t> negatives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few)</a:t>
            </a:r>
            <a:r>
              <a:rPr sz="2200" b="1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0"/>
              </a:spcBef>
            </a:pPr>
            <a:r>
              <a:rPr sz="2200" b="1" spc="-5" dirty="0">
                <a:latin typeface="Calibri"/>
                <a:cs typeface="Calibri"/>
              </a:rPr>
              <a:t>Specific</a:t>
            </a:r>
            <a:endParaRPr sz="22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53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200" dirty="0">
                <a:latin typeface="Calibri"/>
                <a:cs typeface="Calibri"/>
              </a:rPr>
              <a:t>Be able </a:t>
            </a:r>
            <a:r>
              <a:rPr sz="2200" spc="-10" dirty="0">
                <a:latin typeface="Calibri"/>
                <a:cs typeface="Calibri"/>
              </a:rPr>
              <a:t>to detect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negative </a:t>
            </a:r>
            <a:r>
              <a:rPr sz="2200" spc="-5" dirty="0">
                <a:latin typeface="Calibri"/>
                <a:cs typeface="Calibri"/>
              </a:rPr>
              <a:t>values.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called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b="1" dirty="0">
                <a:latin typeface="Calibri"/>
                <a:cs typeface="Calibri"/>
              </a:rPr>
              <a:t>true </a:t>
            </a:r>
            <a:r>
              <a:rPr sz="2200" b="1" spc="-15" dirty="0">
                <a:latin typeface="Calibri"/>
                <a:cs typeface="Calibri"/>
              </a:rPr>
              <a:t>negative </a:t>
            </a:r>
            <a:r>
              <a:rPr sz="2200" b="1" spc="-25" dirty="0">
                <a:latin typeface="Calibri"/>
                <a:cs typeface="Calibri"/>
              </a:rPr>
              <a:t>rate </a:t>
            </a:r>
            <a:r>
              <a:rPr sz="2200" spc="-5" dirty="0">
                <a:latin typeface="Calibri"/>
                <a:cs typeface="Calibri"/>
              </a:rPr>
              <a:t>(so </a:t>
            </a:r>
            <a:r>
              <a:rPr sz="2200" spc="-10" dirty="0">
                <a:latin typeface="Calibri"/>
                <a:cs typeface="Calibri"/>
              </a:rPr>
              <a:t>false positives </a:t>
            </a:r>
            <a:r>
              <a:rPr sz="2200" spc="-15" dirty="0">
                <a:latin typeface="Calibri"/>
                <a:cs typeface="Calibri"/>
              </a:rPr>
              <a:t>are </a:t>
            </a:r>
            <a:r>
              <a:rPr sz="2200" spc="-10" dirty="0">
                <a:latin typeface="Calibri"/>
                <a:cs typeface="Calibri"/>
              </a:rPr>
              <a:t> few)</a:t>
            </a:r>
            <a:r>
              <a:rPr sz="2200" b="1" spc="-1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  <a:p>
            <a:pPr marL="356870" indent="-344805" algn="just">
              <a:lnSpc>
                <a:spcPct val="100000"/>
              </a:lnSpc>
              <a:spcBef>
                <a:spcPts val="185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200" spc="-30" dirty="0">
                <a:latin typeface="Calibri"/>
                <a:cs typeface="Calibri"/>
              </a:rPr>
              <a:t>However,</a:t>
            </a:r>
            <a:r>
              <a:rPr sz="2200" spc="5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if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509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indicator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530" dirty="0"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too</a:t>
            </a:r>
            <a:r>
              <a:rPr sz="2200" spc="5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specific</a:t>
            </a:r>
            <a:r>
              <a:rPr sz="2200" spc="-5" dirty="0">
                <a:latin typeface="Calibri"/>
                <a:cs typeface="Calibri"/>
              </a:rPr>
              <a:t>,</a:t>
            </a:r>
            <a:r>
              <a:rPr sz="2200" spc="50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it</a:t>
            </a:r>
            <a:endParaRPr sz="22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1320"/>
              </a:spcBef>
            </a:pP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not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2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sensitive</a:t>
            </a:r>
            <a:r>
              <a:rPr sz="22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enough</a:t>
            </a:r>
            <a:r>
              <a:rPr sz="2200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582" y="106806"/>
            <a:ext cx="86239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u="none" spc="-15" dirty="0"/>
              <a:t>Characteristics</a:t>
            </a:r>
            <a:r>
              <a:rPr sz="4000" u="none" spc="-80" dirty="0"/>
              <a:t> </a:t>
            </a:r>
            <a:r>
              <a:rPr sz="4000" u="none" dirty="0"/>
              <a:t>of</a:t>
            </a:r>
            <a:r>
              <a:rPr sz="4000" u="none" spc="-5" dirty="0"/>
              <a:t> </a:t>
            </a:r>
            <a:r>
              <a:rPr sz="4000" u="none" dirty="0"/>
              <a:t>a </a:t>
            </a:r>
            <a:r>
              <a:rPr sz="4000" u="none" spc="-10" dirty="0"/>
              <a:t>performance</a:t>
            </a:r>
            <a:r>
              <a:rPr sz="4000" u="none" spc="20" dirty="0"/>
              <a:t> </a:t>
            </a:r>
            <a:r>
              <a:rPr sz="4000" u="none" spc="-10" dirty="0"/>
              <a:t>measure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711952" y="1030224"/>
            <a:ext cx="3444240" cy="5828030"/>
            <a:chOff x="5711952" y="1030224"/>
            <a:chExt cx="3444240" cy="58280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1952" y="1030224"/>
              <a:ext cx="3444240" cy="4572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5443727"/>
              <a:ext cx="3419855" cy="1414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45934"/>
            <a:chOff x="0" y="0"/>
            <a:chExt cx="9144000" cy="684593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5021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85742"/>
              <a:ext cx="9144000" cy="3560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082164" algn="l"/>
                <a:tab pos="9159240" algn="l"/>
              </a:tabLst>
            </a:pPr>
            <a:r>
              <a:rPr spc="-5" dirty="0"/>
              <a:t> 	</a:t>
            </a:r>
            <a:r>
              <a:rPr spc="-45" dirty="0"/>
              <a:t>Types</a:t>
            </a:r>
            <a:r>
              <a:rPr spc="-1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30" dirty="0"/>
              <a:t>Data</a:t>
            </a:r>
            <a:r>
              <a:rPr spc="20" dirty="0"/>
              <a:t> </a:t>
            </a:r>
            <a:r>
              <a:rPr spc="-10" dirty="0"/>
              <a:t>Analysis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29309"/>
            <a:ext cx="3613150" cy="3001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527685" algn="l"/>
                <a:tab pos="528320" algn="l"/>
              </a:tabLst>
            </a:pPr>
            <a:r>
              <a:rPr sz="3200" dirty="0">
                <a:latin typeface="Calibri"/>
                <a:cs typeface="Calibri"/>
              </a:rPr>
              <a:t>Initial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analysis.</a:t>
            </a:r>
            <a:endParaRPr sz="320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2690"/>
              </a:spcBef>
              <a:buAutoNum type="alphaLcParenR"/>
              <a:tabLst>
                <a:tab pos="527685" algn="l"/>
                <a:tab pos="528320" algn="l"/>
                <a:tab pos="2207895" algn="l"/>
              </a:tabLst>
            </a:pPr>
            <a:r>
              <a:rPr sz="3200" dirty="0">
                <a:latin typeface="Calibri"/>
                <a:cs typeface="Calibri"/>
              </a:rPr>
              <a:t>I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ensi</a:t>
            </a:r>
            <a:r>
              <a:rPr sz="3200" spc="-2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e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35" dirty="0">
                <a:latin typeface="Calibri"/>
                <a:cs typeface="Calibri"/>
              </a:rPr>
              <a:t>y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s</a:t>
            </a:r>
            <a:r>
              <a:rPr sz="3200" spc="-5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latin typeface="Calibri"/>
                <a:cs typeface="Calibri"/>
              </a:rPr>
              <a:t>A)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Initial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analysis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4302007"/>
            <a:ext cx="162941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200" spc="-20" dirty="0">
                <a:latin typeface="Calibri"/>
                <a:cs typeface="Calibri"/>
              </a:rPr>
              <a:t>Review </a:t>
            </a:r>
            <a:r>
              <a:rPr sz="3200" spc="-715" dirty="0">
                <a:latin typeface="Calibri"/>
                <a:cs typeface="Calibri"/>
              </a:rPr>
              <a:t> </a:t>
            </a:r>
            <a:r>
              <a:rPr sz="3200" spc="-55" dirty="0">
                <a:latin typeface="Calibri"/>
                <a:cs typeface="Calibri"/>
              </a:rPr>
              <a:t>v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5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5" dirty="0">
                <a:latin typeface="Calibri"/>
                <a:cs typeface="Calibri"/>
              </a:rPr>
              <a:t>d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250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,  </a:t>
            </a:r>
            <a:r>
              <a:rPr sz="3200" spc="-15" dirty="0">
                <a:latin typeface="Calibri"/>
                <a:cs typeface="Calibri"/>
              </a:rPr>
              <a:t>data.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3519" y="4302007"/>
            <a:ext cx="31502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4650">
              <a:lnSpc>
                <a:spcPct val="150100"/>
              </a:lnSpc>
              <a:spcBef>
                <a:spcPts val="100"/>
              </a:spcBef>
              <a:tabLst>
                <a:tab pos="951230" algn="l"/>
                <a:tab pos="1628139" algn="l"/>
                <a:tab pos="2799080" algn="l"/>
              </a:tabLst>
            </a:pPr>
            <a:r>
              <a:rPr sz="3200" spc="-70" dirty="0">
                <a:latin typeface="Calibri"/>
                <a:cs typeface="Calibri"/>
              </a:rPr>
              <a:t>f</a:t>
            </a:r>
            <a:r>
              <a:rPr sz="3200" spc="5" dirty="0">
                <a:latin typeface="Calibri"/>
                <a:cs typeface="Calibri"/>
              </a:rPr>
              <a:t>o</a:t>
            </a:r>
            <a:r>
              <a:rPr sz="3200" spc="-5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		</a:t>
            </a:r>
            <a:r>
              <a:rPr sz="3200" spc="-5" dirty="0">
                <a:latin typeface="Calibri"/>
                <a:cs typeface="Calibri"/>
              </a:rPr>
              <a:t>acc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9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spc="10" dirty="0">
                <a:latin typeface="Calibri"/>
                <a:cs typeface="Calibri"/>
              </a:rPr>
              <a:t>c</a:t>
            </a:r>
            <a:r>
              <a:rPr sz="3200" spc="-229" dirty="0">
                <a:latin typeface="Calibri"/>
                <a:cs typeface="Calibri"/>
              </a:rPr>
              <a:t>y</a:t>
            </a:r>
            <a:r>
              <a:rPr sz="3200" spc="-5" dirty="0">
                <a:latin typeface="Calibri"/>
                <a:cs typeface="Calibri"/>
              </a:rPr>
              <a:t>,  </a:t>
            </a:r>
            <a:r>
              <a:rPr sz="3200" spc="20" dirty="0">
                <a:latin typeface="Calibri"/>
                <a:cs typeface="Calibri"/>
              </a:rPr>
              <a:t>a</a:t>
            </a:r>
            <a:r>
              <a:rPr sz="3200" spc="-10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el</a:t>
            </a:r>
            <a:r>
              <a:rPr sz="3200" spc="5" dirty="0">
                <a:latin typeface="Calibri"/>
                <a:cs typeface="Calibri"/>
              </a:rPr>
              <a:t>i</a:t>
            </a:r>
            <a:r>
              <a:rPr sz="3200" spc="-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b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l</a:t>
            </a:r>
            <a:r>
              <a:rPr sz="3200" spc="-5" dirty="0">
                <a:latin typeface="Calibri"/>
                <a:cs typeface="Calibri"/>
              </a:rPr>
              <a:t>i</a:t>
            </a:r>
            <a:r>
              <a:rPr sz="3200" spc="1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1223" y="3428999"/>
            <a:ext cx="3895344" cy="3282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223" y="1124711"/>
            <a:ext cx="3895344" cy="214274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2520"/>
            <a:ext cx="246126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5"/>
              </a:spcBef>
              <a:tabLst>
                <a:tab pos="646430" algn="l"/>
                <a:tab pos="1625600" algn="l"/>
              </a:tabLst>
            </a:pPr>
            <a:r>
              <a:rPr sz="3600" spc="-5" dirty="0">
                <a:latin typeface="Calibri"/>
                <a:cs typeface="Calibri"/>
              </a:rPr>
              <a:t>1</a:t>
            </a:r>
            <a:r>
              <a:rPr sz="3600" dirty="0">
                <a:latin typeface="Calibri"/>
                <a:cs typeface="Calibri"/>
              </a:rPr>
              <a:t>.	</a:t>
            </a:r>
            <a:r>
              <a:rPr sz="3600" spc="-5" dirty="0">
                <a:latin typeface="Calibri"/>
                <a:cs typeface="Calibri"/>
              </a:rPr>
              <a:t>Th</a:t>
            </a:r>
            <a:r>
              <a:rPr sz="3600" dirty="0">
                <a:latin typeface="Calibri"/>
                <a:cs typeface="Calibri"/>
              </a:rPr>
              <a:t>e	</a:t>
            </a:r>
            <a:r>
              <a:rPr sz="3600" spc="-5" dirty="0">
                <a:latin typeface="Calibri"/>
                <a:cs typeface="Calibri"/>
              </a:rPr>
              <a:t>d</a:t>
            </a:r>
            <a:r>
              <a:rPr sz="3600" spc="-20" dirty="0">
                <a:latin typeface="Calibri"/>
                <a:cs typeface="Calibri"/>
              </a:rPr>
              <a:t>a</a:t>
            </a:r>
            <a:r>
              <a:rPr sz="3600" spc="-55" dirty="0">
                <a:latin typeface="Calibri"/>
                <a:cs typeface="Calibri"/>
              </a:rPr>
              <a:t>t</a:t>
            </a:r>
            <a:r>
              <a:rPr sz="3600" dirty="0">
                <a:latin typeface="Calibri"/>
                <a:cs typeface="Calibri"/>
              </a:rPr>
              <a:t>a 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adequate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3748" y="972520"/>
            <a:ext cx="160401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37490">
              <a:lnSpc>
                <a:spcPct val="150100"/>
              </a:lnSpc>
              <a:spcBef>
                <a:spcPts val="105"/>
              </a:spcBef>
            </a:pPr>
            <a:r>
              <a:rPr sz="3600" spc="-10" dirty="0">
                <a:latin typeface="Calibri"/>
                <a:cs typeface="Calibri"/>
              </a:rPr>
              <a:t>should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i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n</a:t>
            </a:r>
            <a:r>
              <a:rPr sz="3600" spc="-80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1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v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als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2223" y="972520"/>
            <a:ext cx="473837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9275" marR="5080" indent="-537210">
              <a:lnSpc>
                <a:spcPct val="150100"/>
              </a:lnSpc>
              <a:spcBef>
                <a:spcPts val="105"/>
              </a:spcBef>
              <a:tabLst>
                <a:tab pos="768350" algn="l"/>
                <a:tab pos="2677160" algn="l"/>
                <a:tab pos="2933065" algn="l"/>
                <a:tab pos="3333115" algn="l"/>
                <a:tab pos="4104004" algn="l"/>
              </a:tabLst>
            </a:pPr>
            <a:r>
              <a:rPr sz="3600" dirty="0">
                <a:latin typeface="Calibri"/>
                <a:cs typeface="Calibri"/>
              </a:rPr>
              <a:t>be		</a:t>
            </a: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spc="-5" dirty="0">
                <a:latin typeface="Calibri"/>
                <a:cs typeface="Calibri"/>
              </a:rPr>
              <a:t>nal</a:t>
            </a:r>
            <a:r>
              <a:rPr sz="3600" spc="-60" dirty="0">
                <a:latin typeface="Calibri"/>
                <a:cs typeface="Calibri"/>
              </a:rPr>
              <a:t>y</a:t>
            </a:r>
            <a:r>
              <a:rPr sz="3600" spc="-80" dirty="0">
                <a:latin typeface="Calibri"/>
                <a:cs typeface="Calibri"/>
              </a:rPr>
              <a:t>z</a:t>
            </a:r>
            <a:r>
              <a:rPr sz="3600" dirty="0">
                <a:latin typeface="Calibri"/>
                <a:cs typeface="Calibri"/>
              </a:rPr>
              <a:t>ed	</a:t>
            </a:r>
            <a:r>
              <a:rPr sz="3600" spc="-25" dirty="0">
                <a:latin typeface="Calibri"/>
                <a:cs typeface="Calibri"/>
              </a:rPr>
              <a:t>a</a:t>
            </a:r>
            <a:r>
              <a:rPr sz="3600" dirty="0">
                <a:latin typeface="Calibri"/>
                <a:cs typeface="Calibri"/>
              </a:rPr>
              <a:t>t	</a:t>
            </a:r>
            <a:r>
              <a:rPr sz="3600" spc="-8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g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ula</a:t>
            </a:r>
            <a:r>
              <a:rPr sz="3600" spc="-33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,  </a:t>
            </a:r>
            <a:r>
              <a:rPr sz="3600" spc="-5" dirty="0">
                <a:latin typeface="Calibri"/>
                <a:cs typeface="Calibri"/>
              </a:rPr>
              <a:t>s</a:t>
            </a:r>
            <a:r>
              <a:rPr sz="3600" spc="10" dirty="0">
                <a:latin typeface="Calibri"/>
                <a:cs typeface="Calibri"/>
              </a:rPr>
              <a:t>p</a:t>
            </a:r>
            <a:r>
              <a:rPr sz="3600" dirty="0">
                <a:latin typeface="Calibri"/>
                <a:cs typeface="Calibri"/>
              </a:rPr>
              <a:t>ec</a:t>
            </a:r>
            <a:r>
              <a:rPr sz="3600" spc="-15" dirty="0">
                <a:latin typeface="Calibri"/>
                <a:cs typeface="Calibri"/>
              </a:rPr>
              <a:t>i</a:t>
            </a:r>
            <a:r>
              <a:rPr sz="3600" spc="-5" dirty="0">
                <a:latin typeface="Calibri"/>
                <a:cs typeface="Calibri"/>
              </a:rPr>
              <a:t>fie</a:t>
            </a:r>
            <a:r>
              <a:rPr sz="3600" dirty="0">
                <a:latin typeface="Calibri"/>
                <a:cs typeface="Calibri"/>
              </a:rPr>
              <a:t>d		</a:t>
            </a:r>
            <a:r>
              <a:rPr sz="3600" spc="-20" dirty="0">
                <a:latin typeface="Calibri"/>
                <a:cs typeface="Calibri"/>
              </a:rPr>
              <a:t>b</a:t>
            </a:r>
            <a:r>
              <a:rPr sz="3600" dirty="0">
                <a:latin typeface="Calibri"/>
                <a:cs typeface="Calibri"/>
              </a:rPr>
              <a:t>y	the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894533"/>
            <a:ext cx="6390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Calibri"/>
                <a:cs typeface="Calibri"/>
              </a:rPr>
              <a:t>department/service/team/setting</a:t>
            </a:r>
            <a:r>
              <a:rPr sz="3200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78150" algn="l"/>
                <a:tab pos="9159240" algn="l"/>
              </a:tabLst>
            </a:pPr>
            <a:r>
              <a:rPr spc="-5" dirty="0"/>
              <a:t> 	Initial</a:t>
            </a:r>
            <a:r>
              <a:rPr dirty="0"/>
              <a:t> </a:t>
            </a:r>
            <a:r>
              <a:rPr spc="-10" dirty="0"/>
              <a:t>Analysis	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0" y="3502151"/>
            <a:ext cx="9144000" cy="3352800"/>
            <a:chOff x="0" y="3502151"/>
            <a:chExt cx="9144000" cy="33528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502151"/>
              <a:ext cx="9144000" cy="3352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02151"/>
              <a:ext cx="9144000" cy="20726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2695" y="6528815"/>
              <a:ext cx="2051303" cy="326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7412"/>
            <a:ext cx="5139055" cy="539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49700"/>
              </a:lnSpc>
              <a:spcBef>
                <a:spcPts val="100"/>
              </a:spcBef>
            </a:pPr>
            <a:r>
              <a:rPr sz="2500" spc="-40" dirty="0">
                <a:solidFill>
                  <a:srgbClr val="1F487C"/>
                </a:solidFill>
                <a:latin typeface="Calibri"/>
                <a:cs typeface="Calibri"/>
              </a:rPr>
              <a:t>COMPARE </a:t>
            </a:r>
            <a:r>
              <a:rPr sz="2500" dirty="0">
                <a:latin typeface="Calibri"/>
                <a:cs typeface="Calibri"/>
              </a:rPr>
              <a:t>the actual </a:t>
            </a:r>
            <a:r>
              <a:rPr sz="2500" spc="-10" dirty="0">
                <a:latin typeface="Calibri"/>
                <a:cs typeface="Calibri"/>
              </a:rPr>
              <a:t>performance</a:t>
            </a:r>
            <a:r>
              <a:rPr sz="2500" spc="-5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for </a:t>
            </a:r>
            <a:r>
              <a:rPr sz="2500" spc="-2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each</a:t>
            </a:r>
            <a:r>
              <a:rPr sz="2500" spc="-10" dirty="0">
                <a:latin typeface="Calibri"/>
                <a:cs typeface="Calibri"/>
              </a:rPr>
              <a:t> indicator:</a:t>
            </a:r>
            <a:endParaRPr sz="2500">
              <a:latin typeface="Calibri"/>
              <a:cs typeface="Calibri"/>
            </a:endParaRPr>
          </a:p>
          <a:p>
            <a:pPr marL="323215" indent="-311150" algn="just">
              <a:lnSpc>
                <a:spcPct val="100000"/>
              </a:lnSpc>
              <a:spcBef>
                <a:spcPts val="2115"/>
              </a:spcBef>
              <a:buAutoNum type="arabicPeriod"/>
              <a:tabLst>
                <a:tab pos="323850" algn="l"/>
              </a:tabLst>
            </a:pPr>
            <a:r>
              <a:rPr sz="2500" spc="-5" dirty="0">
                <a:latin typeface="Calibri"/>
                <a:cs typeface="Calibri"/>
              </a:rPr>
              <a:t>Self-comparison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overtime.</a:t>
            </a:r>
            <a:endParaRPr sz="2500">
              <a:latin typeface="Calibri"/>
              <a:cs typeface="Calibri"/>
            </a:endParaRPr>
          </a:p>
          <a:p>
            <a:pPr marL="12700" marR="7620" algn="just">
              <a:lnSpc>
                <a:spcPct val="150200"/>
              </a:lnSpc>
              <a:spcBef>
                <a:spcPts val="580"/>
              </a:spcBef>
              <a:buAutoNum type="arabicPeriod"/>
              <a:tabLst>
                <a:tab pos="427990" algn="l"/>
              </a:tabLst>
            </a:pPr>
            <a:r>
              <a:rPr sz="2500" spc="-10" dirty="0">
                <a:latin typeface="Calibri"/>
                <a:cs typeface="Calibri"/>
              </a:rPr>
              <a:t>Compare</a:t>
            </a:r>
            <a:r>
              <a:rPr sz="2500" spc="-5" dirty="0">
                <a:latin typeface="Calibri"/>
                <a:cs typeface="Calibri"/>
              </a:rPr>
              <a:t> with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others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(reference- 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based). </a:t>
            </a:r>
            <a:r>
              <a:rPr sz="2500" spc="-5" dirty="0">
                <a:solidFill>
                  <a:srgbClr val="00AF50"/>
                </a:solidFill>
                <a:latin typeface="Calibri"/>
                <a:cs typeface="Calibri"/>
              </a:rPr>
              <a:t>Comparison with </a:t>
            </a:r>
            <a:r>
              <a:rPr sz="2500" spc="-15" dirty="0">
                <a:solidFill>
                  <a:srgbClr val="00AF50"/>
                </a:solidFill>
                <a:latin typeface="Calibri"/>
                <a:cs typeface="Calibri"/>
              </a:rPr>
              <a:t>best </a:t>
            </a:r>
            <a:r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practices </a:t>
            </a:r>
            <a:r>
              <a:rPr sz="2500" spc="-5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and </a:t>
            </a:r>
            <a:r>
              <a:rPr sz="2500" spc="-5" dirty="0">
                <a:solidFill>
                  <a:srgbClr val="00AF50"/>
                </a:solidFill>
                <a:latin typeface="Calibri"/>
                <a:cs typeface="Calibri"/>
              </a:rPr>
              <a:t>benchmarks </a:t>
            </a:r>
            <a:r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can be </a:t>
            </a:r>
            <a:r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either </a:t>
            </a:r>
            <a:r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internal </a:t>
            </a:r>
            <a:r>
              <a:rPr sz="2500" spc="-5" dirty="0">
                <a:solidFill>
                  <a:srgbClr val="00AF50"/>
                </a:solidFill>
                <a:latin typeface="Calibri"/>
                <a:cs typeface="Calibri"/>
              </a:rPr>
              <a:t> or</a:t>
            </a:r>
            <a:r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external</a:t>
            </a:r>
            <a:r>
              <a:rPr sz="2500" spc="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2500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2500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00AF50"/>
                </a:solidFill>
                <a:latin typeface="Calibri"/>
                <a:cs typeface="Calibri"/>
              </a:rPr>
              <a:t>organization.</a:t>
            </a:r>
            <a:endParaRPr sz="2500">
              <a:latin typeface="Calibri"/>
              <a:cs typeface="Calibri"/>
            </a:endParaRPr>
          </a:p>
          <a:p>
            <a:pPr marL="12700" marR="5080" algn="just">
              <a:lnSpc>
                <a:spcPct val="150500"/>
              </a:lnSpc>
              <a:spcBef>
                <a:spcPts val="580"/>
              </a:spcBef>
              <a:buAutoNum type="arabicPeriod"/>
              <a:tabLst>
                <a:tab pos="332740" algn="l"/>
              </a:tabLst>
            </a:pPr>
            <a:r>
              <a:rPr sz="2500" spc="-10" dirty="0">
                <a:latin typeface="Calibri"/>
                <a:cs typeface="Calibri"/>
              </a:rPr>
              <a:t>Compare</a:t>
            </a:r>
            <a:r>
              <a:rPr sz="2500" spc="-5" dirty="0">
                <a:latin typeface="Calibri"/>
                <a:cs typeface="Calibri"/>
              </a:rPr>
              <a:t> with </a:t>
            </a:r>
            <a:r>
              <a:rPr sz="2500" spc="-15" dirty="0">
                <a:latin typeface="Calibri"/>
                <a:cs typeface="Calibri"/>
              </a:rPr>
              <a:t>standards, </a:t>
            </a:r>
            <a:r>
              <a:rPr sz="2500" dirty="0">
                <a:latin typeface="Calibri"/>
                <a:cs typeface="Calibri"/>
              </a:rPr>
              <a:t>guidelines, </a:t>
            </a:r>
            <a:r>
              <a:rPr sz="2500" spc="-5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triggers/signals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regulations.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78150" algn="l"/>
                <a:tab pos="9159240" algn="l"/>
              </a:tabLst>
            </a:pPr>
            <a:r>
              <a:rPr spc="-5" dirty="0"/>
              <a:t> 	Initial</a:t>
            </a:r>
            <a:r>
              <a:rPr dirty="0"/>
              <a:t> </a:t>
            </a:r>
            <a:r>
              <a:rPr spc="-10" dirty="0"/>
              <a:t>Analysis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91328" y="1124711"/>
            <a:ext cx="3852672" cy="573328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7597"/>
            <a:ext cx="5066030" cy="196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F487C"/>
                </a:solidFill>
                <a:latin typeface="Calibri"/>
                <a:cs typeface="Calibri"/>
              </a:rPr>
              <a:t>Action</a:t>
            </a:r>
            <a:r>
              <a:rPr sz="2800" spc="-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50100"/>
              </a:lnSpc>
              <a:spcBef>
                <a:spcPts val="875"/>
              </a:spcBef>
              <a:tabLst>
                <a:tab pos="473075" algn="l"/>
                <a:tab pos="2226310" algn="l"/>
                <a:tab pos="3311525" algn="l"/>
                <a:tab pos="4683125" algn="l"/>
              </a:tabLst>
            </a:pPr>
            <a:r>
              <a:rPr sz="2800" spc="-10" dirty="0">
                <a:latin typeface="Calibri"/>
                <a:cs typeface="Calibri"/>
              </a:rPr>
              <a:t>1</a:t>
            </a:r>
            <a:r>
              <a:rPr sz="2800" dirty="0">
                <a:latin typeface="Calibri"/>
                <a:cs typeface="Calibri"/>
              </a:rPr>
              <a:t>.	</a:t>
            </a:r>
            <a:r>
              <a:rPr sz="2800" spc="-15" dirty="0">
                <a:latin typeface="Calibri"/>
                <a:cs typeface="Calibri"/>
              </a:rPr>
              <a:t>I</a:t>
            </a:r>
            <a:r>
              <a:rPr sz="2800" spc="10" dirty="0">
                <a:latin typeface="Calibri"/>
                <a:cs typeface="Calibri"/>
              </a:rPr>
              <a:t>m</a:t>
            </a:r>
            <a:r>
              <a:rPr sz="2800" spc="-10" dirty="0">
                <a:latin typeface="Calibri"/>
                <a:cs typeface="Calibri"/>
              </a:rPr>
              <a:t>m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20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30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e	a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sz="2800" dirty="0">
                <a:latin typeface="Calibri"/>
                <a:cs typeface="Calibri"/>
              </a:rPr>
              <a:t>tion	</a:t>
            </a:r>
            <a:r>
              <a:rPr sz="2800" b="1" spc="-15" dirty="0">
                <a:latin typeface="Calibri"/>
                <a:cs typeface="Calibri"/>
              </a:rPr>
              <a:t>(</a:t>
            </a:r>
            <a:r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ol</a:t>
            </a:r>
            <a:r>
              <a:rPr sz="2800" b="1" spc="-25" dirty="0">
                <a:solidFill>
                  <a:srgbClr val="4F81BC"/>
                </a:solidFill>
                <a:latin typeface="Calibri"/>
                <a:cs typeface="Calibri"/>
              </a:rPr>
              <a:t>v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e	</a:t>
            </a:r>
            <a:r>
              <a:rPr sz="2800" b="1" spc="5" dirty="0">
                <a:solidFill>
                  <a:srgbClr val="4F81BC"/>
                </a:solidFill>
                <a:latin typeface="Calibri"/>
                <a:cs typeface="Calibri"/>
              </a:rPr>
              <a:t>an  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identified</a:t>
            </a:r>
            <a:r>
              <a:rPr sz="2800" b="1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problem</a:t>
            </a:r>
            <a:r>
              <a:rPr sz="2800" b="1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274009"/>
            <a:ext cx="2924810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95"/>
              </a:spcBef>
              <a:tabLst>
                <a:tab pos="908685" algn="l"/>
                <a:tab pos="2128520" algn="l"/>
              </a:tabLst>
            </a:pPr>
            <a:r>
              <a:rPr sz="2800" spc="-5" dirty="0">
                <a:latin typeface="Calibri"/>
                <a:cs typeface="Calibri"/>
              </a:rPr>
              <a:t>2.	Continued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(</a:t>
            </a:r>
            <a:r>
              <a:rPr sz="2800" b="1" spc="-60" dirty="0">
                <a:solidFill>
                  <a:srgbClr val="4F81BC"/>
                </a:solidFill>
                <a:latin typeface="Calibri"/>
                <a:cs typeface="Calibri"/>
              </a:rPr>
              <a:t>g</a:t>
            </a:r>
            <a:r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a</a:t>
            </a:r>
            <a:r>
              <a:rPr sz="2800" b="1" spc="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her	m</a:t>
            </a:r>
            <a:r>
              <a:rPr sz="2800" b="1" spc="-30" dirty="0">
                <a:solidFill>
                  <a:srgbClr val="4F81BC"/>
                </a:solidFill>
                <a:latin typeface="Calibri"/>
                <a:cs typeface="Calibri"/>
              </a:rPr>
              <a:t>o</a:t>
            </a:r>
            <a:r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e  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information</a:t>
            </a:r>
            <a:r>
              <a:rPr sz="2800" b="1" spc="-5" dirty="0">
                <a:latin typeface="Calibri"/>
                <a:cs typeface="Calibri"/>
              </a:rPr>
              <a:t>)</a:t>
            </a:r>
            <a:r>
              <a:rPr sz="2800" spc="-5" dirty="0">
                <a:latin typeface="Calibri"/>
                <a:cs typeface="Calibri"/>
              </a:rPr>
              <a:t>,	</a:t>
            </a:r>
            <a:r>
              <a:rPr sz="2800" spc="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00577" y="3274009"/>
            <a:ext cx="2044064" cy="13061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780"/>
              </a:spcBef>
            </a:pPr>
            <a:r>
              <a:rPr sz="2800" spc="-10" dirty="0">
                <a:latin typeface="Calibri"/>
                <a:cs typeface="Calibri"/>
              </a:rPr>
              <a:t>measurement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680"/>
              </a:spcBef>
            </a:pP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specific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492902"/>
            <a:ext cx="485076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5" dirty="0">
                <a:latin typeface="Calibri"/>
                <a:cs typeface="Calibri"/>
              </a:rPr>
              <a:t>3.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Intensive</a:t>
            </a:r>
            <a:r>
              <a:rPr sz="2800" b="1" spc="-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analysis</a:t>
            </a:r>
            <a:r>
              <a:rPr sz="2800" b="1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necessary.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78150" algn="l"/>
                <a:tab pos="9159240" algn="l"/>
              </a:tabLst>
            </a:pPr>
            <a:r>
              <a:rPr spc="-5" dirty="0"/>
              <a:t> 	Initial</a:t>
            </a:r>
            <a:r>
              <a:rPr dirty="0"/>
              <a:t> </a:t>
            </a:r>
            <a:r>
              <a:rPr spc="-10" dirty="0"/>
              <a:t>Analysis	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479" y="856488"/>
            <a:ext cx="3779520" cy="4184904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501916" y="5216631"/>
            <a:ext cx="3435985" cy="1641475"/>
            <a:chOff x="5501916" y="5216631"/>
            <a:chExt cx="3435985" cy="16414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1916" y="5216631"/>
              <a:ext cx="3435926" cy="164136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3" y="6717791"/>
              <a:ext cx="2627376" cy="140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68334"/>
            <a:ext cx="564070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402840" algn="l"/>
                <a:tab pos="4872355" algn="l"/>
              </a:tabLst>
            </a:pPr>
            <a:r>
              <a:rPr sz="3200" spc="-75" dirty="0">
                <a:latin typeface="Calibri"/>
                <a:cs typeface="Calibri"/>
              </a:rPr>
              <a:t>P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ie</a:t>
            </a:r>
            <a:r>
              <a:rPr sz="3200" spc="-25" dirty="0">
                <a:latin typeface="Calibri"/>
                <a:cs typeface="Calibri"/>
              </a:rPr>
              <a:t>n</a:t>
            </a:r>
            <a:r>
              <a:rPr sz="3200" spc="-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70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db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3200" spc="-20" dirty="0">
                <a:solidFill>
                  <a:srgbClr val="1F487C"/>
                </a:solidFill>
                <a:latin typeface="Calibri"/>
                <a:cs typeface="Calibri"/>
              </a:rPr>
              <a:t>k</a:t>
            </a:r>
            <a:r>
              <a:rPr sz="3200" spc="-5" dirty="0">
                <a:latin typeface="Calibri"/>
                <a:cs typeface="Calibri"/>
              </a:rPr>
              <a:t>,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10" dirty="0">
                <a:latin typeface="Calibri"/>
                <a:cs typeface="Calibri"/>
              </a:rPr>
              <a:t>S</a:t>
            </a:r>
            <a:r>
              <a:rPr sz="3200" spc="-50" dirty="0">
                <a:latin typeface="Calibri"/>
                <a:cs typeface="Calibri"/>
              </a:rPr>
              <a:t>t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2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f  </a:t>
            </a:r>
            <a:r>
              <a:rPr sz="3200" spc="-15" dirty="0">
                <a:latin typeface="Calibri"/>
                <a:cs typeface="Calibri"/>
              </a:rPr>
              <a:t>feedback,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External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feedback.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158982"/>
            <a:ext cx="418909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2387600" algn="l"/>
                <a:tab pos="3110230" algn="l"/>
              </a:tabLst>
            </a:pPr>
            <a:r>
              <a:rPr sz="3200" spc="-10" dirty="0">
                <a:latin typeface="Calibri"/>
                <a:cs typeface="Calibri"/>
              </a:rPr>
              <a:t>Authoritative 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supp</a:t>
            </a:r>
            <a:r>
              <a:rPr sz="3200" spc="20" dirty="0">
                <a:latin typeface="Calibri"/>
                <a:cs typeface="Calibri"/>
              </a:rPr>
              <a:t>o</a:t>
            </a:r>
            <a:r>
              <a:rPr sz="3200" spc="-15" dirty="0">
                <a:latin typeface="Calibri"/>
                <a:cs typeface="Calibri"/>
              </a:rPr>
              <a:t>r</a:t>
            </a:r>
            <a:r>
              <a:rPr sz="3200" spc="-20" dirty="0">
                <a:latin typeface="Calibri"/>
                <a:cs typeface="Calibri"/>
              </a:rPr>
              <a:t>t</a:t>
            </a:r>
            <a:r>
              <a:rPr sz="3200" spc="-5" dirty="0">
                <a:latin typeface="Calibri"/>
                <a:cs typeface="Calibri"/>
              </a:rPr>
              <a:t>ed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5" dirty="0">
                <a:latin typeface="Calibri"/>
                <a:cs typeface="Calibri"/>
              </a:rPr>
              <a:t>by</a:t>
            </a:r>
            <a:r>
              <a:rPr sz="3200" dirty="0">
                <a:latin typeface="Calibri"/>
                <a:cs typeface="Calibri"/>
              </a:rPr>
              <a:t>	</a:t>
            </a:r>
            <a:r>
              <a:rPr sz="3200" spc="-40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x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8903" y="3158982"/>
            <a:ext cx="12788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3510" marR="5080" indent="-131445">
              <a:lnSpc>
                <a:spcPct val="1501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so</a:t>
            </a:r>
            <a:r>
              <a:rPr sz="3200" spc="10" dirty="0">
                <a:latin typeface="Calibri"/>
                <a:cs typeface="Calibri"/>
              </a:rPr>
              <a:t>u</a:t>
            </a:r>
            <a:r>
              <a:rPr sz="3200" spc="-65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c</a:t>
            </a:r>
            <a:r>
              <a:rPr sz="3200" spc="-20" dirty="0">
                <a:latin typeface="Calibri"/>
                <a:cs typeface="Calibri"/>
              </a:rPr>
              <a:t>e</a:t>
            </a:r>
            <a:r>
              <a:rPr sz="3200" spc="-5" dirty="0">
                <a:latin typeface="Calibri"/>
                <a:cs typeface="Calibri"/>
              </a:rPr>
              <a:t>s  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cl</a:t>
            </a:r>
            <a:r>
              <a:rPr sz="3200" spc="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3200" spc="-40" dirty="0">
                <a:solidFill>
                  <a:srgbClr val="1F487C"/>
                </a:solidFill>
                <a:latin typeface="Calibri"/>
                <a:cs typeface="Calibri"/>
              </a:rPr>
              <a:t>c</a:t>
            </a:r>
            <a:r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al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4867732"/>
            <a:ext cx="42564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>
                <a:latin typeface="Calibri"/>
                <a:cs typeface="Calibri"/>
              </a:rPr>
              <a:t>and</a:t>
            </a:r>
            <a:r>
              <a:rPr sz="3200" dirty="0">
                <a:latin typeface="Calibri"/>
                <a:cs typeface="Calibri"/>
              </a:rPr>
              <a:t> quality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management.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8767" y="76326"/>
            <a:ext cx="39820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u="none" spc="-20" dirty="0"/>
              <a:t>Intensive</a:t>
            </a:r>
            <a:r>
              <a:rPr u="none" spc="10" dirty="0"/>
              <a:t> </a:t>
            </a:r>
            <a:r>
              <a:rPr u="none" spc="-10" dirty="0"/>
              <a:t>analysis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867400" y="1124711"/>
            <a:ext cx="3276600" cy="5733415"/>
            <a:chOff x="5867400" y="1124711"/>
            <a:chExt cx="3276600" cy="573341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400" y="1124711"/>
              <a:ext cx="3276600" cy="4230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5157215"/>
              <a:ext cx="3276600" cy="170078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1523" y="83972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15416"/>
            <a:ext cx="5500370" cy="570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1F487C"/>
                </a:solidFill>
                <a:latin typeface="Calibri"/>
                <a:cs typeface="Calibri"/>
              </a:rPr>
              <a:t>Documentation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Calibri"/>
              <a:cs typeface="Calibri"/>
            </a:endParaRPr>
          </a:p>
          <a:p>
            <a:pPr marL="204470" indent="-192405" algn="just">
              <a:lnSpc>
                <a:spcPct val="100000"/>
              </a:lnSpc>
              <a:buChar char="-"/>
              <a:tabLst>
                <a:tab pos="205104" algn="l"/>
              </a:tabLst>
            </a:pPr>
            <a:r>
              <a:rPr sz="2800" spc="-5" dirty="0">
                <a:latin typeface="Calibri"/>
                <a:cs typeface="Calibri"/>
              </a:rPr>
              <a:t>Maintained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period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time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70100"/>
              </a:lnSpc>
              <a:spcBef>
                <a:spcPts val="675"/>
              </a:spcBef>
              <a:buChar char="-"/>
              <a:tabLst>
                <a:tab pos="299720" algn="l"/>
                <a:tab pos="3714115" algn="l"/>
              </a:tabLst>
            </a:pPr>
            <a:r>
              <a:rPr sz="2800" spc="-15" dirty="0">
                <a:latin typeface="Calibri"/>
                <a:cs typeface="Calibri"/>
              </a:rPr>
              <a:t>Worksheets,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statistical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summaries,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minutes/summary reports, </a:t>
            </a:r>
            <a:r>
              <a:rPr sz="2800" dirty="0">
                <a:latin typeface="Calibri"/>
                <a:cs typeface="Calibri"/>
              </a:rPr>
              <a:t>and other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relevant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reports,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assessment,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analysis,	conclusions, </a:t>
            </a:r>
            <a:r>
              <a:rPr sz="2800" spc="-6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recommendations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and/or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actions,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rationale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utilized.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8767" y="76326"/>
            <a:ext cx="398208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u="none" spc="-20" dirty="0"/>
              <a:t>Intensive</a:t>
            </a:r>
            <a:r>
              <a:rPr u="none" spc="10" dirty="0"/>
              <a:t> </a:t>
            </a:r>
            <a:r>
              <a:rPr u="none" spc="-10" dirty="0"/>
              <a:t>analysis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23" y="835152"/>
            <a:ext cx="9144000" cy="3657600"/>
            <a:chOff x="1523" y="835152"/>
            <a:chExt cx="9144000" cy="3657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0991" y="2322576"/>
              <a:ext cx="3493008" cy="21701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0991" y="838200"/>
              <a:ext cx="3493007" cy="14843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83972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6888" y="4724019"/>
            <a:ext cx="1993148" cy="182912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Benchmarking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93088"/>
            <a:ext cx="5139055" cy="5515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  <a:tab pos="3942715" algn="l"/>
                <a:tab pos="4881880" algn="l"/>
              </a:tabLst>
            </a:pPr>
            <a:r>
              <a:rPr sz="4000" dirty="0">
                <a:latin typeface="Calibri"/>
                <a:cs typeface="Calibri"/>
              </a:rPr>
              <a:t>Be</a:t>
            </a:r>
            <a:r>
              <a:rPr sz="4000" spc="-20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c</a:t>
            </a:r>
            <a:r>
              <a:rPr sz="4000" spc="10" dirty="0">
                <a:latin typeface="Calibri"/>
                <a:cs typeface="Calibri"/>
              </a:rPr>
              <a:t>h</a:t>
            </a:r>
            <a:r>
              <a:rPr sz="4000" spc="5" dirty="0">
                <a:latin typeface="Calibri"/>
                <a:cs typeface="Calibri"/>
              </a:rPr>
              <a:t>ma</a:t>
            </a:r>
            <a:r>
              <a:rPr sz="4000" spc="-20" dirty="0">
                <a:latin typeface="Calibri"/>
                <a:cs typeface="Calibri"/>
              </a:rPr>
              <a:t>r</a:t>
            </a:r>
            <a:r>
              <a:rPr sz="4000" dirty="0">
                <a:latin typeface="Calibri"/>
                <a:cs typeface="Calibri"/>
              </a:rPr>
              <a:t>k</a:t>
            </a:r>
            <a:r>
              <a:rPr sz="4000" spc="-35" dirty="0">
                <a:latin typeface="Calibri"/>
                <a:cs typeface="Calibri"/>
              </a:rPr>
              <a:t>i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g	</a:t>
            </a:r>
            <a:r>
              <a:rPr sz="4000" spc="-10" dirty="0">
                <a:latin typeface="Calibri"/>
                <a:cs typeface="Calibri"/>
              </a:rPr>
              <a:t>i</a:t>
            </a:r>
            <a:r>
              <a:rPr sz="4000" dirty="0">
                <a:latin typeface="Calibri"/>
                <a:cs typeface="Calibri"/>
              </a:rPr>
              <a:t>s	a</a:t>
            </a:r>
            <a:endParaRPr sz="4000">
              <a:latin typeface="Calibri"/>
              <a:cs typeface="Calibri"/>
            </a:endParaRPr>
          </a:p>
          <a:p>
            <a:pPr marL="356870" marR="5080">
              <a:lnSpc>
                <a:spcPts val="7680"/>
              </a:lnSpc>
              <a:spcBef>
                <a:spcPts val="740"/>
              </a:spcBef>
              <a:tabLst>
                <a:tab pos="2734945" algn="l"/>
                <a:tab pos="3281045" algn="l"/>
                <a:tab pos="3662045" algn="l"/>
                <a:tab pos="4229100" algn="l"/>
                <a:tab pos="4281170" algn="l"/>
              </a:tabLst>
            </a:pPr>
            <a:r>
              <a:rPr sz="4000" spc="-10" dirty="0">
                <a:latin typeface="Calibri"/>
                <a:cs typeface="Calibri"/>
              </a:rPr>
              <a:t>m</a:t>
            </a:r>
            <a:r>
              <a:rPr sz="4000" spc="5" dirty="0">
                <a:latin typeface="Calibri"/>
                <a:cs typeface="Calibri"/>
              </a:rPr>
              <a:t>an</a:t>
            </a:r>
            <a:r>
              <a:rPr sz="4000" spc="-20" dirty="0">
                <a:latin typeface="Calibri"/>
                <a:cs typeface="Calibri"/>
              </a:rPr>
              <a:t>a</a:t>
            </a:r>
            <a:r>
              <a:rPr sz="4000" spc="-15" dirty="0">
                <a:latin typeface="Calibri"/>
                <a:cs typeface="Calibri"/>
              </a:rPr>
              <a:t>g</a:t>
            </a:r>
            <a:r>
              <a:rPr sz="4000" spc="5" dirty="0">
                <a:latin typeface="Calibri"/>
                <a:cs typeface="Calibri"/>
              </a:rPr>
              <a:t>e</a:t>
            </a:r>
            <a:r>
              <a:rPr sz="4000" spc="-10" dirty="0">
                <a:latin typeface="Calibri"/>
                <a:cs typeface="Calibri"/>
              </a:rPr>
              <a:t>m</a:t>
            </a:r>
            <a:r>
              <a:rPr sz="4000" spc="5" dirty="0">
                <a:latin typeface="Calibri"/>
                <a:cs typeface="Calibri"/>
              </a:rPr>
              <a:t>e</a:t>
            </a:r>
            <a:r>
              <a:rPr sz="4000" spc="-45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t	</a:t>
            </a:r>
            <a:r>
              <a:rPr sz="4000" spc="-75" dirty="0">
                <a:latin typeface="Calibri"/>
                <a:cs typeface="Calibri"/>
              </a:rPr>
              <a:t>t</a:t>
            </a:r>
            <a:r>
              <a:rPr sz="4000" dirty="0">
                <a:latin typeface="Calibri"/>
                <a:cs typeface="Calibri"/>
              </a:rPr>
              <a:t>ool		</a:t>
            </a:r>
            <a:r>
              <a:rPr sz="4000" spc="-25" dirty="0">
                <a:latin typeface="Calibri"/>
                <a:cs typeface="Calibri"/>
              </a:rPr>
              <a:t>t</a:t>
            </a:r>
            <a:r>
              <a:rPr sz="4000" dirty="0">
                <a:latin typeface="Calibri"/>
                <a:cs typeface="Calibri"/>
              </a:rPr>
              <a:t>h</a:t>
            </a:r>
            <a:r>
              <a:rPr sz="4000" spc="-45" dirty="0">
                <a:latin typeface="Calibri"/>
                <a:cs typeface="Calibri"/>
              </a:rPr>
              <a:t>a</a:t>
            </a:r>
            <a:r>
              <a:rPr sz="4000" dirty="0">
                <a:latin typeface="Calibri"/>
                <a:cs typeface="Calibri"/>
              </a:rPr>
              <a:t>t  </a:t>
            </a:r>
            <a:r>
              <a:rPr sz="4000" spc="-20" dirty="0">
                <a:solidFill>
                  <a:srgbClr val="4AACC5"/>
                </a:solidFill>
                <a:latin typeface="Calibri"/>
                <a:cs typeface="Calibri"/>
              </a:rPr>
              <a:t>c</a:t>
            </a:r>
            <a:r>
              <a:rPr sz="4000" dirty="0">
                <a:solidFill>
                  <a:srgbClr val="4AACC5"/>
                </a:solidFill>
                <a:latin typeface="Calibri"/>
                <a:cs typeface="Calibri"/>
              </a:rPr>
              <a:t>om</a:t>
            </a:r>
            <a:r>
              <a:rPr sz="4000" spc="-30" dirty="0">
                <a:solidFill>
                  <a:srgbClr val="4AACC5"/>
                </a:solidFill>
                <a:latin typeface="Calibri"/>
                <a:cs typeface="Calibri"/>
              </a:rPr>
              <a:t>p</a:t>
            </a:r>
            <a:r>
              <a:rPr sz="4000" dirty="0">
                <a:solidFill>
                  <a:srgbClr val="4AACC5"/>
                </a:solidFill>
                <a:latin typeface="Calibri"/>
                <a:cs typeface="Calibri"/>
              </a:rPr>
              <a:t>a</a:t>
            </a:r>
            <a:r>
              <a:rPr sz="4000" spc="-60" dirty="0">
                <a:solidFill>
                  <a:srgbClr val="4AACC5"/>
                </a:solidFill>
                <a:latin typeface="Calibri"/>
                <a:cs typeface="Calibri"/>
              </a:rPr>
              <a:t>r</a:t>
            </a:r>
            <a:r>
              <a:rPr sz="4000" dirty="0">
                <a:solidFill>
                  <a:srgbClr val="4AACC5"/>
                </a:solidFill>
                <a:latin typeface="Calibri"/>
                <a:cs typeface="Calibri"/>
              </a:rPr>
              <a:t>e	</a:t>
            </a:r>
            <a:r>
              <a:rPr sz="4000" spc="-40" dirty="0">
                <a:latin typeface="Calibri"/>
                <a:cs typeface="Calibri"/>
              </a:rPr>
              <a:t>y</a:t>
            </a:r>
            <a:r>
              <a:rPr sz="4000" spc="-25" dirty="0">
                <a:latin typeface="Calibri"/>
                <a:cs typeface="Calibri"/>
              </a:rPr>
              <a:t>o</a:t>
            </a:r>
            <a:r>
              <a:rPr sz="4000" spc="-5" dirty="0">
                <a:latin typeface="Calibri"/>
                <a:cs typeface="Calibri"/>
              </a:rPr>
              <a:t>u</a:t>
            </a:r>
            <a:r>
              <a:rPr sz="4000" dirty="0">
                <a:latin typeface="Calibri"/>
                <a:cs typeface="Calibri"/>
              </a:rPr>
              <a:t>r	</a:t>
            </a:r>
            <a:r>
              <a:rPr sz="4000" spc="-30" dirty="0">
                <a:latin typeface="Calibri"/>
                <a:cs typeface="Calibri"/>
              </a:rPr>
              <a:t>o</a:t>
            </a:r>
            <a:r>
              <a:rPr sz="4000" dirty="0">
                <a:latin typeface="Calibri"/>
                <a:cs typeface="Calibri"/>
              </a:rPr>
              <a:t>wn  </a:t>
            </a:r>
            <a:r>
              <a:rPr sz="4000" spc="-20" dirty="0">
                <a:latin typeface="Calibri"/>
                <a:cs typeface="Calibri"/>
              </a:rPr>
              <a:t>organizational 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5" dirty="0">
                <a:solidFill>
                  <a:srgbClr val="1F487C"/>
                </a:solidFill>
                <a:latin typeface="Calibri"/>
                <a:cs typeface="Calibri"/>
              </a:rPr>
              <a:t>per</a:t>
            </a:r>
            <a:r>
              <a:rPr sz="4000" spc="-105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4000" spc="-5" dirty="0">
                <a:solidFill>
                  <a:srgbClr val="1F487C"/>
                </a:solidFill>
                <a:latin typeface="Calibri"/>
                <a:cs typeface="Calibri"/>
              </a:rPr>
              <a:t>or</a:t>
            </a:r>
            <a:r>
              <a:rPr sz="4000" spc="-20" dirty="0">
                <a:solidFill>
                  <a:srgbClr val="1F487C"/>
                </a:solidFill>
                <a:latin typeface="Calibri"/>
                <a:cs typeface="Calibri"/>
              </a:rPr>
              <a:t>m</a:t>
            </a:r>
            <a:r>
              <a:rPr sz="4000" spc="5" dirty="0">
                <a:solidFill>
                  <a:srgbClr val="1F487C"/>
                </a:solidFill>
                <a:latin typeface="Calibri"/>
                <a:cs typeface="Calibri"/>
              </a:rPr>
              <a:t>ance</a:t>
            </a:r>
            <a:r>
              <a:rPr sz="4000" dirty="0">
                <a:solidFill>
                  <a:srgbClr val="1F487C"/>
                </a:solidFill>
                <a:latin typeface="Calibri"/>
                <a:cs typeface="Calibri"/>
              </a:rPr>
              <a:t>		</a:t>
            </a:r>
            <a:r>
              <a:rPr sz="4000" spc="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4000" spc="-65" dirty="0">
                <a:solidFill>
                  <a:srgbClr val="1F487C"/>
                </a:solidFill>
                <a:latin typeface="Calibri"/>
                <a:cs typeface="Calibri"/>
              </a:rPr>
              <a:t>g</a:t>
            </a:r>
            <a:r>
              <a:rPr sz="4000" spc="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4000" spc="-35" dirty="0">
                <a:solidFill>
                  <a:srgbClr val="1F487C"/>
                </a:solidFill>
                <a:latin typeface="Calibri"/>
                <a:cs typeface="Calibri"/>
              </a:rPr>
              <a:t>i</a:t>
            </a:r>
            <a:r>
              <a:rPr sz="4000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4000" spc="-5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400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endParaRPr sz="40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2160"/>
              </a:spcBef>
            </a:pPr>
            <a:r>
              <a:rPr sz="4000" b="1" spc="-5" dirty="0">
                <a:solidFill>
                  <a:srgbClr val="548ED4"/>
                </a:solidFill>
                <a:latin typeface="Calibri"/>
                <a:cs typeface="Calibri"/>
              </a:rPr>
              <a:t>best</a:t>
            </a:r>
            <a:r>
              <a:rPr sz="4000" b="1" spc="-5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548ED4"/>
                </a:solidFill>
                <a:latin typeface="Calibri"/>
                <a:cs typeface="Calibri"/>
              </a:rPr>
              <a:t>practices</a:t>
            </a:r>
            <a:r>
              <a:rPr sz="4000" spc="-10" dirty="0">
                <a:solidFill>
                  <a:srgbClr val="1F487C"/>
                </a:solidFill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735" y="1197863"/>
            <a:ext cx="3636264" cy="26639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4005071"/>
            <a:ext cx="3552134" cy="283081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Benchmarking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04138"/>
            <a:ext cx="5210175" cy="556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Calibri"/>
                <a:cs typeface="Calibri"/>
              </a:rPr>
              <a:t>1.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b="1" spc="-15" dirty="0">
                <a:solidFill>
                  <a:srgbClr val="548ED4"/>
                </a:solidFill>
                <a:latin typeface="Calibri"/>
                <a:cs typeface="Calibri"/>
              </a:rPr>
              <a:t>Internal</a:t>
            </a:r>
            <a:r>
              <a:rPr sz="3000" b="1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b="1" spc="-5" dirty="0">
                <a:solidFill>
                  <a:srgbClr val="548ED4"/>
                </a:solidFill>
                <a:latin typeface="Calibri"/>
                <a:cs typeface="Calibri"/>
              </a:rPr>
              <a:t>benchmarking:</a:t>
            </a:r>
            <a:endParaRPr sz="30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35" dirty="0">
                <a:latin typeface="Calibri"/>
                <a:cs typeface="Calibri"/>
              </a:rPr>
              <a:t>To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compare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best</a:t>
            </a:r>
            <a:r>
              <a:rPr sz="3000" spc="-10" dirty="0">
                <a:latin typeface="Calibri"/>
                <a:cs typeface="Calibri"/>
              </a:rPr>
              <a:t> practices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within</a:t>
            </a:r>
            <a:r>
              <a:rPr sz="3000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the</a:t>
            </a:r>
            <a:r>
              <a:rPr sz="3000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organization.</a:t>
            </a:r>
            <a:endParaRPr sz="3000">
              <a:latin typeface="Calibri"/>
              <a:cs typeface="Calibri"/>
            </a:endParaRPr>
          </a:p>
          <a:p>
            <a:pPr marL="356870" marR="6350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000" spc="-135" dirty="0">
                <a:latin typeface="Calibri"/>
                <a:cs typeface="Calibri"/>
              </a:rPr>
              <a:t>To</a:t>
            </a:r>
            <a:r>
              <a:rPr sz="3000" spc="-13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compare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organizational 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practices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548ED4"/>
                </a:solidFill>
                <a:latin typeface="Calibri"/>
                <a:cs typeface="Calibri"/>
              </a:rPr>
              <a:t>over</a:t>
            </a:r>
            <a:r>
              <a:rPr sz="3000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time</a:t>
            </a:r>
            <a:r>
              <a:rPr sz="300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12700" marR="6985" algn="just">
              <a:lnSpc>
                <a:spcPct val="150100"/>
              </a:lnSpc>
              <a:spcBef>
                <a:spcPts val="720"/>
              </a:spcBef>
            </a:pPr>
            <a:r>
              <a:rPr sz="3000" spc="-5" dirty="0">
                <a:latin typeface="Calibri"/>
                <a:cs typeface="Calibri"/>
              </a:rPr>
              <a:t>2.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548ED4"/>
                </a:solidFill>
                <a:latin typeface="Calibri"/>
                <a:cs typeface="Calibri"/>
              </a:rPr>
              <a:t>External</a:t>
            </a:r>
            <a:r>
              <a:rPr sz="3000" b="1" spc="-5" dirty="0">
                <a:solidFill>
                  <a:srgbClr val="548ED4"/>
                </a:solidFill>
                <a:latin typeface="Calibri"/>
                <a:cs typeface="Calibri"/>
              </a:rPr>
              <a:t> benchmarking: </a:t>
            </a:r>
            <a:r>
              <a:rPr sz="3000" b="1" spc="-66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involves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utilizing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comparative 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data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from</a:t>
            </a:r>
            <a:r>
              <a:rPr sz="3000" spc="-10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other</a:t>
            </a:r>
            <a:r>
              <a:rPr sz="3000" spc="-3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548ED4"/>
                </a:solidFill>
                <a:latin typeface="Calibri"/>
                <a:cs typeface="Calibri"/>
              </a:rPr>
              <a:t>organizations</a:t>
            </a:r>
            <a:r>
              <a:rPr sz="3000" spc="-10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434584" y="1197863"/>
            <a:ext cx="3709670" cy="3289300"/>
            <a:chOff x="5434584" y="1197863"/>
            <a:chExt cx="3709670" cy="32893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4" y="3122503"/>
              <a:ext cx="3551873" cy="13642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4" y="1197863"/>
              <a:ext cx="3709416" cy="1950719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52359" y="4792941"/>
            <a:ext cx="1657256" cy="199984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4584" y="4718591"/>
            <a:ext cx="1825752" cy="212832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25473"/>
            <a:ext cx="5070475" cy="56622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300" dirty="0">
                <a:latin typeface="Calibri"/>
                <a:cs typeface="Calibri"/>
              </a:rPr>
              <a:t>Useful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spc="5" dirty="0">
                <a:latin typeface="Calibri"/>
                <a:cs typeface="Calibri"/>
              </a:rPr>
              <a:t>in:</a:t>
            </a:r>
            <a:endParaRPr sz="3300">
              <a:latin typeface="Calibri"/>
              <a:cs typeface="Calibri"/>
            </a:endParaRPr>
          </a:p>
          <a:p>
            <a:pPr marL="427355" indent="-415290" algn="just">
              <a:lnSpc>
                <a:spcPct val="100000"/>
              </a:lnSpc>
              <a:spcBef>
                <a:spcPts val="3170"/>
              </a:spcBef>
              <a:buAutoNum type="arabicPeriod"/>
              <a:tabLst>
                <a:tab pos="427990" algn="l"/>
              </a:tabLst>
            </a:pPr>
            <a:r>
              <a:rPr sz="3300" dirty="0">
                <a:latin typeface="Calibri"/>
                <a:cs typeface="Calibri"/>
              </a:rPr>
              <a:t>Determining</a:t>
            </a:r>
            <a:r>
              <a:rPr sz="3300" spc="-120" dirty="0"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548ED4"/>
                </a:solidFill>
                <a:latin typeface="Calibri"/>
                <a:cs typeface="Calibri"/>
              </a:rPr>
              <a:t>performance</a:t>
            </a:r>
            <a:r>
              <a:rPr sz="3300" spc="-5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libri"/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427355" indent="-41529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27990" algn="l"/>
              </a:tabLst>
            </a:pPr>
            <a:r>
              <a:rPr sz="3300" spc="-10" dirty="0">
                <a:latin typeface="Calibri"/>
                <a:cs typeface="Calibri"/>
              </a:rPr>
              <a:t>Re-evaluating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5" dirty="0">
                <a:solidFill>
                  <a:srgbClr val="548ED4"/>
                </a:solidFill>
                <a:latin typeface="Calibri"/>
                <a:cs typeface="Calibri"/>
              </a:rPr>
              <a:t>resource</a:t>
            </a:r>
            <a:r>
              <a:rPr sz="3300" spc="-5" dirty="0"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  <a:p>
            <a:pPr marL="12700" marR="5080" algn="just">
              <a:lnSpc>
                <a:spcPct val="160100"/>
              </a:lnSpc>
              <a:spcBef>
                <a:spcPts val="790"/>
              </a:spcBef>
              <a:buClr>
                <a:srgbClr val="000000"/>
              </a:buClr>
              <a:buAutoNum type="arabicPeriod"/>
              <a:tabLst>
                <a:tab pos="448945" algn="l"/>
                <a:tab pos="3964304" algn="l"/>
              </a:tabLst>
            </a:pPr>
            <a:r>
              <a:rPr sz="3300" spc="-10" dirty="0">
                <a:solidFill>
                  <a:srgbClr val="548ED4"/>
                </a:solidFill>
                <a:latin typeface="Calibri"/>
                <a:cs typeface="Calibri"/>
              </a:rPr>
              <a:t>Motivating </a:t>
            </a:r>
            <a:r>
              <a:rPr sz="3300" dirty="0">
                <a:latin typeface="Calibri"/>
                <a:cs typeface="Calibri"/>
              </a:rPr>
              <a:t>an </a:t>
            </a:r>
            <a:r>
              <a:rPr sz="3300" spc="-15" dirty="0">
                <a:latin typeface="Calibri"/>
                <a:cs typeface="Calibri"/>
              </a:rPr>
              <a:t>organization </a:t>
            </a:r>
            <a:r>
              <a:rPr sz="3300" spc="-735" dirty="0">
                <a:latin typeface="Calibri"/>
                <a:cs typeface="Calibri"/>
              </a:rPr>
              <a:t> </a:t>
            </a:r>
            <a:r>
              <a:rPr sz="3300" spc="-15" dirty="0">
                <a:latin typeface="Calibri"/>
                <a:cs typeface="Calibri"/>
              </a:rPr>
              <a:t>to</a:t>
            </a:r>
            <a:r>
              <a:rPr sz="3300" spc="-10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engage</a:t>
            </a:r>
            <a:r>
              <a:rPr sz="3300" spc="-15" dirty="0">
                <a:latin typeface="Calibri"/>
                <a:cs typeface="Calibri"/>
              </a:rPr>
              <a:t> </a:t>
            </a:r>
            <a:r>
              <a:rPr sz="3300" spc="-5" dirty="0">
                <a:latin typeface="Calibri"/>
                <a:cs typeface="Calibri"/>
              </a:rPr>
              <a:t>in</a:t>
            </a:r>
            <a:r>
              <a:rPr sz="33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improvement; </a:t>
            </a:r>
            <a:r>
              <a:rPr sz="3300" spc="-5" dirty="0">
                <a:latin typeface="Calibri"/>
                <a:cs typeface="Calibri"/>
              </a:rPr>
              <a:t> </a:t>
            </a:r>
            <a:r>
              <a:rPr sz="3300" spc="-45" dirty="0">
                <a:solidFill>
                  <a:srgbClr val="548ED4"/>
                </a:solidFill>
                <a:latin typeface="Calibri"/>
                <a:cs typeface="Calibri"/>
              </a:rPr>
              <a:t>s</a:t>
            </a:r>
            <a:r>
              <a:rPr sz="3300" spc="5" dirty="0">
                <a:solidFill>
                  <a:srgbClr val="548ED4"/>
                </a:solidFill>
                <a:latin typeface="Calibri"/>
                <a:cs typeface="Calibri"/>
              </a:rPr>
              <a:t>timu</a:t>
            </a:r>
            <a:r>
              <a:rPr sz="3300" spc="-15" dirty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3300" spc="-50" dirty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3300" spc="-30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3300" spc="5" dirty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3300" dirty="0">
                <a:solidFill>
                  <a:srgbClr val="548ED4"/>
                </a:solidFill>
                <a:latin typeface="Calibri"/>
                <a:cs typeface="Calibri"/>
              </a:rPr>
              <a:t>	</a:t>
            </a:r>
            <a:r>
              <a:rPr sz="3300" spc="10" dirty="0">
                <a:solidFill>
                  <a:srgbClr val="548ED4"/>
                </a:solidFill>
                <a:latin typeface="Calibri"/>
                <a:cs typeface="Calibri"/>
              </a:rPr>
              <a:t>h</a:t>
            </a:r>
            <a:r>
              <a:rPr sz="3300" spc="5" dirty="0">
                <a:solidFill>
                  <a:srgbClr val="548ED4"/>
                </a:solidFill>
                <a:latin typeface="Calibri"/>
                <a:cs typeface="Calibri"/>
              </a:rPr>
              <a:t>ea</a:t>
            </a:r>
            <a:r>
              <a:rPr sz="3300" spc="-20" dirty="0">
                <a:solidFill>
                  <a:srgbClr val="548ED4"/>
                </a:solidFill>
                <a:latin typeface="Calibri"/>
                <a:cs typeface="Calibri"/>
              </a:rPr>
              <a:t>l</a:t>
            </a:r>
            <a:r>
              <a:rPr sz="3300" dirty="0">
                <a:solidFill>
                  <a:srgbClr val="548ED4"/>
                </a:solidFill>
                <a:latin typeface="Calibri"/>
                <a:cs typeface="Calibri"/>
              </a:rPr>
              <a:t>th  competition</a:t>
            </a:r>
            <a:r>
              <a:rPr sz="3300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Benchmarking	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6595" y="5443727"/>
            <a:ext cx="2182136" cy="14142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79" y="3453357"/>
            <a:ext cx="3779519" cy="19046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91328" y="1222247"/>
            <a:ext cx="3852672" cy="204226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31925"/>
            <a:ext cx="4975860" cy="276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259715" indent="-344805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  <a:tab pos="1628139" algn="l"/>
                <a:tab pos="3213735" algn="l"/>
              </a:tabLst>
            </a:pPr>
            <a:r>
              <a:rPr sz="3000" spc="-5" dirty="0">
                <a:latin typeface="Calibri"/>
                <a:cs typeface="Calibri"/>
              </a:rPr>
              <a:t>Us</a:t>
            </a:r>
            <a:r>
              <a:rPr sz="3000" spc="5" dirty="0">
                <a:latin typeface="Calibri"/>
                <a:cs typeface="Calibri"/>
              </a:rPr>
              <a:t>i</a:t>
            </a:r>
            <a:r>
              <a:rPr sz="3000" dirty="0">
                <a:latin typeface="Calibri"/>
                <a:cs typeface="Calibri"/>
              </a:rPr>
              <a:t>ng	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3000" spc="-4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oces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s	meas</a:t>
            </a:r>
            <a:r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u</a:t>
            </a:r>
            <a:r>
              <a:rPr sz="3000" spc="-40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es 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measures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16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000" spc="-10" dirty="0">
                <a:latin typeface="Calibri"/>
                <a:cs typeface="Calibri"/>
              </a:rPr>
              <a:t>Process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measures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-</a:t>
            </a:r>
            <a:r>
              <a:rPr sz="3000" spc="-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straightforward</a:t>
            </a:r>
            <a:r>
              <a:rPr sz="3000" spc="-8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interpretation.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82870" y="1115059"/>
            <a:ext cx="3887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5410" algn="l"/>
                <a:tab pos="2497455" algn="l"/>
              </a:tabLst>
            </a:pPr>
            <a:r>
              <a:rPr sz="3000" spc="-15" dirty="0">
                <a:latin typeface="Calibri"/>
                <a:cs typeface="Calibri"/>
              </a:rPr>
              <a:t>rather	</a:t>
            </a:r>
            <a:r>
              <a:rPr sz="3000" dirty="0">
                <a:latin typeface="Calibri"/>
                <a:cs typeface="Calibri"/>
              </a:rPr>
              <a:t>than	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outcome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950665"/>
            <a:ext cx="8634730" cy="2678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Calibri"/>
                <a:cs typeface="Calibri"/>
              </a:rPr>
              <a:t>-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remedial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action</a:t>
            </a:r>
            <a:r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is</a:t>
            </a:r>
            <a:r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45" dirty="0">
                <a:solidFill>
                  <a:srgbClr val="4F81BC"/>
                </a:solidFill>
                <a:latin typeface="Calibri"/>
                <a:cs typeface="Calibri"/>
              </a:rPr>
              <a:t>clearer</a:t>
            </a:r>
            <a:r>
              <a:rPr sz="3000" spc="-4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16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3000" spc="-15" dirty="0">
                <a:latin typeface="Calibri"/>
                <a:cs typeface="Calibri"/>
              </a:rPr>
              <a:t>Outcome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measures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:</a:t>
            </a:r>
            <a:endParaRPr sz="3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160"/>
              </a:spcBef>
              <a:buChar char="-"/>
              <a:tabLst>
                <a:tab pos="356870" algn="l"/>
                <a:tab pos="357505" algn="l"/>
              </a:tabLst>
            </a:pPr>
            <a:r>
              <a:rPr sz="3000" dirty="0">
                <a:latin typeface="Calibri"/>
                <a:cs typeface="Calibri"/>
              </a:rPr>
              <a:t>a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broader</a:t>
            </a:r>
            <a:r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picture.</a:t>
            </a:r>
            <a:endParaRPr sz="30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2165"/>
              </a:spcBef>
              <a:buClr>
                <a:srgbClr val="000000"/>
              </a:buClr>
              <a:buChar char="-"/>
              <a:tabLst>
                <a:tab pos="213995" algn="l"/>
              </a:tabLst>
            </a:pPr>
            <a:r>
              <a:rPr sz="3000" spc="-5" dirty="0">
                <a:solidFill>
                  <a:srgbClr val="548ED4"/>
                </a:solidFill>
                <a:latin typeface="Calibri"/>
                <a:cs typeface="Calibri"/>
              </a:rPr>
              <a:t>reasons</a:t>
            </a:r>
            <a:r>
              <a:rPr sz="3000" spc="-2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30" dirty="0">
                <a:latin typeface="Calibri"/>
                <a:cs typeface="Calibri"/>
              </a:rPr>
              <a:t>for</a:t>
            </a:r>
            <a:r>
              <a:rPr sz="3000" dirty="0">
                <a:latin typeface="Calibri"/>
                <a:cs typeface="Calibri"/>
              </a:rPr>
              <a:t> the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outcomes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may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548ED4"/>
                </a:solidFill>
                <a:latin typeface="Calibri"/>
                <a:cs typeface="Calibri"/>
              </a:rPr>
              <a:t>not</a:t>
            </a:r>
            <a:r>
              <a:rPr sz="3000" spc="-2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548ED4"/>
                </a:solidFill>
                <a:latin typeface="Calibri"/>
                <a:cs typeface="Calibri"/>
              </a:rPr>
              <a:t>easily be</a:t>
            </a:r>
            <a:r>
              <a:rPr sz="3000" spc="-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548ED4"/>
                </a:solidFill>
                <a:latin typeface="Calibri"/>
                <a:cs typeface="Calibri"/>
              </a:rPr>
              <a:t>explained</a:t>
            </a:r>
            <a:r>
              <a:rPr sz="3000" spc="-5" dirty="0">
                <a:latin typeface="Calibri"/>
                <a:cs typeface="Calibri"/>
              </a:rPr>
              <a:t>.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Benchmarking	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1844039"/>
            <a:ext cx="2862072" cy="24475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4437888"/>
            <a:ext cx="4553711" cy="1264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5068570" cy="4965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3600" dirty="0">
                <a:latin typeface="Calibri"/>
                <a:cs typeface="Calibri"/>
              </a:rPr>
              <a:t>It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important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30" dirty="0">
                <a:latin typeface="Calibri"/>
                <a:cs typeface="Calibri"/>
              </a:rPr>
              <a:t>to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remember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that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FOCUS-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PDCA </a:t>
            </a:r>
            <a:r>
              <a:rPr sz="3600" dirty="0">
                <a:latin typeface="Calibri"/>
                <a:cs typeface="Calibri"/>
              </a:rPr>
              <a:t>assumes </a:t>
            </a:r>
            <a:r>
              <a:rPr sz="3600" spc="-15" dirty="0">
                <a:latin typeface="Calibri"/>
                <a:cs typeface="Calibri"/>
              </a:rPr>
              <a:t>that </a:t>
            </a:r>
            <a:r>
              <a:rPr sz="3600" spc="-20" dirty="0">
                <a:latin typeface="Calibri"/>
                <a:cs typeface="Calibri"/>
              </a:rPr>
              <a:t>there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is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</a:t>
            </a:r>
            <a:r>
              <a:rPr sz="3600" spc="5" dirty="0">
                <a:latin typeface="Calibri"/>
                <a:cs typeface="Calibri"/>
              </a:rPr>
              <a:t> </a:t>
            </a:r>
            <a:r>
              <a:rPr sz="3600" spc="-15" dirty="0">
                <a:latin typeface="Calibri"/>
                <a:cs typeface="Calibri"/>
              </a:rPr>
              <a:t>process</a:t>
            </a:r>
            <a:r>
              <a:rPr sz="3600" spc="-10" dirty="0">
                <a:latin typeface="Calibri"/>
                <a:cs typeface="Calibri"/>
              </a:rPr>
              <a:t> already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in </a:t>
            </a:r>
            <a:r>
              <a:rPr sz="3600" spc="-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place </a:t>
            </a:r>
            <a:r>
              <a:rPr sz="3600" spc="-20" dirty="0">
                <a:latin typeface="Calibri"/>
                <a:cs typeface="Calibri"/>
              </a:rPr>
              <a:t>to improve </a:t>
            </a:r>
            <a:r>
              <a:rPr sz="3600" spc="-5" dirty="0">
                <a:latin typeface="Calibri"/>
                <a:cs typeface="Calibri"/>
              </a:rPr>
              <a:t>(Quality </a:t>
            </a:r>
            <a:r>
              <a:rPr sz="3600" spc="-80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Improvement).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291328" y="0"/>
            <a:ext cx="3853179" cy="6858000"/>
            <a:chOff x="5291328" y="0"/>
            <a:chExt cx="3853179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8" y="0"/>
              <a:ext cx="3701586" cy="45811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4437887"/>
              <a:ext cx="3563111" cy="24201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6687310"/>
              <a:ext cx="2630424" cy="17068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87039" y="1627632"/>
            <a:ext cx="2124456" cy="396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2493264"/>
            <a:ext cx="2124456" cy="36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8104" y="4078223"/>
            <a:ext cx="2124456" cy="3657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751" y="4940808"/>
            <a:ext cx="2124456" cy="39624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31569"/>
            <a:ext cx="6076315" cy="5619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5" dirty="0">
                <a:latin typeface="Calibri"/>
                <a:cs typeface="Calibri"/>
              </a:rPr>
              <a:t>Be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sure</a:t>
            </a:r>
            <a:r>
              <a:rPr sz="2800" spc="5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you</a:t>
            </a:r>
            <a:r>
              <a:rPr sz="2800" spc="56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comparing</a:t>
            </a:r>
            <a:r>
              <a:rPr sz="2800" spc="55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the</a:t>
            </a:r>
            <a:r>
              <a:rPr sz="2800" spc="5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same</a:t>
            </a:r>
            <a:endParaRPr sz="2800">
              <a:latin typeface="Calibri"/>
              <a:cs typeface="Calibri"/>
            </a:endParaRPr>
          </a:p>
          <a:p>
            <a:pPr marL="356870" marR="5080" algn="just">
              <a:lnSpc>
                <a:spcPts val="5710"/>
              </a:lnSpc>
              <a:spcBef>
                <a:spcPts val="590"/>
              </a:spcBef>
              <a:tabLst>
                <a:tab pos="4149725" algn="l"/>
                <a:tab pos="5378450" algn="l"/>
              </a:tabLst>
            </a:pP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p</a:t>
            </a:r>
            <a:r>
              <a:rPr sz="2800" spc="-45" dirty="0">
                <a:solidFill>
                  <a:srgbClr val="4F81BC"/>
                </a:solidFill>
                <a:latin typeface="Calibri"/>
                <a:cs typeface="Calibri"/>
              </a:rPr>
              <a:t>r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oc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2800" spc="5" dirty="0">
                <a:solidFill>
                  <a:srgbClr val="4F81BC"/>
                </a:solidFill>
                <a:latin typeface="Calibri"/>
                <a:cs typeface="Calibri"/>
              </a:rPr>
              <a:t>s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es</a:t>
            </a:r>
            <a:r>
              <a:rPr sz="2800" spc="-55" dirty="0">
                <a:solidFill>
                  <a:srgbClr val="4F81BC"/>
                </a:solidFill>
                <a:latin typeface="Calibri"/>
                <a:cs typeface="Calibri"/>
              </a:rPr>
              <a:t>/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ou</a:t>
            </a:r>
            <a:r>
              <a:rPr sz="2800" spc="-35" dirty="0">
                <a:solidFill>
                  <a:srgbClr val="4F81BC"/>
                </a:solidFill>
                <a:latin typeface="Calibri"/>
                <a:cs typeface="Calibri"/>
              </a:rPr>
              <a:t>t</a:t>
            </a:r>
            <a:r>
              <a:rPr sz="2800" spc="-40" dirty="0">
                <a:solidFill>
                  <a:srgbClr val="4F81BC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ome	in	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b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oth  </a:t>
            </a:r>
            <a:r>
              <a:rPr sz="2800" spc="-15" dirty="0">
                <a:latin typeface="Calibri"/>
                <a:cs typeface="Calibri"/>
              </a:rPr>
              <a:t>organizations.</a:t>
            </a:r>
            <a:r>
              <a:rPr sz="2800" spc="60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example, </a:t>
            </a:r>
            <a:r>
              <a:rPr sz="2800" dirty="0">
                <a:latin typeface="Calibri"/>
                <a:cs typeface="Calibri"/>
              </a:rPr>
              <a:t>if </a:t>
            </a:r>
            <a:r>
              <a:rPr sz="2800" spc="-10" dirty="0">
                <a:latin typeface="Calibri"/>
                <a:cs typeface="Calibri"/>
              </a:rPr>
              <a:t>you are </a:t>
            </a:r>
            <a:r>
              <a:rPr sz="2800" spc="-5" dirty="0">
                <a:latin typeface="Calibri"/>
                <a:cs typeface="Calibri"/>
              </a:rPr>
              <a:t> addressing </a:t>
            </a:r>
            <a:r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falls 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in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the 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ICU,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be 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sure </a:t>
            </a:r>
            <a:r>
              <a:rPr sz="2800" spc="-30" dirty="0">
                <a:solidFill>
                  <a:srgbClr val="4F81BC"/>
                </a:solidFill>
                <a:latin typeface="Calibri"/>
                <a:cs typeface="Calibri"/>
              </a:rPr>
              <a:t>to </a:t>
            </a:r>
            <a:r>
              <a:rPr sz="28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utilize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 the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other</a:t>
            </a:r>
            <a:r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organization's</a:t>
            </a:r>
            <a:r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 ICUs' </a:t>
            </a:r>
            <a:r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 processes</a:t>
            </a:r>
            <a:r>
              <a:rPr sz="2800" spc="-5" dirty="0">
                <a:solidFill>
                  <a:srgbClr val="00AF50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 marL="356870" marR="5080" indent="-344805" algn="just">
              <a:lnSpc>
                <a:spcPct val="1701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548ED4"/>
                </a:solidFill>
                <a:latin typeface="Calibri"/>
                <a:cs typeface="Calibri"/>
              </a:rPr>
              <a:t>same</a:t>
            </a:r>
            <a:r>
              <a:rPr sz="2800" spc="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caution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would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apply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when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fall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data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5" dirty="0">
                <a:latin typeface="Calibri"/>
                <a:cs typeface="Calibri"/>
              </a:rPr>
              <a:t>being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548ED4"/>
                </a:solidFill>
                <a:latin typeface="Calibri"/>
                <a:cs typeface="Calibri"/>
              </a:rPr>
              <a:t>compared</a:t>
            </a:r>
            <a:r>
              <a:rPr sz="2800" spc="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548ED4"/>
                </a:solidFill>
                <a:latin typeface="Calibri"/>
                <a:cs typeface="Calibri"/>
              </a:rPr>
              <a:t>internally</a:t>
            </a:r>
            <a:r>
              <a:rPr sz="2800" spc="-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  <a:tabLst>
                <a:tab pos="2929890" algn="l"/>
                <a:tab pos="9159240" algn="l"/>
              </a:tabLst>
            </a:pPr>
            <a:r>
              <a:rPr b="1" spc="-5" dirty="0">
                <a:latin typeface="Calibri"/>
                <a:cs typeface="Calibri"/>
              </a:rPr>
              <a:t> 	Benchmarking	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42888" y="1124711"/>
            <a:ext cx="2801620" cy="5733415"/>
            <a:chOff x="6342888" y="1124711"/>
            <a:chExt cx="2801620" cy="57334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3368" y="1124711"/>
              <a:ext cx="2770631" cy="2142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3368" y="3069335"/>
              <a:ext cx="2770631" cy="19446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42888" y="5013959"/>
              <a:ext cx="2801111" cy="1844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86993"/>
            <a:ext cx="2379980" cy="545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400" b="1" spc="-10" dirty="0">
                <a:solidFill>
                  <a:srgbClr val="548ED4"/>
                </a:solidFill>
                <a:latin typeface="Calibri"/>
                <a:cs typeface="Calibri"/>
              </a:rPr>
              <a:t>Introduction: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786327"/>
            <a:ext cx="8994140" cy="313753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6870" algn="l"/>
                <a:tab pos="357505" algn="l"/>
                <a:tab pos="948055" algn="l"/>
                <a:tab pos="2021839" algn="l"/>
                <a:tab pos="2673985" algn="l"/>
                <a:tab pos="4012565" algn="l"/>
                <a:tab pos="5662295" algn="l"/>
                <a:tab pos="6183630" algn="l"/>
                <a:tab pos="7741920" algn="l"/>
                <a:tab pos="8620125" algn="l"/>
              </a:tabLst>
            </a:pPr>
            <a:r>
              <a:rPr sz="3400" dirty="0">
                <a:solidFill>
                  <a:srgbClr val="548ED4"/>
                </a:solidFill>
                <a:latin typeface="Calibri"/>
                <a:cs typeface="Calibri"/>
              </a:rPr>
              <a:t>1</a:t>
            </a:r>
            <a:r>
              <a:rPr sz="3400" spc="5" dirty="0">
                <a:solidFill>
                  <a:srgbClr val="548ED4"/>
                </a:solidFill>
                <a:latin typeface="Calibri"/>
                <a:cs typeface="Calibri"/>
              </a:rPr>
              <a:t>7</a:t>
            </a:r>
            <a:r>
              <a:rPr sz="3400" dirty="0">
                <a:solidFill>
                  <a:srgbClr val="548ED4"/>
                </a:solidFill>
                <a:latin typeface="Calibri"/>
                <a:cs typeface="Calibri"/>
              </a:rPr>
              <a:t>	</a:t>
            </a:r>
            <a:r>
              <a:rPr sz="3400" spc="-60" dirty="0">
                <a:solidFill>
                  <a:srgbClr val="548ED4"/>
                </a:solidFill>
                <a:latin typeface="Calibri"/>
                <a:cs typeface="Calibri"/>
              </a:rPr>
              <a:t>y</a:t>
            </a:r>
            <a:r>
              <a:rPr sz="3400" spc="-15" dirty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3400" spc="5" dirty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r>
              <a:rPr sz="3400" spc="-65" dirty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3400" dirty="0">
                <a:solidFill>
                  <a:srgbClr val="548ED4"/>
                </a:solidFill>
                <a:latin typeface="Calibri"/>
                <a:cs typeface="Calibri"/>
              </a:rPr>
              <a:t>s	</a:t>
            </a:r>
            <a:r>
              <a:rPr sz="3400" spc="-80" dirty="0">
                <a:latin typeface="Calibri"/>
                <a:cs typeface="Calibri"/>
              </a:rPr>
              <a:t>f</a:t>
            </a:r>
            <a:r>
              <a:rPr sz="3400" spc="-20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r	</a:t>
            </a:r>
            <a:r>
              <a:rPr sz="3400" spc="-30" dirty="0">
                <a:latin typeface="Calibri"/>
                <a:cs typeface="Calibri"/>
              </a:rPr>
              <a:t>c</a:t>
            </a:r>
            <a:r>
              <a:rPr sz="3400" spc="-20" dirty="0">
                <a:latin typeface="Calibri"/>
                <a:cs typeface="Calibri"/>
              </a:rPr>
              <a:t>l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25" dirty="0">
                <a:latin typeface="Calibri"/>
                <a:cs typeface="Calibri"/>
              </a:rPr>
              <a:t>i</a:t>
            </a:r>
            <a:r>
              <a:rPr sz="3400" spc="-30" dirty="0">
                <a:latin typeface="Calibri"/>
                <a:cs typeface="Calibri"/>
              </a:rPr>
              <a:t>c</a:t>
            </a:r>
            <a:r>
              <a:rPr sz="3400" dirty="0">
                <a:latin typeface="Calibri"/>
                <a:cs typeface="Calibri"/>
              </a:rPr>
              <a:t>al	</a:t>
            </a:r>
            <a:r>
              <a:rPr sz="3400" spc="-65" dirty="0">
                <a:latin typeface="Calibri"/>
                <a:cs typeface="Calibri"/>
              </a:rPr>
              <a:t>r</a:t>
            </a:r>
            <a:r>
              <a:rPr sz="3400" spc="-15" dirty="0">
                <a:latin typeface="Calibri"/>
                <a:cs typeface="Calibri"/>
              </a:rPr>
              <a:t>e</a:t>
            </a:r>
            <a:r>
              <a:rPr sz="3400" spc="5" dirty="0">
                <a:latin typeface="Calibri"/>
                <a:cs typeface="Calibri"/>
              </a:rPr>
              <a:t>s</a:t>
            </a:r>
            <a:r>
              <a:rPr sz="3400" spc="-15" dirty="0">
                <a:latin typeface="Calibri"/>
                <a:cs typeface="Calibri"/>
              </a:rPr>
              <a:t>e</a:t>
            </a:r>
            <a:r>
              <a:rPr sz="3400" spc="5" dirty="0">
                <a:latin typeface="Calibri"/>
                <a:cs typeface="Calibri"/>
              </a:rPr>
              <a:t>a</a:t>
            </a:r>
            <a:r>
              <a:rPr sz="3400" spc="-45" dirty="0">
                <a:latin typeface="Calibri"/>
                <a:cs typeface="Calibri"/>
              </a:rPr>
              <a:t>r</a:t>
            </a:r>
            <a:r>
              <a:rPr sz="3400" spc="-30" dirty="0">
                <a:latin typeface="Calibri"/>
                <a:cs typeface="Calibri"/>
              </a:rPr>
              <a:t>c</a:t>
            </a:r>
            <a:r>
              <a:rPr sz="3400" spc="5" dirty="0">
                <a:latin typeface="Calibri"/>
                <a:cs typeface="Calibri"/>
              </a:rPr>
              <a:t>h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5" dirty="0">
                <a:latin typeface="Calibri"/>
                <a:cs typeface="Calibri"/>
              </a:rPr>
              <a:t>t</a:t>
            </a:r>
            <a:r>
              <a:rPr sz="3400" spc="5" dirty="0">
                <a:latin typeface="Calibri"/>
                <a:cs typeface="Calibri"/>
              </a:rPr>
              <a:t>o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0" dirty="0">
                <a:latin typeface="Calibri"/>
                <a:cs typeface="Calibri"/>
              </a:rPr>
              <a:t>b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spc="-20" dirty="0">
                <a:latin typeface="Calibri"/>
                <a:cs typeface="Calibri"/>
              </a:rPr>
              <a:t>c</a:t>
            </a:r>
            <a:r>
              <a:rPr sz="3400" dirty="0">
                <a:latin typeface="Calibri"/>
                <a:cs typeface="Calibri"/>
              </a:rPr>
              <a:t>o</a:t>
            </a:r>
            <a:r>
              <a:rPr sz="3400" spc="-35" dirty="0">
                <a:latin typeface="Calibri"/>
                <a:cs typeface="Calibri"/>
              </a:rPr>
              <a:t>m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0" dirty="0">
                <a:latin typeface="Calibri"/>
                <a:cs typeface="Calibri"/>
              </a:rPr>
              <a:t>p</a:t>
            </a:r>
            <a:r>
              <a:rPr sz="3400" spc="5" dirty="0">
                <a:latin typeface="Calibri"/>
                <a:cs typeface="Calibri"/>
              </a:rPr>
              <a:t>a</a:t>
            </a:r>
            <a:r>
              <a:rPr sz="3400" spc="-20" dirty="0">
                <a:latin typeface="Calibri"/>
                <a:cs typeface="Calibri"/>
              </a:rPr>
              <a:t>r</a:t>
            </a:r>
            <a:r>
              <a:rPr sz="3400" dirty="0">
                <a:latin typeface="Calibri"/>
                <a:cs typeface="Calibri"/>
              </a:rPr>
              <a:t>t	of</a:t>
            </a:r>
            <a:endParaRPr sz="3400">
              <a:latin typeface="Calibri"/>
              <a:cs typeface="Calibri"/>
            </a:endParaRPr>
          </a:p>
          <a:p>
            <a:pPr marL="356870">
              <a:lnSpc>
                <a:spcPct val="100000"/>
              </a:lnSpc>
              <a:spcBef>
                <a:spcPts val="2450"/>
              </a:spcBef>
            </a:pPr>
            <a:r>
              <a:rPr sz="3400" spc="-15" dirty="0">
                <a:latin typeface="Calibri"/>
                <a:cs typeface="Calibri"/>
              </a:rPr>
              <a:t>everyday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practice.</a:t>
            </a:r>
            <a:endParaRPr sz="3400">
              <a:latin typeface="Calibri"/>
              <a:cs typeface="Calibri"/>
            </a:endParaRPr>
          </a:p>
          <a:p>
            <a:pPr marL="356870" marR="6350" indent="-344805">
              <a:lnSpc>
                <a:spcPct val="160100"/>
              </a:lnSpc>
              <a:spcBef>
                <a:spcPts val="815"/>
              </a:spcBef>
              <a:buFont typeface="Microsoft Sans Serif"/>
              <a:buChar char="•"/>
              <a:tabLst>
                <a:tab pos="356870" algn="l"/>
                <a:tab pos="357505" algn="l"/>
                <a:tab pos="1595120" algn="l"/>
                <a:tab pos="3098165" algn="l"/>
                <a:tab pos="5412105" algn="l"/>
                <a:tab pos="6436360" algn="l"/>
                <a:tab pos="8287384" algn="l"/>
              </a:tabLst>
            </a:pPr>
            <a:r>
              <a:rPr sz="3400" spc="-10" dirty="0">
                <a:latin typeface="Calibri"/>
                <a:cs typeface="Calibri"/>
              </a:rPr>
              <a:t>M</a:t>
            </a:r>
            <a:r>
              <a:rPr sz="3400" dirty="0">
                <a:latin typeface="Calibri"/>
                <a:cs typeface="Calibri"/>
              </a:rPr>
              <a:t>o</a:t>
            </a:r>
            <a:r>
              <a:rPr sz="3400" spc="-40" dirty="0">
                <a:latin typeface="Calibri"/>
                <a:cs typeface="Calibri"/>
              </a:rPr>
              <a:t>r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0" dirty="0">
                <a:latin typeface="Calibri"/>
                <a:cs typeface="Calibri"/>
              </a:rPr>
              <a:t>qu</a:t>
            </a:r>
            <a:r>
              <a:rPr sz="3400" dirty="0">
                <a:latin typeface="Calibri"/>
                <a:cs typeface="Calibri"/>
              </a:rPr>
              <a:t>ic</a:t>
            </a:r>
            <a:r>
              <a:rPr sz="3400" spc="-10" dirty="0">
                <a:latin typeface="Calibri"/>
                <a:cs typeface="Calibri"/>
              </a:rPr>
              <a:t>k</a:t>
            </a:r>
            <a:r>
              <a:rPr sz="3400" dirty="0">
                <a:latin typeface="Calibri"/>
                <a:cs typeface="Calibri"/>
              </a:rPr>
              <a:t>ly	</a:t>
            </a:r>
            <a:r>
              <a:rPr sz="3400" spc="-20" dirty="0">
                <a:latin typeface="Calibri"/>
                <a:cs typeface="Calibri"/>
              </a:rPr>
              <a:t>i</a:t>
            </a:r>
            <a:r>
              <a:rPr sz="3400" spc="-10" dirty="0">
                <a:latin typeface="Calibri"/>
                <a:cs typeface="Calibri"/>
              </a:rPr>
              <a:t>n</a:t>
            </a:r>
            <a:r>
              <a:rPr sz="3400" spc="-30" dirty="0">
                <a:latin typeface="Calibri"/>
                <a:cs typeface="Calibri"/>
              </a:rPr>
              <a:t>c</a:t>
            </a:r>
            <a:r>
              <a:rPr sz="3400" dirty="0">
                <a:latin typeface="Calibri"/>
                <a:cs typeface="Calibri"/>
              </a:rPr>
              <a:t>o</a:t>
            </a:r>
            <a:r>
              <a:rPr sz="3400" spc="-15" dirty="0">
                <a:latin typeface="Calibri"/>
                <a:cs typeface="Calibri"/>
              </a:rPr>
              <a:t>r</a:t>
            </a:r>
            <a:r>
              <a:rPr sz="3400" dirty="0">
                <a:latin typeface="Calibri"/>
                <a:cs typeface="Calibri"/>
              </a:rPr>
              <a:t>p</a:t>
            </a:r>
            <a:r>
              <a:rPr sz="3400" spc="-10" dirty="0">
                <a:latin typeface="Calibri"/>
                <a:cs typeface="Calibri"/>
              </a:rPr>
              <a:t>o</a:t>
            </a:r>
            <a:r>
              <a:rPr sz="3400" spc="-65" dirty="0">
                <a:latin typeface="Calibri"/>
                <a:cs typeface="Calibri"/>
              </a:rPr>
              <a:t>r</a:t>
            </a:r>
            <a:r>
              <a:rPr sz="3400" spc="-25" dirty="0">
                <a:latin typeface="Calibri"/>
                <a:cs typeface="Calibri"/>
              </a:rPr>
              <a:t>a</a:t>
            </a:r>
            <a:r>
              <a:rPr sz="3400" spc="-65" dirty="0">
                <a:latin typeface="Calibri"/>
                <a:cs typeface="Calibri"/>
              </a:rPr>
              <a:t>t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10" dirty="0">
                <a:latin typeface="Calibri"/>
                <a:cs typeface="Calibri"/>
              </a:rPr>
              <a:t>b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spc="-55" dirty="0">
                <a:latin typeface="Calibri"/>
                <a:cs typeface="Calibri"/>
              </a:rPr>
              <a:t>s</a:t>
            </a:r>
            <a:r>
              <a:rPr sz="3400" dirty="0">
                <a:latin typeface="Calibri"/>
                <a:cs typeface="Calibri"/>
              </a:rPr>
              <a:t>t	</a:t>
            </a:r>
            <a:r>
              <a:rPr sz="3400" spc="-1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v</a:t>
            </a:r>
            <a:r>
              <a:rPr sz="3400" spc="-20" dirty="0">
                <a:latin typeface="Calibri"/>
                <a:cs typeface="Calibri"/>
              </a:rPr>
              <a:t>i</a:t>
            </a:r>
            <a:r>
              <a:rPr sz="3400" spc="10" dirty="0">
                <a:latin typeface="Calibri"/>
                <a:cs typeface="Calibri"/>
              </a:rPr>
              <a:t>d</a:t>
            </a:r>
            <a:r>
              <a:rPr sz="3400" spc="-15" dirty="0">
                <a:latin typeface="Calibri"/>
                <a:cs typeface="Calibri"/>
              </a:rPr>
              <a:t>e</a:t>
            </a:r>
            <a:r>
              <a:rPr sz="3400" spc="10" dirty="0">
                <a:latin typeface="Calibri"/>
                <a:cs typeface="Calibri"/>
              </a:rPr>
              <a:t>n</a:t>
            </a:r>
            <a:r>
              <a:rPr sz="3400" spc="-25" dirty="0">
                <a:latin typeface="Calibri"/>
                <a:cs typeface="Calibri"/>
              </a:rPr>
              <a:t>c</a:t>
            </a:r>
            <a:r>
              <a:rPr sz="3400" spc="5" dirty="0">
                <a:latin typeface="Calibri"/>
                <a:cs typeface="Calibri"/>
              </a:rPr>
              <a:t>e</a:t>
            </a:r>
            <a:r>
              <a:rPr sz="3400" dirty="0">
                <a:latin typeface="Calibri"/>
                <a:cs typeface="Calibri"/>
              </a:rPr>
              <a:t>	</a:t>
            </a:r>
            <a:r>
              <a:rPr sz="3400" spc="-20" dirty="0">
                <a:latin typeface="Calibri"/>
                <a:cs typeface="Calibri"/>
              </a:rPr>
              <a:t>i</a:t>
            </a:r>
            <a:r>
              <a:rPr sz="3400" spc="-35" dirty="0">
                <a:latin typeface="Calibri"/>
                <a:cs typeface="Calibri"/>
              </a:rPr>
              <a:t>n</a:t>
            </a:r>
            <a:r>
              <a:rPr sz="3400" spc="-15" dirty="0">
                <a:latin typeface="Calibri"/>
                <a:cs typeface="Calibri"/>
              </a:rPr>
              <a:t>t</a:t>
            </a:r>
            <a:r>
              <a:rPr sz="3400" dirty="0">
                <a:latin typeface="Calibri"/>
                <a:cs typeface="Calibri"/>
              </a:rPr>
              <a:t>o  </a:t>
            </a:r>
            <a:r>
              <a:rPr sz="3400" spc="-15" dirty="0">
                <a:latin typeface="Calibri"/>
                <a:cs typeface="Calibri"/>
              </a:rPr>
              <a:t>everyday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spc="-5" dirty="0">
                <a:latin typeface="Calibri"/>
                <a:cs typeface="Calibri"/>
              </a:rPr>
              <a:t>practice.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6854" y="147904"/>
            <a:ext cx="80854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5" dirty="0"/>
              <a:t>Evidence-based</a:t>
            </a:r>
            <a:r>
              <a:rPr u="none" spc="70" dirty="0"/>
              <a:t> </a:t>
            </a:r>
            <a:r>
              <a:rPr u="none" spc="-10" dirty="0"/>
              <a:t>Medicine</a:t>
            </a:r>
            <a:r>
              <a:rPr u="none" spc="45" dirty="0"/>
              <a:t> </a:t>
            </a:r>
            <a:r>
              <a:rPr u="none" spc="-5" dirty="0"/>
              <a:t>/</a:t>
            </a:r>
            <a:r>
              <a:rPr u="none" spc="-30" dirty="0"/>
              <a:t> </a:t>
            </a:r>
            <a:r>
              <a:rPr u="none" spc="-15" dirty="0"/>
              <a:t>Practice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1222247"/>
            <a:ext cx="9144000" cy="2207260"/>
            <a:chOff x="0" y="1222247"/>
            <a:chExt cx="9144000" cy="220726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12391"/>
              <a:ext cx="2956351" cy="1816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87039" y="1222247"/>
              <a:ext cx="3096767" cy="22067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8" y="1669993"/>
              <a:ext cx="3060191" cy="154329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2671" y="4437888"/>
            <a:ext cx="5291328" cy="1255776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1523" y="9098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15604"/>
            <a:ext cx="5355590" cy="4599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4000" spc="-15" dirty="0">
                <a:latin typeface="Calibri"/>
                <a:cs typeface="Calibri"/>
              </a:rPr>
              <a:t>Evidence-based practice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"is</a:t>
            </a:r>
            <a:r>
              <a:rPr sz="4000" spc="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the</a:t>
            </a:r>
            <a:r>
              <a:rPr sz="4000" spc="-5" dirty="0">
                <a:latin typeface="Calibri"/>
                <a:cs typeface="Calibri"/>
              </a:rPr>
              <a:t> </a:t>
            </a:r>
            <a:r>
              <a:rPr sz="4000" spc="-20" dirty="0">
                <a:latin typeface="Calibri"/>
                <a:cs typeface="Calibri"/>
              </a:rPr>
              <a:t>integration</a:t>
            </a:r>
            <a:r>
              <a:rPr sz="4000" spc="-15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of </a:t>
            </a:r>
            <a:r>
              <a:rPr sz="4000" spc="-890" dirty="0"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best</a:t>
            </a:r>
            <a:r>
              <a:rPr sz="4000" spc="-1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spc="-20" dirty="0">
                <a:solidFill>
                  <a:srgbClr val="548ED4"/>
                </a:solidFill>
                <a:latin typeface="Calibri"/>
                <a:cs typeface="Calibri"/>
              </a:rPr>
              <a:t>research</a:t>
            </a:r>
            <a:r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548ED4"/>
                </a:solidFill>
                <a:latin typeface="Calibri"/>
                <a:cs typeface="Calibri"/>
              </a:rPr>
              <a:t>evidence </a:t>
            </a:r>
            <a:r>
              <a:rPr sz="4000" spc="-89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spc="-5" dirty="0">
                <a:latin typeface="Calibri"/>
                <a:cs typeface="Calibri"/>
              </a:rPr>
              <a:t>with</a:t>
            </a:r>
            <a:r>
              <a:rPr sz="4000" dirty="0">
                <a:latin typeface="Calibri"/>
                <a:cs typeface="Calibri"/>
              </a:rPr>
              <a:t> </a:t>
            </a:r>
            <a:r>
              <a:rPr sz="4000" spc="-10" dirty="0">
                <a:solidFill>
                  <a:srgbClr val="548ED4"/>
                </a:solidFill>
                <a:latin typeface="Calibri"/>
                <a:cs typeface="Calibri"/>
              </a:rPr>
              <a:t>clinical</a:t>
            </a:r>
            <a:r>
              <a:rPr sz="4000" spc="-5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expertise </a:t>
            </a:r>
            <a:r>
              <a:rPr sz="4000" spc="-89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4000" spc="5" dirty="0">
                <a:latin typeface="Calibri"/>
                <a:cs typeface="Calibri"/>
              </a:rPr>
              <a:t>and</a:t>
            </a:r>
            <a:r>
              <a:rPr sz="4000" spc="-40" dirty="0">
                <a:latin typeface="Calibri"/>
                <a:cs typeface="Calibri"/>
              </a:rPr>
              <a:t> </a:t>
            </a:r>
            <a:r>
              <a:rPr sz="4000" spc="-15" dirty="0">
                <a:solidFill>
                  <a:srgbClr val="548ED4"/>
                </a:solidFill>
                <a:latin typeface="Calibri"/>
                <a:cs typeface="Calibri"/>
              </a:rPr>
              <a:t>patient values</a:t>
            </a:r>
            <a:r>
              <a:rPr sz="4000" spc="-15" dirty="0">
                <a:latin typeface="Calibri"/>
                <a:cs typeface="Calibri"/>
              </a:rPr>
              <a:t>“</a:t>
            </a:r>
            <a:r>
              <a:rPr sz="4000" spc="-45" dirty="0">
                <a:latin typeface="Calibri"/>
                <a:cs typeface="Calibri"/>
              </a:rPr>
              <a:t> </a:t>
            </a:r>
            <a:r>
              <a:rPr sz="4000" dirty="0">
                <a:latin typeface="Calibri"/>
                <a:cs typeface="Calibri"/>
              </a:rPr>
              <a:t>.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6854" y="147904"/>
            <a:ext cx="808545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Evidence-based</a:t>
            </a:r>
            <a:r>
              <a:rPr sz="4400" spc="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Medicine</a:t>
            </a:r>
            <a:r>
              <a:rPr sz="4400" spc="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5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5" dirty="0">
                <a:solidFill>
                  <a:srgbClr val="FF0000"/>
                </a:solidFill>
                <a:latin typeface="Calibri"/>
                <a:cs typeface="Calibri"/>
              </a:rPr>
              <a:t>Practice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171" y="1135247"/>
            <a:ext cx="2640027" cy="186093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90982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735" y="3285742"/>
            <a:ext cx="3529584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8722"/>
            <a:ext cx="5069205" cy="5918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</a:pPr>
            <a:r>
              <a:rPr sz="2800" spc="-5" dirty="0">
                <a:latin typeface="Calibri"/>
                <a:cs typeface="Calibri"/>
              </a:rPr>
              <a:t>FOCUS-PDCA</a:t>
            </a:r>
            <a:r>
              <a:rPr sz="2800" spc="2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approach</a:t>
            </a:r>
            <a:r>
              <a:rPr sz="2800" spc="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spc="20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endParaRPr sz="2800">
              <a:latin typeface="Calibri"/>
              <a:cs typeface="Calibri"/>
            </a:endParaRPr>
          </a:p>
          <a:p>
            <a:pPr marL="356870" marR="5080" algn="just">
              <a:lnSpc>
                <a:spcPct val="160100"/>
              </a:lnSpc>
            </a:pPr>
            <a:r>
              <a:rPr sz="2800" spc="-10" dirty="0">
                <a:latin typeface="Calibri"/>
                <a:cs typeface="Calibri"/>
              </a:rPr>
              <a:t>useful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no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process,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although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PDSA</a:t>
            </a:r>
            <a:r>
              <a:rPr sz="2800" spc="-5" dirty="0">
                <a:latin typeface="Calibri"/>
                <a:cs typeface="Calibri"/>
              </a:rPr>
              <a:t> (Deming)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(Plan,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Study,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Act)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PDCA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(Schewhart)</a:t>
            </a:r>
            <a:r>
              <a:rPr sz="2800" dirty="0">
                <a:latin typeface="Calibri"/>
                <a:cs typeface="Calibri"/>
              </a:rPr>
              <a:t> (Plan,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Do,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Check, </a:t>
            </a:r>
            <a:r>
              <a:rPr sz="2800" dirty="0">
                <a:latin typeface="Calibri"/>
                <a:cs typeface="Calibri"/>
              </a:rPr>
              <a:t> Act)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components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work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equally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well</a:t>
            </a:r>
            <a:r>
              <a:rPr sz="2800" spc="-5" dirty="0">
                <a:latin typeface="Calibri"/>
                <a:cs typeface="Calibri"/>
              </a:rPr>
              <a:t> with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new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design</a:t>
            </a:r>
            <a:r>
              <a:rPr sz="2800" spc="63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redesign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projects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(Quality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Planning).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22391" y="21335"/>
            <a:ext cx="3721735" cy="6837045"/>
            <a:chOff x="5422391" y="21335"/>
            <a:chExt cx="3721735" cy="6837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4583" y="21335"/>
              <a:ext cx="3566160" cy="32892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4583" y="3307080"/>
              <a:ext cx="3709416" cy="35509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2391" y="6629398"/>
              <a:ext cx="3721607" cy="22860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" y="1341119"/>
            <a:ext cx="4319016" cy="457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90800" y="1990344"/>
            <a:ext cx="2124455" cy="365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6784" y="2654807"/>
            <a:ext cx="1274064" cy="4572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43783" y="4078223"/>
            <a:ext cx="2121408" cy="365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57272" y="4797552"/>
            <a:ext cx="2121407" cy="365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327" y="5443728"/>
            <a:ext cx="2124456" cy="396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831" y="6166103"/>
            <a:ext cx="2124456" cy="3657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096000"/>
            <a:chOff x="0" y="0"/>
            <a:chExt cx="9144000" cy="609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095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27632"/>
              <a:ext cx="3791712" cy="2200656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6062471"/>
            <a:ext cx="9144000" cy="795655"/>
            <a:chOff x="0" y="6062471"/>
            <a:chExt cx="9144000" cy="7956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90231" y="6452615"/>
              <a:ext cx="1801368" cy="4053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062471"/>
              <a:ext cx="9144000" cy="7955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92870" cy="3611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4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</a:pPr>
            <a:r>
              <a:rPr sz="2800" spc="5" dirty="0">
                <a:latin typeface="Calibri"/>
                <a:cs typeface="Calibri"/>
              </a:rPr>
              <a:t>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Sigma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value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increases,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variation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spc="6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DPMO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decrease;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"quality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yield,“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percentage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quality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standards </a:t>
            </a:r>
            <a:r>
              <a:rPr sz="2800" spc="-10" dirty="0">
                <a:latin typeface="Calibri"/>
                <a:cs typeface="Calibri"/>
              </a:rPr>
              <a:t>achieved) </a:t>
            </a:r>
            <a:r>
              <a:rPr sz="2800" spc="-5" dirty="0">
                <a:latin typeface="Calibri"/>
                <a:cs typeface="Calibri"/>
              </a:rPr>
              <a:t>increases; </a:t>
            </a:r>
            <a:r>
              <a:rPr sz="2800" spc="5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"costs of </a:t>
            </a:r>
            <a:r>
              <a:rPr sz="2800" dirty="0">
                <a:latin typeface="Calibri"/>
                <a:cs typeface="Calibri"/>
              </a:rPr>
              <a:t>quality“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(COQ), </a:t>
            </a:r>
            <a:r>
              <a:rPr sz="2800" spc="5" dirty="0">
                <a:latin typeface="Calibri"/>
                <a:cs typeface="Calibri"/>
              </a:rPr>
              <a:t>e.g. </a:t>
            </a:r>
            <a:r>
              <a:rPr sz="2800" dirty="0">
                <a:latin typeface="Calibri"/>
                <a:cs typeface="Calibri"/>
              </a:rPr>
              <a:t>inspections </a:t>
            </a:r>
            <a:r>
              <a:rPr sz="2800" spc="5" dirty="0">
                <a:latin typeface="Calibri"/>
                <a:cs typeface="Calibri"/>
              </a:rPr>
              <a:t>or </a:t>
            </a:r>
            <a:r>
              <a:rPr sz="2800" spc="-10" dirty="0">
                <a:latin typeface="Calibri"/>
                <a:cs typeface="Calibri"/>
              </a:rPr>
              <a:t>measure data,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"costs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poor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quality"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(COPQ),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e.g.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rework,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redundancies,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malpractice,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risk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management,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etc.,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both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decrease.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45407"/>
            <a:ext cx="9122484" cy="32125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95615" y="2350013"/>
            <a:ext cx="676405" cy="3049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2517</Words>
  <Application>Microsoft Office PowerPoint</Application>
  <PresentationFormat>On-screen Show (4:3)</PresentationFormat>
  <Paragraphs>301</Paragraphs>
  <Slides>62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Arial Rounded MT Bold</vt:lpstr>
      <vt:lpstr>Arial Unicode MS</vt:lpstr>
      <vt:lpstr>Calibri</vt:lpstr>
      <vt:lpstr>Candara</vt:lpstr>
      <vt:lpstr>Microsoft Sans Serif</vt:lpstr>
      <vt:lpstr>Times New Roman</vt:lpstr>
      <vt:lpstr>Wingdings</vt:lpstr>
      <vt:lpstr>Office Theme</vt:lpstr>
      <vt:lpstr>PowerPoint Presentation</vt:lpstr>
      <vt:lpstr>What is meant by performance  improvement?</vt:lpstr>
      <vt:lpstr>  Characteristics of all PI approaches </vt:lpstr>
      <vt:lpstr>  Characteristics of all PI approaches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Accelerated/ Rapid Cycle Change Approach </vt:lpstr>
      <vt:lpstr> Accelerated/ Rapid Cycle Change Approach </vt:lpstr>
      <vt:lpstr>Lean Thinking Approach</vt:lpstr>
      <vt:lpstr>Lean Thinking Approach</vt:lpstr>
      <vt:lpstr>7 types of wastes in work place</vt:lpstr>
      <vt:lpstr>The 7 wastes</vt:lpstr>
      <vt:lpstr>I. Value Stream Mapping</vt:lpstr>
      <vt:lpstr>PowerPoint Presentation</vt:lpstr>
      <vt:lpstr>PowerPoint Presentation</vt:lpstr>
      <vt:lpstr>5S tool</vt:lpstr>
      <vt:lpstr>5S: Sort-Set-Shine-Standardize-Sustain</vt:lpstr>
      <vt:lpstr>PowerPoint Presentation</vt:lpstr>
      <vt:lpstr>Example of 5S activities</vt:lpstr>
      <vt:lpstr>Target of 5S</vt:lpstr>
      <vt:lpstr>PowerPoint Presentation</vt:lpstr>
      <vt:lpstr>PowerPoint Presentation</vt:lpstr>
      <vt:lpstr>PowerPoint Presentation</vt:lpstr>
      <vt:lpstr>PowerPoint Presentation</vt:lpstr>
      <vt:lpstr>Concept of Performance Measurement</vt:lpstr>
      <vt:lpstr>Tools used for measuring performance</vt:lpstr>
      <vt:lpstr>Tools used for measuring performance</vt:lpstr>
      <vt:lpstr>Tools used for measuring performance</vt:lpstr>
      <vt:lpstr>Tools used for measuring performance</vt:lpstr>
      <vt:lpstr>Tools used for measuring performance</vt:lpstr>
      <vt:lpstr>Tools used for measuring performance</vt:lpstr>
      <vt:lpstr>Indicator Selection/Development</vt:lpstr>
      <vt:lpstr>Types of performance indicators</vt:lpstr>
      <vt:lpstr>Types of performance indicators</vt:lpstr>
      <vt:lpstr>Types of performance indicators</vt:lpstr>
      <vt:lpstr>Types of performance indicators</vt:lpstr>
      <vt:lpstr>Structure Examples</vt:lpstr>
      <vt:lpstr>PowerPoint Presentation</vt:lpstr>
      <vt:lpstr>Types of performance indicators</vt:lpstr>
      <vt:lpstr>Types of performance indicators</vt:lpstr>
      <vt:lpstr>Indicator Development</vt:lpstr>
      <vt:lpstr>  Purpose and Intended use </vt:lpstr>
      <vt:lpstr>  How to write a 'good' indicator </vt:lpstr>
      <vt:lpstr>Characteristics of a performance measure</vt:lpstr>
      <vt:lpstr>PowerPoint Presentation</vt:lpstr>
      <vt:lpstr>Characteristics of a performance measure</vt:lpstr>
      <vt:lpstr>  Types of Data Analysis </vt:lpstr>
      <vt:lpstr>  Initial Analysis </vt:lpstr>
      <vt:lpstr>  Initial Analysis </vt:lpstr>
      <vt:lpstr>  Initial Analysis </vt:lpstr>
      <vt:lpstr>Intensive analysis</vt:lpstr>
      <vt:lpstr>Intensive analysis</vt:lpstr>
      <vt:lpstr>  Benchmarking </vt:lpstr>
      <vt:lpstr>  Benchmarking </vt:lpstr>
      <vt:lpstr>  Benchmarking </vt:lpstr>
      <vt:lpstr>  Benchmarking </vt:lpstr>
      <vt:lpstr>  Benchmarking </vt:lpstr>
      <vt:lpstr>Evidence-based Medicine / Practice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drmajdi</dc:creator>
  <cp:lastModifiedBy>Mujdi Alzoubi</cp:lastModifiedBy>
  <cp:revision>2</cp:revision>
  <dcterms:created xsi:type="dcterms:W3CDTF">2023-11-19T22:06:02Z</dcterms:created>
  <dcterms:modified xsi:type="dcterms:W3CDTF">2023-12-08T21:19:18Z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2023-11-19T00:00:00Z</vt:filetime>
  </property>
</Properties>
</file>