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07" r:id="rId40"/>
    <p:sldId id="308" r:id="rId41"/>
    <p:sldId id="309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14223" y="111963"/>
            <a:ext cx="917244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1176" y="119252"/>
            <a:ext cx="916940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713736"/>
            <a:ext cx="4631690" cy="160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g"/><Relationship Id="rId11" Type="http://schemas.openxmlformats.org/officeDocument/2006/relationships/image" Target="../media/image72.jpg"/><Relationship Id="rId5" Type="http://schemas.openxmlformats.org/officeDocument/2006/relationships/image" Target="../media/image66.jpg"/><Relationship Id="rId10" Type="http://schemas.openxmlformats.org/officeDocument/2006/relationships/image" Target="../media/image71.jpg"/><Relationship Id="rId4" Type="http://schemas.openxmlformats.org/officeDocument/2006/relationships/image" Target="../media/image65.jpg"/><Relationship Id="rId9" Type="http://schemas.openxmlformats.org/officeDocument/2006/relationships/image" Target="../media/image7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58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jpg"/><Relationship Id="rId7" Type="http://schemas.openxmlformats.org/officeDocument/2006/relationships/image" Target="../media/image91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11" Type="http://schemas.openxmlformats.org/officeDocument/2006/relationships/image" Target="../media/image94.png"/><Relationship Id="rId5" Type="http://schemas.openxmlformats.org/officeDocument/2006/relationships/image" Target="../media/image89.jpg"/><Relationship Id="rId10" Type="http://schemas.openxmlformats.org/officeDocument/2006/relationships/image" Target="../media/image58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58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jpg"/><Relationship Id="rId4" Type="http://schemas.openxmlformats.org/officeDocument/2006/relationships/image" Target="../media/image9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7" Type="http://schemas.openxmlformats.org/officeDocument/2006/relationships/image" Target="../media/image58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58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25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jpg"/><Relationship Id="rId7" Type="http://schemas.openxmlformats.org/officeDocument/2006/relationships/image" Target="../media/image131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image" Target="../media/image129.jpg"/><Relationship Id="rId4" Type="http://schemas.openxmlformats.org/officeDocument/2006/relationships/image" Target="../media/image128.jpg"/><Relationship Id="rId9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jpg"/><Relationship Id="rId7" Type="http://schemas.openxmlformats.org/officeDocument/2006/relationships/image" Target="../media/image139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8.jpg"/><Relationship Id="rId5" Type="http://schemas.openxmlformats.org/officeDocument/2006/relationships/image" Target="../media/image137.jpg"/><Relationship Id="rId4" Type="http://schemas.openxmlformats.org/officeDocument/2006/relationships/image" Target="../media/image13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7" Type="http://schemas.openxmlformats.org/officeDocument/2006/relationships/image" Target="../media/image58.pn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jpg"/><Relationship Id="rId4" Type="http://schemas.openxmlformats.org/officeDocument/2006/relationships/image" Target="../media/image1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g"/><Relationship Id="rId3" Type="http://schemas.openxmlformats.org/officeDocument/2006/relationships/image" Target="../media/image158.jpg"/><Relationship Id="rId7" Type="http://schemas.openxmlformats.org/officeDocument/2006/relationships/image" Target="../media/image156.pn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60.jpg"/><Relationship Id="rId4" Type="http://schemas.openxmlformats.org/officeDocument/2006/relationships/image" Target="../media/image15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678" y="1487500"/>
            <a:ext cx="770509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u="none" spc="-100" dirty="0">
                <a:solidFill>
                  <a:srgbClr val="1F487C"/>
                </a:solidFill>
                <a:latin typeface="Times New Roman"/>
                <a:cs typeface="Times New Roman"/>
              </a:rPr>
              <a:t>CH2:</a:t>
            </a:r>
            <a:r>
              <a:rPr sz="4400" b="0" u="none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4400" b="0" u="none" spc="-105" dirty="0">
                <a:solidFill>
                  <a:srgbClr val="1F487C"/>
                </a:solidFill>
                <a:latin typeface="Times New Roman"/>
                <a:cs typeface="Times New Roman"/>
              </a:rPr>
              <a:t>STRATEGIC</a:t>
            </a:r>
            <a:r>
              <a:rPr sz="4400" b="0" u="none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4400" b="0" u="none" spc="-114" dirty="0">
                <a:solidFill>
                  <a:srgbClr val="1F487C"/>
                </a:solidFill>
                <a:latin typeface="Times New Roman"/>
                <a:cs typeface="Times New Roman"/>
              </a:rPr>
              <a:t>LEADERSHIP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276855"/>
            <a:ext cx="9144000" cy="4581525"/>
            <a:chOff x="0" y="2276855"/>
            <a:chExt cx="9144000" cy="4581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66415"/>
              <a:ext cx="9144000" cy="42915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567" y="2276855"/>
              <a:ext cx="6839711" cy="1524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03224"/>
            <a:ext cx="6075045" cy="562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1.</a:t>
            </a:r>
            <a:r>
              <a:rPr sz="34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Anticipate:</a:t>
            </a:r>
            <a:endParaRPr sz="3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86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400" spc="5" dirty="0">
                <a:latin typeface="Calibri"/>
                <a:cs typeface="Calibri"/>
              </a:rPr>
              <a:t>see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what's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spc="5" dirty="0">
                <a:latin typeface="Calibri"/>
                <a:cs typeface="Calibri"/>
              </a:rPr>
              <a:t>ahead.</a:t>
            </a:r>
            <a:endParaRPr sz="3400">
              <a:latin typeface="Calibri"/>
              <a:cs typeface="Calibri"/>
            </a:endParaRPr>
          </a:p>
          <a:p>
            <a:pPr marL="356870" marR="5715" indent="-344805">
              <a:lnSpc>
                <a:spcPct val="150100"/>
              </a:lnSpc>
              <a:spcBef>
                <a:spcPts val="815"/>
              </a:spcBef>
              <a:buFont typeface="Arial"/>
              <a:buChar char="•"/>
              <a:tabLst>
                <a:tab pos="356870" algn="l"/>
                <a:tab pos="357505" algn="l"/>
                <a:tab pos="1490980" algn="l"/>
                <a:tab pos="2548890" algn="l"/>
                <a:tab pos="2991485" algn="l"/>
                <a:tab pos="3762375" algn="l"/>
                <a:tab pos="5344795" algn="l"/>
              </a:tabLst>
            </a:pPr>
            <a:r>
              <a:rPr sz="3400" dirty="0">
                <a:latin typeface="Calibri"/>
                <a:cs typeface="Calibri"/>
              </a:rPr>
              <a:t>k</a:t>
            </a:r>
            <a:r>
              <a:rPr sz="3400" spc="20" dirty="0">
                <a:latin typeface="Calibri"/>
                <a:cs typeface="Calibri"/>
              </a:rPr>
              <a:t>n</a:t>
            </a:r>
            <a:r>
              <a:rPr sz="3400" spc="-45" dirty="0">
                <a:latin typeface="Calibri"/>
                <a:cs typeface="Calibri"/>
              </a:rPr>
              <a:t>o</a:t>
            </a:r>
            <a:r>
              <a:rPr sz="3400" spc="5" dirty="0">
                <a:latin typeface="Calibri"/>
                <a:cs typeface="Calibri"/>
              </a:rPr>
              <a:t>w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10" dirty="0">
                <a:latin typeface="Calibri"/>
                <a:cs typeface="Calibri"/>
              </a:rPr>
              <a:t>wh</a:t>
            </a:r>
            <a:r>
              <a:rPr sz="3400" spc="-25" dirty="0">
                <a:latin typeface="Calibri"/>
                <a:cs typeface="Calibri"/>
              </a:rPr>
              <a:t>a</a:t>
            </a:r>
            <a:r>
              <a:rPr sz="3400" dirty="0">
                <a:latin typeface="Calibri"/>
                <a:cs typeface="Calibri"/>
              </a:rPr>
              <a:t>t	</a:t>
            </a:r>
            <a:r>
              <a:rPr sz="3400" spc="-15" dirty="0">
                <a:latin typeface="Calibri"/>
                <a:cs typeface="Calibri"/>
              </a:rPr>
              <a:t>i</a:t>
            </a:r>
            <a:r>
              <a:rPr sz="3400" dirty="0">
                <a:latin typeface="Calibri"/>
                <a:cs typeface="Calibri"/>
              </a:rPr>
              <a:t>s	</a:t>
            </a:r>
            <a:r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400" spc="-2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t	</a:t>
            </a:r>
            <a:r>
              <a:rPr sz="3400" spc="-35" dirty="0">
                <a:solidFill>
                  <a:srgbClr val="1F487C"/>
                </a:solidFill>
                <a:latin typeface="Calibri"/>
                <a:cs typeface="Calibri"/>
              </a:rPr>
              <a:t>w</a:t>
            </a:r>
            <a:r>
              <a:rPr sz="3400" spc="-5" dirty="0">
                <a:solidFill>
                  <a:srgbClr val="1F487C"/>
                </a:solidFill>
                <a:latin typeface="Calibri"/>
                <a:cs typeface="Calibri"/>
              </a:rPr>
              <a:t>or</a:t>
            </a:r>
            <a:r>
              <a:rPr sz="3400" spc="-25" dirty="0">
                <a:solidFill>
                  <a:srgbClr val="1F487C"/>
                </a:solidFill>
                <a:latin typeface="Calibri"/>
                <a:cs typeface="Calibri"/>
              </a:rPr>
              <a:t>k</a:t>
            </a: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3400" spc="2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g	</a:t>
            </a:r>
            <a:r>
              <a:rPr sz="3400" spc="-35" dirty="0">
                <a:latin typeface="Calibri"/>
                <a:cs typeface="Calibri"/>
              </a:rPr>
              <a:t>w</a:t>
            </a:r>
            <a:r>
              <a:rPr sz="3400" spc="-20" dirty="0">
                <a:latin typeface="Calibri"/>
                <a:cs typeface="Calibri"/>
              </a:rPr>
              <a:t>el</a:t>
            </a:r>
            <a:r>
              <a:rPr sz="3400" dirty="0">
                <a:latin typeface="Calibri"/>
                <a:cs typeface="Calibri"/>
              </a:rPr>
              <a:t>l  </a:t>
            </a:r>
            <a:r>
              <a:rPr sz="3400" spc="5" dirty="0">
                <a:latin typeface="Calibri"/>
                <a:cs typeface="Calibri"/>
              </a:rPr>
              <a:t>within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5" dirty="0">
                <a:latin typeface="Calibri"/>
                <a:cs typeface="Calibri"/>
              </a:rPr>
              <a:t>the</a:t>
            </a:r>
            <a:r>
              <a:rPr sz="3400" spc="-50" dirty="0">
                <a:latin typeface="Calibri"/>
                <a:cs typeface="Calibri"/>
              </a:rPr>
              <a:t> </a:t>
            </a:r>
            <a:r>
              <a:rPr sz="3400" spc="-15" dirty="0">
                <a:latin typeface="Calibri"/>
                <a:cs typeface="Calibri"/>
              </a:rPr>
              <a:t>organization.</a:t>
            </a:r>
            <a:endParaRPr sz="340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815"/>
              </a:spcBef>
              <a:buFont typeface="Arial"/>
              <a:buChar char="•"/>
              <a:tabLst>
                <a:tab pos="356870" algn="l"/>
                <a:tab pos="357505" algn="l"/>
                <a:tab pos="1436370" algn="l"/>
                <a:tab pos="2305050" algn="l"/>
                <a:tab pos="4655820" algn="l"/>
              </a:tabLst>
            </a:pPr>
            <a:r>
              <a:rPr sz="3400" spc="-40" dirty="0">
                <a:latin typeface="Calibri"/>
                <a:cs typeface="Calibri"/>
              </a:rPr>
              <a:t>r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spc="-15" dirty="0">
                <a:latin typeface="Calibri"/>
                <a:cs typeface="Calibri"/>
              </a:rPr>
              <a:t>a</a:t>
            </a:r>
            <a:r>
              <a:rPr sz="3400" spc="5" dirty="0">
                <a:latin typeface="Calibri"/>
                <a:cs typeface="Calibri"/>
              </a:rPr>
              <a:t>d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15" dirty="0">
                <a:latin typeface="Calibri"/>
                <a:cs typeface="Calibri"/>
              </a:rPr>
              <a:t>th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5" dirty="0">
                <a:latin typeface="Calibri"/>
                <a:cs typeface="Calibri"/>
              </a:rPr>
              <a:t>a</a:t>
            </a:r>
            <a:r>
              <a:rPr sz="3400" spc="-15" dirty="0">
                <a:latin typeface="Calibri"/>
                <a:cs typeface="Calibri"/>
              </a:rPr>
              <a:t>p</a:t>
            </a:r>
            <a:r>
              <a:rPr sz="3400" spc="-10" dirty="0">
                <a:latin typeface="Calibri"/>
                <a:cs typeface="Calibri"/>
              </a:rPr>
              <a:t>p</a:t>
            </a:r>
            <a:r>
              <a:rPr sz="3400" spc="-40" dirty="0">
                <a:latin typeface="Calibri"/>
                <a:cs typeface="Calibri"/>
              </a:rPr>
              <a:t>r</a:t>
            </a:r>
            <a:r>
              <a:rPr sz="3400" spc="-20" dirty="0">
                <a:latin typeface="Calibri"/>
                <a:cs typeface="Calibri"/>
              </a:rPr>
              <a:t>o</a:t>
            </a:r>
            <a:r>
              <a:rPr sz="3400" spc="-5" dirty="0">
                <a:latin typeface="Calibri"/>
                <a:cs typeface="Calibri"/>
              </a:rPr>
              <a:t>pri</a:t>
            </a:r>
            <a:r>
              <a:rPr sz="3400" spc="-25" dirty="0">
                <a:latin typeface="Calibri"/>
                <a:cs typeface="Calibri"/>
              </a:rPr>
              <a:t>a</a:t>
            </a:r>
            <a:r>
              <a:rPr sz="3400" spc="-65" dirty="0">
                <a:latin typeface="Calibri"/>
                <a:cs typeface="Calibri"/>
              </a:rPr>
              <a:t>t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25" dirty="0">
                <a:latin typeface="Calibri"/>
                <a:cs typeface="Calibri"/>
              </a:rPr>
              <a:t>j</a:t>
            </a:r>
            <a:r>
              <a:rPr sz="3400" dirty="0">
                <a:latin typeface="Calibri"/>
                <a:cs typeface="Calibri"/>
              </a:rPr>
              <a:t>ourn</a:t>
            </a:r>
            <a:r>
              <a:rPr sz="3400" spc="-30" dirty="0">
                <a:latin typeface="Calibri"/>
                <a:cs typeface="Calibri"/>
              </a:rPr>
              <a:t>a</a:t>
            </a:r>
            <a:r>
              <a:rPr sz="3400" spc="-15" dirty="0">
                <a:latin typeface="Calibri"/>
                <a:cs typeface="Calibri"/>
              </a:rPr>
              <a:t>l</a:t>
            </a:r>
            <a:r>
              <a:rPr sz="3400" dirty="0">
                <a:latin typeface="Calibri"/>
                <a:cs typeface="Calibri"/>
              </a:rPr>
              <a:t>s  </a:t>
            </a:r>
            <a:r>
              <a:rPr sz="3400" spc="5" dirty="0">
                <a:latin typeface="Calibri"/>
                <a:cs typeface="Calibri"/>
              </a:rPr>
              <a:t>and</a:t>
            </a:r>
            <a:r>
              <a:rPr sz="3400" spc="-45" dirty="0"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reports</a:t>
            </a:r>
            <a:r>
              <a:rPr sz="3400" dirty="0">
                <a:latin typeface="Calibri"/>
                <a:cs typeface="Calibri"/>
              </a:rPr>
              <a:t>.</a:t>
            </a:r>
            <a:endParaRPr sz="3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855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sz="3400" spc="-5" dirty="0">
                <a:solidFill>
                  <a:srgbClr val="1F487C"/>
                </a:solidFill>
                <a:latin typeface="Calibri"/>
                <a:cs typeface="Calibri"/>
              </a:rPr>
              <a:t>network</a:t>
            </a:r>
            <a:r>
              <a:rPr sz="3400" spc="-9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10" dirty="0">
                <a:latin typeface="Calibri"/>
                <a:cs typeface="Calibri"/>
              </a:rPr>
              <a:t>with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others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spc="5" dirty="0">
                <a:latin typeface="Calibri"/>
                <a:cs typeface="Calibri"/>
              </a:rPr>
              <a:t>in</a:t>
            </a:r>
            <a:r>
              <a:rPr sz="3400" spc="-35" dirty="0">
                <a:latin typeface="Calibri"/>
                <a:cs typeface="Calibri"/>
              </a:rPr>
              <a:t> </a:t>
            </a:r>
            <a:r>
              <a:rPr sz="3400" spc="5" dirty="0">
                <a:latin typeface="Calibri"/>
                <a:cs typeface="Calibri"/>
              </a:rPr>
              <a:t>the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spc="5" dirty="0">
                <a:latin typeface="Calibri"/>
                <a:cs typeface="Calibri"/>
              </a:rPr>
              <a:t>field.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9688" y="49530"/>
            <a:ext cx="449834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b="0" u="none" spc="-35" dirty="0">
                <a:latin typeface="Times New Roman"/>
                <a:cs typeface="Times New Roman"/>
              </a:rPr>
              <a:t>LE</a:t>
            </a:r>
            <a:r>
              <a:rPr sz="4400" b="0" u="none" spc="-30" dirty="0">
                <a:latin typeface="Times New Roman"/>
                <a:cs typeface="Times New Roman"/>
              </a:rPr>
              <a:t>A</a:t>
            </a:r>
            <a:r>
              <a:rPr sz="4400" b="0" u="none" spc="-265" dirty="0">
                <a:latin typeface="Times New Roman"/>
                <a:cs typeface="Times New Roman"/>
              </a:rPr>
              <a:t>D</a:t>
            </a:r>
            <a:r>
              <a:rPr sz="4400" b="0" u="none" spc="-215" dirty="0">
                <a:latin typeface="Times New Roman"/>
                <a:cs typeface="Times New Roman"/>
              </a:rPr>
              <a:t>E</a:t>
            </a:r>
            <a:r>
              <a:rPr sz="4400" b="0" u="none" spc="-90" dirty="0">
                <a:latin typeface="Times New Roman"/>
                <a:cs typeface="Times New Roman"/>
              </a:rPr>
              <a:t>R</a:t>
            </a:r>
            <a:r>
              <a:rPr sz="4400" b="0" u="none" spc="-55" dirty="0">
                <a:latin typeface="Times New Roman"/>
                <a:cs typeface="Times New Roman"/>
              </a:rPr>
              <a:t>S</a:t>
            </a:r>
            <a:r>
              <a:rPr sz="4400" b="0" u="none" spc="-650" dirty="0">
                <a:latin typeface="Trebuchet MS"/>
                <a:cs typeface="Trebuchet MS"/>
              </a:rPr>
              <a:t>’</a:t>
            </a:r>
            <a:r>
              <a:rPr sz="4400" b="0" u="none" spc="-204" dirty="0">
                <a:latin typeface="Trebuchet MS"/>
                <a:cs typeface="Trebuchet MS"/>
              </a:rPr>
              <a:t> </a:t>
            </a:r>
            <a:r>
              <a:rPr sz="4400" b="0" u="none" spc="-95" dirty="0">
                <a:latin typeface="Times New Roman"/>
                <a:cs typeface="Times New Roman"/>
              </a:rPr>
              <a:t>S</a:t>
            </a:r>
            <a:r>
              <a:rPr sz="4400" b="0" u="none" spc="-114" dirty="0">
                <a:latin typeface="Times New Roman"/>
                <a:cs typeface="Times New Roman"/>
              </a:rPr>
              <a:t>K</a:t>
            </a:r>
            <a:r>
              <a:rPr sz="4400" b="0" u="none" spc="-180" dirty="0">
                <a:latin typeface="Times New Roman"/>
                <a:cs typeface="Times New Roman"/>
              </a:rPr>
              <a:t>ILLS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264" y="908303"/>
            <a:ext cx="5507735" cy="17861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9" y="4879847"/>
            <a:ext cx="2987040" cy="19781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5743" y="3022507"/>
            <a:ext cx="2082816" cy="147634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04138"/>
            <a:ext cx="5498465" cy="491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  <a:latin typeface="Calibri"/>
                <a:cs typeface="Calibri"/>
              </a:rPr>
              <a:t>2.</a:t>
            </a:r>
            <a:r>
              <a:rPr sz="36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1F487C"/>
                </a:solidFill>
                <a:latin typeface="Calibri"/>
                <a:cs typeface="Calibri"/>
              </a:rPr>
              <a:t>Challenge:</a:t>
            </a:r>
            <a:endParaRPr sz="3600">
              <a:latin typeface="Calibri"/>
              <a:cs typeface="Calibri"/>
            </a:endParaRPr>
          </a:p>
          <a:p>
            <a:pPr marL="356870" marR="6985" indent="-344805" algn="just">
              <a:lnSpc>
                <a:spcPct val="150100"/>
              </a:lnSpc>
              <a:spcBef>
                <a:spcPts val="860"/>
              </a:spcBef>
              <a:buFont typeface="Arial"/>
              <a:buChar char="•"/>
              <a:tabLst>
                <a:tab pos="357505" algn="l"/>
              </a:tabLst>
            </a:pPr>
            <a:r>
              <a:rPr sz="3600" spc="-5" dirty="0">
                <a:solidFill>
                  <a:srgbClr val="1F487C"/>
                </a:solidFill>
                <a:latin typeface="Calibri"/>
                <a:cs typeface="Calibri"/>
              </a:rPr>
              <a:t>challenge </a:t>
            </a:r>
            <a:r>
              <a:rPr sz="3600" spc="-15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3600" spc="-10" dirty="0">
                <a:solidFill>
                  <a:srgbClr val="1F487C"/>
                </a:solidFill>
                <a:latin typeface="Calibri"/>
                <a:cs typeface="Calibri"/>
              </a:rPr>
              <a:t> assumptions </a:t>
            </a:r>
            <a:r>
              <a:rPr sz="3600" spc="-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5" dirty="0">
                <a:latin typeface="Calibri"/>
                <a:cs typeface="Calibri"/>
              </a:rPr>
              <a:t>others. </a:t>
            </a:r>
            <a:r>
              <a:rPr sz="3600" spc="-10" dirty="0">
                <a:latin typeface="Calibri"/>
                <a:cs typeface="Calibri"/>
              </a:rPr>
              <a:t>Those </a:t>
            </a:r>
            <a:r>
              <a:rPr sz="3600" spc="-5" dirty="0">
                <a:latin typeface="Calibri"/>
                <a:cs typeface="Calibri"/>
              </a:rPr>
              <a:t>individuals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should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encouraged.</a:t>
            </a:r>
            <a:endParaRPr sz="36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000"/>
              </a:lnSpc>
              <a:spcBef>
                <a:spcPts val="865"/>
              </a:spcBef>
              <a:buFont typeface="Arial"/>
              <a:buChar char="•"/>
              <a:tabLst>
                <a:tab pos="357505" algn="l"/>
              </a:tabLst>
            </a:pPr>
            <a:r>
              <a:rPr sz="3600" spc="-5" dirty="0">
                <a:latin typeface="Calibri"/>
                <a:cs typeface="Calibri"/>
              </a:rPr>
              <a:t>challenge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reports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you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present.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</a:pPr>
            <a:r>
              <a:rPr sz="4400" b="0" spc="-5" dirty="0">
                <a:latin typeface="Times New Roman"/>
                <a:cs typeface="Times New Roman"/>
              </a:rPr>
              <a:t> 	</a:t>
            </a:r>
            <a:r>
              <a:rPr sz="4400" b="0" spc="-155" dirty="0">
                <a:latin typeface="Times New Roman"/>
                <a:cs typeface="Times New Roman"/>
              </a:rPr>
              <a:t>LEAD</a:t>
            </a:r>
            <a:r>
              <a:rPr sz="4400" b="0" spc="-40" dirty="0">
                <a:latin typeface="Times New Roman"/>
                <a:cs typeface="Times New Roman"/>
              </a:rPr>
              <a:t>ER</a:t>
            </a:r>
            <a:r>
              <a:rPr sz="4400" b="0" spc="-20" dirty="0">
                <a:latin typeface="Times New Roman"/>
                <a:cs typeface="Times New Roman"/>
              </a:rPr>
              <a:t>S</a:t>
            </a:r>
            <a:r>
              <a:rPr sz="4400" b="0" spc="-650" dirty="0">
                <a:latin typeface="Trebuchet MS"/>
                <a:cs typeface="Trebuchet MS"/>
              </a:rPr>
              <a:t>’</a:t>
            </a:r>
            <a:r>
              <a:rPr sz="4400" b="0" spc="-210" dirty="0">
                <a:latin typeface="Trebuchet MS"/>
                <a:cs typeface="Trebuchet MS"/>
              </a:rPr>
              <a:t> </a:t>
            </a:r>
            <a:r>
              <a:rPr sz="4400" b="0" spc="-95" dirty="0">
                <a:latin typeface="Times New Roman"/>
                <a:cs typeface="Times New Roman"/>
              </a:rPr>
              <a:t>S</a:t>
            </a:r>
            <a:r>
              <a:rPr sz="4400" b="0" spc="-114" dirty="0">
                <a:latin typeface="Times New Roman"/>
                <a:cs typeface="Times New Roman"/>
              </a:rPr>
              <a:t>K</a:t>
            </a:r>
            <a:r>
              <a:rPr sz="4400" b="0" spc="-229" dirty="0">
                <a:latin typeface="Times New Roman"/>
                <a:cs typeface="Times New Roman"/>
              </a:rPr>
              <a:t>ILL</a:t>
            </a:r>
            <a:r>
              <a:rPr sz="4400" b="0" spc="-10" dirty="0">
                <a:latin typeface="Times New Roman"/>
                <a:cs typeface="Times New Roman"/>
              </a:rPr>
              <a:t>S</a:t>
            </a:r>
            <a:r>
              <a:rPr sz="4400" b="0" dirty="0">
                <a:latin typeface="Times New Roman"/>
                <a:cs typeface="Times New Roman"/>
              </a:rPr>
              <a:t>	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991" y="1197863"/>
            <a:ext cx="3493007" cy="26639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0991" y="4238917"/>
            <a:ext cx="3493008" cy="2619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01877"/>
            <a:ext cx="5793740" cy="5255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3500" spc="-5" dirty="0">
                <a:solidFill>
                  <a:srgbClr val="1F487C"/>
                </a:solidFill>
                <a:latin typeface="Calibri"/>
                <a:cs typeface="Calibri"/>
              </a:rPr>
              <a:t>3.</a:t>
            </a:r>
            <a:r>
              <a:rPr sz="35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1F487C"/>
                </a:solidFill>
                <a:latin typeface="Calibri"/>
                <a:cs typeface="Calibri"/>
              </a:rPr>
              <a:t>Interpret:</a:t>
            </a:r>
            <a:endParaRPr sz="35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840"/>
              </a:spcBef>
              <a:buFont typeface="Arial"/>
              <a:buChar char="•"/>
              <a:tabLst>
                <a:tab pos="357505" algn="l"/>
              </a:tabLst>
            </a:pPr>
            <a:r>
              <a:rPr sz="3500" spc="-35" dirty="0">
                <a:latin typeface="Calibri"/>
                <a:cs typeface="Calibri"/>
              </a:rPr>
              <a:t>takes </a:t>
            </a:r>
            <a:r>
              <a:rPr sz="3500" dirty="0">
                <a:latin typeface="Calibri"/>
                <a:cs typeface="Calibri"/>
              </a:rPr>
              <a:t>time </a:t>
            </a:r>
            <a:r>
              <a:rPr sz="3500" spc="-15" dirty="0">
                <a:latin typeface="Calibri"/>
                <a:cs typeface="Calibri"/>
              </a:rPr>
              <a:t>to </a:t>
            </a:r>
            <a:r>
              <a:rPr sz="3500" spc="-20" dirty="0">
                <a:solidFill>
                  <a:srgbClr val="1F487C"/>
                </a:solidFill>
                <a:latin typeface="Calibri"/>
                <a:cs typeface="Calibri"/>
              </a:rPr>
              <a:t>understand </a:t>
            </a:r>
            <a:r>
              <a:rPr sz="3500" spc="-5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35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1F487C"/>
                </a:solidFill>
                <a:latin typeface="Calibri"/>
                <a:cs typeface="Calibri"/>
              </a:rPr>
              <a:t>information;</a:t>
            </a:r>
            <a:r>
              <a:rPr sz="3500" spc="-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35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1F487C"/>
                </a:solidFill>
                <a:latin typeface="Calibri"/>
                <a:cs typeface="Calibri"/>
              </a:rPr>
              <a:t>data</a:t>
            </a:r>
            <a:r>
              <a:rPr sz="35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1F487C"/>
                </a:solidFill>
                <a:latin typeface="Calibri"/>
                <a:cs typeface="Calibri"/>
              </a:rPr>
              <a:t>trends</a:t>
            </a:r>
            <a:r>
              <a:rPr sz="3500" spc="-5" dirty="0">
                <a:latin typeface="Calibri"/>
                <a:cs typeface="Calibri"/>
              </a:rPr>
              <a:t>.</a:t>
            </a:r>
            <a:endParaRPr sz="35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840"/>
              </a:spcBef>
              <a:buFont typeface="Arial"/>
              <a:buChar char="•"/>
              <a:tabLst>
                <a:tab pos="357505" algn="l"/>
              </a:tabLst>
            </a:pPr>
            <a:r>
              <a:rPr sz="3500" spc="-20" dirty="0">
                <a:latin typeface="Calibri"/>
                <a:cs typeface="Calibri"/>
              </a:rPr>
              <a:t>invite</a:t>
            </a:r>
            <a:r>
              <a:rPr sz="3500" spc="-1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those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with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diverging </a:t>
            </a:r>
            <a:r>
              <a:rPr sz="3500" spc="-780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perspectives </a:t>
            </a:r>
            <a:r>
              <a:rPr sz="3500" spc="-10" dirty="0">
                <a:latin typeface="Calibri"/>
                <a:cs typeface="Calibri"/>
              </a:rPr>
              <a:t>to </a:t>
            </a:r>
            <a:r>
              <a:rPr sz="3500" spc="-10" dirty="0">
                <a:solidFill>
                  <a:srgbClr val="006FC0"/>
                </a:solidFill>
                <a:latin typeface="Calibri"/>
                <a:cs typeface="Calibri"/>
              </a:rPr>
              <a:t>participate </a:t>
            </a:r>
            <a:r>
              <a:rPr sz="3500" spc="-15" dirty="0">
                <a:latin typeface="Calibri"/>
                <a:cs typeface="Calibri"/>
              </a:rPr>
              <a:t>in </a:t>
            </a:r>
            <a:r>
              <a:rPr sz="3500" spc="-1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the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analysis</a:t>
            </a:r>
            <a:r>
              <a:rPr sz="3500" spc="-5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of</a:t>
            </a:r>
            <a:r>
              <a:rPr sz="3500" spc="5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the </a:t>
            </a:r>
            <a:r>
              <a:rPr sz="3500" spc="-780" dirty="0">
                <a:latin typeface="Calibri"/>
                <a:cs typeface="Calibri"/>
              </a:rPr>
              <a:t> </a:t>
            </a:r>
            <a:r>
              <a:rPr sz="3500" spc="-10" dirty="0">
                <a:latin typeface="Calibri"/>
                <a:cs typeface="Calibri"/>
              </a:rPr>
              <a:t>information.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</a:pPr>
            <a:r>
              <a:rPr sz="4400" b="0" spc="-5" dirty="0">
                <a:latin typeface="Times New Roman"/>
                <a:cs typeface="Times New Roman"/>
              </a:rPr>
              <a:t> 	</a:t>
            </a:r>
            <a:r>
              <a:rPr sz="4400" b="0" spc="-155" dirty="0">
                <a:latin typeface="Times New Roman"/>
                <a:cs typeface="Times New Roman"/>
              </a:rPr>
              <a:t>LEAD</a:t>
            </a:r>
            <a:r>
              <a:rPr sz="4400" b="0" spc="-40" dirty="0">
                <a:latin typeface="Times New Roman"/>
                <a:cs typeface="Times New Roman"/>
              </a:rPr>
              <a:t>ER</a:t>
            </a:r>
            <a:r>
              <a:rPr sz="4400" b="0" spc="-20" dirty="0">
                <a:latin typeface="Times New Roman"/>
                <a:cs typeface="Times New Roman"/>
              </a:rPr>
              <a:t>S</a:t>
            </a:r>
            <a:r>
              <a:rPr sz="4400" b="0" spc="-650" dirty="0">
                <a:latin typeface="Trebuchet MS"/>
                <a:cs typeface="Trebuchet MS"/>
              </a:rPr>
              <a:t>’</a:t>
            </a:r>
            <a:r>
              <a:rPr sz="4400" b="0" spc="-210" dirty="0">
                <a:latin typeface="Trebuchet MS"/>
                <a:cs typeface="Trebuchet MS"/>
              </a:rPr>
              <a:t> </a:t>
            </a:r>
            <a:r>
              <a:rPr sz="4400" b="0" spc="-95" dirty="0">
                <a:latin typeface="Times New Roman"/>
                <a:cs typeface="Times New Roman"/>
              </a:rPr>
              <a:t>S</a:t>
            </a:r>
            <a:r>
              <a:rPr sz="4400" b="0" spc="-114" dirty="0">
                <a:latin typeface="Times New Roman"/>
                <a:cs typeface="Times New Roman"/>
              </a:rPr>
              <a:t>K</a:t>
            </a:r>
            <a:r>
              <a:rPr sz="4400" b="0" spc="-229" dirty="0">
                <a:latin typeface="Times New Roman"/>
                <a:cs typeface="Times New Roman"/>
              </a:rPr>
              <a:t>ILL</a:t>
            </a:r>
            <a:r>
              <a:rPr sz="4400" b="0" spc="-10" dirty="0">
                <a:latin typeface="Times New Roman"/>
                <a:cs typeface="Times New Roman"/>
              </a:rPr>
              <a:t>S</a:t>
            </a:r>
            <a:r>
              <a:rPr sz="4400" b="0" dirty="0">
                <a:latin typeface="Times New Roman"/>
                <a:cs typeface="Times New Roman"/>
              </a:rPr>
              <a:t>	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696" y="1124711"/>
            <a:ext cx="3194304" cy="57332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6706"/>
            <a:ext cx="8989060" cy="558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4.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Decide:</a:t>
            </a:r>
            <a:endParaRPr sz="32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40100"/>
              </a:lnSpc>
              <a:spcBef>
                <a:spcPts val="765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prepare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a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number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of optional decisions </a:t>
            </a:r>
            <a:r>
              <a:rPr sz="3200" spc="-30" dirty="0">
                <a:latin typeface="Calibri"/>
                <a:cs typeface="Calibri"/>
              </a:rPr>
              <a:t>before </a:t>
            </a:r>
            <a:r>
              <a:rPr sz="3200" spc="-10" dirty="0">
                <a:latin typeface="Calibri"/>
                <a:cs typeface="Calibri"/>
              </a:rPr>
              <a:t>they </a:t>
            </a:r>
            <a:r>
              <a:rPr sz="3200" spc="-5" dirty="0">
                <a:latin typeface="Calibri"/>
                <a:cs typeface="Calibri"/>
              </a:rPr>
              <a:t> decide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consider</a:t>
            </a:r>
            <a:r>
              <a:rPr sz="3200" spc="-5" dirty="0">
                <a:latin typeface="Calibri"/>
                <a:cs typeface="Calibri"/>
              </a:rPr>
              <a:t> 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plusses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minuses</a:t>
            </a:r>
            <a:r>
              <a:rPr sz="3200" spc="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 each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buFont typeface="Arial"/>
              <a:buChar char="•"/>
              <a:tabLst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They</a:t>
            </a:r>
            <a:r>
              <a:rPr sz="3200" spc="-10" dirty="0">
                <a:latin typeface="Calibri"/>
                <a:cs typeface="Calibri"/>
              </a:rPr>
              <a:t> determine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whether </a:t>
            </a:r>
            <a:r>
              <a:rPr sz="3200" spc="-5" dirty="0">
                <a:latin typeface="Calibri"/>
                <a:cs typeface="Calibri"/>
              </a:rPr>
              <a:t>this</a:t>
            </a:r>
            <a:r>
              <a:rPr sz="3200" dirty="0">
                <a:latin typeface="Calibri"/>
                <a:cs typeface="Calibri"/>
              </a:rPr>
              <a:t> is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long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term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short-term </a:t>
            </a:r>
            <a:r>
              <a:rPr sz="3200" spc="-5" dirty="0">
                <a:latin typeface="Calibri"/>
                <a:cs typeface="Calibri"/>
              </a:rPr>
              <a:t>decision and then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support </a:t>
            </a:r>
            <a:r>
              <a:rPr sz="3200" spc="-5" dirty="0">
                <a:latin typeface="Calibri"/>
                <a:cs typeface="Calibri"/>
              </a:rPr>
              <a:t>the decision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once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made.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</a:pPr>
            <a:r>
              <a:rPr sz="4400" b="0" spc="-5" dirty="0">
                <a:latin typeface="Times New Roman"/>
                <a:cs typeface="Times New Roman"/>
              </a:rPr>
              <a:t> 	</a:t>
            </a:r>
            <a:r>
              <a:rPr sz="4400" b="0" spc="-155" dirty="0">
                <a:latin typeface="Times New Roman"/>
                <a:cs typeface="Times New Roman"/>
              </a:rPr>
              <a:t>LEAD</a:t>
            </a:r>
            <a:r>
              <a:rPr sz="4400" b="0" spc="-40" dirty="0">
                <a:latin typeface="Times New Roman"/>
                <a:cs typeface="Times New Roman"/>
              </a:rPr>
              <a:t>ER</a:t>
            </a:r>
            <a:r>
              <a:rPr sz="4400" b="0" spc="-20" dirty="0">
                <a:latin typeface="Times New Roman"/>
                <a:cs typeface="Times New Roman"/>
              </a:rPr>
              <a:t>S</a:t>
            </a:r>
            <a:r>
              <a:rPr sz="4400" b="0" spc="-650" dirty="0">
                <a:latin typeface="Trebuchet MS"/>
                <a:cs typeface="Trebuchet MS"/>
              </a:rPr>
              <a:t>’</a:t>
            </a:r>
            <a:r>
              <a:rPr sz="4400" b="0" spc="-210" dirty="0">
                <a:latin typeface="Trebuchet MS"/>
                <a:cs typeface="Trebuchet MS"/>
              </a:rPr>
              <a:t> </a:t>
            </a:r>
            <a:r>
              <a:rPr sz="4400" b="0" spc="-95" dirty="0">
                <a:latin typeface="Times New Roman"/>
                <a:cs typeface="Times New Roman"/>
              </a:rPr>
              <a:t>S</a:t>
            </a:r>
            <a:r>
              <a:rPr sz="4400" b="0" spc="-114" dirty="0">
                <a:latin typeface="Times New Roman"/>
                <a:cs typeface="Times New Roman"/>
              </a:rPr>
              <a:t>K</a:t>
            </a:r>
            <a:r>
              <a:rPr sz="4400" b="0" spc="-229" dirty="0">
                <a:latin typeface="Times New Roman"/>
                <a:cs typeface="Times New Roman"/>
              </a:rPr>
              <a:t>ILL</a:t>
            </a:r>
            <a:r>
              <a:rPr sz="4400" b="0" spc="-10" dirty="0">
                <a:latin typeface="Times New Roman"/>
                <a:cs typeface="Times New Roman"/>
              </a:rPr>
              <a:t>S</a:t>
            </a:r>
            <a:r>
              <a:rPr sz="4400" b="0" dirty="0">
                <a:latin typeface="Times New Roman"/>
                <a:cs typeface="Times New Roman"/>
              </a:rPr>
              <a:t>	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7401" y="2956560"/>
            <a:ext cx="7074914" cy="1615440"/>
            <a:chOff x="2124455" y="2956560"/>
            <a:chExt cx="7007859" cy="1905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2956560"/>
              <a:ext cx="2974847" cy="1905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455" y="2956560"/>
              <a:ext cx="4248912" cy="19050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0192" y="6064427"/>
            <a:ext cx="6071615" cy="7935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3359" y="932941"/>
            <a:ext cx="2810639" cy="8409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65885"/>
            <a:ext cx="8987790" cy="3830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5. 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Align: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60100"/>
              </a:lnSpc>
              <a:spcBef>
                <a:spcPts val="765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those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around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that</a:t>
            </a:r>
            <a:r>
              <a:rPr sz="32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leader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those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impacted</a:t>
            </a:r>
            <a:r>
              <a:rPr sz="3200" spc="-5" dirty="0">
                <a:latin typeface="Calibri"/>
                <a:cs typeface="Calibri"/>
              </a:rPr>
              <a:t> by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decision </a:t>
            </a:r>
            <a:r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understand </a:t>
            </a:r>
            <a:r>
              <a:rPr sz="3200" spc="-20" dirty="0">
                <a:latin typeface="Calibri"/>
                <a:cs typeface="Calibri"/>
              </a:rPr>
              <a:t>why </a:t>
            </a:r>
            <a:r>
              <a:rPr sz="3200" spc="-5" dirty="0">
                <a:latin typeface="Calibri"/>
                <a:cs typeface="Calibri"/>
              </a:rPr>
              <a:t>the decision </a:t>
            </a:r>
            <a:r>
              <a:rPr sz="3200" spc="-10" dirty="0">
                <a:latin typeface="Calibri"/>
                <a:cs typeface="Calibri"/>
              </a:rPr>
              <a:t>has </a:t>
            </a:r>
            <a:r>
              <a:rPr sz="3200" spc="-5" dirty="0">
                <a:latin typeface="Calibri"/>
                <a:cs typeface="Calibri"/>
              </a:rPr>
              <a:t>been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made,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even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agree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it.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5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identify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communicate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5" dirty="0">
                <a:latin typeface="Calibri"/>
                <a:cs typeface="Calibri"/>
              </a:rPr>
              <a:t> 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5" dirty="0">
                <a:solidFill>
                  <a:srgbClr val="1F487C"/>
                </a:solidFill>
                <a:latin typeface="Calibri"/>
                <a:cs typeface="Calibri"/>
              </a:rPr>
              <a:t>key</a:t>
            </a:r>
            <a:r>
              <a:rPr sz="32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individuals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3584"/>
            <a:ext cx="9144000" cy="180441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</a:pPr>
            <a:r>
              <a:rPr sz="4400" b="0" spc="-5" dirty="0">
                <a:latin typeface="Times New Roman"/>
                <a:cs typeface="Times New Roman"/>
              </a:rPr>
              <a:t> 	</a:t>
            </a:r>
            <a:r>
              <a:rPr sz="4400" b="0" spc="-155" dirty="0">
                <a:latin typeface="Times New Roman"/>
                <a:cs typeface="Times New Roman"/>
              </a:rPr>
              <a:t>LEAD</a:t>
            </a:r>
            <a:r>
              <a:rPr sz="4400" b="0" spc="-40" dirty="0">
                <a:latin typeface="Times New Roman"/>
                <a:cs typeface="Times New Roman"/>
              </a:rPr>
              <a:t>ER</a:t>
            </a:r>
            <a:r>
              <a:rPr sz="4400" b="0" spc="-20" dirty="0">
                <a:latin typeface="Times New Roman"/>
                <a:cs typeface="Times New Roman"/>
              </a:rPr>
              <a:t>S</a:t>
            </a:r>
            <a:r>
              <a:rPr sz="4400" b="0" spc="-650" dirty="0">
                <a:latin typeface="Trebuchet MS"/>
                <a:cs typeface="Trebuchet MS"/>
              </a:rPr>
              <a:t>’</a:t>
            </a:r>
            <a:r>
              <a:rPr sz="4400" b="0" spc="-210" dirty="0">
                <a:latin typeface="Trebuchet MS"/>
                <a:cs typeface="Trebuchet MS"/>
              </a:rPr>
              <a:t> </a:t>
            </a:r>
            <a:r>
              <a:rPr sz="4400" b="0" spc="-95" dirty="0">
                <a:latin typeface="Times New Roman"/>
                <a:cs typeface="Times New Roman"/>
              </a:rPr>
              <a:t>S</a:t>
            </a:r>
            <a:r>
              <a:rPr sz="4400" b="0" spc="-114" dirty="0">
                <a:latin typeface="Times New Roman"/>
                <a:cs typeface="Times New Roman"/>
              </a:rPr>
              <a:t>K</a:t>
            </a:r>
            <a:r>
              <a:rPr sz="4400" b="0" spc="-229" dirty="0">
                <a:latin typeface="Times New Roman"/>
                <a:cs typeface="Times New Roman"/>
              </a:rPr>
              <a:t>ILL</a:t>
            </a:r>
            <a:r>
              <a:rPr sz="4400" b="0" spc="-10" dirty="0">
                <a:latin typeface="Times New Roman"/>
                <a:cs typeface="Times New Roman"/>
              </a:rPr>
              <a:t>S</a:t>
            </a:r>
            <a:r>
              <a:rPr sz="4400" b="0" dirty="0">
                <a:latin typeface="Times New Roman"/>
                <a:cs typeface="Times New Roman"/>
              </a:rPr>
              <a:t>	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838200"/>
            <a:ext cx="3995928" cy="13868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6706"/>
            <a:ext cx="5712460" cy="558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6.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Learn: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765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30" dirty="0">
                <a:latin typeface="Calibri"/>
                <a:cs typeface="Calibri"/>
              </a:rPr>
              <a:t>foster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support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learning 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organization;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an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organizational 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culture</a:t>
            </a:r>
            <a:r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open.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770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learn </a:t>
            </a:r>
            <a:r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from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decisions </a:t>
            </a:r>
            <a:r>
              <a:rPr sz="3200" spc="-5" dirty="0">
                <a:latin typeface="Calibri"/>
                <a:cs typeface="Calibri"/>
              </a:rPr>
              <a:t>they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as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well</a:t>
            </a:r>
            <a:r>
              <a:rPr sz="3200" spc="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</a:t>
            </a:r>
            <a:r>
              <a:rPr sz="3200" spc="7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decisions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others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have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made.</a:t>
            </a:r>
            <a:endParaRPr sz="32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357505" algn="l"/>
              </a:tabLst>
            </a:pPr>
            <a:r>
              <a:rPr sz="3200" spc="-90" dirty="0">
                <a:solidFill>
                  <a:srgbClr val="1F487C"/>
                </a:solidFill>
                <a:latin typeface="Calibri"/>
                <a:cs typeface="Calibri"/>
              </a:rPr>
              <a:t>Take</a:t>
            </a:r>
            <a:r>
              <a:rPr sz="32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risk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improvements.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3310" algn="l"/>
                <a:tab pos="9156065" algn="l"/>
              </a:tabLst>
            </a:pPr>
            <a:r>
              <a:rPr sz="4400" b="0" spc="-5" dirty="0">
                <a:latin typeface="Times New Roman"/>
                <a:cs typeface="Times New Roman"/>
              </a:rPr>
              <a:t> 	</a:t>
            </a:r>
            <a:r>
              <a:rPr sz="4400" b="0" spc="-155" dirty="0">
                <a:latin typeface="Times New Roman"/>
                <a:cs typeface="Times New Roman"/>
              </a:rPr>
              <a:t>LEAD</a:t>
            </a:r>
            <a:r>
              <a:rPr sz="4400" b="0" spc="-40" dirty="0">
                <a:latin typeface="Times New Roman"/>
                <a:cs typeface="Times New Roman"/>
              </a:rPr>
              <a:t>ER</a:t>
            </a:r>
            <a:r>
              <a:rPr sz="4400" b="0" spc="-20" dirty="0">
                <a:latin typeface="Times New Roman"/>
                <a:cs typeface="Times New Roman"/>
              </a:rPr>
              <a:t>S</a:t>
            </a:r>
            <a:r>
              <a:rPr sz="4400" b="0" spc="-650" dirty="0">
                <a:latin typeface="Trebuchet MS"/>
                <a:cs typeface="Trebuchet MS"/>
              </a:rPr>
              <a:t>’</a:t>
            </a:r>
            <a:r>
              <a:rPr sz="4400" b="0" spc="-210" dirty="0">
                <a:latin typeface="Trebuchet MS"/>
                <a:cs typeface="Trebuchet MS"/>
              </a:rPr>
              <a:t> </a:t>
            </a:r>
            <a:r>
              <a:rPr sz="4400" b="0" spc="-95" dirty="0">
                <a:latin typeface="Times New Roman"/>
                <a:cs typeface="Times New Roman"/>
              </a:rPr>
              <a:t>S</a:t>
            </a:r>
            <a:r>
              <a:rPr sz="4400" b="0" spc="-114" dirty="0">
                <a:latin typeface="Times New Roman"/>
                <a:cs typeface="Times New Roman"/>
              </a:rPr>
              <a:t>K</a:t>
            </a:r>
            <a:r>
              <a:rPr sz="4400" b="0" spc="-229" dirty="0">
                <a:latin typeface="Times New Roman"/>
                <a:cs typeface="Times New Roman"/>
              </a:rPr>
              <a:t>ILL</a:t>
            </a:r>
            <a:r>
              <a:rPr sz="4400" b="0" spc="-10" dirty="0">
                <a:latin typeface="Times New Roman"/>
                <a:cs typeface="Times New Roman"/>
              </a:rPr>
              <a:t>S</a:t>
            </a:r>
            <a:r>
              <a:rPr sz="4400" b="0" dirty="0">
                <a:latin typeface="Times New Roman"/>
                <a:cs typeface="Times New Roman"/>
              </a:rPr>
              <a:t>	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91784" y="1267967"/>
            <a:ext cx="3252470" cy="5590540"/>
            <a:chOff x="5891784" y="1267967"/>
            <a:chExt cx="3252470" cy="5590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1784" y="1267967"/>
              <a:ext cx="3252216" cy="22341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1784" y="3285744"/>
              <a:ext cx="3252216" cy="21427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1784" y="5300471"/>
              <a:ext cx="3252216" cy="1557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55573"/>
            <a:ext cx="506730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  <a:tab pos="1595120" algn="l"/>
                <a:tab pos="3122295" algn="l"/>
              </a:tabLst>
            </a:pPr>
            <a:r>
              <a:rPr sz="3600" dirty="0">
                <a:latin typeface="Calibri"/>
                <a:cs typeface="Calibri"/>
              </a:rPr>
              <a:t>Both	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t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on</a:t>
            </a:r>
            <a:r>
              <a:rPr sz="3600" dirty="0">
                <a:latin typeface="Calibri"/>
                <a:cs typeface="Calibri"/>
              </a:rPr>
              <a:t>g	</a:t>
            </a:r>
            <a:r>
              <a:rPr sz="3600" spc="-10" dirty="0">
                <a:latin typeface="Calibri"/>
                <a:cs typeface="Calibri"/>
              </a:rPr>
              <a:t>l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ad</a:t>
            </a:r>
            <a:r>
              <a:rPr sz="3600" spc="10" dirty="0">
                <a:latin typeface="Calibri"/>
                <a:cs typeface="Calibri"/>
              </a:rPr>
              <a:t>e</a:t>
            </a:r>
            <a:r>
              <a:rPr sz="3600" spc="-8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p  and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1183" y="1604594"/>
            <a:ext cx="35547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2932430" algn="l"/>
              </a:tabLst>
            </a:pPr>
            <a:r>
              <a:rPr sz="3600" dirty="0">
                <a:latin typeface="Calibri"/>
                <a:cs typeface="Calibri"/>
              </a:rPr>
              <a:t>man</a:t>
            </a:r>
            <a:r>
              <a:rPr sz="3600" spc="-15" dirty="0">
                <a:latin typeface="Calibri"/>
                <a:cs typeface="Calibri"/>
              </a:rPr>
              <a:t>a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m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	a</a:t>
            </a:r>
            <a:r>
              <a:rPr sz="3600" spc="-8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Calibri"/>
                <a:cs typeface="Calibri"/>
              </a:rPr>
              <a:t>high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68" y="2153488"/>
            <a:ext cx="315468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13025" algn="l"/>
              </a:tabLst>
            </a:pPr>
            <a:r>
              <a:rPr sz="3600" spc="-5" dirty="0">
                <a:latin typeface="Calibri"/>
                <a:cs typeface="Calibri"/>
              </a:rPr>
              <a:t>nece</a:t>
            </a:r>
            <a:r>
              <a:rPr sz="3600" spc="5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sar</a:t>
            </a:r>
            <a:r>
              <a:rPr sz="3600" dirty="0">
                <a:latin typeface="Calibri"/>
                <a:cs typeface="Calibri"/>
              </a:rPr>
              <a:t>y	</a:t>
            </a:r>
            <a:r>
              <a:rPr sz="3600" spc="-70" dirty="0">
                <a:latin typeface="Calibri"/>
                <a:cs typeface="Calibri"/>
              </a:rPr>
              <a:t>f</a:t>
            </a:r>
            <a:r>
              <a:rPr sz="3600" spc="-30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r  </a:t>
            </a:r>
            <a:r>
              <a:rPr sz="3600" spc="-10" dirty="0">
                <a:latin typeface="Calibri"/>
                <a:cs typeface="Calibri"/>
              </a:rPr>
              <a:t>performance.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361435"/>
            <a:ext cx="50692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</a:tabLst>
            </a:pPr>
            <a:r>
              <a:rPr sz="3600" spc="-5" dirty="0">
                <a:latin typeface="Calibri"/>
                <a:cs typeface="Calibri"/>
              </a:rPr>
              <a:t>Some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individuals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are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great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leaders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but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poor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managers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10" dirty="0">
                <a:latin typeface="Calibri"/>
                <a:cs typeface="Calibri"/>
              </a:rPr>
              <a:t> vice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versa.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117414"/>
            <a:ext cx="23260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  <a:tab pos="1299210" algn="l"/>
              </a:tabLst>
            </a:pPr>
            <a:r>
              <a:rPr sz="3600" dirty="0">
                <a:latin typeface="Calibri"/>
                <a:cs typeface="Calibri"/>
              </a:rPr>
              <a:t>In	</a:t>
            </a:r>
            <a:r>
              <a:rPr sz="3600" spc="-5" dirty="0">
                <a:latin typeface="Calibri"/>
                <a:cs typeface="Calibri"/>
              </a:rPr>
              <a:t>some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468" y="5666333"/>
            <a:ext cx="1830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ndiv</a:t>
            </a:r>
            <a:r>
              <a:rPr sz="3600" spc="-15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du</a:t>
            </a:r>
            <a:r>
              <a:rPr sz="3600" spc="5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6085" y="5117414"/>
            <a:ext cx="218186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7514" algn="l"/>
              </a:tabLst>
            </a:pPr>
            <a:r>
              <a:rPr sz="3600" spc="-35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1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15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,	an</a:t>
            </a:r>
            <a:endParaRPr sz="36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5"/>
              </a:spcBef>
              <a:tabLst>
                <a:tab pos="1701800" algn="l"/>
              </a:tabLst>
            </a:pPr>
            <a:r>
              <a:rPr sz="3600" spc="-25" dirty="0">
                <a:latin typeface="Calibri"/>
                <a:cs typeface="Calibri"/>
              </a:rPr>
              <a:t>m</a:t>
            </a:r>
            <a:r>
              <a:rPr sz="3600" spc="-7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y	</a:t>
            </a:r>
            <a:r>
              <a:rPr sz="3600" spc="-20" dirty="0">
                <a:latin typeface="Calibri"/>
                <a:cs typeface="Calibri"/>
              </a:rPr>
              <a:t>be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468" y="6215278"/>
            <a:ext cx="4446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successful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both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roles.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051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8" y="1051559"/>
              <a:ext cx="3852671" cy="58064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9104" y="838200"/>
              <a:ext cx="1286255" cy="323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5169530"/>
            <a:chOff x="0" y="0"/>
            <a:chExt cx="9143999" cy="5169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140" y="1163006"/>
              <a:ext cx="7697479" cy="4006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1344" y="0"/>
              <a:ext cx="2962655" cy="2200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916936" cy="24932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53055"/>
              <a:ext cx="2484120" cy="9448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007" y="5239511"/>
            <a:ext cx="8094256" cy="72285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5720" y="2996183"/>
            <a:ext cx="1103376" cy="304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14743" y="2968751"/>
            <a:ext cx="1106424" cy="2743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0311" y="3368040"/>
            <a:ext cx="1103376" cy="274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20823" y="3745991"/>
            <a:ext cx="1103376" cy="2743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9464" y="4148328"/>
            <a:ext cx="1106424" cy="304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68623" y="5084064"/>
            <a:ext cx="1103376" cy="3048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1703" y="5132832"/>
            <a:ext cx="1106424" cy="2743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6800" y="4797552"/>
            <a:ext cx="1106424" cy="2743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2432" y="5556503"/>
            <a:ext cx="1103376" cy="4571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0311" y="5983223"/>
            <a:ext cx="1103376" cy="274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255" y="5443726"/>
              <a:ext cx="4413504" cy="13837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8847" y="1575816"/>
              <a:ext cx="4422648" cy="31272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443727"/>
              <a:ext cx="4715256" cy="14142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951" y="0"/>
            <a:ext cx="40887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0" u="none" spc="-5" dirty="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sz="4000" b="0" u="none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u="none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4000" b="0" u="none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u="none" spc="-5" dirty="0">
                <a:solidFill>
                  <a:srgbClr val="000000"/>
                </a:solidFill>
                <a:latin typeface="Calibri"/>
                <a:cs typeface="Calibri"/>
              </a:rPr>
              <a:t>leadership?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102307"/>
            <a:ext cx="4560570" cy="34774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ts val="3030"/>
              </a:lnSpc>
              <a:spcBef>
                <a:spcPts val="484"/>
              </a:spcBef>
              <a:buChar char="•"/>
              <a:tabLst>
                <a:tab pos="406400" algn="l"/>
              </a:tabLst>
            </a:pPr>
            <a:r>
              <a:rPr sz="2800" spc="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ability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take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others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where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otherwise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would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Char char="•"/>
            </a:pPr>
            <a:endParaRPr sz="3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90000"/>
              </a:lnSpc>
              <a:buChar char="•"/>
              <a:tabLst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Influencing</a:t>
            </a:r>
            <a:r>
              <a:rPr sz="2800" dirty="0">
                <a:latin typeface="Calibri"/>
                <a:cs typeface="Calibri"/>
              </a:rPr>
              <a:t> people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make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changes</a:t>
            </a:r>
            <a:r>
              <a:rPr sz="2800" dirty="0">
                <a:latin typeface="Calibri"/>
                <a:cs typeface="Calibri"/>
              </a:rPr>
              <a:t> necessary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achieve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results.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783" y="2542032"/>
            <a:ext cx="1813560" cy="457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5255" y="1752599"/>
              <a:ext cx="4428743" cy="51053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1752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6728" y="3462528"/>
              <a:ext cx="1584959" cy="685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5952" y="6092952"/>
              <a:ext cx="1133855" cy="274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0" y="5013959"/>
              <a:ext cx="1133855" cy="2743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5571744"/>
            <a:ext cx="1813560" cy="457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783" y="5931408"/>
            <a:ext cx="1813560" cy="457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5511" y="42671"/>
              <a:ext cx="1618487" cy="2313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4896" y="0"/>
              <a:ext cx="1734311" cy="2203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8623" y="0"/>
              <a:ext cx="1319784" cy="18592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8280" y="0"/>
              <a:ext cx="2020823" cy="18440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8408" y="155447"/>
              <a:ext cx="1008888" cy="30601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4896" y="2356104"/>
              <a:ext cx="3499103" cy="12161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8280" y="1700783"/>
              <a:ext cx="3310128" cy="15697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2695" y="4184903"/>
              <a:ext cx="2051303" cy="16215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2023" y="5300471"/>
              <a:ext cx="1331974" cy="1557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7330" y="192989"/>
            <a:ext cx="60255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u="none" spc="-10" dirty="0">
                <a:latin typeface="Calibri"/>
                <a:cs typeface="Calibri"/>
              </a:rPr>
              <a:t>Diplomatic</a:t>
            </a:r>
            <a:r>
              <a:rPr sz="4400" b="0" u="none" spc="10" dirty="0">
                <a:latin typeface="Calibri"/>
                <a:cs typeface="Calibri"/>
              </a:rPr>
              <a:t> </a:t>
            </a:r>
            <a:r>
              <a:rPr sz="4400" b="0" u="none" spc="-5" dirty="0">
                <a:latin typeface="Calibri"/>
                <a:cs typeface="Calibri"/>
              </a:rPr>
              <a:t>or </a:t>
            </a:r>
            <a:r>
              <a:rPr sz="4400" b="0" u="none" spc="-20" dirty="0">
                <a:latin typeface="Calibri"/>
                <a:cs typeface="Calibri"/>
              </a:rPr>
              <a:t>Consultative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06245"/>
            <a:ext cx="5065395" cy="5589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0"/>
              </a:spcBef>
              <a:buSzPct val="87500"/>
              <a:buChar char="•"/>
              <a:tabLst>
                <a:tab pos="35179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leader/manager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"sells"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decision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and/or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presents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decision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invites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questions.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656590" algn="l"/>
              </a:tabLst>
            </a:pPr>
            <a:r>
              <a:rPr sz="3200" spc="-5" dirty="0">
                <a:latin typeface="Calibri"/>
                <a:cs typeface="Calibri"/>
              </a:rPr>
              <a:t>Decisions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unless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overwhelming reasons </a:t>
            </a:r>
            <a:r>
              <a:rPr sz="3200" spc="-15" dirty="0">
                <a:latin typeface="Calibri"/>
                <a:cs typeface="Calibri"/>
              </a:rPr>
              <a:t>dictate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change.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00200"/>
              </a:lnSpc>
              <a:spcBef>
                <a:spcPts val="765"/>
              </a:spcBef>
              <a:buChar char="•"/>
              <a:tabLst>
                <a:tab pos="406400" algn="l"/>
              </a:tabLst>
            </a:pPr>
            <a:r>
              <a:rPr sz="3200" spc="-30" dirty="0">
                <a:latin typeface="Calibri"/>
                <a:cs typeface="Calibri"/>
              </a:rPr>
              <a:t>Effective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gaining</a:t>
            </a:r>
            <a:r>
              <a:rPr sz="3200" spc="-5" dirty="0">
                <a:latin typeface="Calibri"/>
                <a:cs typeface="Calibri"/>
              </a:rPr>
              <a:t> 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support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staff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critical</a:t>
            </a:r>
            <a:r>
              <a:rPr sz="3200" spc="7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success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of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proposed </a:t>
            </a:r>
            <a:r>
              <a:rPr sz="3200" spc="-10" dirty="0">
                <a:latin typeface="Calibri"/>
                <a:cs typeface="Calibri"/>
              </a:rPr>
              <a:t> changes.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4479" y="1124711"/>
            <a:ext cx="3779520" cy="5733415"/>
            <a:chOff x="5364479" y="1124711"/>
            <a:chExt cx="3779520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79" y="2779776"/>
              <a:ext cx="3752087" cy="1981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79" y="1124711"/>
              <a:ext cx="1950720" cy="1847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5679" y="1124711"/>
              <a:ext cx="1770887" cy="18470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4479" y="4715254"/>
              <a:ext cx="3779518" cy="214274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2776" y="1700783"/>
            <a:ext cx="1106424" cy="274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847" y="5821679"/>
            <a:ext cx="2392680" cy="640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663" y="3212592"/>
            <a:ext cx="1106424" cy="304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4351" y="889853"/>
            <a:ext cx="7737230" cy="4612198"/>
            <a:chOff x="904351" y="889853"/>
            <a:chExt cx="7737230" cy="46121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351" y="889853"/>
              <a:ext cx="7737230" cy="46121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20311" y="2926079"/>
              <a:ext cx="551688" cy="112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5711" y="1773935"/>
              <a:ext cx="1103376" cy="27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6935" y="1764791"/>
              <a:ext cx="1106424" cy="274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9104" y="3264407"/>
              <a:ext cx="1103376" cy="274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4791" y="3285744"/>
              <a:ext cx="1103376" cy="27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6229"/>
            <a:ext cx="9144000" cy="6412865"/>
            <a:chOff x="0" y="306229"/>
            <a:chExt cx="9144000" cy="6412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6229"/>
              <a:ext cx="8892988" cy="6412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40" y="2493264"/>
              <a:ext cx="637032" cy="286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7991" y="6166103"/>
              <a:ext cx="4636008" cy="475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8048" y="981456"/>
              <a:ext cx="1801368" cy="576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8048" y="3590543"/>
              <a:ext cx="2014727" cy="5577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1096" y="5806440"/>
              <a:ext cx="1103376" cy="274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4679" y="5300472"/>
              <a:ext cx="1106423" cy="30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45" y="0"/>
            <a:ext cx="87261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95"/>
              </a:spcBef>
            </a:pPr>
            <a:r>
              <a:rPr sz="3200" u="none" spc="-210" dirty="0">
                <a:latin typeface="Times New Roman"/>
                <a:cs typeface="Times New Roman"/>
              </a:rPr>
              <a:t>PARTICIPATORY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u="none" spc="-125" dirty="0">
                <a:latin typeface="Times New Roman"/>
                <a:cs typeface="Times New Roman"/>
              </a:rPr>
              <a:t>(THE</a:t>
            </a:r>
            <a:r>
              <a:rPr sz="3200" u="none" spc="-75" dirty="0">
                <a:latin typeface="Times New Roman"/>
                <a:cs typeface="Times New Roman"/>
              </a:rPr>
              <a:t> </a:t>
            </a:r>
            <a:r>
              <a:rPr sz="3200" u="none" spc="-465" dirty="0">
                <a:latin typeface="Times New Roman"/>
                <a:cs typeface="Times New Roman"/>
              </a:rPr>
              <a:t>TQM</a:t>
            </a:r>
            <a:r>
              <a:rPr sz="3200" u="none" spc="-20" dirty="0">
                <a:latin typeface="Times New Roman"/>
                <a:cs typeface="Times New Roman"/>
              </a:rPr>
              <a:t> </a:t>
            </a:r>
            <a:r>
              <a:rPr sz="3200" u="none" spc="-200" dirty="0">
                <a:latin typeface="Times New Roman"/>
                <a:cs typeface="Times New Roman"/>
              </a:rPr>
              <a:t>LEADERSHIP/MANAGEMENT</a:t>
            </a:r>
            <a:r>
              <a:rPr sz="3200" u="none" spc="-75" dirty="0">
                <a:latin typeface="Times New Roman"/>
                <a:cs typeface="Times New Roman"/>
              </a:rPr>
              <a:t> </a:t>
            </a:r>
            <a:r>
              <a:rPr sz="3200" u="none" spc="-114" dirty="0">
                <a:latin typeface="Times New Roman"/>
                <a:cs typeface="Times New Roman"/>
              </a:rPr>
              <a:t>STYLE)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08303"/>
            <a:ext cx="9144000" cy="5949950"/>
            <a:chOff x="0" y="908303"/>
            <a:chExt cx="9144000" cy="5949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1558"/>
              <a:ext cx="9144000" cy="5806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08303"/>
              <a:ext cx="2301240" cy="2880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239" y="987551"/>
              <a:ext cx="4501895" cy="2801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3135" y="1030223"/>
              <a:ext cx="2340864" cy="27584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1" y="5443727"/>
              <a:ext cx="533400" cy="2865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5528" y="4937759"/>
              <a:ext cx="941831" cy="1615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9880" y="6092951"/>
              <a:ext cx="573024" cy="2682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43783" y="2819399"/>
              <a:ext cx="371856" cy="762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2320" y="2819399"/>
              <a:ext cx="371855" cy="762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44111" y="2819399"/>
              <a:ext cx="371856" cy="762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655" y="4654295"/>
              <a:ext cx="1106424" cy="274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1239" y="5300471"/>
              <a:ext cx="1106424" cy="304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9160" y="5782056"/>
              <a:ext cx="2130552" cy="54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245863"/>
              <a:ext cx="734568" cy="37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84064"/>
              <a:ext cx="2051304" cy="1709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3572255"/>
              <a:ext cx="4571999" cy="32857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9904" y="5026150"/>
              <a:ext cx="2285999" cy="18318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3448" y="1700783"/>
              <a:ext cx="1362455" cy="1008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4664" y="3355847"/>
              <a:ext cx="1106424" cy="30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007" y="2209800"/>
              <a:ext cx="1106424" cy="27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4479" y="3386328"/>
              <a:ext cx="1103376" cy="274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599"/>
            <a:ext cx="9144000" cy="6248400"/>
            <a:chOff x="0" y="609599"/>
            <a:chExt cx="9144000" cy="624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09599"/>
              <a:ext cx="7924800" cy="4267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15840"/>
              <a:ext cx="9144000" cy="20421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08" y="1048511"/>
              <a:ext cx="1871472" cy="426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8415" y="1133855"/>
              <a:ext cx="164591" cy="341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64479" y="1136904"/>
              <a:ext cx="161544" cy="338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272" y="2133599"/>
              <a:ext cx="1106424" cy="27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5127" y="2709672"/>
              <a:ext cx="1103375" cy="27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5928" y="3788663"/>
              <a:ext cx="1767839" cy="457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1623" y="4364736"/>
              <a:ext cx="2048255" cy="548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6"/>
            <a:ext cx="9144000" cy="68397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4585" y="1061669"/>
            <a:ext cx="20434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Calibri"/>
                <a:cs typeface="Calibri"/>
              </a:rPr>
              <a:t>determining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61669"/>
            <a:ext cx="43770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870" algn="l"/>
                <a:tab pos="357505" algn="l"/>
                <a:tab pos="2500630" algn="l"/>
              </a:tabLst>
            </a:pPr>
            <a:r>
              <a:rPr sz="3200" spc="-15" dirty="0">
                <a:latin typeface="Calibri"/>
                <a:cs typeface="Calibri"/>
              </a:rPr>
              <a:t>Leadership	</a:t>
            </a:r>
            <a:r>
              <a:rPr sz="3200" spc="5" dirty="0">
                <a:latin typeface="Calibri"/>
                <a:cs typeface="Calibri"/>
              </a:rPr>
              <a:t>is</a:t>
            </a:r>
            <a:endParaRPr sz="3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tabLst>
                <a:tab pos="1311275" algn="l"/>
                <a:tab pos="2884170" algn="l"/>
              </a:tabLst>
            </a:pPr>
            <a:r>
              <a:rPr sz="3200" spc="-5" dirty="0">
                <a:latin typeface="Calibri"/>
                <a:cs typeface="Calibri"/>
              </a:rPr>
              <a:t>the	</a:t>
            </a:r>
            <a:r>
              <a:rPr sz="3200" spc="-15" dirty="0">
                <a:latin typeface="Calibri"/>
                <a:cs typeface="Calibri"/>
              </a:rPr>
              <a:t>correct	</a:t>
            </a:r>
            <a:r>
              <a:rPr sz="3200" spc="-5" dirty="0">
                <a:latin typeface="Calibri"/>
                <a:cs typeface="Calibri"/>
              </a:rPr>
              <a:t>direction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2350" y="1550035"/>
            <a:ext cx="3860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1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037969"/>
            <a:ext cx="5137150" cy="4122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7620" algn="just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latin typeface="Calibri"/>
                <a:cs typeface="Calibri"/>
              </a:rPr>
              <a:t>path, </a:t>
            </a:r>
            <a:r>
              <a:rPr sz="3200" spc="-15" dirty="0">
                <a:latin typeface="Calibri"/>
                <a:cs typeface="Calibri"/>
              </a:rPr>
              <a:t>whereas </a:t>
            </a:r>
            <a:r>
              <a:rPr sz="3200" spc="-5" dirty="0">
                <a:latin typeface="Calibri"/>
                <a:cs typeface="Calibri"/>
              </a:rPr>
              <a:t>Management </a:t>
            </a:r>
            <a:r>
              <a:rPr sz="3200" dirty="0">
                <a:latin typeface="Calibri"/>
                <a:cs typeface="Calibri"/>
              </a:rPr>
              <a:t> is </a:t>
            </a:r>
            <a:r>
              <a:rPr sz="3200" spc="-5" dirty="0">
                <a:latin typeface="Calibri"/>
                <a:cs typeface="Calibri"/>
              </a:rPr>
              <a:t>doing the </a:t>
            </a:r>
            <a:r>
              <a:rPr sz="3200" spc="-20" dirty="0">
                <a:latin typeface="Calibri"/>
                <a:cs typeface="Calibri"/>
              </a:rPr>
              <a:t>correct </a:t>
            </a:r>
            <a:r>
              <a:rPr sz="3200" spc="-5" dirty="0">
                <a:latin typeface="Calibri"/>
                <a:cs typeface="Calibri"/>
              </a:rPr>
              <a:t>things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stay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path.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other </a:t>
            </a:r>
            <a:r>
              <a:rPr sz="3200" spc="-15" dirty="0">
                <a:latin typeface="Calibri"/>
                <a:cs typeface="Calibri"/>
              </a:rPr>
              <a:t>words, </a:t>
            </a:r>
            <a:r>
              <a:rPr sz="3200" spc="-10" dirty="0">
                <a:latin typeface="Calibri"/>
                <a:cs typeface="Calibri"/>
              </a:rPr>
              <a:t>Leadership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about doing the </a:t>
            </a:r>
            <a:r>
              <a:rPr sz="3200" spc="-10" dirty="0">
                <a:latin typeface="Calibri"/>
                <a:cs typeface="Calibri"/>
              </a:rPr>
              <a:t>right </a:t>
            </a:r>
            <a:r>
              <a:rPr sz="3200" spc="-5" dirty="0">
                <a:latin typeface="Calibri"/>
                <a:cs typeface="Calibri"/>
              </a:rPr>
              <a:t>things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whereas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Management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about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doing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thing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right.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197863"/>
            <a:ext cx="9144000" cy="5660390"/>
            <a:chOff x="0" y="1197863"/>
            <a:chExt cx="9144000" cy="56603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3053" y="1197863"/>
              <a:ext cx="3557195" cy="11308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991" y="2328672"/>
              <a:ext cx="3493008" cy="9570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12919"/>
              <a:ext cx="9144000" cy="25450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3623" y="3285743"/>
              <a:ext cx="3770375" cy="102717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416" y="3017520"/>
            <a:ext cx="3709416" cy="457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6839" y="2033016"/>
            <a:ext cx="3185160" cy="792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0695"/>
            <a:chOff x="0" y="0"/>
            <a:chExt cx="9144000" cy="6830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45811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8" y="621791"/>
              <a:ext cx="3060191" cy="7924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342" y="4581142"/>
              <a:ext cx="2121224" cy="22494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0967" y="4581142"/>
              <a:ext cx="2447544" cy="2249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9847" y="4581142"/>
              <a:ext cx="4264152" cy="2249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5720" y="2276855"/>
              <a:ext cx="1103376" cy="27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5079" y="3188207"/>
              <a:ext cx="2026920" cy="548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8031" y="4352544"/>
              <a:ext cx="505968" cy="2286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6176" y="621791"/>
              <a:ext cx="1267968" cy="5730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2"/>
            <a:ext cx="9144000" cy="6849109"/>
            <a:chOff x="0" y="9142"/>
            <a:chExt cx="9144000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2"/>
              <a:ext cx="9144000" cy="68488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79" y="2350008"/>
              <a:ext cx="1551432" cy="502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432047"/>
              <a:ext cx="9144000" cy="2301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30695"/>
            <a:chOff x="0" y="0"/>
            <a:chExt cx="9144000" cy="6830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066" y="437612"/>
              <a:ext cx="7789333" cy="60377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768" y="3087623"/>
              <a:ext cx="1200912" cy="341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9352" y="3788664"/>
              <a:ext cx="1837944" cy="1005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3471" y="5300471"/>
              <a:ext cx="2700528" cy="129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4120" y="2852927"/>
              <a:ext cx="1103376" cy="27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6586728" cy="1557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157214"/>
              <a:ext cx="9144000" cy="1648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5255" y="5300471"/>
              <a:ext cx="618744" cy="3230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54679" y="6507478"/>
              <a:ext cx="868680" cy="3230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560" y="0"/>
            <a:ext cx="502285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0" u="none" spc="-25" dirty="0">
                <a:latin typeface="Calibri"/>
                <a:cs typeface="Calibri"/>
              </a:rPr>
              <a:t>Transactional</a:t>
            </a:r>
            <a:r>
              <a:rPr sz="4000" b="0" u="none" spc="-95" dirty="0">
                <a:latin typeface="Calibri"/>
                <a:cs typeface="Calibri"/>
              </a:rPr>
              <a:t> </a:t>
            </a:r>
            <a:r>
              <a:rPr sz="4000" b="0" u="none" spc="-10" dirty="0">
                <a:latin typeface="Calibri"/>
                <a:cs typeface="Calibri"/>
              </a:rPr>
              <a:t>leadership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67841"/>
            <a:ext cx="5354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7505" algn="l"/>
                <a:tab pos="3406140" algn="l"/>
              </a:tabLst>
            </a:pPr>
            <a:r>
              <a:rPr sz="3600" spc="-30" dirty="0">
                <a:latin typeface="Calibri"/>
                <a:cs typeface="Calibri"/>
              </a:rPr>
              <a:t>Transactional	</a:t>
            </a:r>
            <a:r>
              <a:rPr sz="3600" spc="-10" dirty="0">
                <a:latin typeface="Calibri"/>
                <a:cs typeface="Calibri"/>
              </a:rPr>
              <a:t>leadership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68" y="1316863"/>
            <a:ext cx="21304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Calibri"/>
                <a:cs typeface="Calibri"/>
              </a:rPr>
              <a:t>works 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-35" dirty="0">
                <a:latin typeface="Calibri"/>
                <a:cs typeface="Calibri"/>
              </a:rPr>
              <a:t>s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abl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5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ed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6420" y="1316863"/>
            <a:ext cx="282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  <a:tabLst>
                <a:tab pos="2113280" algn="l"/>
                <a:tab pos="2256790" algn="l"/>
              </a:tabLst>
            </a:pPr>
            <a:r>
              <a:rPr sz="3600" dirty="0">
                <a:latin typeface="Calibri"/>
                <a:cs typeface="Calibri"/>
              </a:rPr>
              <a:t>w</a:t>
            </a:r>
            <a:r>
              <a:rPr sz="3600" spc="-20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th</a:t>
            </a:r>
            <a:r>
              <a:rPr sz="3600" spc="-15" dirty="0">
                <a:latin typeface="Calibri"/>
                <a:cs typeface="Calibri"/>
              </a:rPr>
              <a:t>i</a:t>
            </a:r>
            <a:r>
              <a:rPr sz="3600" dirty="0">
                <a:latin typeface="Calibri"/>
                <a:cs typeface="Calibri"/>
              </a:rPr>
              <a:t>n		</a:t>
            </a:r>
            <a:r>
              <a:rPr sz="3600" spc="-5" dirty="0">
                <a:latin typeface="Calibri"/>
                <a:cs typeface="Calibri"/>
              </a:rPr>
              <a:t>set  </a:t>
            </a:r>
            <a:r>
              <a:rPr sz="3600" spc="-40" dirty="0">
                <a:latin typeface="Calibri"/>
                <a:cs typeface="Calibri"/>
              </a:rPr>
              <a:t>g</a:t>
            </a:r>
            <a:r>
              <a:rPr sz="3600" spc="-5" dirty="0">
                <a:latin typeface="Calibri"/>
                <a:cs typeface="Calibri"/>
              </a:rPr>
              <a:t>oa</a:t>
            </a:r>
            <a:r>
              <a:rPr sz="3600" spc="-15" dirty="0">
                <a:latin typeface="Calibri"/>
                <a:cs typeface="Calibri"/>
              </a:rPr>
              <a:t>l</a:t>
            </a:r>
            <a:r>
              <a:rPr sz="3600" dirty="0">
                <a:latin typeface="Calibri"/>
                <a:cs typeface="Calibri"/>
              </a:rPr>
              <a:t>s	a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68" y="2414091"/>
            <a:ext cx="4955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latin typeface="Calibri"/>
                <a:cs typeface="Calibri"/>
              </a:rPr>
              <a:t>organizational</a:t>
            </a:r>
            <a:r>
              <a:rPr sz="3600" spc="-5" dirty="0">
                <a:latin typeface="Calibri"/>
                <a:cs typeface="Calibri"/>
              </a:rPr>
              <a:t> boundaries.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048834"/>
            <a:ext cx="5354955" cy="16789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6870" marR="5080" indent="-344805" algn="just">
              <a:lnSpc>
                <a:spcPct val="100600"/>
              </a:lnSpc>
              <a:spcBef>
                <a:spcPts val="75"/>
              </a:spcBef>
              <a:buFont typeface="Arial"/>
              <a:buChar char="•"/>
              <a:tabLst>
                <a:tab pos="357505" algn="l"/>
              </a:tabLst>
            </a:pPr>
            <a:r>
              <a:rPr sz="3600" spc="-30" dirty="0">
                <a:latin typeface="Calibri"/>
                <a:cs typeface="Calibri"/>
              </a:rPr>
              <a:t>Transactional </a:t>
            </a:r>
            <a:r>
              <a:rPr sz="3600" spc="-10" dirty="0">
                <a:latin typeface="Calibri"/>
                <a:cs typeface="Calibri"/>
              </a:rPr>
              <a:t>leadership </a:t>
            </a:r>
            <a:r>
              <a:rPr sz="3600" spc="-15" dirty="0">
                <a:latin typeface="Calibri"/>
                <a:cs typeface="Calibri"/>
              </a:rPr>
              <a:t>is 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task-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and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outcome- 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oriented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4896" y="908303"/>
            <a:ext cx="3240024" cy="31485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4700014"/>
            <a:ext cx="3261359" cy="21427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486" y="3212592"/>
            <a:ext cx="4248806" cy="16855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44" y="6166103"/>
            <a:ext cx="4898135" cy="457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904" y="6696456"/>
            <a:ext cx="1103376" cy="304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8623" y="3060192"/>
            <a:ext cx="1103376" cy="274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344" y="2426207"/>
            <a:ext cx="3697224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40"/>
            <a:ext cx="9144000" cy="6842759"/>
            <a:chOff x="0" y="15240"/>
            <a:chExt cx="9144000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919" y="550771"/>
              <a:ext cx="8148320" cy="60051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40"/>
              <a:ext cx="2474976" cy="1325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5" y="1627631"/>
              <a:ext cx="2051303" cy="21457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4576" y="4885943"/>
              <a:ext cx="2249423" cy="19720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623" y="2980944"/>
              <a:ext cx="484632" cy="5913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5488" y="2060447"/>
              <a:ext cx="1222248" cy="5821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4576" y="6742174"/>
              <a:ext cx="2249424" cy="1158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46631"/>
              <a:ext cx="2474976" cy="234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4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4368" y="0"/>
              <a:ext cx="2389631" cy="1914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67712" cy="2209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0" y="0"/>
              <a:ext cx="2590799" cy="1914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200" y="4651246"/>
              <a:ext cx="2590799" cy="21915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709158"/>
              <a:ext cx="2142744" cy="2133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6728" y="6733031"/>
              <a:ext cx="2389631" cy="9448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200" y="1819655"/>
              <a:ext cx="2389631" cy="944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069592"/>
              <a:ext cx="2267712" cy="2346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2744" y="6452615"/>
              <a:ext cx="4443983" cy="4053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8944" y="0"/>
              <a:ext cx="4392167" cy="341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44"/>
              <a:ext cx="9143999" cy="16916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8889"/>
            <a:ext cx="44189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u="none" spc="-40" dirty="0"/>
              <a:t>SITUATIONAL</a:t>
            </a:r>
            <a:r>
              <a:rPr sz="3200" u="none" spc="5" dirty="0"/>
              <a:t> </a:t>
            </a:r>
            <a:r>
              <a:rPr sz="3200" u="none" spc="-15" dirty="0"/>
              <a:t>LEADERSHIP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692" y="593801"/>
            <a:ext cx="4488180" cy="211211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en-US" sz="3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3900" dirty="0">
              <a:latin typeface="Microsoft Sans Serif"/>
              <a:cs typeface="Microsoft Sans Serif"/>
            </a:endParaRPr>
          </a:p>
          <a:p>
            <a:pPr marL="15240" marR="1749425">
              <a:lnSpc>
                <a:spcPct val="120100"/>
              </a:lnSpc>
              <a:buChar char="•"/>
              <a:tabLst>
                <a:tab pos="274955" algn="l"/>
              </a:tabLst>
            </a:pPr>
            <a:r>
              <a:rPr lang="en-US" sz="2800" spc="-10" dirty="0">
                <a:latin typeface="Calibri"/>
                <a:cs typeface="Calibri"/>
              </a:rPr>
              <a:t>Imme</a:t>
            </a:r>
            <a:r>
              <a:rPr sz="2800" spc="-10" dirty="0">
                <a:latin typeface="Calibri"/>
                <a:cs typeface="Calibri"/>
              </a:rPr>
              <a:t>diate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crisis: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Autocratic.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022911"/>
            <a:ext cx="3801110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buChar char="•"/>
              <a:tabLst>
                <a:tab pos="271780" algn="l"/>
              </a:tabLst>
            </a:pPr>
            <a:r>
              <a:rPr sz="2800" spc="-15" dirty="0">
                <a:latin typeface="Calibri"/>
                <a:cs typeface="Calibri"/>
              </a:rPr>
              <a:t>Lengthy/extended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crisis: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Participatory.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85488" y="1051560"/>
            <a:ext cx="4859020" cy="5806440"/>
            <a:chOff x="4285488" y="1051560"/>
            <a:chExt cx="4859020" cy="5806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488" y="1051560"/>
              <a:ext cx="4858512" cy="58064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1584" y="3858767"/>
              <a:ext cx="1042416" cy="1011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250" y="121107"/>
            <a:ext cx="59207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u="none" spc="-190" dirty="0">
                <a:latin typeface="Times New Roman"/>
                <a:cs typeface="Times New Roman"/>
              </a:rPr>
              <a:t>ORGANIZATION</a:t>
            </a:r>
            <a:r>
              <a:rPr sz="4400" b="0" u="none" spc="-5" dirty="0">
                <a:latin typeface="Times New Roman"/>
                <a:cs typeface="Times New Roman"/>
              </a:rPr>
              <a:t> </a:t>
            </a:r>
            <a:r>
              <a:rPr sz="4400" b="0" u="none" spc="-190" dirty="0">
                <a:latin typeface="Times New Roman"/>
                <a:cs typeface="Times New Roman"/>
              </a:rPr>
              <a:t>CHART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08303"/>
            <a:ext cx="9144000" cy="5949950"/>
            <a:chOff x="0" y="908303"/>
            <a:chExt cx="9144000" cy="5949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08303"/>
              <a:ext cx="9144000" cy="59496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8" y="1341119"/>
              <a:ext cx="3133344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5" y="2167127"/>
              <a:ext cx="2810256" cy="469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7272" y="2825496"/>
              <a:ext cx="655319" cy="3261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495" y="3730752"/>
              <a:ext cx="685799" cy="30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6703" y="3776471"/>
              <a:ext cx="667512" cy="274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0215" y="3794759"/>
              <a:ext cx="637032" cy="316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19253"/>
            <a:ext cx="82321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1014">
              <a:lnSpc>
                <a:spcPct val="100000"/>
              </a:lnSpc>
              <a:spcBef>
                <a:spcPts val="95"/>
              </a:spcBef>
            </a:pPr>
            <a:r>
              <a:rPr sz="3200" b="0" u="none" spc="-135" dirty="0">
                <a:latin typeface="Times New Roman"/>
                <a:cs typeface="Times New Roman"/>
              </a:rPr>
              <a:t>CHIEF </a:t>
            </a:r>
            <a:r>
              <a:rPr sz="3200" b="0" u="none" spc="-195" dirty="0">
                <a:latin typeface="Times New Roman"/>
                <a:cs typeface="Times New Roman"/>
              </a:rPr>
              <a:t>MEDICAL</a:t>
            </a:r>
            <a:r>
              <a:rPr sz="3200" b="0" u="none" spc="409" dirty="0">
                <a:latin typeface="Times New Roman"/>
                <a:cs typeface="Times New Roman"/>
              </a:rPr>
              <a:t> </a:t>
            </a:r>
            <a:r>
              <a:rPr sz="3200" b="0" u="none" spc="-120" dirty="0">
                <a:latin typeface="Times New Roman"/>
                <a:cs typeface="Times New Roman"/>
              </a:rPr>
              <a:t>OFFICER </a:t>
            </a:r>
            <a:r>
              <a:rPr sz="3200" b="0" u="none" spc="-114" dirty="0">
                <a:latin typeface="Times New Roman"/>
                <a:cs typeface="Times New Roman"/>
              </a:rPr>
              <a:t> </a:t>
            </a:r>
            <a:r>
              <a:rPr sz="3200" b="0" u="none" spc="-130" dirty="0">
                <a:latin typeface="Times New Roman"/>
                <a:cs typeface="Times New Roman"/>
              </a:rPr>
              <a:t>(MEDICAL</a:t>
            </a:r>
            <a:r>
              <a:rPr sz="3200" b="0" u="none" spc="40" dirty="0">
                <a:latin typeface="Times New Roman"/>
                <a:cs typeface="Times New Roman"/>
              </a:rPr>
              <a:t> </a:t>
            </a:r>
            <a:r>
              <a:rPr sz="3200" b="0" u="none" spc="-150" dirty="0">
                <a:latin typeface="Times New Roman"/>
                <a:cs typeface="Times New Roman"/>
              </a:rPr>
              <a:t>DIRECTOR,</a:t>
            </a:r>
            <a:r>
              <a:rPr sz="3200" b="0" u="none" spc="50" dirty="0">
                <a:latin typeface="Times New Roman"/>
                <a:cs typeface="Times New Roman"/>
              </a:rPr>
              <a:t> </a:t>
            </a:r>
            <a:r>
              <a:rPr sz="3200" b="0" u="none" spc="-275" dirty="0">
                <a:latin typeface="Times New Roman"/>
                <a:cs typeface="Times New Roman"/>
              </a:rPr>
              <a:t>CMO,</a:t>
            </a:r>
            <a:r>
              <a:rPr sz="3200" b="0" u="none" spc="45" dirty="0">
                <a:latin typeface="Times New Roman"/>
                <a:cs typeface="Times New Roman"/>
              </a:rPr>
              <a:t> </a:t>
            </a:r>
            <a:r>
              <a:rPr sz="3200" b="0" u="none" spc="-135" dirty="0">
                <a:latin typeface="Times New Roman"/>
                <a:cs typeface="Times New Roman"/>
              </a:rPr>
              <a:t>CHIEF</a:t>
            </a:r>
            <a:r>
              <a:rPr sz="3200" b="0" u="none" spc="-20" dirty="0">
                <a:latin typeface="Times New Roman"/>
                <a:cs typeface="Times New Roman"/>
              </a:rPr>
              <a:t> </a:t>
            </a:r>
            <a:r>
              <a:rPr sz="3200" b="0" u="none" spc="-175" dirty="0">
                <a:latin typeface="Times New Roman"/>
                <a:cs typeface="Times New Roman"/>
              </a:rPr>
              <a:t>OF</a:t>
            </a:r>
            <a:r>
              <a:rPr sz="3200" b="0" u="none" spc="20" dirty="0">
                <a:latin typeface="Times New Roman"/>
                <a:cs typeface="Times New Roman"/>
              </a:rPr>
              <a:t> </a:t>
            </a:r>
            <a:r>
              <a:rPr sz="3200" b="0" u="none" spc="50" dirty="0">
                <a:latin typeface="Times New Roman"/>
                <a:cs typeface="Times New Roman"/>
              </a:rPr>
              <a:t>STAFF)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82446"/>
            <a:ext cx="5066030" cy="1917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10"/>
              </a:spcBef>
              <a:buSzPct val="114285"/>
              <a:buChar char="•"/>
              <a:tabLst>
                <a:tab pos="308610" algn="l"/>
              </a:tabLst>
            </a:pPr>
            <a:r>
              <a:rPr sz="2800" spc="-5" dirty="0">
                <a:latin typeface="Calibri"/>
                <a:cs typeface="Calibri"/>
              </a:rPr>
              <a:t>Roles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responsibilities: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sz="3900">
              <a:latin typeface="Calibri"/>
              <a:cs typeface="Calibri"/>
            </a:endParaRPr>
          </a:p>
          <a:p>
            <a:pPr marL="12700" marR="5080" lvl="1" indent="1155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255" algn="l"/>
              </a:tabLst>
            </a:pPr>
            <a:r>
              <a:rPr sz="2800" spc="-5" dirty="0">
                <a:latin typeface="Calibri"/>
                <a:cs typeface="Calibri"/>
              </a:rPr>
              <a:t>Member</a:t>
            </a:r>
            <a:r>
              <a:rPr sz="2800" spc="2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2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GB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2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quality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council.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695825"/>
            <a:ext cx="193738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576580" algn="l"/>
                <a:tab pos="1625600" algn="l"/>
              </a:tabLst>
            </a:pPr>
            <a:r>
              <a:rPr sz="2800" spc="-10" dirty="0">
                <a:latin typeface="Calibri"/>
                <a:cs typeface="Calibri"/>
              </a:rPr>
              <a:t>2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air	</a:t>
            </a:r>
            <a:r>
              <a:rPr sz="2800" spc="5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committee.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meetings.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3708" y="4695825"/>
            <a:ext cx="197358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5"/>
              </a:spcBef>
              <a:tabLst>
                <a:tab pos="832485" algn="l"/>
                <a:tab pos="1414780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  </a:t>
            </a:r>
            <a:r>
              <a:rPr sz="2800" spc="-5" dirty="0">
                <a:latin typeface="Calibri"/>
                <a:cs typeface="Calibri"/>
              </a:rPr>
              <a:t>Heads	</a:t>
            </a:r>
            <a:r>
              <a:rPr sz="2800" dirty="0">
                <a:latin typeface="Calibri"/>
                <a:cs typeface="Calibri"/>
              </a:rPr>
              <a:t>all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4623" y="4695825"/>
            <a:ext cx="66230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5"/>
              </a:spcBef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 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91328" y="1273808"/>
            <a:ext cx="3853179" cy="5584190"/>
            <a:chOff x="5291328" y="1273808"/>
            <a:chExt cx="3853179" cy="55841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1273808"/>
              <a:ext cx="3672839" cy="1868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0" y="2852927"/>
              <a:ext cx="2484119" cy="20878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328" y="2926080"/>
              <a:ext cx="1658112" cy="19933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2550" y="5346191"/>
              <a:ext cx="2505656" cy="15118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2872" y="4721352"/>
              <a:ext cx="1063752" cy="58216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0864" y="5660135"/>
            <a:ext cx="2734056" cy="457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984" y="6074664"/>
            <a:ext cx="1103376" cy="27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494" y="40386"/>
            <a:ext cx="63303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4400" b="0" u="none" spc="-15" dirty="0">
                <a:solidFill>
                  <a:srgbClr val="000000"/>
                </a:solidFill>
                <a:latin typeface="Calibri"/>
                <a:cs typeface="Calibri"/>
              </a:rPr>
              <a:t>Leadership</a:t>
            </a:r>
            <a:r>
              <a:rPr sz="4400" b="0" u="none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u="none" spc="-15" dirty="0">
                <a:solidFill>
                  <a:srgbClr val="000000"/>
                </a:solidFill>
                <a:latin typeface="Calibri"/>
                <a:cs typeface="Calibri"/>
              </a:rPr>
              <a:t>VS</a:t>
            </a:r>
            <a:r>
              <a:rPr sz="4400" b="0" u="none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0" u="none" spc="-20" dirty="0">
                <a:solidFill>
                  <a:srgbClr val="000000"/>
                </a:solidFill>
                <a:latin typeface="Calibri"/>
                <a:cs typeface="Calibri"/>
              </a:rPr>
              <a:t>Management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076" y="758520"/>
            <a:ext cx="4471035" cy="55359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333240">
              <a:lnSpc>
                <a:spcPct val="100000"/>
              </a:lnSpc>
              <a:spcBef>
                <a:spcPts val="459"/>
              </a:spcBef>
            </a:pPr>
            <a:r>
              <a:rPr sz="2800" i="1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567815">
              <a:lnSpc>
                <a:spcPct val="100000"/>
              </a:lnSpc>
              <a:spcBef>
                <a:spcPts val="360"/>
              </a:spcBef>
            </a:pPr>
            <a:r>
              <a:rPr sz="2800" spc="-45" dirty="0">
                <a:latin typeface="Microsoft Sans Serif"/>
                <a:cs typeface="Microsoft Sans Serif"/>
              </a:rPr>
              <a:t>ة</a:t>
            </a:r>
            <a:r>
              <a:rPr sz="2800" spc="-60" dirty="0">
                <a:latin typeface="Microsoft Sans Serif"/>
                <a:cs typeface="Microsoft Sans Serif"/>
              </a:rPr>
              <a:t>د</a:t>
            </a:r>
            <a:r>
              <a:rPr sz="2800" spc="-305" dirty="0">
                <a:latin typeface="Microsoft Sans Serif"/>
                <a:cs typeface="Microsoft Sans Serif"/>
              </a:rPr>
              <a:t>ا</a:t>
            </a:r>
            <a:r>
              <a:rPr sz="2800" spc="-810" dirty="0">
                <a:latin typeface="Microsoft Sans Serif"/>
                <a:cs typeface="Microsoft Sans Serif"/>
              </a:rPr>
              <a:t>ي</a:t>
            </a:r>
            <a:r>
              <a:rPr sz="2800" spc="-750" dirty="0">
                <a:latin typeface="Microsoft Sans Serif"/>
                <a:cs typeface="Microsoft Sans Serif"/>
              </a:rPr>
              <a:t>قل</a:t>
            </a:r>
            <a:r>
              <a:rPr sz="2800" spc="-300" dirty="0">
                <a:latin typeface="Microsoft Sans Serif"/>
                <a:cs typeface="Microsoft Sans Serif"/>
              </a:rPr>
              <a:t>ا</a:t>
            </a:r>
            <a:r>
              <a:rPr sz="2800" dirty="0">
                <a:latin typeface="Calibri"/>
                <a:cs typeface="Calibri"/>
              </a:rPr>
              <a:t>•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shi</a:t>
            </a:r>
            <a:r>
              <a:rPr sz="2800" dirty="0">
                <a:latin typeface="Calibri"/>
                <a:cs typeface="Calibri"/>
              </a:rPr>
              <a:t>p   </a:t>
            </a:r>
            <a:r>
              <a:rPr sz="2800" spc="-190" dirty="0">
                <a:latin typeface="Calibri"/>
                <a:cs typeface="Calibri"/>
              </a:rPr>
              <a:t> </a:t>
            </a:r>
            <a:r>
              <a:rPr sz="2800" i="1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5080" indent="283210">
              <a:lnSpc>
                <a:spcPct val="90000"/>
              </a:lnSpc>
              <a:spcBef>
                <a:spcPts val="650"/>
              </a:spcBef>
              <a:tabLst>
                <a:tab pos="4332605" algn="l"/>
              </a:tabLst>
            </a:pPr>
            <a:r>
              <a:rPr sz="280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30" dirty="0">
                <a:latin typeface="Calibri"/>
                <a:cs typeface="Calibri"/>
              </a:rPr>
              <a:t>et</a:t>
            </a:r>
            <a:r>
              <a:rPr sz="2800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	</a:t>
            </a:r>
            <a:r>
              <a:rPr sz="2800" i="1" dirty="0">
                <a:latin typeface="Arial"/>
                <a:cs typeface="Arial"/>
              </a:rPr>
              <a:t>•  </a:t>
            </a:r>
            <a:r>
              <a:rPr sz="2800" spc="-10" dirty="0">
                <a:latin typeface="Calibri"/>
                <a:cs typeface="Calibri"/>
              </a:rPr>
              <a:t>direction </a:t>
            </a:r>
            <a:r>
              <a:rPr sz="2800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path leaders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responsible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coping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  <a:p>
            <a:pPr marL="314325" marR="344805" indent="417195" algn="r">
              <a:lnSpc>
                <a:spcPct val="90000"/>
              </a:lnSpc>
            </a:pPr>
            <a:r>
              <a:rPr sz="2800" spc="-10" dirty="0">
                <a:latin typeface="Calibri"/>
                <a:cs typeface="Calibri"/>
              </a:rPr>
              <a:t>change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developing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vision </a:t>
            </a:r>
            <a:r>
              <a:rPr sz="2800" spc="-10" dirty="0">
                <a:latin typeface="Calibri"/>
                <a:cs typeface="Calibri"/>
              </a:rPr>
              <a:t>for change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aligning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subsystems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R="350520" algn="r">
              <a:lnSpc>
                <a:spcPts val="3025"/>
              </a:lnSpc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organization.</a:t>
            </a:r>
            <a:endParaRPr sz="2800">
              <a:latin typeface="Calibri"/>
              <a:cs typeface="Calibri"/>
            </a:endParaRPr>
          </a:p>
          <a:p>
            <a:pPr marL="4333240">
              <a:lnSpc>
                <a:spcPct val="100000"/>
              </a:lnSpc>
              <a:spcBef>
                <a:spcPts val="340"/>
              </a:spcBef>
            </a:pPr>
            <a:r>
              <a:rPr sz="2800" i="1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2800" spc="-100" dirty="0">
                <a:latin typeface="Microsoft Sans Serif"/>
                <a:cs typeface="Microsoft Sans Serif"/>
              </a:rPr>
              <a:t>ةرادلاا</a:t>
            </a:r>
            <a:r>
              <a:rPr sz="2800" spc="-100" dirty="0">
                <a:latin typeface="Calibri"/>
                <a:cs typeface="Calibri"/>
              </a:rPr>
              <a:t>•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Management</a:t>
            </a:r>
            <a:r>
              <a:rPr sz="2800" spc="1685" dirty="0">
                <a:latin typeface="Calibri"/>
                <a:cs typeface="Calibri"/>
              </a:rPr>
              <a:t> </a:t>
            </a:r>
            <a:r>
              <a:rPr sz="2800" i="1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ts val="3190"/>
              </a:lnSpc>
              <a:spcBef>
                <a:spcPts val="315"/>
              </a:spcBef>
              <a:tabLst>
                <a:tab pos="4043045" algn="l"/>
              </a:tabLst>
            </a:pPr>
            <a:r>
              <a:rPr sz="2800" dirty="0">
                <a:latin typeface="Calibri"/>
                <a:cs typeface="Calibri"/>
              </a:rPr>
              <a:t>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doing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correct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things	</a:t>
            </a:r>
            <a:r>
              <a:rPr sz="2800" i="1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R="346075" algn="r">
              <a:lnSpc>
                <a:spcPts val="3190"/>
              </a:lnSpc>
            </a:pP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stay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path.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8198"/>
              <a:ext cx="9144000" cy="6019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051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3135" y="2362200"/>
              <a:ext cx="362711" cy="332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7296" y="1060703"/>
              <a:ext cx="1362455" cy="5151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4311" y="1069847"/>
              <a:ext cx="1109472" cy="4297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19253"/>
            <a:ext cx="82321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1014">
              <a:lnSpc>
                <a:spcPct val="100000"/>
              </a:lnSpc>
              <a:spcBef>
                <a:spcPts val="95"/>
              </a:spcBef>
            </a:pPr>
            <a:r>
              <a:rPr sz="3200" b="0" u="none" spc="-135" dirty="0">
                <a:latin typeface="Times New Roman"/>
                <a:cs typeface="Times New Roman"/>
              </a:rPr>
              <a:t>CHIEF </a:t>
            </a:r>
            <a:r>
              <a:rPr sz="3200" b="0" u="none" spc="-195" dirty="0">
                <a:latin typeface="Times New Roman"/>
                <a:cs typeface="Times New Roman"/>
              </a:rPr>
              <a:t>MEDICAL</a:t>
            </a:r>
            <a:r>
              <a:rPr sz="3200" b="0" u="none" spc="409" dirty="0">
                <a:latin typeface="Times New Roman"/>
                <a:cs typeface="Times New Roman"/>
              </a:rPr>
              <a:t> </a:t>
            </a:r>
            <a:r>
              <a:rPr sz="3200" b="0" u="none" spc="-120" dirty="0">
                <a:latin typeface="Times New Roman"/>
                <a:cs typeface="Times New Roman"/>
              </a:rPr>
              <a:t>OFFICER </a:t>
            </a:r>
            <a:r>
              <a:rPr sz="3200" b="0" u="none" spc="-114" dirty="0">
                <a:latin typeface="Times New Roman"/>
                <a:cs typeface="Times New Roman"/>
              </a:rPr>
              <a:t> </a:t>
            </a:r>
            <a:r>
              <a:rPr sz="3200" b="0" u="none" spc="-130" dirty="0">
                <a:latin typeface="Times New Roman"/>
                <a:cs typeface="Times New Roman"/>
              </a:rPr>
              <a:t>(MEDICAL</a:t>
            </a:r>
            <a:r>
              <a:rPr sz="3200" b="0" u="none" spc="40" dirty="0">
                <a:latin typeface="Times New Roman"/>
                <a:cs typeface="Times New Roman"/>
              </a:rPr>
              <a:t> </a:t>
            </a:r>
            <a:r>
              <a:rPr sz="3200" b="0" u="none" spc="-150" dirty="0">
                <a:latin typeface="Times New Roman"/>
                <a:cs typeface="Times New Roman"/>
              </a:rPr>
              <a:t>DIRECTOR,</a:t>
            </a:r>
            <a:r>
              <a:rPr sz="3200" b="0" u="none" spc="50" dirty="0">
                <a:latin typeface="Times New Roman"/>
                <a:cs typeface="Times New Roman"/>
              </a:rPr>
              <a:t> </a:t>
            </a:r>
            <a:r>
              <a:rPr sz="3200" b="0" u="none" spc="-275" dirty="0">
                <a:latin typeface="Times New Roman"/>
                <a:cs typeface="Times New Roman"/>
              </a:rPr>
              <a:t>CMO,</a:t>
            </a:r>
            <a:r>
              <a:rPr sz="3200" b="0" u="none" spc="45" dirty="0">
                <a:latin typeface="Times New Roman"/>
                <a:cs typeface="Times New Roman"/>
              </a:rPr>
              <a:t> </a:t>
            </a:r>
            <a:r>
              <a:rPr sz="3200" b="0" u="none" spc="-135" dirty="0">
                <a:latin typeface="Times New Roman"/>
                <a:cs typeface="Times New Roman"/>
              </a:rPr>
              <a:t>CHIEF</a:t>
            </a:r>
            <a:r>
              <a:rPr sz="3200" b="0" u="none" spc="-20" dirty="0">
                <a:latin typeface="Times New Roman"/>
                <a:cs typeface="Times New Roman"/>
              </a:rPr>
              <a:t> </a:t>
            </a:r>
            <a:r>
              <a:rPr sz="3200" b="0" u="none" spc="-175" dirty="0">
                <a:latin typeface="Times New Roman"/>
                <a:cs typeface="Times New Roman"/>
              </a:rPr>
              <a:t>OF</a:t>
            </a:r>
            <a:r>
              <a:rPr sz="3200" b="0" u="none" spc="20" dirty="0">
                <a:latin typeface="Times New Roman"/>
                <a:cs typeface="Times New Roman"/>
              </a:rPr>
              <a:t> </a:t>
            </a:r>
            <a:r>
              <a:rPr sz="3200" b="0" u="none" spc="50" dirty="0">
                <a:latin typeface="Times New Roman"/>
                <a:cs typeface="Times New Roman"/>
              </a:rPr>
              <a:t>STAFF)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82446"/>
            <a:ext cx="406400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10"/>
              </a:spcBef>
              <a:buSzPct val="114285"/>
              <a:buChar char="•"/>
              <a:tabLst>
                <a:tab pos="308610" algn="l"/>
              </a:tabLst>
            </a:pPr>
            <a:r>
              <a:rPr sz="2800" spc="-5" dirty="0">
                <a:latin typeface="Calibri"/>
                <a:cs typeface="Calibri"/>
              </a:rPr>
              <a:t>Roles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responsibilities: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244341"/>
            <a:ext cx="506539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57834" algn="l"/>
                <a:tab pos="1866264" algn="l"/>
                <a:tab pos="3168015" algn="l"/>
                <a:tab pos="3979545" algn="l"/>
              </a:tabLst>
            </a:pPr>
            <a:r>
              <a:rPr sz="2800" spc="-10" dirty="0">
                <a:latin typeface="Calibri"/>
                <a:cs typeface="Calibri"/>
              </a:rPr>
              <a:t>3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nf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es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ta</a:t>
            </a: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f	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yl</a:t>
            </a:r>
            <a:r>
              <a:rPr sz="2800" spc="-5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s,  </a:t>
            </a:r>
            <a:r>
              <a:rPr sz="2800" dirty="0">
                <a:latin typeface="Calibri"/>
                <a:cs typeface="Calibri"/>
              </a:rPr>
              <a:t>rules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regulations.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6604" y="3406978"/>
            <a:ext cx="1836959" cy="195592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285744"/>
            <a:ext cx="6913245" cy="3572510"/>
            <a:chOff x="0" y="3285744"/>
            <a:chExt cx="6913245" cy="35725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8670" y="3285744"/>
              <a:ext cx="1244315" cy="19385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062727"/>
              <a:ext cx="2599944" cy="17952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8232" y="5013959"/>
              <a:ext cx="3557016" cy="18440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7871" y="3715512"/>
              <a:ext cx="1106424" cy="304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0167" y="6501383"/>
              <a:ext cx="1591056" cy="35661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797296" y="1124711"/>
            <a:ext cx="3347085" cy="1798320"/>
            <a:chOff x="5797296" y="1124711"/>
            <a:chExt cx="3347085" cy="179832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97296" y="1124711"/>
              <a:ext cx="3297936" cy="17983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7760" y="1124711"/>
              <a:ext cx="396240" cy="1792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702" y="19253"/>
            <a:ext cx="82321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1014">
              <a:lnSpc>
                <a:spcPct val="100000"/>
              </a:lnSpc>
              <a:spcBef>
                <a:spcPts val="95"/>
              </a:spcBef>
            </a:pPr>
            <a:r>
              <a:rPr sz="3200" b="0" u="none" spc="-135" dirty="0">
                <a:latin typeface="Times New Roman"/>
                <a:cs typeface="Times New Roman"/>
              </a:rPr>
              <a:t>CHIEF </a:t>
            </a:r>
            <a:r>
              <a:rPr sz="3200" b="0" u="none" spc="-195" dirty="0">
                <a:latin typeface="Times New Roman"/>
                <a:cs typeface="Times New Roman"/>
              </a:rPr>
              <a:t>MEDICAL</a:t>
            </a:r>
            <a:r>
              <a:rPr sz="3200" b="0" u="none" spc="409" dirty="0">
                <a:latin typeface="Times New Roman"/>
                <a:cs typeface="Times New Roman"/>
              </a:rPr>
              <a:t> </a:t>
            </a:r>
            <a:r>
              <a:rPr sz="3200" b="0" u="none" spc="-120" dirty="0">
                <a:latin typeface="Times New Roman"/>
                <a:cs typeface="Times New Roman"/>
              </a:rPr>
              <a:t>OFFICER </a:t>
            </a:r>
            <a:r>
              <a:rPr sz="3200" b="0" u="none" spc="-114" dirty="0">
                <a:latin typeface="Times New Roman"/>
                <a:cs typeface="Times New Roman"/>
              </a:rPr>
              <a:t> </a:t>
            </a:r>
            <a:r>
              <a:rPr sz="3200" b="0" u="none" spc="-130" dirty="0">
                <a:latin typeface="Times New Roman"/>
                <a:cs typeface="Times New Roman"/>
              </a:rPr>
              <a:t>(MEDICAL</a:t>
            </a:r>
            <a:r>
              <a:rPr sz="3200" b="0" u="none" spc="40" dirty="0">
                <a:latin typeface="Times New Roman"/>
                <a:cs typeface="Times New Roman"/>
              </a:rPr>
              <a:t> </a:t>
            </a:r>
            <a:r>
              <a:rPr sz="3200" b="0" u="none" spc="-150" dirty="0">
                <a:latin typeface="Times New Roman"/>
                <a:cs typeface="Times New Roman"/>
              </a:rPr>
              <a:t>DIRECTOR,</a:t>
            </a:r>
            <a:r>
              <a:rPr sz="3200" b="0" u="none" spc="50" dirty="0">
                <a:latin typeface="Times New Roman"/>
                <a:cs typeface="Times New Roman"/>
              </a:rPr>
              <a:t> </a:t>
            </a:r>
            <a:r>
              <a:rPr sz="3200" b="0" u="none" spc="-275" dirty="0">
                <a:latin typeface="Times New Roman"/>
                <a:cs typeface="Times New Roman"/>
              </a:rPr>
              <a:t>CMO,</a:t>
            </a:r>
            <a:r>
              <a:rPr sz="3200" b="0" u="none" spc="45" dirty="0">
                <a:latin typeface="Times New Roman"/>
                <a:cs typeface="Times New Roman"/>
              </a:rPr>
              <a:t> </a:t>
            </a:r>
            <a:r>
              <a:rPr sz="3200" b="0" u="none" spc="-135" dirty="0">
                <a:latin typeface="Times New Roman"/>
                <a:cs typeface="Times New Roman"/>
              </a:rPr>
              <a:t>CHIEF</a:t>
            </a:r>
            <a:r>
              <a:rPr sz="3200" b="0" u="none" spc="-20" dirty="0">
                <a:latin typeface="Times New Roman"/>
                <a:cs typeface="Times New Roman"/>
              </a:rPr>
              <a:t> </a:t>
            </a:r>
            <a:r>
              <a:rPr sz="3200" b="0" u="none" spc="-175" dirty="0">
                <a:latin typeface="Times New Roman"/>
                <a:cs typeface="Times New Roman"/>
              </a:rPr>
              <a:t>OF</a:t>
            </a:r>
            <a:r>
              <a:rPr sz="3200" b="0" u="none" spc="20" dirty="0">
                <a:latin typeface="Times New Roman"/>
                <a:cs typeface="Times New Roman"/>
              </a:rPr>
              <a:t> </a:t>
            </a:r>
            <a:r>
              <a:rPr sz="3200" b="0" u="none" spc="50" dirty="0">
                <a:latin typeface="Times New Roman"/>
                <a:cs typeface="Times New Roman"/>
              </a:rPr>
              <a:t>STAFF)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82446"/>
            <a:ext cx="5066030" cy="37960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10"/>
              </a:spcBef>
              <a:buSzPct val="114285"/>
              <a:buChar char="•"/>
              <a:tabLst>
                <a:tab pos="308610" algn="l"/>
              </a:tabLst>
            </a:pPr>
            <a:r>
              <a:rPr sz="2800" spc="-5" dirty="0">
                <a:latin typeface="Calibri"/>
                <a:cs typeface="Calibri"/>
              </a:rPr>
              <a:t>Roles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responsibilities: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•"/>
            </a:pPr>
            <a:endParaRPr sz="3900">
              <a:latin typeface="Calibri"/>
              <a:cs typeface="Calibri"/>
            </a:endParaRPr>
          </a:p>
          <a:p>
            <a:pPr marL="12700" marR="8890" lvl="1" indent="10033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88950" algn="l"/>
              </a:tabLst>
            </a:pPr>
            <a:r>
              <a:rPr sz="2800" spc="-15" dirty="0">
                <a:latin typeface="Calibri"/>
                <a:cs typeface="Calibri"/>
              </a:rPr>
              <a:t>Represents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medical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staff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administration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GB.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4"/>
            </a:pPr>
            <a:endParaRPr sz="3850">
              <a:latin typeface="Calibri"/>
              <a:cs typeface="Calibri"/>
            </a:endParaRPr>
          </a:p>
          <a:p>
            <a:pPr marL="12700" marR="5080" lvl="1">
              <a:lnSpc>
                <a:spcPct val="100000"/>
              </a:lnSpc>
              <a:buAutoNum type="arabicPeriod" startAt="4"/>
              <a:tabLst>
                <a:tab pos="1061085" algn="l"/>
                <a:tab pos="1061720" algn="l"/>
                <a:tab pos="2649855" algn="l"/>
                <a:tab pos="3521710" algn="l"/>
                <a:tab pos="4000500" algn="l"/>
                <a:tab pos="4564380" algn="l"/>
              </a:tabLst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arti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ip</a:t>
            </a:r>
            <a:r>
              <a:rPr sz="2800" spc="-30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es	in		</a:t>
            </a:r>
            <a:r>
              <a:rPr sz="2800" spc="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e 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spc="-5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75" dirty="0">
                <a:latin typeface="Calibri"/>
                <a:cs typeface="Calibri"/>
              </a:rPr>
              <a:t>z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5" dirty="0">
                <a:latin typeface="Calibri"/>
                <a:cs typeface="Calibri"/>
              </a:rPr>
              <a:t>wi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	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aki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5" dirty="0">
                <a:latin typeface="Calibri"/>
                <a:cs typeface="Calibri"/>
              </a:rPr>
              <a:t>e.g.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Q.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strategy.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1267967"/>
            <a:ext cx="3852671" cy="2377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57214"/>
            <a:ext cx="9144000" cy="17007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2709672"/>
            <a:ext cx="1103376" cy="27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50" y="112852"/>
            <a:ext cx="8219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315" dirty="0">
                <a:latin typeface="Times New Roman"/>
                <a:cs typeface="Times New Roman"/>
              </a:rPr>
              <a:t>C</a:t>
            </a:r>
            <a:r>
              <a:rPr b="0" u="none" spc="-350" dirty="0">
                <a:latin typeface="Times New Roman"/>
                <a:cs typeface="Times New Roman"/>
              </a:rPr>
              <a:t>H</a:t>
            </a:r>
            <a:r>
              <a:rPr b="0" u="none" spc="-55" dirty="0">
                <a:latin typeface="Times New Roman"/>
                <a:cs typeface="Times New Roman"/>
              </a:rPr>
              <a:t>ARACTE</a:t>
            </a:r>
            <a:r>
              <a:rPr b="0" u="none" spc="-70" dirty="0">
                <a:latin typeface="Times New Roman"/>
                <a:cs typeface="Times New Roman"/>
              </a:rPr>
              <a:t>R</a:t>
            </a:r>
            <a:r>
              <a:rPr b="0" u="none" spc="-105" dirty="0">
                <a:latin typeface="Times New Roman"/>
                <a:cs typeface="Times New Roman"/>
              </a:rPr>
              <a:t>ISTICS</a:t>
            </a:r>
            <a:r>
              <a:rPr b="0" u="none" spc="35" dirty="0">
                <a:latin typeface="Times New Roman"/>
                <a:cs typeface="Times New Roman"/>
              </a:rPr>
              <a:t> </a:t>
            </a:r>
            <a:r>
              <a:rPr b="0" u="none" spc="-215" dirty="0">
                <a:latin typeface="Times New Roman"/>
                <a:cs typeface="Times New Roman"/>
              </a:rPr>
              <a:t>O</a:t>
            </a:r>
            <a:r>
              <a:rPr b="0" u="none" spc="-165" dirty="0">
                <a:latin typeface="Times New Roman"/>
                <a:cs typeface="Times New Roman"/>
              </a:rPr>
              <a:t>F</a:t>
            </a:r>
            <a:r>
              <a:rPr b="0" u="none" dirty="0">
                <a:latin typeface="Times New Roman"/>
                <a:cs typeface="Times New Roman"/>
              </a:rPr>
              <a:t> </a:t>
            </a:r>
            <a:r>
              <a:rPr b="0" u="none" spc="125" dirty="0">
                <a:latin typeface="Times New Roman"/>
                <a:cs typeface="Times New Roman"/>
              </a:rPr>
              <a:t>A</a:t>
            </a:r>
            <a:r>
              <a:rPr b="0" u="none" dirty="0">
                <a:latin typeface="Times New Roman"/>
                <a:cs typeface="Times New Roman"/>
              </a:rPr>
              <a:t> </a:t>
            </a:r>
            <a:r>
              <a:rPr b="0" u="none" spc="-155" dirty="0">
                <a:latin typeface="Times New Roman"/>
                <a:cs typeface="Times New Roman"/>
              </a:rPr>
              <a:t>G</a:t>
            </a:r>
            <a:r>
              <a:rPr b="0" u="none" spc="-360" dirty="0">
                <a:latin typeface="Times New Roman"/>
                <a:cs typeface="Times New Roman"/>
              </a:rPr>
              <a:t>O</a:t>
            </a:r>
            <a:r>
              <a:rPr b="0" u="none" spc="-345" dirty="0">
                <a:latin typeface="Times New Roman"/>
                <a:cs typeface="Times New Roman"/>
              </a:rPr>
              <a:t>O</a:t>
            </a:r>
            <a:r>
              <a:rPr b="0" u="none" spc="-425" dirty="0">
                <a:latin typeface="Times New Roman"/>
                <a:cs typeface="Times New Roman"/>
              </a:rPr>
              <a:t>D</a:t>
            </a:r>
            <a:r>
              <a:rPr b="0" u="none" spc="-30" dirty="0">
                <a:latin typeface="Times New Roman"/>
                <a:cs typeface="Times New Roman"/>
              </a:rPr>
              <a:t> </a:t>
            </a:r>
            <a:r>
              <a:rPr b="0" u="none" spc="-100" dirty="0">
                <a:latin typeface="Times New Roman"/>
                <a:cs typeface="Times New Roman"/>
              </a:rPr>
              <a:t>L</a:t>
            </a:r>
            <a:r>
              <a:rPr b="0" u="none" spc="-110" dirty="0">
                <a:latin typeface="Times New Roman"/>
                <a:cs typeface="Times New Roman"/>
              </a:rPr>
              <a:t>E</a:t>
            </a:r>
            <a:r>
              <a:rPr b="0" u="none" spc="-150" dirty="0">
                <a:latin typeface="Times New Roman"/>
                <a:cs typeface="Times New Roman"/>
              </a:rPr>
              <a:t>A</a:t>
            </a:r>
            <a:r>
              <a:rPr b="0" u="none" spc="-135" dirty="0">
                <a:latin typeface="Times New Roman"/>
                <a:cs typeface="Times New Roman"/>
              </a:rPr>
              <a:t>D</a:t>
            </a:r>
            <a:r>
              <a:rPr b="0" u="none" spc="-40" dirty="0">
                <a:latin typeface="Times New Roman"/>
                <a:cs typeface="Times New Roman"/>
              </a:rPr>
              <a:t>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38325"/>
            <a:ext cx="45523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95"/>
              </a:spcBef>
              <a:buSzPct val="87500"/>
              <a:buChar char="•"/>
              <a:tabLst>
                <a:tab pos="271780" algn="l"/>
              </a:tabLst>
            </a:pPr>
            <a:r>
              <a:rPr sz="3200" spc="-10" dirty="0">
                <a:latin typeface="Calibri"/>
                <a:cs typeface="Calibri"/>
              </a:rPr>
              <a:t>Open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contrary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opinion.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458032"/>
            <a:ext cx="456438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445134" algn="l"/>
                <a:tab pos="446405" algn="l"/>
                <a:tab pos="1421130" algn="l"/>
                <a:tab pos="2000250" algn="l"/>
                <a:tab pos="2792730" algn="l"/>
                <a:tab pos="3579495" algn="l"/>
              </a:tabLst>
            </a:pPr>
            <a:r>
              <a:rPr sz="3200" spc="-5" dirty="0">
                <a:latin typeface="Calibri"/>
                <a:cs typeface="Calibri"/>
              </a:rPr>
              <a:t>Ab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se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2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b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  </a:t>
            </a:r>
            <a:r>
              <a:rPr sz="3200" spc="-10" dirty="0">
                <a:latin typeface="Calibri"/>
                <a:cs typeface="Calibri"/>
              </a:rPr>
              <a:t>picture.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666333"/>
            <a:ext cx="456438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692150" algn="l"/>
                <a:tab pos="692785" algn="l"/>
                <a:tab pos="2668270" algn="l"/>
                <a:tab pos="4204970" algn="l"/>
              </a:tabLst>
            </a:pPr>
            <a:r>
              <a:rPr sz="3200" spc="-10" dirty="0">
                <a:latin typeface="Calibri"/>
                <a:cs typeface="Calibri"/>
              </a:rPr>
              <a:t>Mo</a:t>
            </a:r>
            <a:r>
              <a:rPr sz="3200" spc="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5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to  </a:t>
            </a:r>
            <a:r>
              <a:rPr sz="3200" spc="-15" dirty="0">
                <a:latin typeface="Calibri"/>
                <a:cs typeface="Calibri"/>
              </a:rPr>
              <a:t>produce.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5" y="4507991"/>
            <a:ext cx="1114799" cy="304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11" y="6166103"/>
            <a:ext cx="1133856" cy="2743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484120" y="621791"/>
            <a:ext cx="6659880" cy="6230620"/>
            <a:chOff x="2484120" y="621791"/>
            <a:chExt cx="6659880" cy="62306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3976" y="621791"/>
              <a:ext cx="3240024" cy="1408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5255" y="765047"/>
              <a:ext cx="4404360" cy="2161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7976" y="2852927"/>
              <a:ext cx="5526024" cy="39989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20" y="2350008"/>
              <a:ext cx="1114799" cy="274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0464" y="1533144"/>
              <a:ext cx="1343741" cy="247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50" y="112852"/>
            <a:ext cx="8219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315" dirty="0">
                <a:latin typeface="Times New Roman"/>
                <a:cs typeface="Times New Roman"/>
              </a:rPr>
              <a:t>C</a:t>
            </a:r>
            <a:r>
              <a:rPr b="0" u="none" spc="-350" dirty="0">
                <a:latin typeface="Times New Roman"/>
                <a:cs typeface="Times New Roman"/>
              </a:rPr>
              <a:t>H</a:t>
            </a:r>
            <a:r>
              <a:rPr b="0" u="none" spc="-55" dirty="0">
                <a:latin typeface="Times New Roman"/>
                <a:cs typeface="Times New Roman"/>
              </a:rPr>
              <a:t>ARACTE</a:t>
            </a:r>
            <a:r>
              <a:rPr b="0" u="none" spc="-70" dirty="0">
                <a:latin typeface="Times New Roman"/>
                <a:cs typeface="Times New Roman"/>
              </a:rPr>
              <a:t>R</a:t>
            </a:r>
            <a:r>
              <a:rPr b="0" u="none" spc="-105" dirty="0">
                <a:latin typeface="Times New Roman"/>
                <a:cs typeface="Times New Roman"/>
              </a:rPr>
              <a:t>ISTICS</a:t>
            </a:r>
            <a:r>
              <a:rPr b="0" u="none" spc="35" dirty="0">
                <a:latin typeface="Times New Roman"/>
                <a:cs typeface="Times New Roman"/>
              </a:rPr>
              <a:t> </a:t>
            </a:r>
            <a:r>
              <a:rPr b="0" u="none" spc="-215" dirty="0">
                <a:latin typeface="Times New Roman"/>
                <a:cs typeface="Times New Roman"/>
              </a:rPr>
              <a:t>O</a:t>
            </a:r>
            <a:r>
              <a:rPr b="0" u="none" spc="-165" dirty="0">
                <a:latin typeface="Times New Roman"/>
                <a:cs typeface="Times New Roman"/>
              </a:rPr>
              <a:t>F</a:t>
            </a:r>
            <a:r>
              <a:rPr b="0" u="none" dirty="0">
                <a:latin typeface="Times New Roman"/>
                <a:cs typeface="Times New Roman"/>
              </a:rPr>
              <a:t> </a:t>
            </a:r>
            <a:r>
              <a:rPr b="0" u="none" spc="125" dirty="0">
                <a:latin typeface="Times New Roman"/>
                <a:cs typeface="Times New Roman"/>
              </a:rPr>
              <a:t>A</a:t>
            </a:r>
            <a:r>
              <a:rPr b="0" u="none" dirty="0">
                <a:latin typeface="Times New Roman"/>
                <a:cs typeface="Times New Roman"/>
              </a:rPr>
              <a:t> </a:t>
            </a:r>
            <a:r>
              <a:rPr b="0" u="none" spc="-155" dirty="0">
                <a:latin typeface="Times New Roman"/>
                <a:cs typeface="Times New Roman"/>
              </a:rPr>
              <a:t>G</a:t>
            </a:r>
            <a:r>
              <a:rPr b="0" u="none" spc="-360" dirty="0">
                <a:latin typeface="Times New Roman"/>
                <a:cs typeface="Times New Roman"/>
              </a:rPr>
              <a:t>O</a:t>
            </a:r>
            <a:r>
              <a:rPr b="0" u="none" spc="-345" dirty="0">
                <a:latin typeface="Times New Roman"/>
                <a:cs typeface="Times New Roman"/>
              </a:rPr>
              <a:t>O</a:t>
            </a:r>
            <a:r>
              <a:rPr b="0" u="none" spc="-425" dirty="0">
                <a:latin typeface="Times New Roman"/>
                <a:cs typeface="Times New Roman"/>
              </a:rPr>
              <a:t>D</a:t>
            </a:r>
            <a:r>
              <a:rPr b="0" u="none" spc="-30" dirty="0">
                <a:latin typeface="Times New Roman"/>
                <a:cs typeface="Times New Roman"/>
              </a:rPr>
              <a:t> </a:t>
            </a:r>
            <a:r>
              <a:rPr b="0" u="none" spc="-100" dirty="0">
                <a:latin typeface="Times New Roman"/>
                <a:cs typeface="Times New Roman"/>
              </a:rPr>
              <a:t>L</a:t>
            </a:r>
            <a:r>
              <a:rPr b="0" u="none" spc="-110" dirty="0">
                <a:latin typeface="Times New Roman"/>
                <a:cs typeface="Times New Roman"/>
              </a:rPr>
              <a:t>E</a:t>
            </a:r>
            <a:r>
              <a:rPr b="0" u="none" spc="-150" dirty="0">
                <a:latin typeface="Times New Roman"/>
                <a:cs typeface="Times New Roman"/>
              </a:rPr>
              <a:t>A</a:t>
            </a:r>
            <a:r>
              <a:rPr b="0" u="none" spc="-135" dirty="0">
                <a:latin typeface="Times New Roman"/>
                <a:cs typeface="Times New Roman"/>
              </a:rPr>
              <a:t>D</a:t>
            </a:r>
            <a:r>
              <a:rPr b="0" u="none" spc="-40" dirty="0">
                <a:latin typeface="Times New Roman"/>
                <a:cs typeface="Times New Roman"/>
              </a:rPr>
              <a:t>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6967"/>
            <a:ext cx="4485640" cy="451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95"/>
              </a:spcBef>
              <a:buChar char="•"/>
              <a:tabLst>
                <a:tab pos="308610" algn="l"/>
              </a:tabLst>
            </a:pPr>
            <a:r>
              <a:rPr sz="3200" spc="-5" dirty="0">
                <a:latin typeface="Calibri"/>
                <a:cs typeface="Calibri"/>
              </a:rPr>
              <a:t>Clear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communication.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spcBef>
                <a:spcPts val="5"/>
              </a:spcBef>
              <a:buChar char="•"/>
              <a:tabLst>
                <a:tab pos="308610" algn="l"/>
              </a:tabLst>
            </a:pPr>
            <a:r>
              <a:rPr sz="3200" spc="-35" dirty="0">
                <a:latin typeface="Calibri"/>
                <a:cs typeface="Calibri"/>
              </a:rPr>
              <a:t>Reward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recognition.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har char="•"/>
              <a:tabLst>
                <a:tab pos="460375" algn="l"/>
                <a:tab pos="461645" algn="l"/>
                <a:tab pos="1756410" algn="l"/>
                <a:tab pos="2924175" algn="l"/>
                <a:tab pos="3738245" algn="l"/>
              </a:tabLst>
            </a:pPr>
            <a:r>
              <a:rPr sz="3200" spc="-50" dirty="0">
                <a:latin typeface="Calibri"/>
                <a:cs typeface="Calibri"/>
              </a:rPr>
              <a:t>P</a:t>
            </a:r>
            <a:r>
              <a:rPr sz="3200" spc="-35" dirty="0">
                <a:latin typeface="Calibri"/>
                <a:cs typeface="Calibri"/>
              </a:rPr>
              <a:t>ow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WI</a:t>
            </a:r>
            <a:r>
              <a:rPr sz="3200" spc="2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no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30" dirty="0">
                <a:latin typeface="Calibri"/>
                <a:cs typeface="Calibri"/>
              </a:rPr>
              <a:t>ov</a:t>
            </a:r>
            <a:r>
              <a:rPr sz="3200" spc="-5" dirty="0">
                <a:latin typeface="Calibri"/>
                <a:cs typeface="Calibri"/>
              </a:rPr>
              <a:t>er  </a:t>
            </a:r>
            <a:r>
              <a:rPr sz="3200" spc="-15" dirty="0">
                <a:latin typeface="Calibri"/>
                <a:cs typeface="Calibri"/>
              </a:rPr>
              <a:t>others.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marL="307975" indent="-295910">
              <a:lnSpc>
                <a:spcPct val="100000"/>
              </a:lnSpc>
              <a:buChar char="•"/>
              <a:tabLst>
                <a:tab pos="308610" algn="l"/>
              </a:tabLst>
            </a:pPr>
            <a:r>
              <a:rPr sz="3200" spc="-25" dirty="0">
                <a:latin typeface="Calibri"/>
                <a:cs typeface="Calibri"/>
              </a:rPr>
              <a:t>Role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modeling.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5359" y="838200"/>
            <a:ext cx="4358640" cy="3023870"/>
            <a:chOff x="4785359" y="838200"/>
            <a:chExt cx="4358640" cy="3023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1094" y="903217"/>
              <a:ext cx="3956438" cy="6680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9" y="838200"/>
              <a:ext cx="4358640" cy="302361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636264" y="3978708"/>
            <a:ext cx="5193030" cy="2879725"/>
            <a:chOff x="3636264" y="3978708"/>
            <a:chExt cx="5193030" cy="28797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4919" y="3978708"/>
              <a:ext cx="3637546" cy="11923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1591" y="5523719"/>
              <a:ext cx="2177481" cy="107877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6264" y="5187694"/>
              <a:ext cx="3023616" cy="1670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750" y="112852"/>
            <a:ext cx="8219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315" dirty="0">
                <a:latin typeface="Times New Roman"/>
                <a:cs typeface="Times New Roman"/>
              </a:rPr>
              <a:t>C</a:t>
            </a:r>
            <a:r>
              <a:rPr b="0" u="none" spc="-350" dirty="0">
                <a:latin typeface="Times New Roman"/>
                <a:cs typeface="Times New Roman"/>
              </a:rPr>
              <a:t>H</a:t>
            </a:r>
            <a:r>
              <a:rPr b="0" u="none" spc="-55" dirty="0">
                <a:latin typeface="Times New Roman"/>
                <a:cs typeface="Times New Roman"/>
              </a:rPr>
              <a:t>ARACTE</a:t>
            </a:r>
            <a:r>
              <a:rPr b="0" u="none" spc="-70" dirty="0">
                <a:latin typeface="Times New Roman"/>
                <a:cs typeface="Times New Roman"/>
              </a:rPr>
              <a:t>R</a:t>
            </a:r>
            <a:r>
              <a:rPr b="0" u="none" spc="-105" dirty="0">
                <a:latin typeface="Times New Roman"/>
                <a:cs typeface="Times New Roman"/>
              </a:rPr>
              <a:t>ISTICS</a:t>
            </a:r>
            <a:r>
              <a:rPr b="0" u="none" spc="35" dirty="0">
                <a:latin typeface="Times New Roman"/>
                <a:cs typeface="Times New Roman"/>
              </a:rPr>
              <a:t> </a:t>
            </a:r>
            <a:r>
              <a:rPr b="0" u="none" spc="-215" dirty="0">
                <a:latin typeface="Times New Roman"/>
                <a:cs typeface="Times New Roman"/>
              </a:rPr>
              <a:t>O</a:t>
            </a:r>
            <a:r>
              <a:rPr b="0" u="none" spc="-165" dirty="0">
                <a:latin typeface="Times New Roman"/>
                <a:cs typeface="Times New Roman"/>
              </a:rPr>
              <a:t>F</a:t>
            </a:r>
            <a:r>
              <a:rPr b="0" u="none" dirty="0">
                <a:latin typeface="Times New Roman"/>
                <a:cs typeface="Times New Roman"/>
              </a:rPr>
              <a:t> </a:t>
            </a:r>
            <a:r>
              <a:rPr b="0" u="none" spc="125" dirty="0">
                <a:latin typeface="Times New Roman"/>
                <a:cs typeface="Times New Roman"/>
              </a:rPr>
              <a:t>A</a:t>
            </a:r>
            <a:r>
              <a:rPr b="0" u="none" dirty="0">
                <a:latin typeface="Times New Roman"/>
                <a:cs typeface="Times New Roman"/>
              </a:rPr>
              <a:t> </a:t>
            </a:r>
            <a:r>
              <a:rPr b="0" u="none" spc="-155" dirty="0">
                <a:latin typeface="Times New Roman"/>
                <a:cs typeface="Times New Roman"/>
              </a:rPr>
              <a:t>G</a:t>
            </a:r>
            <a:r>
              <a:rPr b="0" u="none" spc="-360" dirty="0">
                <a:latin typeface="Times New Roman"/>
                <a:cs typeface="Times New Roman"/>
              </a:rPr>
              <a:t>O</a:t>
            </a:r>
            <a:r>
              <a:rPr b="0" u="none" spc="-345" dirty="0">
                <a:latin typeface="Times New Roman"/>
                <a:cs typeface="Times New Roman"/>
              </a:rPr>
              <a:t>O</a:t>
            </a:r>
            <a:r>
              <a:rPr b="0" u="none" spc="-425" dirty="0">
                <a:latin typeface="Times New Roman"/>
                <a:cs typeface="Times New Roman"/>
              </a:rPr>
              <a:t>D</a:t>
            </a:r>
            <a:r>
              <a:rPr b="0" u="none" spc="-30" dirty="0">
                <a:latin typeface="Times New Roman"/>
                <a:cs typeface="Times New Roman"/>
              </a:rPr>
              <a:t> </a:t>
            </a:r>
            <a:r>
              <a:rPr b="0" u="none" spc="-100" dirty="0">
                <a:latin typeface="Times New Roman"/>
                <a:cs typeface="Times New Roman"/>
              </a:rPr>
              <a:t>L</a:t>
            </a:r>
            <a:r>
              <a:rPr b="0" u="none" spc="-110" dirty="0">
                <a:latin typeface="Times New Roman"/>
                <a:cs typeface="Times New Roman"/>
              </a:rPr>
              <a:t>E</a:t>
            </a:r>
            <a:r>
              <a:rPr b="0" u="none" spc="-150" dirty="0">
                <a:latin typeface="Times New Roman"/>
                <a:cs typeface="Times New Roman"/>
              </a:rPr>
              <a:t>A</a:t>
            </a:r>
            <a:r>
              <a:rPr b="0" u="none" spc="-135" dirty="0">
                <a:latin typeface="Times New Roman"/>
                <a:cs typeface="Times New Roman"/>
              </a:rPr>
              <a:t>D</a:t>
            </a:r>
            <a:r>
              <a:rPr b="0" u="none" spc="-40" dirty="0">
                <a:latin typeface="Times New Roman"/>
                <a:cs typeface="Times New Roman"/>
              </a:rPr>
              <a:t>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6007"/>
            <a:ext cx="37719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95"/>
              </a:spcBef>
              <a:buChar char="•"/>
              <a:tabLst>
                <a:tab pos="308610" algn="l"/>
              </a:tabLst>
            </a:pPr>
            <a:r>
              <a:rPr sz="3200" spc="-15" dirty="0">
                <a:latin typeface="Calibri"/>
                <a:cs typeface="Calibri"/>
              </a:rPr>
              <a:t>Delegate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authorities.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9570" y="765047"/>
            <a:ext cx="8754429" cy="6092949"/>
            <a:chOff x="389570" y="765047"/>
            <a:chExt cx="8754429" cy="609294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9184" y="765047"/>
              <a:ext cx="5004815" cy="17007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70" y="2465830"/>
              <a:ext cx="6057197" cy="43921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6728" y="2465830"/>
              <a:ext cx="2535935" cy="43921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7"/>
            <a:chOff x="0" y="0"/>
            <a:chExt cx="9144000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8" y="0"/>
              <a:ext cx="8993671" cy="34750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85742"/>
              <a:ext cx="4931664" cy="35722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8744" y="3285744"/>
              <a:ext cx="4715255" cy="2374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85742"/>
              <a:ext cx="4428744" cy="3572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8744" y="5516878"/>
              <a:ext cx="4715256" cy="13411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120" y="0"/>
            <a:ext cx="8818880" cy="66207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697</Words>
  <Application>Microsoft Office PowerPoint</Application>
  <PresentationFormat>On-screen Show (4:3)</PresentationFormat>
  <Paragraphs>112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Microsoft Sans Serif</vt:lpstr>
      <vt:lpstr>Times New Roman</vt:lpstr>
      <vt:lpstr>Trebuchet MS</vt:lpstr>
      <vt:lpstr>Office Theme</vt:lpstr>
      <vt:lpstr>CH2: STRATEGIC LEADERSHIP</vt:lpstr>
      <vt:lpstr>What is leadership?</vt:lpstr>
      <vt:lpstr>PowerPoint Presentation</vt:lpstr>
      <vt:lpstr>Leadership VS Management</vt:lpstr>
      <vt:lpstr>CHARACTERISTICS OF A GOOD LEADER</vt:lpstr>
      <vt:lpstr>CHARACTERISTICS OF A GOOD LEADER</vt:lpstr>
      <vt:lpstr>CHARACTERISTICS OF A GOOD LEADER</vt:lpstr>
      <vt:lpstr>PowerPoint Presentation</vt:lpstr>
      <vt:lpstr>PowerPoint Presentation</vt:lpstr>
      <vt:lpstr>LEADERS’ SKILLS</vt:lpstr>
      <vt:lpstr>  LEADERS’ SKILLS </vt:lpstr>
      <vt:lpstr>  LEADERS’ SKILLS </vt:lpstr>
      <vt:lpstr>  LEADERS’ SKILLS </vt:lpstr>
      <vt:lpstr>  LEADERS’ SKILLS </vt:lpstr>
      <vt:lpstr>  LEADERS’ SKILLS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Diplomatic or Consultative</vt:lpstr>
      <vt:lpstr>PowerPoint Presentation</vt:lpstr>
      <vt:lpstr>PowerPoint Presentation</vt:lpstr>
      <vt:lpstr>PowerPoint Presentation</vt:lpstr>
      <vt:lpstr>PowerPoint Presentation</vt:lpstr>
      <vt:lpstr>PARTICIPATORY (THE TQM LEADERSHIP/MANAGEMENT STYLE)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Transactional leadership</vt:lpstr>
      <vt:lpstr>PowerPoint Presentation</vt:lpstr>
      <vt:lpstr>PowerPoint Presentation</vt:lpstr>
      <vt:lpstr>PowerPoint Presentation</vt:lpstr>
      <vt:lpstr>SITUATIONAL LEADERSHIP</vt:lpstr>
      <vt:lpstr>ORGANIZATION CHART</vt:lpstr>
      <vt:lpstr>CHIEF MEDICAL OFFICER  (MEDICAL DIRECTOR, CMO, CHIEF OF STAFF)</vt:lpstr>
      <vt:lpstr>CHIEF MEDICAL OFFICER  (MEDICAL DIRECTOR, CMO, CHIEF OF STAFF)</vt:lpstr>
      <vt:lpstr>CHIEF MEDICAL OFFICER  (MEDICAL DIRECTOR, CMO, CHIEF OF STAFF)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CH2: STRATEGIC LEADERSHIP</dc:title>
  <dc:creator>drmajdi</dc:creator>
  <cp:lastModifiedBy>Mujdi Alzoubi</cp:lastModifiedBy>
  <cp:revision>1</cp:revision>
  <dcterms:created xsi:type="dcterms:W3CDTF">2023-11-05T20:49:12Z</dcterms:created>
  <dcterms:modified xsi:type="dcterms:W3CDTF">2023-11-05T21:11:56Z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2023-11-05T00:00:00Z</vt:filetime>
  </property>
</Properties>
</file>