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247" y="147904"/>
            <a:ext cx="8331504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890631"/>
            <a:ext cx="8986520" cy="137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55.png"/><Relationship Id="rId7" Type="http://schemas.openxmlformats.org/officeDocument/2006/relationships/image" Target="../media/image64.jp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jpg"/><Relationship Id="rId5" Type="http://schemas.openxmlformats.org/officeDocument/2006/relationships/image" Target="../media/image62.png"/><Relationship Id="rId10" Type="http://schemas.openxmlformats.org/officeDocument/2006/relationships/image" Target="../media/image67.jpg"/><Relationship Id="rId4" Type="http://schemas.openxmlformats.org/officeDocument/2006/relationships/image" Target="../media/image61.png"/><Relationship Id="rId9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5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59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7" Type="http://schemas.openxmlformats.org/officeDocument/2006/relationships/image" Target="../media/image55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6.png"/><Relationship Id="rId7" Type="http://schemas.openxmlformats.org/officeDocument/2006/relationships/image" Target="../media/image100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jpg"/><Relationship Id="rId9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03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g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9.png"/><Relationship Id="rId4" Type="http://schemas.openxmlformats.org/officeDocument/2006/relationships/image" Target="../media/image10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g"/><Relationship Id="rId4" Type="http://schemas.openxmlformats.org/officeDocument/2006/relationships/image" Target="../media/image12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0" y="152400"/>
            <a:ext cx="9135110" cy="6858000"/>
            <a:chOff x="0" y="0"/>
            <a:chExt cx="913511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8744" y="0"/>
              <a:ext cx="4690872" cy="24201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20111"/>
              <a:ext cx="9119616" cy="44378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428744" cy="2420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4776" y="5367528"/>
              <a:ext cx="640079" cy="5730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4895" y="5367528"/>
              <a:ext cx="1152144" cy="48767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7D6E3CF-193F-0A90-3677-26E7EE8A15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52400"/>
            <a:ext cx="9605287" cy="67787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225"/>
            <a:ext cx="7729855" cy="631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تحديد الهوية</a:t>
            </a:r>
            <a:r xmlns:a="http://schemas.openxmlformats.org/drawingml/2006/main"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عملاء: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690"/>
              </a:spcBef>
              <a:bidi/>
            </a:pPr>
            <a:r xmlns:a="http://schemas.openxmlformats.org/drawingml/2006/main">
              <a:rPr sz="3200" b="1" spc="-5" dirty="0">
                <a:latin typeface="Calibri"/>
                <a:cs typeface="Calibri"/>
              </a:rPr>
              <a:t>-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"عجلة</a:t>
            </a:r>
            <a:r xmlns:a="http://schemas.openxmlformats.org/drawingml/2006/main">
              <a:rPr sz="32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وتحدث 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"</a:t>
            </a:r>
            <a:r xmlns:a="http://schemas.openxmlformats.org/drawingml/2006/main">
              <a:rPr sz="3200" b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35" dirty="0">
                <a:latin typeface="Calibri"/>
                <a:cs typeface="Calibri"/>
              </a:rPr>
              <a:t>"مزولة".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690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-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عميل</a:t>
            </a:r>
            <a:r xmlns:a="http://schemas.openxmlformats.org/drawingml/2006/main">
              <a:rPr sz="32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القوائم</a:t>
            </a:r>
            <a:r xmlns:a="http://schemas.openxmlformats.org/drawingml/2006/main">
              <a:rPr sz="32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يكتب:</a:t>
            </a:r>
            <a:r xmlns:a="http://schemas.openxmlformats.org/drawingml/2006/main">
              <a:rPr sz="32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داخلي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خارجي.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50" dirty="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تحديد الهوية</a:t>
            </a:r>
            <a:r xmlns:a="http://schemas.openxmlformats.org/drawingml/2006/main">
              <a:rPr sz="32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عميل</a:t>
            </a:r>
            <a:r xmlns:a="http://schemas.openxmlformats.org/drawingml/2006/main"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احتياجات: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استطلاعات الرأي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والمقابلات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20" dirty="0">
                <a:latin typeface="Calibri"/>
                <a:cs typeface="Calibri"/>
              </a:rPr>
              <a:t>بحث.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5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العصف الذهني.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3031" y="115823"/>
            <a:ext cx="2276855" cy="17282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8352" y="5230366"/>
            <a:ext cx="3008376" cy="16276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2244" y="724280"/>
            <a:ext cx="1037881" cy="21907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586728" y="2331720"/>
            <a:ext cx="2533015" cy="4526280"/>
            <a:chOff x="6586728" y="2331720"/>
            <a:chExt cx="2533015" cy="45262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6728" y="2331720"/>
              <a:ext cx="2145792" cy="24201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8752" y="4715255"/>
              <a:ext cx="2340863" cy="2142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734" y="5863234"/>
            <a:ext cx="40970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/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6680" y="5863234"/>
            <a:ext cx="40354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الخارج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المنظمة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136" y="150571"/>
            <a:ext cx="8275727" cy="12949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" y="1524000"/>
            <a:ext cx="2810256" cy="13441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2488" y="1505711"/>
            <a:ext cx="3014472" cy="13441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6565" y="1627930"/>
            <a:ext cx="2420088" cy="119866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069335"/>
            <a:ext cx="9144000" cy="26639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1247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9" y="764679"/>
              <a:ext cx="9144000" cy="6093460"/>
            </a:xfrm>
            <a:custGeom>
              <a:avLst/>
              <a:gdLst/>
              <a:ahLst/>
              <a:cxnLst/>
              <a:rect l="l" t="t" r="r" b="b"/>
              <a:pathLst>
                <a:path w="9144000" h="6093459">
                  <a:moveTo>
                    <a:pt x="4571746" y="0"/>
                  </a:moveTo>
                  <a:lnTo>
                    <a:pt x="0" y="0"/>
                  </a:lnTo>
                  <a:lnTo>
                    <a:pt x="0" y="6093320"/>
                  </a:lnTo>
                  <a:lnTo>
                    <a:pt x="4571746" y="6093320"/>
                  </a:lnTo>
                  <a:lnTo>
                    <a:pt x="4571746" y="0"/>
                  </a:lnTo>
                  <a:close/>
                </a:path>
                <a:path w="9144000" h="6093459">
                  <a:moveTo>
                    <a:pt x="9143581" y="0"/>
                  </a:moveTo>
                  <a:lnTo>
                    <a:pt x="4571835" y="0"/>
                  </a:lnTo>
                  <a:lnTo>
                    <a:pt x="4571835" y="6093320"/>
                  </a:lnTo>
                  <a:lnTo>
                    <a:pt x="9143581" y="6093320"/>
                  </a:lnTo>
                  <a:lnTo>
                    <a:pt x="914358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58316"/>
              <a:ext cx="9144000" cy="6099810"/>
            </a:xfrm>
            <a:custGeom>
              <a:avLst/>
              <a:gdLst/>
              <a:ahLst/>
              <a:cxnLst/>
              <a:rect l="l" t="t" r="r" b="b"/>
              <a:pathLst>
                <a:path w="9144000" h="6099809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099683"/>
                  </a:lnTo>
                  <a:lnTo>
                    <a:pt x="6769" y="6099683"/>
                  </a:lnTo>
                  <a:lnTo>
                    <a:pt x="6769" y="12700"/>
                  </a:lnTo>
                  <a:lnTo>
                    <a:pt x="4565904" y="12700"/>
                  </a:lnTo>
                  <a:lnTo>
                    <a:pt x="4565904" y="6099683"/>
                  </a:lnTo>
                  <a:lnTo>
                    <a:pt x="4578604" y="6099683"/>
                  </a:lnTo>
                  <a:lnTo>
                    <a:pt x="4578604" y="12700"/>
                  </a:lnTo>
                  <a:lnTo>
                    <a:pt x="9137650" y="12700"/>
                  </a:lnTo>
                  <a:lnTo>
                    <a:pt x="9137650" y="6099683"/>
                  </a:lnTo>
                  <a:lnTo>
                    <a:pt x="9144000" y="6099683"/>
                  </a:lnTo>
                  <a:lnTo>
                    <a:pt x="91440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349" y="789177"/>
            <a:ext cx="4275455" cy="5987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80340" indent="-167640">
              <a:lnSpc>
                <a:spcPct val="100000"/>
              </a:lnSpc>
              <a:spcBef>
                <a:spcPts val="105"/>
              </a:spcBef>
              <a:buChar char="•"/>
              <a:tabLst>
                <a:tab pos="180340" algn="l"/>
              </a:tabLst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القبول/الاستقبال/الامامي</a:t>
            </a:r>
            <a:r xmlns:a="http://schemas.openxmlformats.org/drawingml/2006/main">
              <a:rPr sz="23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مكتب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طاقم عمل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80340" indent="-167640">
              <a:lnSpc>
                <a:spcPct val="100000"/>
              </a:lnSpc>
              <a:buChar char="•"/>
              <a:tabLst>
                <a:tab pos="180340" algn="l"/>
              </a:tabLst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إداري</a:t>
            </a:r>
            <a:r xmlns:a="http://schemas.openxmlformats.org/drawingml/2006/main">
              <a:rPr sz="23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طاقم عمل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80340" indent="-167640">
              <a:lnSpc>
                <a:spcPct val="100000"/>
              </a:lnSpc>
              <a:buChar char="•"/>
              <a:tabLst>
                <a:tab pos="180340" algn="l"/>
              </a:tabLst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إداري</a:t>
            </a:r>
            <a:r xmlns:a="http://schemas.openxmlformats.org/drawingml/2006/main">
              <a:rPr sz="23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خدمات</a:t>
            </a:r>
            <a:r xmlns:a="http://schemas.openxmlformats.org/drawingml/2006/main">
              <a:rPr sz="23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طاقم عمل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80340" indent="-167640">
              <a:lnSpc>
                <a:spcPct val="100000"/>
              </a:lnSpc>
              <a:spcBef>
                <a:spcPts val="5"/>
              </a:spcBef>
              <a:buChar char="•"/>
              <a:tabLst>
                <a:tab pos="180340" algn="l"/>
              </a:tabLst>
              <a:bidi/>
            </a:pP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مساعد</a:t>
            </a:r>
            <a:r xmlns:a="http://schemas.openxmlformats.org/drawingml/2006/main">
              <a:rPr sz="23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الموظفين/الفنيين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95580" indent="-182880">
              <a:lnSpc>
                <a:spcPct val="100000"/>
              </a:lnSpc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الرعاية</a:t>
            </a:r>
            <a:r xmlns:a="http://schemas.openxmlformats.org/drawingml/2006/main"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التنسيق/الاجتماعي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خدمات</a:t>
            </a:r>
            <a:r xmlns:a="http://schemas.openxmlformats.org/drawingml/2006/main">
              <a:rPr sz="2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طاقم عمل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95580" indent="-182880">
              <a:lnSpc>
                <a:spcPct val="100000"/>
              </a:lnSpc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الاتصالات</a:t>
            </a:r>
            <a:r xmlns:a="http://schemas.openxmlformats.org/drawingml/2006/main">
              <a:rPr sz="23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طاقم عمل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بشر</a:t>
            </a:r>
            <a:r xmlns:a="http://schemas.openxmlformats.org/drawingml/2006/main">
              <a:rPr sz="23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الموارد</a:t>
            </a:r>
            <a:r xmlns:a="http://schemas.openxmlformats.org/drawingml/2006/main">
              <a:rPr sz="23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طاقم عمل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95580" indent="-182880">
              <a:lnSpc>
                <a:spcPct val="100000"/>
              </a:lnSpc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موظفي </a:t>
            </a:r>
            <a:endParaRPr xmlns:a="http://schemas.openxmlformats.org/drawingml/2006/main" sz="2300">
              <a:latin typeface="Microsoft Sans Serif"/>
              <a:cs typeface="Microsoft Sans Serif"/>
            </a:endParaRP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المرافق</a:t>
            </a:r>
          </a:p>
          <a:p>
            <a:pPr xmlns:a="http://schemas.openxmlformats.org/drawingml/2006/main" marL="195580" indent="-182880">
              <a:lnSpc>
                <a:spcPct val="100000"/>
              </a:lnSpc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موظفو </a:t>
            </a:r>
            <a:endParaRPr xmlns:a="http://schemas.openxmlformats.org/drawingml/2006/main" sz="2300">
              <a:latin typeface="Microsoft Sans Serif"/>
              <a:cs typeface="Microsoft Sans Serif"/>
            </a:endParaRP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المالية</a:t>
            </a:r>
          </a:p>
          <a:p>
            <a:pPr xmlns:a="http://schemas.openxmlformats.org/drawingml/2006/main" marL="195580" indent="-182880">
              <a:lnSpc>
                <a:spcPct val="100000"/>
              </a:lnSpc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طبي/سريري</a:t>
            </a:r>
            <a:r xmlns:a="http://schemas.openxmlformats.org/drawingml/2006/main">
              <a:rPr sz="23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سِجِلّ</a:t>
            </a:r>
            <a:r xmlns:a="http://schemas.openxmlformats.org/drawingml/2006/main">
              <a:rPr sz="2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طاقم عمل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الممرضات</a:t>
            </a:r>
            <a:r xmlns:a="http://schemas.openxmlformats.org/drawingml/2006/main"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مساعدين،</a:t>
            </a:r>
            <a:r xmlns:a="http://schemas.openxmlformats.org/drawingml/2006/main">
              <a:rPr sz="23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طبي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المساعدين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95580" indent="-182880">
              <a:lnSpc>
                <a:spcPct val="100000"/>
              </a:lnSpc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أداء</a:t>
            </a:r>
            <a:r xmlns:a="http://schemas.openxmlformats.org/drawingml/2006/main">
              <a:rPr sz="23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تحسين،</a:t>
            </a:r>
            <a:r xmlns:a="http://schemas.openxmlformats.org/drawingml/2006/main">
              <a:rPr sz="23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قِيم الجودة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95580" indent="-182880">
              <a:lnSpc>
                <a:spcPct val="100000"/>
              </a:lnSpc>
              <a:buChar char="•"/>
              <a:tabLst>
                <a:tab pos="195580" algn="l"/>
              </a:tabLst>
              <a:bidi/>
            </a:pPr>
            <a:r xmlns:a="http://schemas.openxmlformats.org/drawingml/2006/main">
              <a:rPr sz="230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الصيادلة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  <a:p>
            <a:pPr xmlns:a="http://schemas.openxmlformats.org/drawingml/2006/main" marL="116205" indent="-104139">
              <a:lnSpc>
                <a:spcPct val="100000"/>
              </a:lnSpc>
              <a:buChar char="•"/>
              <a:tabLst>
                <a:tab pos="116839" algn="l"/>
              </a:tabLst>
              <a:bidi/>
            </a:pPr>
            <a:r xmlns:a="http://schemas.openxmlformats.org/drawingml/2006/main">
              <a:rPr sz="23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الأطباء،</a:t>
            </a:r>
            <a:r xmlns:a="http://schemas.openxmlformats.org/drawingml/2006/main">
              <a:rPr sz="23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ميد</a:t>
            </a:r>
            <a:r xmlns:a="http://schemas.openxmlformats.org/drawingml/2006/main">
              <a:rPr sz="23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3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المخرجين</a:t>
            </a:r>
            <a:endParaRPr xmlns:a="http://schemas.openxmlformats.org/drawingml/2006/main" sz="23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2517" y="786130"/>
            <a:ext cx="4328795" cy="557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234950" indent="-222885">
              <a:lnSpc>
                <a:spcPct val="100000"/>
              </a:lnSpc>
              <a:spcBef>
                <a:spcPts val="105"/>
              </a:spcBef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المرضى/العائلات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234950" indent="-222885">
              <a:lnSpc>
                <a:spcPct val="100000"/>
              </a:lnSpc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الأطباء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234950" indent="-222885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المشترين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تأمين</a:t>
            </a:r>
            <a:r xmlns:a="http://schemas.openxmlformats.org/drawingml/2006/main"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شركات</a:t>
            </a:r>
            <a:r xmlns:a="http://schemas.openxmlformats.org/drawingml/2006/main"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و</a:t>
            </a:r>
            <a:r xmlns:a="http://schemas.openxmlformats.org/drawingml/2006/main">
              <a:rPr sz="2800" spc="-7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صحة</a:t>
            </a:r>
            <a:r xmlns:a="http://schemas.openxmlformats.org/drawingml/2006/main">
              <a:rPr sz="2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الخطط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234950" indent="-222885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أصحاب العمل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234950" indent="-222885">
              <a:lnSpc>
                <a:spcPct val="100000"/>
              </a:lnSpc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حكومة</a:t>
            </a:r>
            <a:r xmlns:a="http://schemas.openxmlformats.org/drawingml/2006/main"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الوكالات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12700" marR="1059180">
              <a:lnSpc>
                <a:spcPct val="100000"/>
              </a:lnSpc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المنظمون</a:t>
            </a:r>
            <a:r xmlns:a="http://schemas.openxmlformats.org/drawingml/2006/main"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والاعتماد</a:t>
            </a: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2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الوكالات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12700" marR="64769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البائعين/الموردين</a:t>
            </a:r>
            <a:r xmlns:a="http://schemas.openxmlformats.org/drawingml/2006/main"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)بضائع</a:t>
            </a:r>
            <a:r xmlns:a="http://schemas.openxmlformats.org/drawingml/2006/main"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و</a:t>
            </a:r>
            <a:r xmlns:a="http://schemas.openxmlformats.org/drawingml/2006/main">
              <a:rPr sz="2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خدمات)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234950" indent="-222885">
              <a:lnSpc>
                <a:spcPct val="100000"/>
              </a:lnSpc>
              <a:spcBef>
                <a:spcPts val="5"/>
              </a:spcBef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آخر</a:t>
            </a:r>
            <a:r xmlns:a="http://schemas.openxmlformats.org/drawingml/2006/main"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مقدمي الخدمة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  <a:p>
            <a:pPr xmlns:a="http://schemas.openxmlformats.org/drawingml/2006/main" marL="234950" indent="-222885">
              <a:lnSpc>
                <a:spcPct val="100000"/>
              </a:lnSpc>
              <a:buChar char="•"/>
              <a:tabLst>
                <a:tab pos="235585" algn="l"/>
              </a:tabLst>
              <a:bidi/>
            </a:pPr>
            <a:r xmlns:a="http://schemas.openxmlformats.org/drawingml/2006/main"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تعليمي</a:t>
            </a:r>
            <a:r xmlns:a="http://schemas.openxmlformats.org/drawingml/2006/main"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المؤسسات</a:t>
            </a:r>
            <a:endParaRPr xmlns:a="http://schemas.openxmlformats.org/drawingml/2006/main"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41970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0192" y="4221478"/>
              <a:ext cx="2807208" cy="26365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3976" y="4197094"/>
              <a:ext cx="3240023" cy="2660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21479"/>
              <a:ext cx="2846832" cy="2636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94103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61108"/>
              </p:ext>
            </p:extLst>
          </p:nvPr>
        </p:nvGraphicFramePr>
        <p:xfrm>
          <a:off x="-6350" y="1587246"/>
          <a:ext cx="9144000" cy="5219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976">
                <a:tc>
                  <a:txBody>
                    <a:bodyPr/>
                    <a:lstStyle/>
                    <a:p>
                      <a:pPr xmlns:a="http://schemas.openxmlformats.org/drawingml/2006/main" marL="8255" algn="ctr">
                        <a:lnSpc>
                          <a:spcPct val="100000"/>
                        </a:lnSpc>
                        <a:spcBef>
                          <a:spcPts val="165"/>
                        </a:spcBef>
                        <a:bidi/>
                      </a:pPr>
                      <a:r xmlns:a="http://schemas.openxmlformats.org/drawingml/2006/main">
                        <a:rPr sz="3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منتج</a:t>
                      </a:r>
                      <a:endParaRPr xmlns:a="http://schemas.openxmlformats.org/drawingml/2006/main"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4604" algn="ctr">
                        <a:lnSpc>
                          <a:spcPct val="100000"/>
                        </a:lnSpc>
                        <a:spcBef>
                          <a:spcPts val="165"/>
                        </a:spcBef>
                        <a:bidi/>
                      </a:pPr>
                      <a:r xmlns:a="http://schemas.openxmlformats.org/drawingml/2006/main"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خدمة</a:t>
                      </a:r>
                      <a:endParaRPr xmlns:a="http://schemas.openxmlformats.org/drawingml/2006/main"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661"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ct val="100000"/>
                        </a:lnSpc>
                        <a:spcBef>
                          <a:spcPts val="185"/>
                        </a:spcBef>
                        <a:bidi/>
                      </a:pP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ملموس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09"/>
                        </a:spcBef>
                        <a:bidi/>
                      </a:pP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غير </a:t>
                      </a:r>
                      <a:r xmlns:a="http://schemas.openxmlformats.org/drawingml/2006/main">
                        <a:rPr sz="2800" spc="-40" dirty="0">
                          <a:latin typeface="Calibri"/>
                          <a:cs typeface="Calibri"/>
                        </a:rPr>
                        <a:t>قابل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للتغيير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2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ct val="100000"/>
                        </a:lnSpc>
                        <a:spcBef>
                          <a:spcPts val="18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يقيس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الناتج</a:t>
                      </a:r>
                      <a:r xmlns:a="http://schemas.openxmlformats.org/drawingml/2006/main">
                        <a:rPr sz="2800" spc="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"أشياء"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710" marR="1783714">
                        <a:lnSpc>
                          <a:spcPct val="100000"/>
                        </a:lnSpc>
                        <a:spcBef>
                          <a:spcPts val="18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يقيس</a:t>
                      </a:r>
                      <a:r xmlns:a="http://schemas.openxmlformats.org/drawingml/2006/main">
                        <a:rPr sz="2800" spc="-5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حصيلة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"العروض"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661"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ct val="100000"/>
                        </a:lnSpc>
                        <a:spcBef>
                          <a:spcPts val="190"/>
                        </a:spcBef>
                        <a:bidi/>
                      </a:pP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متجانس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15"/>
                        </a:spcBef>
                        <a:bidi/>
                      </a:pP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غير 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متجانس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5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2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2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846"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ct val="100000"/>
                        </a:lnSpc>
                        <a:spcBef>
                          <a:spcPts val="195"/>
                        </a:spcBef>
                        <a:bidi/>
                      </a:pP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يستطيع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يكون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مخزنة</a:t>
                      </a:r>
                      <a:r xmlns:a="http://schemas.openxmlformats.org/drawingml/2006/main"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أو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أعيد بيعه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ts val="3350"/>
                        </a:lnSpc>
                        <a:spcBef>
                          <a:spcPts val="219"/>
                        </a:spcBef>
                        <a:bidi/>
                      </a:pPr>
                      <a:r xmlns:a="http://schemas.openxmlformats.org/drawingml/2006/main">
                        <a:rPr sz="2800" spc="-65" dirty="0">
                          <a:latin typeface="Calibri"/>
                          <a:cs typeface="Calibri"/>
                        </a:rPr>
                        <a:t>مهدد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بالانقراض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 </a:t>
                      </a:r>
                      <a:r xmlns:a="http://schemas.openxmlformats.org/drawingml/2006/main">
                        <a:rPr sz="28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لا يمكن أن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يكون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مخزنة</a:t>
                      </a:r>
                      <a:r xmlns:a="http://schemas.openxmlformats.org/drawingml/2006/main">
                        <a:rPr sz="28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أو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أعيد بيعه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754">
                <a:tc>
                  <a:txBody>
                    <a:bodyPr/>
                    <a:lstStyle/>
                    <a:p>
                      <a:pPr xmlns:a="http://schemas.openxmlformats.org/drawingml/2006/main" marL="91440">
                        <a:lnSpc>
                          <a:spcPct val="100000"/>
                        </a:lnSpc>
                        <a:spcBef>
                          <a:spcPts val="220"/>
                        </a:spcBef>
                        <a:bidi/>
                      </a:pP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يمكن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أن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تكون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براءة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اختراع</a:t>
                      </a:r>
                      <a:r xmlns:a="http://schemas.openxmlformats.org/drawingml/2006/main">
                        <a:rPr sz="2800" spc="-3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4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​</a:t>
                      </a:r>
                      <a:endParaRPr xmlns:a="http://schemas.openxmlformats.org/drawingml/2006/main" sz="28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92710">
                        <a:lnSpc>
                          <a:spcPct val="100000"/>
                        </a:lnSpc>
                        <a:spcBef>
                          <a:spcPts val="200"/>
                        </a:spcBef>
                        <a:bidi/>
                      </a:pPr>
                      <a:r xmlns:a="http://schemas.openxmlformats.org/drawingml/2006/main">
                        <a:rPr sz="2800" spc="-35" dirty="0">
                          <a:latin typeface="Calibri"/>
                          <a:cs typeface="Calibri"/>
                        </a:rPr>
                        <a:t>جداً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صعب</a:t>
                      </a:r>
                      <a:r xmlns:a="http://schemas.openxmlformats.org/drawingml/2006/main"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براءة اختراع</a:t>
                      </a:r>
                      <a:endParaRPr xmlns:a="http://schemas.openxmlformats.org/drawingml/2006/main" sz="28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3476"/>
            <a:ext cx="4585039" cy="4919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36576"/>
            <a:ext cx="4340351" cy="5013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949951"/>
            <a:ext cx="3995928" cy="19080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8744" y="4940807"/>
            <a:ext cx="4700015" cy="19171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656830"/>
            <a:ext cx="4261104" cy="2011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04" y="2794"/>
            <a:ext cx="6805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b="1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ملاءمة</a:t>
            </a:r>
            <a:endParaRPr xmlns:a="http://schemas.openxmlformats.org/drawingml/2006/main"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70687"/>
            <a:ext cx="8990330" cy="1585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402590" algn="l"/>
                <a:tab pos="403225" algn="l"/>
                <a:tab pos="1348105" algn="l"/>
                <a:tab pos="2856865" algn="l"/>
                <a:tab pos="3439795" algn="l"/>
                <a:tab pos="4719955" algn="l"/>
                <a:tab pos="5527675" algn="l"/>
                <a:tab pos="6564630" algn="l"/>
                <a:tab pos="7486015" algn="l"/>
              </a:tabLst>
              <a:bidi/>
            </a:pP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درجة </a:t>
            </a:r>
            <a:r xmlns:a="http://schemas.openxmlformats.org/drawingml/2006/main">
              <a:rPr sz="3200" spc="-30" dirty="0">
                <a:latin typeface="Microsoft Sans Serif"/>
                <a:cs typeface="Microsoft Sans Serif"/>
              </a:rPr>
              <a:t>إلى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40" dirty="0">
                <a:latin typeface="Microsoft Sans Serif"/>
                <a:cs typeface="Microsoft Sans Serif"/>
              </a:rPr>
              <a:t>أيّ</a:t>
            </a:r>
            <a:r xmlns:a="http://schemas.openxmlformats.org/drawingml/2006/main">
              <a:rPr sz="3200" spc="-2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 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ال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5" dirty="0">
                <a:latin typeface="Microsoft Sans Serif"/>
                <a:cs typeface="Microsoft Sans Serif"/>
              </a:rPr>
              <a:t>ج </a:t>
            </a:r>
            <a:r xmlns:a="http://schemas.openxmlformats.org/drawingml/2006/main">
              <a:rPr sz="3200" spc="20" dirty="0">
                <a:latin typeface="Microsoft Sans Serif"/>
                <a:cs typeface="Microsoft Sans Serif"/>
              </a:rPr>
              <a:t>ا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ر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والخدمات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المقدمة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1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1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نكون:</a:t>
            </a:r>
            <a:endParaRPr xmlns:a="http://schemas.openxmlformats.org/drawingml/2006/main" sz="3200" dirty="0">
              <a:latin typeface="Microsoft Sans Serif"/>
              <a:cs typeface="Microsoft Sans Serif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1.</a:t>
            </a:r>
            <a:r xmlns:a="http://schemas.openxmlformats.org/drawingml/2006/main">
              <a:rPr sz="3200" spc="3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مناسب</a:t>
            </a:r>
            <a:r xmlns:a="http://schemas.openxmlformats.org/drawingml/2006/main">
              <a:rPr sz="3200" spc="1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ل</a:t>
            </a:r>
            <a:r xmlns:a="http://schemas.openxmlformats.org/drawingml/2006/main">
              <a:rPr sz="3200" spc="3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أ</a:t>
            </a:r>
            <a:r xmlns:a="http://schemas.openxmlformats.org/drawingml/2006/main">
              <a:rPr sz="3200" spc="3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فرادى</a:t>
            </a:r>
            <a:r xmlns:a="http://schemas.openxmlformats.org/drawingml/2006/main">
              <a:rPr sz="3200" spc="4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سريري</a:t>
            </a:r>
            <a:r xmlns:a="http://schemas.openxmlformats.org/drawingml/2006/main">
              <a:rPr sz="3200" spc="2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احتياجات.</a:t>
            </a:r>
            <a:endParaRPr xmlns:a="http://schemas.openxmlformats.org/drawingml/2006/main" sz="3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500069"/>
            <a:ext cx="8994775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12065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534035" algn="l"/>
                <a:tab pos="534670" algn="l"/>
                <a:tab pos="2159000" algn="l"/>
                <a:tab pos="3399790" algn="l"/>
                <a:tab pos="4147185" algn="l"/>
                <a:tab pos="5116195" algn="l"/>
                <a:tab pos="6381750" algn="l"/>
                <a:tab pos="6878955" algn="l"/>
              </a:tabLst>
              <a:bidi/>
            </a:pP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صحيح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:</a:t>
            </a:r>
            <a:r xmlns:a="http://schemas.openxmlformats.org/drawingml/2006/main">
              <a:rPr sz="3200" spc="-1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عمل</a:t>
            </a:r>
            <a:r xmlns:a="http://schemas.openxmlformats.org/drawingml/2006/main">
              <a:rPr sz="3200" spc="-3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ال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يمين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ث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في </a:t>
            </a:r>
            <a:r xmlns:a="http://schemas.openxmlformats.org/drawingml/2006/main">
              <a:rPr sz="3200" spc="-35" dirty="0">
                <a:latin typeface="Microsoft Sans Serif"/>
                <a:cs typeface="Microsoft Sans Serif"/>
              </a:rPr>
              <a:t>ج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س 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ا </a:t>
            </a:r>
            <a:r xmlns:a="http://schemas.openxmlformats.org/drawingml/2006/main">
              <a:rPr sz="3200" spc="-20" dirty="0">
                <a:latin typeface="Microsoft Sans Serif"/>
                <a:cs typeface="Microsoft Sans Serif"/>
              </a:rPr>
              <a:t>ن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اتفاق 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مع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4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1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6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ال</a:t>
            </a:r>
            <a:r xmlns:a="http://schemas.openxmlformats.org/drawingml/2006/main">
              <a:rPr sz="3200" spc="4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غاية</a:t>
            </a:r>
            <a:r xmlns:a="http://schemas.openxmlformats.org/drawingml/2006/main">
              <a:rPr sz="3200" spc="4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(طبي</a:t>
            </a:r>
            <a:r xmlns:a="http://schemas.openxmlformats.org/drawingml/2006/main">
              <a:rPr sz="3200" spc="3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ضرورة).</a:t>
            </a:r>
            <a:endParaRPr xmlns:a="http://schemas.openxmlformats.org/drawingml/2006/main" sz="3200">
              <a:latin typeface="Microsoft Sans Serif"/>
              <a:cs typeface="Microsoft Sans Serif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610235" algn="l"/>
                <a:tab pos="610870" algn="l"/>
                <a:tab pos="2338705" algn="l"/>
                <a:tab pos="4174490" algn="l"/>
                <a:tab pos="6384925" algn="l"/>
                <a:tab pos="7073900" algn="l"/>
                <a:tab pos="8552815" algn="l"/>
              </a:tabLst>
              <a:bidi/>
            </a:pPr>
            <a:r xmlns:a="http://schemas.openxmlformats.org/drawingml/2006/main">
              <a:rPr sz="3200" spc="-15" dirty="0">
                <a:latin typeface="Microsoft Sans Serif"/>
                <a:cs typeface="Microsoft Sans Serif"/>
              </a:rPr>
              <a:t>مناسب</a:t>
            </a:r>
            <a:r xmlns:a="http://schemas.openxmlformats.org/drawingml/2006/main">
              <a:rPr sz="3200" spc="1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1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 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الموارد</a:t>
            </a:r>
            <a:r xmlns:a="http://schemas.openxmlformats.org/drawingml/2006/main">
              <a:rPr sz="3200" spc="-2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5" dirty="0">
                <a:latin typeface="Microsoft Sans Serif"/>
                <a:cs typeface="Microsoft Sans Serif"/>
              </a:rPr>
              <a:t>استخدام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2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4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1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​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مثل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20" dirty="0">
                <a:latin typeface="Microsoft Sans Serif"/>
                <a:cs typeface="Microsoft Sans Serif"/>
              </a:rPr>
              <a:t>ج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حكمت</a:t>
            </a:r>
            <a:r xmlns:a="http://schemas.openxmlformats.org/drawingml/2006/main">
              <a:rPr sz="32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5" dirty="0">
                <a:latin typeface="Microsoft Sans Serif"/>
                <a:cs typeface="Microsoft Sans Serif"/>
              </a:rPr>
              <a:t>من قبل الأقران.</a:t>
            </a:r>
            <a:endParaRPr xmlns:a="http://schemas.openxmlformats.org/drawingml/2006/main" sz="3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67711"/>
            <a:ext cx="4498848" cy="12344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2258567"/>
            <a:ext cx="4328160" cy="12435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144" y="5300471"/>
            <a:ext cx="9135110" cy="1557655"/>
            <a:chOff x="9144" y="5300471"/>
            <a:chExt cx="9135110" cy="15576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408" y="5300471"/>
              <a:ext cx="4355591" cy="1557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" y="5583935"/>
              <a:ext cx="4788408" cy="127406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5720" y="4507991"/>
            <a:ext cx="1827307" cy="2133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81088" y="5084064"/>
            <a:ext cx="1830292" cy="213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810" y="0"/>
            <a:ext cx="658812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الخط </a:t>
            </a:r>
            <a:r xmlns:a="http://schemas.openxmlformats.org/drawingml/2006/main">
              <a:rPr sz="40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الزمني</a:t>
            </a:r>
            <a:r xmlns:a="http://schemas.openxmlformats.org/drawingml/2006/main">
              <a:rPr sz="4000" b="1" u="heavy" spc="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heavy" spc="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spc="-1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endParaRPr xmlns:a="http://schemas.openxmlformats.org/drawingml/2006/main" sz="2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16406"/>
            <a:ext cx="898588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473075" algn="l"/>
                <a:tab pos="473709" algn="l"/>
                <a:tab pos="1348105" algn="l"/>
                <a:tab pos="2756535" algn="l"/>
                <a:tab pos="3366135" algn="l"/>
                <a:tab pos="4610100" algn="l"/>
                <a:tab pos="5570855" algn="l"/>
                <a:tab pos="6085840" algn="l"/>
                <a:tab pos="7814945" algn="l"/>
                <a:tab pos="84220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درجة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متاح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الفرد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الاكثر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نافع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ضروري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وقت.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60446"/>
            <a:ext cx="9143999" cy="47975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692" y="0"/>
            <a:ext cx="41490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b="1" u="heavy" spc="-10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متاح</a:t>
            </a:r>
            <a:r xmlns:a="http://schemas.openxmlformats.org/drawingml/2006/main">
              <a:rPr sz="4000" b="1" u="heavy" spc="-5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heavy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heavy" spc="-1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Calibri"/>
                <a:cs typeface="Calibri"/>
              </a:rPr>
              <a:t>​</a:t>
            </a:r>
            <a:endParaRPr xmlns:a="http://schemas.openxmlformats.org/drawingml/2006/main" sz="3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16406"/>
            <a:ext cx="8985885" cy="1487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0"/>
              </a:spcBef>
              <a:buChar char="•"/>
              <a:tabLst>
                <a:tab pos="34861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الدرجة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التي يتم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بها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تقديم الرعاية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والخدمات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المناسبة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يمكن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الوصول إليها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ويمكن الحصول عليها لتلبية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احتياجات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الفرد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احتياجات.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618230"/>
            <a:ext cx="9144000" cy="4239895"/>
            <a:chOff x="0" y="2618230"/>
            <a:chExt cx="9144000" cy="42398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18230"/>
              <a:ext cx="4690872" cy="42397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4" y="2618230"/>
              <a:ext cx="4517136" cy="423976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055" y="1700783"/>
            <a:ext cx="1865376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4001" y="11937"/>
            <a:ext cx="30143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tabLst>
                <a:tab pos="2298700" algn="l"/>
              </a:tabLst>
              <a:bidi/>
            </a:pPr>
            <a:r xmlns:a="http://schemas.openxmlformats.org/drawingml/2006/main">
              <a:rPr sz="3200"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الكفاءة</a:t>
            </a:r>
            <a:r xmlns:a="http://schemas.openxmlformats.org/drawingml/2006/main">
              <a:rPr sz="3200" b="1" u="heavy" spc="-2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u="heavy" spc="-3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u="heavy" spc="-5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​ 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endParaRPr xmlns:a="http://schemas.openxmlformats.org/drawingml/2006/main" sz="3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3861815"/>
            <a:ext cx="9134856" cy="299618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710940" y="2205227"/>
            <a:ext cx="3888740" cy="0"/>
          </a:xfrm>
          <a:custGeom>
            <a:avLst/>
            <a:gdLst/>
            <a:ahLst/>
            <a:cxnLst/>
            <a:rect l="l" t="t" r="r" b="b"/>
            <a:pathLst>
              <a:path w="3888740">
                <a:moveTo>
                  <a:pt x="0" y="0"/>
                </a:moveTo>
                <a:lnTo>
                  <a:pt x="388848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350D738-70C8-7B67-C069-EB4B39BCB88B}"/>
              </a:ext>
            </a:extLst>
          </p:cNvPr>
          <p:cNvSpPr txBox="1"/>
          <p:nvPr/>
        </p:nvSpPr>
        <p:spPr>
          <a:xfrm>
            <a:off x="78739" y="1179398"/>
            <a:ext cx="898588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40068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درجة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ممارس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أ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دريس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المعايير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المهنية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و/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التنظيمية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للرعاية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يمارس.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609599"/>
            <a:ext cx="8610600" cy="6248400"/>
            <a:chOff x="533400" y="609599"/>
            <a:chExt cx="8610600" cy="624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09599"/>
              <a:ext cx="7772400" cy="51815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6704" y="5300470"/>
              <a:ext cx="5797296" cy="15575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2" y="2636519"/>
              <a:ext cx="3194304" cy="12252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3836" y="4725924"/>
              <a:ext cx="7200900" cy="0"/>
            </a:xfrm>
            <a:custGeom>
              <a:avLst/>
              <a:gdLst/>
              <a:ahLst/>
              <a:cxnLst/>
              <a:rect l="l" t="t" r="r" b="b"/>
              <a:pathLst>
                <a:path w="7200900">
                  <a:moveTo>
                    <a:pt x="0" y="0"/>
                  </a:moveTo>
                  <a:lnTo>
                    <a:pt x="7200773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204" y="11937"/>
            <a:ext cx="753173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b="1" u="heavy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                                   </a:t>
            </a:r>
            <a:r xmlns:a="http://schemas.openxmlformats.org/drawingml/2006/main">
              <a:rPr sz="3200" b="1" u="heavy" spc="7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الاستمرارية</a:t>
            </a:r>
            <a:endParaRPr xmlns:a="http://schemas.openxmlformats.org/drawingml/2006/main" sz="3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50465"/>
            <a:ext cx="8987790" cy="2561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4226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3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تنسيق</a:t>
            </a:r>
            <a:r xmlns:a="http://schemas.openxmlformats.org/drawingml/2006/main">
              <a:rPr sz="3200" spc="2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3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ضروري</a:t>
            </a:r>
            <a:r xmlns:a="http://schemas.openxmlformats.org/drawingml/2006/main">
              <a:rPr sz="3200" spc="3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3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خدمات</a:t>
            </a:r>
            <a:r xmlns:a="http://schemas.openxmlformats.org/drawingml/2006/main">
              <a:rPr sz="3200" spc="3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7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صبر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بين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الممارسين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عير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متضمن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وقت.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8255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39433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توصيل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ضروري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الرعاية الصحية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كـ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متماسك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غير منقطع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خلافة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خدمات.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463" y="2852927"/>
            <a:ext cx="1868424" cy="182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54240" y="4437888"/>
            <a:ext cx="1830292" cy="1828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4888991"/>
            <a:ext cx="9144000" cy="1969135"/>
            <a:chOff x="0" y="4888991"/>
            <a:chExt cx="9144000" cy="19691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4888" y="4910327"/>
              <a:ext cx="5849112" cy="19476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01767"/>
              <a:ext cx="3285744" cy="18562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4888991"/>
              <a:ext cx="1868424" cy="2133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5848" y="3817193"/>
            <a:ext cx="590550" cy="15215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0"/>
            <a:ext cx="9123045" cy="2380615"/>
            <a:chOff x="0" y="0"/>
            <a:chExt cx="9123045" cy="238061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115300"/>
              <a:ext cx="2700528" cy="10884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0527" y="908303"/>
              <a:ext cx="3695472" cy="1295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4664" y="557783"/>
              <a:ext cx="3047999" cy="5577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5940552" cy="8382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2084" y="1256827"/>
              <a:ext cx="2327363" cy="9468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82968" y="2029967"/>
              <a:ext cx="1810512" cy="35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385" y="8889"/>
            <a:ext cx="2214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b="1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فعالية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64868"/>
            <a:ext cx="898652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3655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الدرجة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بها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تقديم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بالطريقة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الصحيحة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طريقة،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منح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حاضِر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ولاية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معرفة،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تحقيق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النتيجة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النتائج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)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المرجوة أو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المتوقعة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فردي"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9137904" cy="1496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9302" y="3547218"/>
            <a:ext cx="5421194" cy="139498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095" y="3861815"/>
            <a:ext cx="4063365" cy="2996565"/>
            <a:chOff x="6095" y="3861815"/>
            <a:chExt cx="4063365" cy="29965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1" y="5221222"/>
              <a:ext cx="4056888" cy="1636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" y="3861815"/>
              <a:ext cx="2971800" cy="153314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5488" y="5221222"/>
            <a:ext cx="4858511" cy="16306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7376" y="3285744"/>
            <a:ext cx="4389120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4834" y="0"/>
            <a:ext cx="17748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heavy" spc="-13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فعالية</a:t>
            </a:r>
            <a:r xmlns:a="http://schemas.openxmlformats.org/drawingml/2006/main">
              <a:rPr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b="1" u="heavy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b="1" u="heavy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18564"/>
            <a:ext cx="8988425" cy="304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6068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القدرة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المحتملة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قدرة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الإنتاج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مرغوب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تأثير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النتيجة،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كما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بالفعل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كما هو موضح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على سبيل المثال،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من خلال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العلمي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بحث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(شهادة-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قائم على)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النتائج.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10160" algn="just">
              <a:lnSpc>
                <a:spcPct val="100000"/>
              </a:lnSpc>
              <a:spcBef>
                <a:spcPts val="775"/>
              </a:spcBef>
              <a:buChar char="•"/>
              <a:tabLst>
                <a:tab pos="33655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قوة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الإجراء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العلاج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التحسين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حالة.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0027" y="5656212"/>
            <a:ext cx="2912745" cy="1202055"/>
            <a:chOff x="2700027" y="5656212"/>
            <a:chExt cx="2912745" cy="12020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0027" y="5656212"/>
              <a:ext cx="2912213" cy="12017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8416" y="6556246"/>
              <a:ext cx="1645919" cy="30175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0"/>
            <a:ext cx="9123045" cy="1661160"/>
            <a:chOff x="0" y="0"/>
            <a:chExt cx="9123045" cy="16611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979920" cy="1661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9919" y="0"/>
              <a:ext cx="2142744" cy="148437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1917" y="5079663"/>
            <a:ext cx="2224181" cy="15349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45479" y="4334255"/>
            <a:ext cx="3398519" cy="252374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7272" y="2133600"/>
            <a:ext cx="1865376" cy="182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5255" y="2151888"/>
            <a:ext cx="1830292" cy="182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51376" y="3142488"/>
            <a:ext cx="1827307" cy="182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2416" y="4148328"/>
            <a:ext cx="1868424" cy="1828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0" y="3645408"/>
            <a:ext cx="1827307" cy="182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54240" y="3133344"/>
            <a:ext cx="1830292" cy="213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0"/>
            <a:ext cx="4428743" cy="20391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5488" cy="46299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255" y="2493264"/>
            <a:ext cx="4428743" cy="20634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5255" y="4611622"/>
            <a:ext cx="4428743" cy="22280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687823"/>
            <a:ext cx="4428744" cy="217017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-12191" y="4425696"/>
            <a:ext cx="9168765" cy="274320"/>
            <a:chOff x="-12191" y="4425696"/>
            <a:chExt cx="9168765" cy="274320"/>
          </a:xfrm>
        </p:grpSpPr>
        <p:sp>
          <p:nvSpPr>
            <p:cNvPr id="8" name="object 8"/>
            <p:cNvSpPr/>
            <p:nvPr/>
          </p:nvSpPr>
          <p:spPr>
            <a:xfrm>
              <a:off x="1523" y="4558284"/>
              <a:ext cx="9144000" cy="53975"/>
            </a:xfrm>
            <a:custGeom>
              <a:avLst/>
              <a:gdLst/>
              <a:ahLst/>
              <a:cxnLst/>
              <a:rect l="l" t="t" r="r" b="b"/>
              <a:pathLst>
                <a:path w="9144000" h="53975">
                  <a:moveTo>
                    <a:pt x="9144000" y="53467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437888"/>
              <a:ext cx="9144000" cy="250190"/>
            </a:xfrm>
            <a:custGeom>
              <a:avLst/>
              <a:gdLst/>
              <a:ahLst/>
              <a:cxnLst/>
              <a:rect l="l" t="t" r="r" b="b"/>
              <a:pathLst>
                <a:path w="9144000" h="250189">
                  <a:moveTo>
                    <a:pt x="9019032" y="0"/>
                  </a:moveTo>
                  <a:lnTo>
                    <a:pt x="9019032" y="62484"/>
                  </a:lnTo>
                  <a:lnTo>
                    <a:pt x="124970" y="62484"/>
                  </a:lnTo>
                  <a:lnTo>
                    <a:pt x="124970" y="0"/>
                  </a:lnTo>
                  <a:lnTo>
                    <a:pt x="0" y="124968"/>
                  </a:lnTo>
                  <a:lnTo>
                    <a:pt x="124970" y="249936"/>
                  </a:lnTo>
                  <a:lnTo>
                    <a:pt x="124970" y="187451"/>
                  </a:lnTo>
                  <a:lnTo>
                    <a:pt x="9019032" y="187451"/>
                  </a:lnTo>
                  <a:lnTo>
                    <a:pt x="9019032" y="249936"/>
                  </a:lnTo>
                  <a:lnTo>
                    <a:pt x="9144000" y="124968"/>
                  </a:lnTo>
                  <a:lnTo>
                    <a:pt x="90190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437888"/>
              <a:ext cx="9144000" cy="250190"/>
            </a:xfrm>
            <a:custGeom>
              <a:avLst/>
              <a:gdLst/>
              <a:ahLst/>
              <a:cxnLst/>
              <a:rect l="l" t="t" r="r" b="b"/>
              <a:pathLst>
                <a:path w="9144000" h="250189">
                  <a:moveTo>
                    <a:pt x="0" y="124968"/>
                  </a:moveTo>
                  <a:lnTo>
                    <a:pt x="124970" y="0"/>
                  </a:lnTo>
                  <a:lnTo>
                    <a:pt x="124970" y="62484"/>
                  </a:lnTo>
                  <a:lnTo>
                    <a:pt x="9019032" y="62484"/>
                  </a:lnTo>
                  <a:lnTo>
                    <a:pt x="9019032" y="0"/>
                  </a:lnTo>
                  <a:lnTo>
                    <a:pt x="9144000" y="124968"/>
                  </a:lnTo>
                  <a:lnTo>
                    <a:pt x="9019032" y="249936"/>
                  </a:lnTo>
                  <a:lnTo>
                    <a:pt x="9019032" y="187451"/>
                  </a:lnTo>
                  <a:lnTo>
                    <a:pt x="124970" y="187451"/>
                  </a:lnTo>
                  <a:lnTo>
                    <a:pt x="124970" y="249936"/>
                  </a:lnTo>
                  <a:lnTo>
                    <a:pt x="0" y="124968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738" y="2794"/>
            <a:ext cx="18249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b="1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كفاءة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42085"/>
            <a:ext cx="898842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353695" algn="l"/>
                <a:tab pos="354965" algn="l"/>
                <a:tab pos="1109980" algn="l"/>
                <a:tab pos="3213735" algn="l"/>
                <a:tab pos="4805680" algn="l"/>
                <a:tab pos="5500370" algn="l"/>
                <a:tab pos="7268845" algn="l"/>
                <a:tab pos="863219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علاقة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بين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يخرج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نتائج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الرعاية)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موارد</a:t>
            </a:r>
            <a:r xmlns:a="http://schemas.openxmlformats.org/drawingml/2006/main">
              <a:rPr sz="3200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لتقديم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271594"/>
            <a:ext cx="898588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34544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"ال</a:t>
            </a:r>
            <a:r xmlns:a="http://schemas.openxmlformats.org/drawingml/2006/main">
              <a:rPr sz="3200" spc="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علاقة</a:t>
            </a:r>
            <a:r xmlns:a="http://schemas.openxmlformats.org/drawingml/2006/main">
              <a:rPr sz="3200" spc="2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2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المخرجات</a:t>
            </a:r>
            <a:r xmlns:a="http://schemas.openxmlformats.org/drawingml/2006/main">
              <a:rPr sz="3200" spc="2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(خدمات</a:t>
            </a:r>
            <a:r xmlns:a="http://schemas.openxmlformats.org/drawingml/2006/main">
              <a:rPr sz="3200" spc="2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(تم إنتاجه)</a:t>
            </a:r>
            <a:r xmlns:a="http://schemas.openxmlformats.org/drawingml/2006/main">
              <a:rPr sz="3200" spc="2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المدخلات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(موارد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ينتج</a:t>
            </a:r>
            <a:r xmlns:a="http://schemas.openxmlformats.org/drawingml/2006/main">
              <a:rPr sz="32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خدمات)"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5995" y="2932057"/>
            <a:ext cx="4061460" cy="1420495"/>
            <a:chOff x="265995" y="2932057"/>
            <a:chExt cx="4061460" cy="14204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995" y="2932057"/>
              <a:ext cx="4061345" cy="14204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743" y="4093463"/>
              <a:ext cx="2267711" cy="25908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14112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443727"/>
            <a:ext cx="9143999" cy="14142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2718816"/>
            <a:ext cx="4571999" cy="15514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5503" y="1917192"/>
            <a:ext cx="1865376" cy="182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19344" y="1911095"/>
            <a:ext cx="1868424" cy="182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1992" y="2420111"/>
            <a:ext cx="1868424" cy="213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5420" y="8889"/>
            <a:ext cx="47002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b="1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الوقاية/الوقاية المبكرة</a:t>
            </a:r>
            <a:r xmlns:a="http://schemas.openxmlformats.org/drawingml/2006/main">
              <a:rPr sz="3200" b="1" u="heavy" spc="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كشف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50465"/>
            <a:ext cx="898652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40068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درجة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التدخلات،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مشتمل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تعريف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مخاطرة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عوامل،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يرقي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يمنع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مرض.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2091055"/>
            <a:chOff x="0" y="0"/>
            <a:chExt cx="9144000" cy="20910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355592" cy="20909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352" y="33528"/>
              <a:ext cx="4803648" cy="20574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4581142"/>
            <a:ext cx="9144000" cy="2277110"/>
            <a:chOff x="0" y="4581142"/>
            <a:chExt cx="9144000" cy="22771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591" y="4581142"/>
              <a:ext cx="4788408" cy="22494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581143"/>
              <a:ext cx="4340352" cy="2276855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5567" y="2837688"/>
            <a:ext cx="1868424" cy="182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" y="3861815"/>
            <a:ext cx="1827307" cy="182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15584" y="3429000"/>
            <a:ext cx="1830292" cy="182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8488" y="3364991"/>
            <a:ext cx="1830292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90330" cy="21723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xmlns:a="http://schemas.openxmlformats.org/drawingml/2006/main" marL="2887345" algn="just">
              <a:lnSpc>
                <a:spcPct val="100000"/>
              </a:lnSpc>
              <a:spcBef>
                <a:spcPts val="869"/>
              </a:spcBef>
              <a:bidi/>
            </a:pPr>
            <a:r xmlns:a="http://schemas.openxmlformats.org/drawingml/2006/main">
              <a:rPr sz="3200" b="1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احترام</a:t>
            </a:r>
            <a:r xmlns:a="http://schemas.openxmlformats.org/drawingml/2006/main">
              <a:rPr sz="32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رعاية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3274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الدرجة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يقوم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بها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مقدمو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الخدمات 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بذلك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حساسية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الفرد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احتياجات،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التوقعات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فردي</a:t>
            </a:r>
            <a:r xmlns:a="http://schemas.openxmlformats.org/drawingml/2006/main">
              <a:rPr sz="32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الاختلافات.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058539"/>
            <a:ext cx="899160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0"/>
              </a:spcBef>
              <a:buChar char="•"/>
              <a:tabLst>
                <a:tab pos="33655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درجة</a:t>
            </a:r>
            <a:r xmlns:a="http://schemas.openxmlformats.org/drawingml/2006/main">
              <a:rPr sz="3200" spc="2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229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3200" spc="2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فردي</a:t>
            </a:r>
            <a:r xmlns:a="http://schemas.openxmlformats.org/drawingml/2006/main">
              <a:rPr sz="3200" spc="2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2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2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المعين</a:t>
            </a:r>
            <a:r xmlns:a="http://schemas.openxmlformats.org/drawingml/2006/main">
              <a:rPr sz="3200" spc="254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متضمن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بلده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ها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ملك</a:t>
            </a:r>
            <a:r xmlns:a="http://schemas.openxmlformats.org/drawingml/2006/main">
              <a:rPr sz="32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خدمة</a:t>
            </a:r>
            <a:r xmlns:a="http://schemas.openxmlformats.org/drawingml/2006/main">
              <a:rPr sz="32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القرارات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85" y="5271106"/>
            <a:ext cx="2451973" cy="15489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7064" y="5129784"/>
            <a:ext cx="2910840" cy="16977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0192" y="5300470"/>
            <a:ext cx="3023616" cy="152704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2203704"/>
            <a:ext cx="9138285" cy="1938655"/>
            <a:chOff x="0" y="2203704"/>
            <a:chExt cx="9138285" cy="19386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03704"/>
              <a:ext cx="3203448" cy="18470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0192" y="2322576"/>
              <a:ext cx="3166872" cy="17282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7064" y="2322576"/>
              <a:ext cx="2910840" cy="181965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9055" y="1124711"/>
            <a:ext cx="1827307" cy="1828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3471" y="1557527"/>
            <a:ext cx="1865376" cy="1828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00" y="2060448"/>
            <a:ext cx="1865376" cy="1828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2776" y="2109216"/>
            <a:ext cx="1830292" cy="1828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7680" y="5013959"/>
            <a:ext cx="1868424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4" y="8889"/>
            <a:ext cx="1071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أمان</a:t>
            </a:r>
            <a:r xmlns:a="http://schemas.openxmlformats.org/drawingml/2006/main">
              <a:rPr sz="3200" b="1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u="heavy" spc="-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u="heavy" spc="-3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64868"/>
            <a:ext cx="898779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40322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درجة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تدخل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يقلل من مخاطر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النتائج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السلبية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لكل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والطبيب .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مزود.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645406"/>
            <a:ext cx="9144000" cy="3206750"/>
            <a:chOff x="0" y="3645406"/>
            <a:chExt cx="9144000" cy="32067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78222"/>
              <a:ext cx="3636264" cy="27736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55" y="3645406"/>
              <a:ext cx="5724143" cy="320649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2648" y="2779776"/>
            <a:ext cx="1827307" cy="213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3285744"/>
            <a:ext cx="1827307" cy="182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9543" y="2801111"/>
            <a:ext cx="1830292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263967"/>
          <a:ext cx="9143999" cy="5589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905" algn="ct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ضمان الجودة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14744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إدارة الجودة الشاملة </a:t>
                      </a:r>
                      <a:r xmlns:a="http://schemas.openxmlformats.org/drawingml/2006/main">
                        <a:rPr sz="2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 xmlns:a="http://schemas.openxmlformats.org/drawingml/2006/main">
                        <a:rPr sz="2800" b="1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مؤشر الجودة الشاملة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R="36830" algn="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000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موضوعي</a:t>
                      </a:r>
                      <a:endParaRPr xmlns:a="http://schemas.openxmlformats.org/drawingml/2006/main"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ct val="100000"/>
                        </a:lnSpc>
                        <a:spcBef>
                          <a:spcPts val="1689"/>
                        </a:spcBef>
                        <a:bidi/>
                      </a:pP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حصيلة.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9530">
                        <a:lnSpc>
                          <a:spcPct val="100000"/>
                        </a:lnSpc>
                        <a:spcBef>
                          <a:spcPts val="1689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عملية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والنتيجة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R="40005" algn="r">
                        <a:lnSpc>
                          <a:spcPct val="100000"/>
                        </a:lnSpc>
                        <a:spcBef>
                          <a:spcPts val="1730"/>
                        </a:spcBef>
                        <a:bidi/>
                      </a:pPr>
                      <a:r xmlns:a="http://schemas.openxmlformats.org/drawingml/2006/main">
                        <a:rPr sz="28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ركز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7625" algn="just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إحصائية</a:t>
                      </a:r>
                      <a:r xmlns:a="http://schemas.openxmlformats.org/drawingml/2006/main"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ذيل.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7625" marR="23241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الأساليب التي تركز على المشكلة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(الأفعال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نكون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بدأت</a:t>
                      </a:r>
                      <a:r xmlns:a="http://schemas.openxmlformats.org/drawingml/2006/main"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متى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أ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تم تحديد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المشكلة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).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9530" marR="1924050" algn="just">
                        <a:lnSpc>
                          <a:spcPct val="100000"/>
                        </a:lnSpc>
                        <a:spcBef>
                          <a:spcPts val="1445"/>
                        </a:spcBef>
                        <a:bidi/>
                      </a:pP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كامل</a:t>
                      </a:r>
                      <a:r xmlns:a="http://schemas.openxmlformats.org/drawingml/2006/main">
                        <a:rPr sz="2800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مجموعة.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(مستمر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9530" marR="3683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عملية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التحسين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محاولة</a:t>
                      </a:r>
                      <a:r xmlns:a="http://schemas.openxmlformats.org/drawingml/2006/main"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يحسن</a:t>
                      </a:r>
                      <a:r xmlns:a="http://schemas.openxmlformats.org/drawingml/2006/main">
                        <a:rPr sz="2800" spc="60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عملية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25" dirty="0">
                          <a:latin typeface="Calibri"/>
                          <a:cs typeface="Calibri"/>
                        </a:rPr>
                        <a:t>نفسها.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798">
                <a:tc>
                  <a:txBody>
                    <a:bodyPr/>
                    <a:lstStyle/>
                    <a:p>
                      <a:pPr xmlns:a="http://schemas.openxmlformats.org/drawingml/2006/main" marL="294005" marR="177165" indent="-186055">
                        <a:lnSpc>
                          <a:spcPct val="100000"/>
                        </a:lnSpc>
                        <a:spcBef>
                          <a:spcPts val="965"/>
                        </a:spcBef>
                        <a:bidi/>
                      </a:pPr>
                      <a:r xmlns:a="http://schemas.openxmlformats.org/drawingml/2006/main">
                        <a:rPr sz="2800" spc="-4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قم </a:t>
                      </a:r>
                      <a:r xmlns:a="http://schemas.openxmlformats.org/drawingml/2006/main">
                        <a:rPr sz="28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بالتركيز </a:t>
                      </a:r>
                      <a:r xmlns:a="http://schemas.openxmlformats.org/drawingml/2006/main">
                        <a:rPr sz="280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على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  <a:r xmlns:a="http://schemas.openxmlformats.org/drawingml/2006/main">
                        <a:rPr sz="28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​</a:t>
                      </a:r>
                    </a:p>
                  </a:txBody>
                  <a:tcPr marL="0" marR="0" marT="122555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76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سريري</a:t>
                      </a:r>
                      <a:r xmlns:a="http://schemas.openxmlformats.org/drawingml/2006/main"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وجوه</a:t>
                      </a:r>
                      <a:r xmlns:a="http://schemas.openxmlformats.org/drawingml/2006/main"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رعاية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40" dirty="0">
                          <a:latin typeface="Calibri"/>
                          <a:cs typeface="Calibri"/>
                        </a:rPr>
                        <a:t>فقط.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9530" marR="445134">
                        <a:lnSpc>
                          <a:spcPct val="100000"/>
                        </a:lnSpc>
                        <a:spcBef>
                          <a:spcPts val="965"/>
                        </a:spcBef>
                        <a:bidi/>
                      </a:pP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سريري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غير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سريري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وجوه.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2" y="3505"/>
            <a:ext cx="894270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 marR="5080" indent="66675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مقارنة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بين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الرصد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والتقييم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التقليديين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الثلاثة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وجوه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(جودة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(الضمان)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6047" y="857199"/>
            <a:ext cx="57842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مستمر</a:t>
            </a:r>
            <a:r xmlns:a="http://schemas.openxmlformats.org/drawingml/2006/main">
              <a:rPr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تحسين</a:t>
            </a:r>
            <a:r xmlns:a="http://schemas.openxmlformats.org/drawingml/2006/main"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(مؤشر الجودة الشاملة)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7503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311" y="5806439"/>
              <a:ext cx="7705344" cy="1051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2709672"/>
              <a:ext cx="1981200" cy="1438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203704"/>
              <a:ext cx="1316736" cy="14295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3836" y="2921507"/>
              <a:ext cx="7560945" cy="3822700"/>
            </a:xfrm>
            <a:custGeom>
              <a:avLst/>
              <a:gdLst/>
              <a:ahLst/>
              <a:cxnLst/>
              <a:rect l="l" t="t" r="r" b="b"/>
              <a:pathLst>
                <a:path w="7560945" h="3822700">
                  <a:moveTo>
                    <a:pt x="3096767" y="2237231"/>
                  </a:moveTo>
                  <a:lnTo>
                    <a:pt x="4248912" y="2237231"/>
                  </a:lnTo>
                </a:path>
                <a:path w="7560945" h="3822700">
                  <a:moveTo>
                    <a:pt x="4102608" y="2596895"/>
                  </a:moveTo>
                  <a:lnTo>
                    <a:pt x="5542788" y="2596895"/>
                  </a:lnTo>
                </a:path>
                <a:path w="7560945" h="3822700">
                  <a:moveTo>
                    <a:pt x="5760720" y="3172967"/>
                  </a:moveTo>
                  <a:lnTo>
                    <a:pt x="7560944" y="3172967"/>
                  </a:lnTo>
                </a:path>
                <a:path w="7560945" h="3822700">
                  <a:moveTo>
                    <a:pt x="143255" y="3532631"/>
                  </a:moveTo>
                  <a:lnTo>
                    <a:pt x="1943481" y="3532631"/>
                  </a:lnTo>
                </a:path>
                <a:path w="7560945" h="3822700">
                  <a:moveTo>
                    <a:pt x="5669280" y="3550919"/>
                  </a:moveTo>
                  <a:lnTo>
                    <a:pt x="7469505" y="3550919"/>
                  </a:lnTo>
                </a:path>
                <a:path w="7560945" h="3822700">
                  <a:moveTo>
                    <a:pt x="0" y="3822190"/>
                  </a:moveTo>
                  <a:lnTo>
                    <a:pt x="1800225" y="3822191"/>
                  </a:lnTo>
                </a:path>
                <a:path w="7560945" h="3822700">
                  <a:moveTo>
                    <a:pt x="2865119" y="0"/>
                  </a:moveTo>
                  <a:lnTo>
                    <a:pt x="5976746" y="0"/>
                  </a:lnTo>
                </a:path>
                <a:path w="7560945" h="3822700">
                  <a:moveTo>
                    <a:pt x="719327" y="365759"/>
                  </a:moveTo>
                  <a:lnTo>
                    <a:pt x="2519553" y="365759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263967"/>
          <a:ext cx="9143999" cy="5589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4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905" algn="ct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ضمان الجودة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114744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إدارة الجودة الشاملة </a:t>
                      </a:r>
                      <a:r xmlns:a="http://schemas.openxmlformats.org/drawingml/2006/main">
                        <a:rPr sz="2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 xmlns:a="http://schemas.openxmlformats.org/drawingml/2006/main">
                        <a:rPr sz="2800" b="1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مؤشر الجودة الشاملة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R="36830" algn="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000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موضوعي</a:t>
                      </a:r>
                      <a:endParaRPr xmlns:a="http://schemas.openxmlformats.org/drawingml/2006/main" sz="2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ct val="100000"/>
                        </a:lnSpc>
                        <a:spcBef>
                          <a:spcPts val="1689"/>
                        </a:spcBef>
                        <a:bidi/>
                      </a:pP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حصيلة.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9530">
                        <a:lnSpc>
                          <a:spcPct val="100000"/>
                        </a:lnSpc>
                        <a:spcBef>
                          <a:spcPts val="1689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عملية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والنتيجة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14629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R="40005" algn="r">
                        <a:lnSpc>
                          <a:spcPct val="100000"/>
                        </a:lnSpc>
                        <a:spcBef>
                          <a:spcPts val="1730"/>
                        </a:spcBef>
                        <a:bidi/>
                      </a:pPr>
                      <a:r xmlns:a="http://schemas.openxmlformats.org/drawingml/2006/main">
                        <a:rPr sz="28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ركز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7625" algn="just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إحصائية</a:t>
                      </a:r>
                      <a:r xmlns:a="http://schemas.openxmlformats.org/drawingml/2006/main"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ذيل.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7625" marR="23241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الأساليب التي تركز على المشكلة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(الأفعال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نكون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بدأت</a:t>
                      </a:r>
                      <a:r xmlns:a="http://schemas.openxmlformats.org/drawingml/2006/main">
                        <a:rPr sz="2800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متى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أ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تم تحديد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المشكلة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).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9530" marR="1924050" algn="just">
                        <a:lnSpc>
                          <a:spcPct val="100000"/>
                        </a:lnSpc>
                        <a:spcBef>
                          <a:spcPts val="1445"/>
                        </a:spcBef>
                        <a:bidi/>
                      </a:pP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كامل</a:t>
                      </a:r>
                      <a:r xmlns:a="http://schemas.openxmlformats.org/drawingml/2006/main">
                        <a:rPr sz="2800" spc="-8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مجموعة.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(مستمر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9530" marR="3683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عملية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التحسين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محاولة</a:t>
                      </a:r>
                      <a:r xmlns:a="http://schemas.openxmlformats.org/drawingml/2006/main">
                        <a:rPr sz="2800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يحسن</a:t>
                      </a:r>
                      <a:r xmlns:a="http://schemas.openxmlformats.org/drawingml/2006/main">
                        <a:rPr sz="2800" spc="60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عملية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25" dirty="0">
                          <a:latin typeface="Calibri"/>
                          <a:cs typeface="Calibri"/>
                        </a:rPr>
                        <a:t>نفسها.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798">
                <a:tc>
                  <a:txBody>
                    <a:bodyPr/>
                    <a:lstStyle/>
                    <a:p>
                      <a:pPr xmlns:a="http://schemas.openxmlformats.org/drawingml/2006/main" marL="294005" marR="177165" indent="-186055">
                        <a:lnSpc>
                          <a:spcPct val="100000"/>
                        </a:lnSpc>
                        <a:spcBef>
                          <a:spcPts val="965"/>
                        </a:spcBef>
                        <a:bidi/>
                      </a:pPr>
                      <a:r xmlns:a="http://schemas.openxmlformats.org/drawingml/2006/main">
                        <a:rPr sz="2800" spc="-4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قم </a:t>
                      </a:r>
                      <a:r xmlns:a="http://schemas.openxmlformats.org/drawingml/2006/main">
                        <a:rPr sz="28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بالتركيز </a:t>
                      </a:r>
                      <a:r xmlns:a="http://schemas.openxmlformats.org/drawingml/2006/main">
                        <a:rPr sz="280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على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  <a:r xmlns:a="http://schemas.openxmlformats.org/drawingml/2006/main">
                        <a:rPr sz="28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​</a:t>
                      </a:r>
                    </a:p>
                  </a:txBody>
                  <a:tcPr marL="0" marR="0" marT="122555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76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سريري</a:t>
                      </a:r>
                      <a:r xmlns:a="http://schemas.openxmlformats.org/drawingml/2006/main"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وجوه</a:t>
                      </a:r>
                      <a:r xmlns:a="http://schemas.openxmlformats.org/drawingml/2006/main">
                        <a:rPr sz="2800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8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رعاية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40" dirty="0">
                          <a:latin typeface="Calibri"/>
                          <a:cs typeface="Calibri"/>
                        </a:rPr>
                        <a:t>فقط.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9530" marR="445134">
                        <a:lnSpc>
                          <a:spcPct val="100000"/>
                        </a:lnSpc>
                        <a:spcBef>
                          <a:spcPts val="965"/>
                        </a:spcBef>
                        <a:bidi/>
                      </a:pP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سريري</a:t>
                      </a:r>
                      <a:r xmlns:a="http://schemas.openxmlformats.org/drawingml/2006/main">
                        <a:rPr sz="28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غير</a:t>
                      </a:r>
                      <a:r xmlns:a="http://schemas.openxmlformats.org/drawingml/2006/main"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spc="-5" dirty="0">
                          <a:latin typeface="Calibri"/>
                          <a:cs typeface="Calibri"/>
                        </a:rPr>
                        <a:t>سريري</a:t>
                      </a:r>
                      <a:r xmlns:a="http://schemas.openxmlformats.org/drawingml/2006/main">
                        <a:rPr sz="2800" spc="-6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dirty="0">
                          <a:latin typeface="Calibri"/>
                          <a:cs typeface="Calibri"/>
                        </a:rPr>
                        <a:t>وجوه.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2" y="3505"/>
            <a:ext cx="894270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 marR="5080" indent="66675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مقارنة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بين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الرصد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والتقييم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التقليديين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الثلاثة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وجوه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(جودة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(الضمان)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6047" y="857199"/>
            <a:ext cx="57842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مستمر</a:t>
            </a:r>
            <a:r xmlns:a="http://schemas.openxmlformats.org/drawingml/2006/main">
              <a:rPr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تحسين</a:t>
            </a:r>
            <a:r xmlns:a="http://schemas.openxmlformats.org/drawingml/2006/main">
              <a:rPr sz="2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(مؤشر الجودة الشاملة)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10856" y="1484757"/>
          <a:ext cx="8028940" cy="5373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ضمان الجودة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3810" algn="ctr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800" b="1" spc="-2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إدارة الجودة الشاملة </a:t>
                      </a:r>
                      <a:r xmlns:a="http://schemas.openxmlformats.org/drawingml/2006/main">
                        <a:rPr sz="2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 xmlns:a="http://schemas.openxmlformats.org/drawingml/2006/main">
                        <a:rPr sz="2800" b="1" spc="-3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مؤشر الجودة الشاملة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9525">
                      <a:solidFill>
                        <a:srgbClr val="EBEB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70"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ct val="100000"/>
                        </a:lnSpc>
                        <a:spcBef>
                          <a:spcPts val="1680"/>
                        </a:spcBef>
                        <a:bidi/>
                      </a:pP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إداري.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21336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8895" marR="753110">
                        <a:lnSpc>
                          <a:spcPct val="100000"/>
                        </a:lnSpc>
                        <a:spcBef>
                          <a:spcPts val="240"/>
                        </a:spcBef>
                        <a:bidi/>
                      </a:pP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عبر الإدارات</a:t>
                      </a:r>
                      <a:r xmlns:a="http://schemas.openxmlformats.org/drawingml/2006/main">
                        <a:rPr sz="2400" spc="-10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حسب</a:t>
                      </a:r>
                      <a:r xmlns:a="http://schemas.openxmlformats.org/drawingml/2006/main"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مريض</a:t>
                      </a:r>
                      <a:r xmlns:a="http://schemas.openxmlformats.org/drawingml/2006/main"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30" dirty="0">
                          <a:latin typeface="Calibri"/>
                          <a:cs typeface="Calibri"/>
                        </a:rPr>
                        <a:t>تدفق.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9525">
                      <a:solidFill>
                        <a:srgbClr val="EBEB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1032">
                <a:tc>
                  <a:txBody>
                    <a:bodyPr/>
                    <a:lstStyle/>
                    <a:p>
                      <a:pPr xmlns:a="http://schemas.openxmlformats.org/drawingml/2006/main" marL="47625" marR="309245">
                        <a:lnSpc>
                          <a:spcPct val="100000"/>
                        </a:lnSpc>
                        <a:spcBef>
                          <a:spcPts val="1175"/>
                        </a:spcBef>
                        <a:bidi/>
                      </a:pP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فصل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متكرر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أبعاد</a:t>
                      </a:r>
                      <a:r xmlns:a="http://schemas.openxmlformats.org/drawingml/2006/main"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جودة</a:t>
                      </a:r>
                      <a:r xmlns:a="http://schemas.openxmlformats.org/drawingml/2006/main"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الرعاية—</a:t>
                      </a:r>
                      <a:r xmlns:a="http://schemas.openxmlformats.org/drawingml/2006/main">
                        <a:rPr sz="2400" spc="-5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مراجعة الملاءمة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منفصلة عن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الفعالية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و/أو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كفاءة.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8895" marR="730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دمج</a:t>
                      </a:r>
                      <a:r xmlns:a="http://schemas.openxmlformats.org/drawingml/2006/main"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كل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الجهود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يحسن</a:t>
                      </a:r>
                      <a:r xmlns:a="http://schemas.openxmlformats.org/drawingml/2006/main"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نتائج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كل من المريض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كفاءة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تقديم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الرعاية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(تحسين</a:t>
                      </a:r>
                      <a:r xmlns:a="http://schemas.openxmlformats.org/drawingml/2006/main"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قيمة).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EBEB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2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76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الأخطاء</a:t>
                      </a:r>
                      <a:r xmlns:a="http://schemas.openxmlformats.org/drawingml/2006/main"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نكون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حق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فردي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762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أداء.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889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الأخطاء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نكون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حق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فشل 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النظام</a:t>
                      </a:r>
                    </a:p>
                    <a:p>
                      <a:pPr xmlns:a="http://schemas.openxmlformats.org/drawingml/2006/main" marL="48895">
                        <a:lnSpc>
                          <a:spcPct val="100000"/>
                        </a:lnSpc>
                        <a:bidi/>
                      </a:pP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(85%).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EBEBEB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24973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32409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8512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48475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692" y="15620"/>
            <a:ext cx="894143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 indent="66675" algn="ctr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مقارنة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بين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تقليدي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يراقب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تقييم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2800" b="1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ثلاثة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وجوه</a:t>
            </a:r>
            <a:r xmlns:a="http://schemas.openxmlformats.org/drawingml/2006/main">
              <a:rPr sz="2800" b="1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(جودة</a:t>
            </a:r>
            <a:r xmlns:a="http://schemas.openxmlformats.org/drawingml/2006/main">
              <a:rPr sz="28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(الضمان)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مستمر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تحسين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1485900"/>
          <a:ext cx="9143999" cy="5372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  <a:bidi/>
                      </a:pPr>
                      <a:r xmlns:a="http://schemas.openxmlformats.org/drawingml/2006/main">
                        <a:rPr sz="2800" b="1" spc="-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ضمان الجودة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1147445">
                        <a:lnSpc>
                          <a:spcPct val="100000"/>
                        </a:lnSpc>
                        <a:spcBef>
                          <a:spcPts val="195"/>
                        </a:spcBef>
                        <a:bidi/>
                      </a:pPr>
                      <a:r xmlns:a="http://schemas.openxmlformats.org/drawingml/2006/main">
                        <a:rPr sz="2800" b="1" spc="-2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إدارة الجودة الشاملة</a:t>
                      </a:r>
                      <a:r xmlns:a="http://schemas.openxmlformats.org/drawingml/2006/main">
                        <a:rPr sz="2800" b="1" spc="-3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 xmlns:a="http://schemas.openxmlformats.org/drawingml/2006/main">
                        <a:rPr sz="2800" b="1" spc="-45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مؤشر الجودة الشاملة</a:t>
                      </a:r>
                      <a:endParaRPr xmlns:a="http://schemas.openxmlformats.org/drawingml/2006/main" sz="2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xmlns:a="http://schemas.openxmlformats.org/drawingml/2006/main" marL="47625">
                        <a:lnSpc>
                          <a:spcPct val="100000"/>
                        </a:lnSpc>
                        <a:spcBef>
                          <a:spcPts val="1800"/>
                        </a:spcBef>
                        <a:tabLst>
                          <a:tab pos="937894" algn="l"/>
                          <a:tab pos="2599690" algn="l"/>
                        </a:tabLst>
                        <a:bidi/>
                      </a:pPr>
                      <a:r xmlns:a="http://schemas.openxmlformats.org/drawingml/2006/main">
                        <a:rPr sz="24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ماذا </a:t>
                      </a:r>
                      <a:r xmlns:a="http://schemas.openxmlformats.org/drawingml/2006/main"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عن</a:t>
                      </a:r>
                      <a:r xmlns:a="http://schemas.openxmlformats.org/drawingml/2006/main">
                        <a:rPr sz="2400" spc="4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رعاية 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المريض</a:t>
                      </a:r>
                      <a:r xmlns:a="http://schemas.openxmlformats.org/drawingml/2006/main">
                        <a:rPr sz="2400" spc="4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رعاية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T w="9525">
                      <a:solidFill>
                        <a:srgbClr val="EBEBEB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 xmlns:a="http://schemas.openxmlformats.org/drawingml/2006/main" marL="49530">
                        <a:lnSpc>
                          <a:spcPct val="100000"/>
                        </a:lnSpc>
                        <a:spcBef>
                          <a:spcPts val="235"/>
                        </a:spcBef>
                        <a:bidi/>
                      </a:pP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أيضًا،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يركز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سابق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9530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تلك: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9530">
                        <a:lnSpc>
                          <a:spcPct val="100000"/>
                        </a:lnSpc>
                        <a:tabLst>
                          <a:tab pos="2329815" algn="l"/>
                        </a:tabLst>
                        <a:bidi/>
                      </a:pPr>
                      <a:r xmlns:a="http://schemas.openxmlformats.org/drawingml/2006/main"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كيف</a:t>
                      </a:r>
                      <a:r xmlns:a="http://schemas.openxmlformats.org/drawingml/2006/main">
                        <a:rPr sz="240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رعاية 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المريض</a:t>
                      </a:r>
                      <a:r xmlns:a="http://schemas.openxmlformats.org/drawingml/2006/main"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رعاية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9530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العمليات.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9530" marR="34925" algn="just">
                        <a:lnSpc>
                          <a:spcPct val="100000"/>
                        </a:lnSpc>
                        <a:tabLst>
                          <a:tab pos="2811780" algn="l"/>
                        </a:tabLst>
                        <a:bidi/>
                      </a:pP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الأنظمة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هُم</a:t>
                      </a:r>
                      <a:r xmlns:a="http://schemas.openxmlformats.org/drawingml/2006/main"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35" dirty="0">
                          <a:latin typeface="Calibri"/>
                          <a:cs typeface="Calibri"/>
                        </a:rPr>
                        <a:t>مفتاح</a:t>
                      </a:r>
                      <a:r xmlns:a="http://schemas.openxmlformats.org/drawingml/2006/main"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5" dirty="0">
                          <a:latin typeface="Calibri"/>
                          <a:cs typeface="Calibri"/>
                        </a:rPr>
                        <a:t>العمليات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والسياسات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والإجراءات</a:t>
                      </a:r>
                      <a:r xmlns:a="http://schemas.openxmlformats.org/drawingml/2006/main">
                        <a:rPr sz="2400" spc="-4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spc="-6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الامتثال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التنظيمي ،</a:t>
                      </a:r>
                      <a:r xmlns:a="http://schemas.openxmlformats.org/drawingml/2006/main">
                        <a:rPr sz="2400" spc="107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العلاقات</a:t>
                      </a:r>
                      <a:r xmlns:a="http://schemas.openxmlformats.org/drawingml/2006/main"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والاتصالات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؛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سريري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المسارات، وإرشادات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الممارسة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،</a:t>
                      </a:r>
                      <a:r xmlns:a="http://schemas.openxmlformats.org/drawingml/2006/main"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والبروتوكولات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953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2930525" algn="l"/>
                        </a:tabLst>
                        <a:bidi/>
                      </a:pPr>
                      <a:r xmlns:a="http://schemas.openxmlformats.org/drawingml/2006/main">
                        <a:rPr sz="240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نتيجة</a:t>
                      </a:r>
                      <a:r xmlns:a="http://schemas.openxmlformats.org/drawingml/2006/main">
                        <a:rPr sz="2400" spc="5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5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رعاية 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المريض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  <a:p>
                      <a:pPr xmlns:a="http://schemas.openxmlformats.org/drawingml/2006/main" marL="4953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idi/>
                      </a:pP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رعاية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حصيلة.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منح.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يمين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خدمة</a:t>
                      </a:r>
                      <a:r xmlns:a="http://schemas.openxmlformats.org/drawingml/2006/main"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ل</a:t>
                      </a:r>
                      <a:r xmlns:a="http://schemas.openxmlformats.org/drawingml/2006/main"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يمين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مريض</a:t>
                      </a:r>
                      <a:r xmlns:a="http://schemas.openxmlformats.org/drawingml/2006/main"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في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​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يمين</a:t>
                      </a:r>
                      <a:r xmlns:a="http://schemas.openxmlformats.org/drawingml/2006/main"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وقت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39">
                <a:tc>
                  <a:txBody>
                    <a:bodyPr/>
                    <a:lstStyle/>
                    <a:p>
                      <a:pPr xmlns:a="http://schemas.openxmlformats.org/drawingml/2006/main" marR="52705" algn="ctr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ركز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مكان.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4">
                <a:tc>
                  <a:txBody>
                    <a:bodyPr/>
                    <a:lstStyle/>
                    <a:p>
                      <a:pPr xmlns:a="http://schemas.openxmlformats.org/drawingml/2006/main" marR="55244" algn="ctr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b="1" spc="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على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tabLst>
                          <a:tab pos="2176145" algn="l"/>
                        </a:tabLst>
                        <a:bidi/>
                      </a:pPr>
                      <a:r xmlns:a="http://schemas.openxmlformats.org/drawingml/2006/main">
                        <a:rPr sz="2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من </a:t>
                      </a:r>
                      <a:r xmlns:a="http://schemas.openxmlformats.org/drawingml/2006/main">
                        <a:rPr sz="2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هو</a:t>
                      </a:r>
                      <a:r xmlns:a="http://schemas.openxmlformats.org/drawingml/2006/main">
                        <a:rPr sz="24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رعاية </a:t>
                      </a: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المريض</a:t>
                      </a:r>
                      <a:r xmlns:a="http://schemas.openxmlformats.org/drawingml/2006/main"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رعاية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spc="-45" dirty="0">
                          <a:latin typeface="Calibri"/>
                          <a:cs typeface="Calibri"/>
                        </a:rPr>
                        <a:t>المعطي.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spc="-10" dirty="0">
                          <a:latin typeface="Calibri"/>
                          <a:cs typeface="Calibri"/>
                        </a:rPr>
                        <a:t>كفؤ</a:t>
                      </a:r>
                      <a:r xmlns:a="http://schemas.openxmlformats.org/drawingml/2006/main"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و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مؤهَل</a:t>
                      </a:r>
                      <a:r xmlns:a="http://schemas.openxmlformats.org/drawingml/2006/main"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طاقم عمل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من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يكون</a:t>
                      </a:r>
                      <a:r xmlns:a="http://schemas.openxmlformats.org/drawingml/2006/main"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عمل</a:t>
                      </a:r>
                      <a:r xmlns:a="http://schemas.openxmlformats.org/drawingml/2006/main"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ال</a:t>
                      </a:r>
                      <a:r xmlns:a="http://schemas.openxmlformats.org/drawingml/2006/main">
                        <a:rPr sz="2400" spc="-15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spc="-5" dirty="0">
                          <a:latin typeface="Calibri"/>
                          <a:cs typeface="Calibri"/>
                        </a:rPr>
                        <a:t>حقوق</a:t>
                      </a:r>
                      <a:r xmlns:a="http://schemas.openxmlformats.org/drawingml/2006/main"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 xmlns:a="http://schemas.openxmlformats.org/drawingml/2006/main">
                        <a:rPr sz="2400" dirty="0">
                          <a:latin typeface="Calibri"/>
                          <a:cs typeface="Calibri"/>
                        </a:rPr>
                        <a:t>أشياء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31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BEBEB"/>
                      </a:solidFill>
                      <a:prstDash val="solid"/>
                    </a:lnR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47625">
                        <a:lnSpc>
                          <a:spcPts val="2520"/>
                        </a:lnSpc>
                        <a:bidi/>
                      </a:pPr>
                      <a:r xmlns:a="http://schemas.openxmlformats.org/drawingml/2006/main">
                        <a:rPr sz="2400" i="1" spc="-10" dirty="0">
                          <a:latin typeface="Calibri"/>
                          <a:cs typeface="Calibri"/>
                        </a:rPr>
                        <a:t>يمين.</a:t>
                      </a:r>
                      <a:endParaRPr xmlns:a="http://schemas.openxmlformats.org/drawingml/2006/main"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EBEBEB"/>
                      </a:solidFill>
                      <a:prstDash val="solid"/>
                    </a:lnL>
                    <a:lnR w="9525">
                      <a:solidFill>
                        <a:srgbClr val="EBEBEB"/>
                      </a:solidFill>
                      <a:prstDash val="solid"/>
                    </a:lnR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" marB="0">
                    <a:lnL w="9525">
                      <a:solidFill>
                        <a:srgbClr val="EBEBEB"/>
                      </a:solidFill>
                      <a:prstDash val="solid"/>
                    </a:lnL>
                    <a:lnT w="9525">
                      <a:solidFill>
                        <a:srgbClr val="EBEBEB"/>
                      </a:solidFill>
                      <a:prstDash val="solid"/>
                    </a:lnT>
                    <a:lnB w="9525">
                      <a:solidFill>
                        <a:srgbClr val="EBEBE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2" y="0"/>
            <a:ext cx="894143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 indent="66675" algn="ctr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800" b="1" dirty="0">
                <a:latin typeface="Calibri"/>
                <a:cs typeface="Calibri"/>
              </a:rPr>
              <a:t>مقارنة</a:t>
            </a:r>
            <a:r xmlns:a="http://schemas.openxmlformats.org/drawingml/2006/main">
              <a:rPr sz="2800" b="1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بين</a:t>
            </a:r>
            <a:r xmlns:a="http://schemas.openxmlformats.org/drawingml/2006/main">
              <a:rPr sz="28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تقليدي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يراقب</a:t>
            </a:r>
            <a:r xmlns:a="http://schemas.openxmlformats.org/drawingml/2006/main">
              <a:rPr sz="2800" b="1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latin typeface="Calibri"/>
                <a:cs typeface="Calibri"/>
              </a:rPr>
              <a:t>تقييم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2800" b="1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الثلاثة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وجوه</a:t>
            </a:r>
            <a:r xmlns:a="http://schemas.openxmlformats.org/drawingml/2006/main">
              <a:rPr sz="28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b="1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(جودة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(الضمان)</a:t>
            </a:r>
            <a:r xmlns:a="http://schemas.openxmlformats.org/drawingml/2006/main">
              <a:rPr sz="28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b="1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مستمر</a:t>
            </a:r>
            <a:r xmlns:a="http://schemas.openxmlformats.org/drawingml/2006/main">
              <a:rPr sz="2800" b="1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8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latin typeface="Calibri"/>
                <a:cs typeface="Calibri"/>
              </a:rPr>
              <a:t>تحسين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11423" y="2676144"/>
            <a:ext cx="600710" cy="241300"/>
            <a:chOff x="3011423" y="2676144"/>
            <a:chExt cx="600710" cy="241300"/>
          </a:xfrm>
        </p:grpSpPr>
        <p:sp>
          <p:nvSpPr>
            <p:cNvPr id="5" name="object 5"/>
            <p:cNvSpPr/>
            <p:nvPr/>
          </p:nvSpPr>
          <p:spPr>
            <a:xfrm>
              <a:off x="3023615" y="268833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467868" y="0"/>
                  </a:moveTo>
                  <a:lnTo>
                    <a:pt x="467868" y="54101"/>
                  </a:lnTo>
                  <a:lnTo>
                    <a:pt x="0" y="54101"/>
                  </a:lnTo>
                  <a:lnTo>
                    <a:pt x="0" y="162305"/>
                  </a:lnTo>
                  <a:lnTo>
                    <a:pt x="467868" y="162305"/>
                  </a:lnTo>
                  <a:lnTo>
                    <a:pt x="467868" y="216408"/>
                  </a:lnTo>
                  <a:lnTo>
                    <a:pt x="576071" y="108203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23615" y="2688336"/>
              <a:ext cx="576580" cy="216535"/>
            </a:xfrm>
            <a:custGeom>
              <a:avLst/>
              <a:gdLst/>
              <a:ahLst/>
              <a:cxnLst/>
              <a:rect l="l" t="t" r="r" b="b"/>
              <a:pathLst>
                <a:path w="576579" h="216535">
                  <a:moveTo>
                    <a:pt x="0" y="54101"/>
                  </a:moveTo>
                  <a:lnTo>
                    <a:pt x="467868" y="54101"/>
                  </a:lnTo>
                  <a:lnTo>
                    <a:pt x="467868" y="0"/>
                  </a:lnTo>
                  <a:lnTo>
                    <a:pt x="576071" y="108203"/>
                  </a:lnTo>
                  <a:lnTo>
                    <a:pt x="467868" y="216408"/>
                  </a:lnTo>
                  <a:lnTo>
                    <a:pt x="467868" y="162305"/>
                  </a:lnTo>
                  <a:lnTo>
                    <a:pt x="0" y="162305"/>
                  </a:lnTo>
                  <a:lnTo>
                    <a:pt x="0" y="54101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95016" y="4468367"/>
            <a:ext cx="457200" cy="295910"/>
            <a:chOff x="2795016" y="4468367"/>
            <a:chExt cx="457200" cy="295910"/>
          </a:xfrm>
        </p:grpSpPr>
        <p:sp>
          <p:nvSpPr>
            <p:cNvPr id="8" name="object 8"/>
            <p:cNvSpPr/>
            <p:nvPr/>
          </p:nvSpPr>
          <p:spPr>
            <a:xfrm>
              <a:off x="2807208" y="4480559"/>
              <a:ext cx="433070" cy="271780"/>
            </a:xfrm>
            <a:custGeom>
              <a:avLst/>
              <a:gdLst/>
              <a:ahLst/>
              <a:cxnLst/>
              <a:rect l="l" t="t" r="r" b="b"/>
              <a:pathLst>
                <a:path w="433069" h="271779">
                  <a:moveTo>
                    <a:pt x="297180" y="0"/>
                  </a:moveTo>
                  <a:lnTo>
                    <a:pt x="297180" y="67817"/>
                  </a:lnTo>
                  <a:lnTo>
                    <a:pt x="0" y="67817"/>
                  </a:lnTo>
                  <a:lnTo>
                    <a:pt x="0" y="203453"/>
                  </a:lnTo>
                  <a:lnTo>
                    <a:pt x="297180" y="203453"/>
                  </a:lnTo>
                  <a:lnTo>
                    <a:pt x="297180" y="271271"/>
                  </a:lnTo>
                  <a:lnTo>
                    <a:pt x="432816" y="135635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07208" y="4480559"/>
              <a:ext cx="433070" cy="271780"/>
            </a:xfrm>
            <a:custGeom>
              <a:avLst/>
              <a:gdLst/>
              <a:ahLst/>
              <a:cxnLst/>
              <a:rect l="l" t="t" r="r" b="b"/>
              <a:pathLst>
                <a:path w="433069" h="271779">
                  <a:moveTo>
                    <a:pt x="0" y="67817"/>
                  </a:moveTo>
                  <a:lnTo>
                    <a:pt x="297180" y="67817"/>
                  </a:lnTo>
                  <a:lnTo>
                    <a:pt x="297180" y="0"/>
                  </a:lnTo>
                  <a:lnTo>
                    <a:pt x="432816" y="135635"/>
                  </a:lnTo>
                  <a:lnTo>
                    <a:pt x="297180" y="271271"/>
                  </a:lnTo>
                  <a:lnTo>
                    <a:pt x="297180" y="203453"/>
                  </a:lnTo>
                  <a:lnTo>
                    <a:pt x="0" y="203453"/>
                  </a:lnTo>
                  <a:lnTo>
                    <a:pt x="0" y="67817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077456" y="2883407"/>
            <a:ext cx="457200" cy="307975"/>
            <a:chOff x="7077456" y="2883407"/>
            <a:chExt cx="457200" cy="307975"/>
          </a:xfrm>
        </p:grpSpPr>
        <p:sp>
          <p:nvSpPr>
            <p:cNvPr id="11" name="object 11"/>
            <p:cNvSpPr/>
            <p:nvPr/>
          </p:nvSpPr>
          <p:spPr>
            <a:xfrm>
              <a:off x="7089648" y="2895599"/>
              <a:ext cx="433070" cy="283845"/>
            </a:xfrm>
            <a:custGeom>
              <a:avLst/>
              <a:gdLst/>
              <a:ahLst/>
              <a:cxnLst/>
              <a:rect l="l" t="t" r="r" b="b"/>
              <a:pathLst>
                <a:path w="433070" h="283844">
                  <a:moveTo>
                    <a:pt x="291083" y="0"/>
                  </a:moveTo>
                  <a:lnTo>
                    <a:pt x="291083" y="70865"/>
                  </a:lnTo>
                  <a:lnTo>
                    <a:pt x="0" y="70865"/>
                  </a:lnTo>
                  <a:lnTo>
                    <a:pt x="0" y="212598"/>
                  </a:lnTo>
                  <a:lnTo>
                    <a:pt x="291083" y="212598"/>
                  </a:lnTo>
                  <a:lnTo>
                    <a:pt x="291083" y="283463"/>
                  </a:lnTo>
                  <a:lnTo>
                    <a:pt x="432816" y="141732"/>
                  </a:lnTo>
                  <a:lnTo>
                    <a:pt x="2910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89648" y="2895599"/>
              <a:ext cx="433070" cy="283845"/>
            </a:xfrm>
            <a:custGeom>
              <a:avLst/>
              <a:gdLst/>
              <a:ahLst/>
              <a:cxnLst/>
              <a:rect l="l" t="t" r="r" b="b"/>
              <a:pathLst>
                <a:path w="433070" h="283844">
                  <a:moveTo>
                    <a:pt x="0" y="70865"/>
                  </a:moveTo>
                  <a:lnTo>
                    <a:pt x="291083" y="70865"/>
                  </a:lnTo>
                  <a:lnTo>
                    <a:pt x="291083" y="0"/>
                  </a:lnTo>
                  <a:lnTo>
                    <a:pt x="432816" y="141732"/>
                  </a:lnTo>
                  <a:lnTo>
                    <a:pt x="291083" y="283463"/>
                  </a:lnTo>
                  <a:lnTo>
                    <a:pt x="291083" y="212598"/>
                  </a:lnTo>
                  <a:lnTo>
                    <a:pt x="0" y="212598"/>
                  </a:lnTo>
                  <a:lnTo>
                    <a:pt x="0" y="70865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540752" y="6153911"/>
            <a:ext cx="475615" cy="292735"/>
            <a:chOff x="7540752" y="6153911"/>
            <a:chExt cx="475615" cy="292735"/>
          </a:xfrm>
        </p:grpSpPr>
        <p:sp>
          <p:nvSpPr>
            <p:cNvPr id="14" name="object 14"/>
            <p:cNvSpPr/>
            <p:nvPr/>
          </p:nvSpPr>
          <p:spPr>
            <a:xfrm>
              <a:off x="7552944" y="6166103"/>
              <a:ext cx="451484" cy="268605"/>
            </a:xfrm>
            <a:custGeom>
              <a:avLst/>
              <a:gdLst/>
              <a:ahLst/>
              <a:cxnLst/>
              <a:rect l="l" t="t" r="r" b="b"/>
              <a:pathLst>
                <a:path w="451484" h="268604">
                  <a:moveTo>
                    <a:pt x="316991" y="0"/>
                  </a:moveTo>
                  <a:lnTo>
                    <a:pt x="316991" y="67056"/>
                  </a:lnTo>
                  <a:lnTo>
                    <a:pt x="0" y="67056"/>
                  </a:lnTo>
                  <a:lnTo>
                    <a:pt x="0" y="201168"/>
                  </a:lnTo>
                  <a:lnTo>
                    <a:pt x="316991" y="201168"/>
                  </a:lnTo>
                  <a:lnTo>
                    <a:pt x="316991" y="268224"/>
                  </a:lnTo>
                  <a:lnTo>
                    <a:pt x="451103" y="134112"/>
                  </a:lnTo>
                  <a:lnTo>
                    <a:pt x="3169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52944" y="6166103"/>
              <a:ext cx="451484" cy="268605"/>
            </a:xfrm>
            <a:custGeom>
              <a:avLst/>
              <a:gdLst/>
              <a:ahLst/>
              <a:cxnLst/>
              <a:rect l="l" t="t" r="r" b="b"/>
              <a:pathLst>
                <a:path w="451484" h="268604">
                  <a:moveTo>
                    <a:pt x="0" y="67056"/>
                  </a:moveTo>
                  <a:lnTo>
                    <a:pt x="316991" y="67056"/>
                  </a:lnTo>
                  <a:lnTo>
                    <a:pt x="316991" y="0"/>
                  </a:lnTo>
                  <a:lnTo>
                    <a:pt x="451103" y="134112"/>
                  </a:lnTo>
                  <a:lnTo>
                    <a:pt x="316991" y="268224"/>
                  </a:lnTo>
                  <a:lnTo>
                    <a:pt x="316991" y="201168"/>
                  </a:lnTo>
                  <a:lnTo>
                    <a:pt x="0" y="201168"/>
                  </a:lnTo>
                  <a:lnTo>
                    <a:pt x="0" y="67056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2952" y="33528"/>
              <a:ext cx="3026663" cy="17038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2952" y="4328159"/>
              <a:ext cx="3041904" cy="9723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764868"/>
            <a:ext cx="89890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tabLst>
                <a:tab pos="414655" algn="l"/>
                <a:tab pos="829310" algn="l"/>
                <a:tab pos="1543050" algn="l"/>
                <a:tab pos="3750310" algn="l"/>
                <a:tab pos="4250690" algn="l"/>
                <a:tab pos="4963795" algn="l"/>
                <a:tab pos="6107430" algn="l"/>
                <a:tab pos="8312150" algn="l"/>
                <a:tab pos="8781415" algn="l"/>
              </a:tabLst>
              <a:bidi/>
            </a:pPr>
            <a:r xmlns:a="http://schemas.openxmlformats.org/drawingml/2006/main">
              <a:rPr sz="3200" spc="5" dirty="0">
                <a:solidFill>
                  <a:srgbClr val="000000"/>
                </a:solidFill>
              </a:rPr>
              <a:t>هو -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هي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5" dirty="0">
                <a:solidFill>
                  <a:srgbClr val="000000"/>
                </a:solidFill>
              </a:rPr>
              <a:t>هل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هو 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هذا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أنا </a:t>
            </a:r>
            <a:r xmlns:a="http://schemas.openxmlformats.org/drawingml/2006/main">
              <a:rPr sz="3200" spc="-40" dirty="0">
                <a:solidFill>
                  <a:srgbClr val="000000"/>
                </a:solidFill>
              </a:rPr>
              <a:t>لا </a:t>
            </a:r>
            <a:r xmlns:a="http://schemas.openxmlformats.org/drawingml/2006/main">
              <a:rPr sz="3200" spc="-35" dirty="0">
                <a:solidFill>
                  <a:srgbClr val="000000"/>
                </a:solidFill>
              </a:rPr>
              <a:t>أشارك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3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2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التابع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كامل</a:t>
            </a:r>
            <a:r xmlns:a="http://schemas.openxmlformats.org/drawingml/2006/main">
              <a:rPr sz="3200" spc="-3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منظمة</a:t>
            </a:r>
            <a:r xmlns:a="http://schemas.openxmlformats.org/drawingml/2006/main">
              <a:rPr sz="3200" spc="-7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1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4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2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5" dirty="0">
                <a:solidFill>
                  <a:srgbClr val="000000"/>
                </a:solidFill>
              </a:rPr>
              <a:t>في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عملية</a:t>
            </a:r>
            <a:r xmlns:a="http://schemas.openxmlformats.org/drawingml/2006/main">
              <a:rPr sz="3200" spc="-1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35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ل</a:t>
            </a:r>
            <a:r xmlns:a="http://schemas.openxmlformats.org/drawingml/2006/main">
              <a:rPr sz="3200" spc="5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جودة</a:t>
            </a:r>
            <a:r xmlns:a="http://schemas.openxmlformats.org/drawingml/2006/main">
              <a:rPr sz="3200" spc="5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20" dirty="0">
                <a:solidFill>
                  <a:srgbClr val="000000"/>
                </a:solidFill>
              </a:rPr>
              <a:t>تحسين</a:t>
            </a:r>
            <a:r xmlns:a="http://schemas.openxmlformats.org/drawingml/2006/main">
              <a:rPr sz="3200" spc="75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ل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20" dirty="0">
                <a:solidFill>
                  <a:srgbClr val="000000"/>
                </a:solidFill>
              </a:rPr>
              <a:t>يمد</a:t>
            </a:r>
            <a:r xmlns:a="http://schemas.openxmlformats.org/drawingml/2006/main">
              <a:rPr sz="3200" spc="5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قيمة.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4595240"/>
            <a:ext cx="84518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الوظائف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موظفين</a:t>
            </a:r>
            <a:r xmlns:a="http://schemas.openxmlformats.org/drawingml/2006/main">
              <a:rPr sz="3200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للمشاركة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434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26079"/>
            <a:ext cx="4572000" cy="17282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408" y="2926079"/>
            <a:ext cx="4182061" cy="16594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4612" y="5448308"/>
            <a:ext cx="4033174" cy="12789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5" y="5373623"/>
            <a:ext cx="4279392" cy="14756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4868"/>
            <a:ext cx="8986520" cy="314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715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مقابلة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عميل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احتياجات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أهداف.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00000"/>
              </a:lnSpc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التحسين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المستمر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 كافة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الأعمال،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المستوى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العالي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استراتيجي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تخطيط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واتخاذ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القرار،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للتفاصيل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تنفيذ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عمل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عناصر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محل</a:t>
            </a:r>
            <a:r xmlns:a="http://schemas.openxmlformats.org/drawingml/2006/main">
              <a:rPr sz="32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أرضية.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323" y="5684681"/>
            <a:ext cx="3366536" cy="4142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184" y="5084062"/>
            <a:ext cx="5004816" cy="17586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7434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71" y="2276855"/>
            <a:ext cx="1865376" cy="182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9952" y="2779776"/>
            <a:ext cx="1827307" cy="213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4815" y="4940808"/>
            <a:ext cx="1827307" cy="182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2592" y="4005071"/>
            <a:ext cx="1827307" cy="1828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8824" y="3870959"/>
            <a:ext cx="1868424" cy="182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74576"/>
            <a:ext cx="8989060" cy="5483860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2135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35" dirty="0">
                <a:latin typeface="Calibri"/>
                <a:cs typeface="Calibri"/>
              </a:rPr>
              <a:t>مفتاح</a:t>
            </a:r>
            <a:r xmlns:a="http://schemas.openxmlformats.org/drawingml/2006/main">
              <a:rPr sz="30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مبادئ</a:t>
            </a:r>
            <a:r xmlns:a="http://schemas.openxmlformats.org/drawingml/2006/main">
              <a:rPr sz="30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نكون: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13360" indent="-201295">
              <a:lnSpc>
                <a:spcPct val="100000"/>
              </a:lnSpc>
              <a:spcBef>
                <a:spcPts val="2045"/>
              </a:spcBef>
              <a:buChar char="-"/>
              <a:tabLst>
                <a:tab pos="21399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3000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التزام.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13360" indent="-201295">
              <a:lnSpc>
                <a:spcPct val="100000"/>
              </a:lnSpc>
              <a:spcBef>
                <a:spcPts val="2039"/>
              </a:spcBef>
              <a:buChar char="-"/>
              <a:tabLst>
                <a:tab pos="21399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موظف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التمكين.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13360" indent="-201295">
              <a:lnSpc>
                <a:spcPct val="100000"/>
              </a:lnSpc>
              <a:spcBef>
                <a:spcPts val="2045"/>
              </a:spcBef>
              <a:buChar char="-"/>
              <a:tabLst>
                <a:tab pos="213995" algn="l"/>
              </a:tabLst>
              <a:bidi/>
            </a:pPr>
            <a:r xmlns:a="http://schemas.openxmlformats.org/drawingml/2006/main">
              <a:rPr sz="3000" spc="-25" dirty="0">
                <a:latin typeface="Calibri"/>
                <a:cs typeface="Calibri"/>
              </a:rPr>
              <a:t>حقيقة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قائم على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قرار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تحضير.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13360" indent="-201295">
              <a:lnSpc>
                <a:spcPct val="100000"/>
              </a:lnSpc>
              <a:spcBef>
                <a:spcPts val="2039"/>
              </a:spcBef>
              <a:buChar char="-"/>
              <a:tabLst>
                <a:tab pos="21399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مستمر</a:t>
            </a:r>
            <a:r xmlns:a="http://schemas.openxmlformats.org/drawingml/2006/main">
              <a:rPr sz="3000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تحسين.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2045"/>
              </a:spcBef>
              <a:buChar char="-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عميل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ركز.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R="5080" algn="r">
              <a:lnSpc>
                <a:spcPct val="100000"/>
              </a:lnSpc>
              <a:spcBef>
                <a:spcPts val="1560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3000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ثقافة.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R="5715" algn="r">
              <a:lnSpc>
                <a:spcPct val="100000"/>
              </a:lnSpc>
              <a:spcBef>
                <a:spcPts val="365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مستمر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تعلُّم.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20" y="1743454"/>
            <a:ext cx="4069079" cy="51145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885" y="192989"/>
            <a:ext cx="47752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65" dirty="0"/>
              <a:t>مفتاح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20" dirty="0"/>
              <a:t>المفاهيم</a:t>
            </a:r>
            <a:r xmlns:a="http://schemas.openxmlformats.org/drawingml/2006/main">
              <a:rPr spc="45" dirty="0"/>
              <a:t> </a:t>
            </a:r>
            <a:r xmlns:a="http://schemas.openxmlformats.org/drawingml/2006/main">
              <a:rPr spc="-5" dirty="0"/>
              <a:t>من </a:t>
            </a:r>
            <a:r xmlns:a="http://schemas.openxmlformats.org/drawingml/2006/main">
              <a:rPr spc="-50" dirty="0"/>
              <a:t>إدارة الجودة الشاملة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2190" y="1688871"/>
            <a:ext cx="96520" cy="381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xmlns:a="http://schemas.openxmlformats.org/drawingml/2006/main">
              <a:lnSpc>
                <a:spcPts val="2850"/>
              </a:lnSpc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23950"/>
            <a:ext cx="7837170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289560" indent="-277495">
              <a:lnSpc>
                <a:spcPct val="100000"/>
              </a:lnSpc>
              <a:spcBef>
                <a:spcPts val="100"/>
              </a:spcBef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90" dirty="0">
                <a:latin typeface="Calibri"/>
                <a:cs typeface="Calibri"/>
              </a:rPr>
              <a:t>قمة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قيادة.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إنشاء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شركة كبرى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نطاق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من أجل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الجودة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25" dirty="0">
                <a:latin typeface="Calibri"/>
                <a:cs typeface="Calibri"/>
              </a:rPr>
              <a:t>تحويل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الشركات</a:t>
            </a:r>
            <a:r xmlns:a="http://schemas.openxmlformats.org/drawingml/2006/main">
              <a:rPr sz="3000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ثقافة.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spcBef>
                <a:spcPts val="5"/>
              </a:spcBef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عميل</a:t>
            </a:r>
            <a:r xmlns:a="http://schemas.openxmlformats.org/drawingml/2006/main">
              <a:rPr sz="3000" spc="-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ركز.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ركز.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تعاوني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يقترب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تحسين.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موظف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تعليم</a:t>
            </a:r>
            <a:r xmlns:a="http://schemas.openxmlformats.org/drawingml/2006/main">
              <a:rPr sz="300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تمرين.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تعلُّم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يمارس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تدريس.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spcBef>
                <a:spcPts val="5"/>
              </a:spcBef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المقارنة المعيارية.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000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قياس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إحصائيات.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spcBef>
                <a:spcPts val="5"/>
              </a:spcBef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تعرُّف</a:t>
            </a:r>
            <a:r xmlns:a="http://schemas.openxmlformats.org/drawingml/2006/main">
              <a:rPr sz="3000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جائزة.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89560" indent="-277495">
              <a:lnSpc>
                <a:spcPct val="100000"/>
              </a:lnSpc>
              <a:buChar char="•"/>
              <a:tabLst>
                <a:tab pos="29019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300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اندماج.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67400" y="3861815"/>
            <a:ext cx="3276600" cy="2996565"/>
            <a:chOff x="5867400" y="3861815"/>
            <a:chExt cx="3276600" cy="29965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3861815"/>
              <a:ext cx="3276599" cy="1810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5373623"/>
              <a:ext cx="3276600" cy="148437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3031" y="1170699"/>
            <a:ext cx="2410967" cy="22583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413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20" dirty="0"/>
              <a:t>جودة</a:t>
            </a:r>
            <a:r xmlns:a="http://schemas.openxmlformats.org/drawingml/2006/main">
              <a:rPr spc="40" dirty="0"/>
              <a:t> </a:t>
            </a:r>
            <a:r xmlns:a="http://schemas.openxmlformats.org/drawingml/2006/main">
              <a:rPr spc="-15" dirty="0"/>
              <a:t>إدارة</a:t>
            </a:r>
            <a:r xmlns:a="http://schemas.openxmlformats.org/drawingml/2006/main">
              <a:rPr spc="65" dirty="0"/>
              <a:t> </a:t>
            </a:r>
            <a:r xmlns:a="http://schemas.openxmlformats.org/drawingml/2006/main">
              <a:rPr spc="-10" dirty="0"/>
              <a:t>مبادئ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31570"/>
            <a:ext cx="5210175" cy="551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94030" indent="-48196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94665" algn="l"/>
              </a:tabLst>
              <a:bidi/>
            </a:pPr>
            <a:r xmlns:a="http://schemas.openxmlformats.org/drawingml/2006/main">
              <a:rPr sz="2400" spc="-10" dirty="0">
                <a:latin typeface="Calibri"/>
                <a:cs typeface="Calibri"/>
              </a:rPr>
              <a:t>"منتج"</a:t>
            </a:r>
            <a:r xmlns:a="http://schemas.openxmlformats.org/drawingml/2006/main">
              <a:rPr sz="2400" spc="14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عمل</a:t>
            </a:r>
            <a:r xmlns:a="http://schemas.openxmlformats.org/drawingml/2006/main">
              <a:rPr sz="2400" spc="13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400" spc="1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مُتَفَوِّق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 marR="6985" algn="just">
              <a:lnSpc>
                <a:spcPct val="170100"/>
              </a:lnSpc>
              <a:bidi/>
            </a:pPr>
            <a:r xmlns:a="http://schemas.openxmlformats.org/drawingml/2006/main">
              <a:rPr sz="2400" spc="-10" dirty="0">
                <a:latin typeface="Calibri"/>
                <a:cs typeface="Calibri"/>
              </a:rPr>
              <a:t>من خلال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العمليات."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شخص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400" spc="-5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جزء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العمليات.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 marR="6350" algn="just">
              <a:lnSpc>
                <a:spcPct val="170100"/>
              </a:lnSpc>
              <a:spcBef>
                <a:spcPts val="575"/>
              </a:spcBef>
              <a:buAutoNum type="arabicPeriod" startAt="2"/>
              <a:tabLst>
                <a:tab pos="1140460" algn="l"/>
                <a:tab pos="1141095" algn="l"/>
                <a:tab pos="2939415" algn="l"/>
              </a:tabLst>
              <a:bidi/>
            </a:pPr>
            <a:r xmlns:a="http://schemas.openxmlformats.org/drawingml/2006/main">
              <a:rPr sz="2400" spc="-5" dirty="0">
                <a:latin typeface="Calibri"/>
                <a:cs typeface="Calibri"/>
              </a:rPr>
              <a:t>"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عميل ومورد جيد"</a:t>
            </a:r>
            <a:r xmlns:a="http://schemas.openxmlformats.org/drawingml/2006/main">
              <a:rPr sz="2400" spc="-5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العلاقات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ضرورية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للغاية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لـ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صوت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4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إدارة."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70100"/>
              </a:lnSpc>
              <a:spcBef>
                <a:spcPts val="575"/>
              </a:spcBef>
              <a:buAutoNum type="arabicPeriod" startAt="2"/>
              <a:tabLst>
                <a:tab pos="339725" algn="l"/>
              </a:tabLst>
              <a:bidi/>
            </a:pPr>
            <a:r xmlns:a="http://schemas.openxmlformats.org/drawingml/2006/main">
              <a:rPr sz="2400" b="1" spc="-5" dirty="0">
                <a:latin typeface="Calibri"/>
                <a:cs typeface="Calibri"/>
              </a:rPr>
              <a:t>" </a:t>
            </a:r>
            <a:r xmlns:a="http://schemas.openxmlformats.org/drawingml/2006/main">
              <a:rPr sz="2400" b="1" spc="-10" dirty="0">
                <a:latin typeface="Calibri"/>
                <a:cs typeface="Calibri"/>
              </a:rPr>
              <a:t>المصدر الرئيسي </a:t>
            </a:r>
            <a:r xmlns:a="http://schemas.openxmlformats.org/drawingml/2006/main">
              <a:rPr sz="2400" b="1" spc="-15" dirty="0">
                <a:latin typeface="Calibri"/>
                <a:cs typeface="Calibri"/>
              </a:rPr>
              <a:t>لعيوب </a:t>
            </a:r>
            <a:r xmlns:a="http://schemas.openxmlformats.org/drawingml/2006/main">
              <a:rPr sz="2400" b="1" dirty="0">
                <a:latin typeface="Calibri"/>
                <a:cs typeface="Calibri"/>
              </a:rPr>
              <a:t>الجودة </a:t>
            </a:r>
            <a:r xmlns:a="http://schemas.openxmlformats.org/drawingml/2006/main">
              <a:rPr sz="2400" b="1" spc="10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24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مشاكل</a:t>
            </a:r>
            <a:r xmlns:a="http://schemas.openxmlformats.org/drawingml/2006/main">
              <a:rPr sz="24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400" b="1" spc="-35" dirty="0">
                <a:latin typeface="Calibri"/>
                <a:cs typeface="Calibri"/>
              </a:rPr>
              <a:t> " </a:t>
            </a:r>
            <a:r xmlns:a="http://schemas.openxmlformats.org/drawingml/2006/main">
              <a:rPr sz="2400" b="1" dirty="0">
                <a:latin typeface="Calibri"/>
                <a:cs typeface="Calibri"/>
              </a:rPr>
              <a:t>العملية </a:t>
            </a:r>
            <a:r xmlns:a="http://schemas.openxmlformats.org/drawingml/2006/main">
              <a:rPr sz="2400" b="1" spc="-5" dirty="0">
                <a:latin typeface="Calibri"/>
                <a:cs typeface="Calibri"/>
              </a:rPr>
              <a:t>."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4479" y="3159379"/>
            <a:ext cx="3779520" cy="3698875"/>
            <a:chOff x="5364479" y="3159379"/>
            <a:chExt cx="3779520" cy="36988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0991" y="3159379"/>
              <a:ext cx="3493007" cy="20709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79" y="4940807"/>
              <a:ext cx="3779519" cy="191719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7735" y="1308532"/>
            <a:ext cx="3636264" cy="176080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413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20" dirty="0"/>
              <a:t>جودة</a:t>
            </a:r>
            <a:r xmlns:a="http://schemas.openxmlformats.org/drawingml/2006/main">
              <a:rPr spc="40" dirty="0"/>
              <a:t> </a:t>
            </a:r>
            <a:r xmlns:a="http://schemas.openxmlformats.org/drawingml/2006/main">
              <a:rPr spc="-15" dirty="0"/>
              <a:t>إدارة</a:t>
            </a:r>
            <a:r xmlns:a="http://schemas.openxmlformats.org/drawingml/2006/main">
              <a:rPr spc="65" dirty="0"/>
              <a:t> </a:t>
            </a:r>
            <a:r xmlns:a="http://schemas.openxmlformats.org/drawingml/2006/main">
              <a:rPr spc="-10" dirty="0"/>
              <a:t>مبادئ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46810"/>
            <a:ext cx="5567680" cy="5376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41630" indent="-329565" algn="just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342265" algn="l"/>
              </a:tabLst>
              <a:bidi/>
            </a:pPr>
            <a:r xmlns:a="http://schemas.openxmlformats.org/drawingml/2006/main">
              <a:rPr sz="2600" b="1" spc="-20" dirty="0">
                <a:latin typeface="Calibri"/>
                <a:cs typeface="Calibri"/>
              </a:rPr>
              <a:t>فقير</a:t>
            </a:r>
            <a:r xmlns:a="http://schemas.openxmlformats.org/drawingml/2006/main">
              <a:rPr sz="26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600" b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غالية الثمن.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2700" marR="6350" algn="just">
              <a:lnSpc>
                <a:spcPct val="170100"/>
              </a:lnSpc>
              <a:spcBef>
                <a:spcPts val="620"/>
              </a:spcBef>
              <a:buFont typeface="Calibri"/>
              <a:buAutoNum type="arabicPeriod" startAt="4"/>
              <a:tabLst>
                <a:tab pos="549910" algn="l"/>
              </a:tabLst>
              <a:bidi/>
            </a:pPr>
            <a:r xmlns:a="http://schemas.openxmlformats.org/drawingml/2006/main">
              <a:rPr sz="2600" b="1" spc="-5" dirty="0">
                <a:latin typeface="Calibri"/>
                <a:cs typeface="Calibri"/>
              </a:rPr>
              <a:t>فهم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التباين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العمليات</a:t>
            </a:r>
            <a:r xmlns:a="http://schemas.openxmlformats.org/drawingml/2006/main">
              <a:rPr sz="2600" b="1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مفتاح</a:t>
            </a:r>
            <a:r xmlns:a="http://schemas.openxmlformats.org/drawingml/2006/main">
              <a:rPr sz="26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تحسين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30" dirty="0">
                <a:latin typeface="Calibri"/>
                <a:cs typeface="Calibri"/>
              </a:rPr>
              <a:t>جودة.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2700" marR="5715" algn="just">
              <a:lnSpc>
                <a:spcPct val="170100"/>
              </a:lnSpc>
              <a:spcBef>
                <a:spcPts val="625"/>
              </a:spcBef>
              <a:buAutoNum type="arabicPeriod" startAt="4"/>
              <a:tabLst>
                <a:tab pos="409575" algn="l"/>
              </a:tabLst>
              <a:bidi/>
            </a:pPr>
            <a:r xmlns:a="http://schemas.openxmlformats.org/drawingml/2006/main">
              <a:rPr sz="2600" b="1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ينبغي أن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تركز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السيطرة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حيوي</a:t>
            </a:r>
            <a:r xmlns:a="http://schemas.openxmlformats.org/drawingml/2006/main">
              <a:rPr sz="26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العمليات.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70100"/>
              </a:lnSpc>
              <a:spcBef>
                <a:spcPts val="625"/>
              </a:spcBef>
              <a:buAutoNum type="arabicPeriod" startAt="4"/>
              <a:tabLst>
                <a:tab pos="424815" algn="l"/>
              </a:tabLst>
              <a:bidi/>
            </a:pPr>
            <a:r xmlns:a="http://schemas.openxmlformats.org/drawingml/2006/main">
              <a:rPr sz="26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حديث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يقترب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600" b="1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متأصلة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تماما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علمي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إحصائية</a:t>
            </a:r>
            <a:r xmlns:a="http://schemas.openxmlformats.org/drawingml/2006/main">
              <a:rPr sz="2600" b="1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تفكير.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40552" y="838200"/>
            <a:ext cx="3203575" cy="6019800"/>
            <a:chOff x="5940552" y="838200"/>
            <a:chExt cx="3203575" cy="6019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838200"/>
              <a:ext cx="3203448" cy="1798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2420111"/>
              <a:ext cx="3203447" cy="4437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1770"/>
            <a:ext cx="9144000" cy="6056630"/>
            <a:chOff x="0" y="801770"/>
            <a:chExt cx="9144000" cy="6056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84" y="801770"/>
              <a:ext cx="8384388" cy="60562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6007" y="6376414"/>
              <a:ext cx="609600" cy="371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736590"/>
              <a:ext cx="2987040" cy="21214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9184" y="1341120"/>
              <a:ext cx="5004815" cy="14386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0991" y="2505456"/>
              <a:ext cx="2362200" cy="350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413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20" dirty="0"/>
              <a:t>جودة</a:t>
            </a:r>
            <a:r xmlns:a="http://schemas.openxmlformats.org/drawingml/2006/main">
              <a:rPr spc="40" dirty="0"/>
              <a:t> </a:t>
            </a:r>
            <a:r xmlns:a="http://schemas.openxmlformats.org/drawingml/2006/main">
              <a:rPr spc="-15" dirty="0"/>
              <a:t>إدارة</a:t>
            </a:r>
            <a:r xmlns:a="http://schemas.openxmlformats.org/drawingml/2006/main">
              <a:rPr spc="65" dirty="0"/>
              <a:t> </a:t>
            </a:r>
            <a:r xmlns:a="http://schemas.openxmlformats.org/drawingml/2006/main">
              <a:rPr spc="-10" dirty="0"/>
              <a:t>مبادئ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46810"/>
            <a:ext cx="5998210" cy="117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41630" indent="-329565">
              <a:lnSpc>
                <a:spcPct val="100000"/>
              </a:lnSpc>
              <a:spcBef>
                <a:spcPts val="95"/>
              </a:spcBef>
              <a:buAutoNum type="arabicPeriod" startAt="8"/>
              <a:tabLst>
                <a:tab pos="342265" algn="l"/>
              </a:tabLst>
              <a:bidi/>
            </a:pPr>
            <a:r xmlns:a="http://schemas.openxmlformats.org/drawingml/2006/main">
              <a:rPr sz="2600" b="1" spc="-60" dirty="0">
                <a:latin typeface="Calibri"/>
                <a:cs typeface="Calibri"/>
              </a:rPr>
              <a:t>المجموع</a:t>
            </a:r>
            <a:r xmlns:a="http://schemas.openxmlformats.org/drawingml/2006/main">
              <a:rPr sz="26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موظف</a:t>
            </a:r>
            <a:r xmlns:a="http://schemas.openxmlformats.org/drawingml/2006/main">
              <a:rPr sz="2600" b="1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المشاركة</a:t>
            </a:r>
            <a:r xmlns:a="http://schemas.openxmlformats.org/drawingml/2006/main">
              <a:rPr sz="2600"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شديد الأهمية.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rabicPeriod" startAt="8"/>
            </a:pPr>
            <a:endParaRPr sz="2300">
              <a:latin typeface="Calibri"/>
              <a:cs typeface="Calibri"/>
            </a:endParaRPr>
          </a:p>
          <a:p>
            <a:pPr xmlns:a="http://schemas.openxmlformats.org/drawingml/2006/main" marL="396875" indent="-384810">
              <a:lnSpc>
                <a:spcPct val="100000"/>
              </a:lnSpc>
              <a:buFont typeface="Calibri"/>
              <a:buAutoNum type="arabicPeriod" startAt="8"/>
              <a:tabLst>
                <a:tab pos="396875" algn="l"/>
                <a:tab pos="397510" algn="l"/>
                <a:tab pos="1164590" algn="l"/>
                <a:tab pos="3250565" algn="l"/>
                <a:tab pos="4768850" algn="l"/>
                <a:tab pos="5381625" algn="l"/>
              </a:tabLst>
              <a:bidi/>
            </a:pPr>
            <a:r xmlns:a="http://schemas.openxmlformats.org/drawingml/2006/main">
              <a:rPr sz="2600" b="1" spc="10" dirty="0">
                <a:latin typeface="Calibri"/>
                <a:cs typeface="Calibri"/>
              </a:rPr>
              <a:t>جديد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35" dirty="0">
                <a:latin typeface="Calibri"/>
                <a:cs typeface="Calibri"/>
              </a:rPr>
              <a:t>البنية 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التحتية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يساعد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73909"/>
            <a:ext cx="5046980" cy="1848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600" b="1" spc="-15" dirty="0">
                <a:latin typeface="Calibri"/>
                <a:cs typeface="Calibri"/>
              </a:rPr>
              <a:t>يحقق</a:t>
            </a:r>
            <a:r xmlns:a="http://schemas.openxmlformats.org/drawingml/2006/main">
              <a:rPr sz="26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تحسين.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70100"/>
              </a:lnSpc>
              <a:spcBef>
                <a:spcPts val="625"/>
              </a:spcBef>
              <a:tabLst>
                <a:tab pos="643255" algn="l"/>
                <a:tab pos="1851025" algn="l"/>
                <a:tab pos="3881754" algn="l"/>
              </a:tabLst>
              <a:bidi/>
            </a:pPr>
            <a:r xmlns:a="http://schemas.openxmlformats.org/drawingml/2006/main">
              <a:rPr sz="2600" b="1" dirty="0">
                <a:latin typeface="Calibri"/>
                <a:cs typeface="Calibri"/>
              </a:rPr>
              <a:t>10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الوظائف </a:t>
            </a:r>
            <a:r xmlns:a="http://schemas.openxmlformats.org/drawingml/2006/main">
              <a:rPr sz="2600" b="1" spc="-40" dirty="0">
                <a:latin typeface="Calibri"/>
                <a:cs typeface="Calibri"/>
              </a:rPr>
              <a:t>الأساسية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عن كثب</a:t>
            </a:r>
            <a:r xmlns:a="http://schemas.openxmlformats.org/drawingml/2006/main">
              <a:rPr sz="26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25" dirty="0">
                <a:latin typeface="Calibri"/>
                <a:cs typeface="Calibri"/>
              </a:rPr>
              <a:t>مترابطة</a:t>
            </a:r>
            <a:r xmlns:a="http://schemas.openxmlformats.org/drawingml/2006/main">
              <a:rPr sz="2600" b="1" spc="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0" dirty="0">
                <a:latin typeface="Calibri"/>
                <a:cs typeface="Calibri"/>
              </a:rPr>
              <a:t>أنشطة: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10885" y="3227577"/>
            <a:ext cx="76454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2600" b="1" spc="5" dirty="0">
                <a:latin typeface="Calibri"/>
                <a:cs typeface="Calibri"/>
              </a:rPr>
              <a:t>ثلاثة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654676"/>
            <a:ext cx="6000750" cy="1768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9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600" b="1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600" b="1" spc="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تخطيط،</a:t>
            </a:r>
            <a:r xmlns:a="http://schemas.openxmlformats.org/drawingml/2006/main">
              <a:rPr sz="2600" b="1" spc="1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600" b="1" spc="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2600" b="1" spc="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[جودة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6870" marR="5080">
              <a:lnSpc>
                <a:spcPct val="170100"/>
              </a:lnSpc>
              <a:tabLst>
                <a:tab pos="3488054" algn="l"/>
                <a:tab pos="5034280" algn="l"/>
              </a:tabLst>
              <a:bidi/>
            </a:pPr>
            <a:r xmlns:a="http://schemas.openxmlformats.org/drawingml/2006/main">
              <a:rPr sz="2600" b="1" spc="-15" dirty="0">
                <a:latin typeface="Calibri"/>
                <a:cs typeface="Calibri"/>
              </a:rPr>
              <a:t>أنا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متأكد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ذلك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600" b="1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b="1" spc="15" dirty="0">
                <a:latin typeface="Calibri"/>
                <a:cs typeface="Calibri"/>
              </a:rPr>
              <a:t>تحسين 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الجودة 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.</a:t>
            </a:r>
            <a:endParaRPr xmlns:a="http://schemas.openxmlformats.org/drawingml/2006/main" sz="2600">
              <a:latin typeface="Calibri"/>
              <a:cs typeface="Calibri"/>
            </a:endParaRPr>
            <a:r xmlns:a="http://schemas.openxmlformats.org/drawingml/2006/main">
              <a:rPr sz="2600" b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b="1" spc="-5" dirty="0">
                <a:latin typeface="Calibri"/>
                <a:cs typeface="Calibri"/>
              </a:rPr>
              <a:t>​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984503"/>
            <a:ext cx="2997950" cy="172516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7064" y="2852927"/>
            <a:ext cx="2916936" cy="400506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0"/>
            <a:ext cx="8639175" cy="1003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xmlns:a="http://schemas.openxmlformats.org/drawingml/2006/main" marL="2094864" marR="5080" indent="-2082800">
              <a:lnSpc>
                <a:spcPct val="100699"/>
              </a:lnSpc>
              <a:spcBef>
                <a:spcPts val="65"/>
              </a:spcBef>
              <a:bidi/>
            </a:pP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مشترك</a:t>
            </a:r>
            <a:r xmlns:a="http://schemas.openxmlformats.org/drawingml/2006/main"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عمولة</a:t>
            </a:r>
            <a:r xmlns:a="http://schemas.openxmlformats.org/drawingml/2006/main">
              <a:rPr sz="32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مبادئ</a:t>
            </a:r>
            <a:r xmlns:a="http://schemas.openxmlformats.org/drawingml/2006/main">
              <a:rPr sz="3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منظمة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إدارة</a:t>
            </a:r>
            <a:r xmlns:a="http://schemas.openxmlformats.org/drawingml/2006/main"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فعالية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839546"/>
            <a:ext cx="4991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2284095" algn="l"/>
              </a:tabLst>
              <a:bidi/>
            </a:pPr>
            <a:r xmlns:a="http://schemas.openxmlformats.org/drawingml/2006/main"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1 </a:t>
            </a:r>
            <a:r xmlns:a="http://schemas.openxmlformats.org/drawingml/2006/main"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 xmlns:a="http://schemas.openxmlformats.org/drawingml/2006/main">
              <a:rPr sz="3600" spc="-5" dirty="0">
                <a:solidFill>
                  <a:srgbClr val="000000"/>
                </a:solidFill>
              </a:rPr>
              <a:t>هذه </a:t>
            </a:r>
            <a:r xmlns:a="http://schemas.openxmlformats.org/drawingml/2006/main">
              <a:rPr sz="3600" dirty="0">
                <a:solidFill>
                  <a:srgbClr val="000000"/>
                </a:solidFill>
              </a:rPr>
              <a:t>هي </a:t>
            </a:r>
            <a:r xmlns:a="http://schemas.openxmlformats.org/drawingml/2006/main"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الأمور</a:t>
            </a:r>
            <a:r xmlns:a="http://schemas.openxmlformats.org/drawingml/2006/main">
              <a:rPr sz="3600" b="1" spc="-50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b="1" spc="-80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b="1" spc="-30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388440"/>
            <a:ext cx="4993640" cy="5295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b="1" spc="-5" dirty="0">
                <a:latin typeface="Calibri"/>
                <a:cs typeface="Calibri"/>
              </a:rPr>
              <a:t>مهمة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إفادة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بوضوح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يعبر عن</a:t>
            </a:r>
            <a:r xmlns:a="http://schemas.openxmlformats.org/drawingml/2006/main">
              <a:rPr sz="36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التزام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6350" algn="just">
              <a:lnSpc>
                <a:spcPct val="100000"/>
              </a:lnSpc>
              <a:spcBef>
                <a:spcPts val="869"/>
              </a:spcBef>
              <a:buFont typeface="Calibri"/>
              <a:buAutoNum type="arabicPeriod" startAt="2"/>
              <a:tabLst>
                <a:tab pos="97980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3600" b="1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ثقافة.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116330" indent="-1104265" algn="just">
              <a:lnSpc>
                <a:spcPct val="100000"/>
              </a:lnSpc>
              <a:spcBef>
                <a:spcPts val="869"/>
              </a:spcBef>
              <a:buFont typeface="Calibri"/>
              <a:buAutoNum type="arabicPeriod" startAt="2"/>
              <a:tabLst>
                <a:tab pos="1116965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فرص</a:t>
            </a:r>
            <a:r xmlns:a="http://schemas.openxmlformats.org/drawingml/2006/main">
              <a:rPr sz="3600" spc="1145" dirty="0">
                <a:latin typeface="Calibri"/>
                <a:cs typeface="Calibri"/>
              </a:rPr>
              <a:t>  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ل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algn="just">
              <a:lnSpc>
                <a:spcPct val="100000"/>
              </a:lnSpc>
              <a:bidi/>
            </a:pPr>
            <a:r xmlns:a="http://schemas.openxmlformats.org/drawingml/2006/main">
              <a:rPr sz="3600" b="1" spc="-15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36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يتغير.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865"/>
              </a:spcBef>
              <a:buFont typeface="Calibri"/>
              <a:buAutoNum type="arabicPeriod" startAt="4"/>
              <a:tabLst>
                <a:tab pos="59245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5" dirty="0">
                <a:latin typeface="Calibri"/>
                <a:cs typeface="Calibri"/>
              </a:rPr>
              <a:t>دور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حاكم</a:t>
            </a:r>
            <a:r xmlns:a="http://schemas.openxmlformats.org/drawingml/2006/main">
              <a:rPr sz="3600" b="1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سبورة،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إدارية،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10" dirty="0">
                <a:latin typeface="Calibri"/>
                <a:cs typeface="Calibri"/>
              </a:rPr>
              <a:t>والسريرية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b="1" spc="-5" dirty="0">
                <a:latin typeface="Calibri"/>
                <a:cs typeface="Calibri"/>
              </a:rPr>
              <a:t>القادة.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91328" y="981455"/>
            <a:ext cx="3853179" cy="4368165"/>
            <a:chOff x="5291328" y="981455"/>
            <a:chExt cx="3853179" cy="43681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981455"/>
              <a:ext cx="3852671" cy="129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6" y="2255519"/>
              <a:ext cx="3529584" cy="1822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736" y="3931920"/>
              <a:ext cx="3636263" cy="141731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6404" y="5798048"/>
            <a:ext cx="3281976" cy="100265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13" y="0"/>
            <a:ext cx="8639175" cy="1003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xmlns:a="http://schemas.openxmlformats.org/drawingml/2006/main" marL="2094864" marR="5080" indent="-2082800">
              <a:lnSpc>
                <a:spcPct val="100699"/>
              </a:lnSpc>
              <a:spcBef>
                <a:spcPts val="65"/>
              </a:spcBef>
              <a:bidi/>
            </a:pPr>
            <a:r xmlns:a="http://schemas.openxmlformats.org/drawingml/2006/main">
              <a:rPr sz="3200" spc="-10" dirty="0"/>
              <a:t>ال</a:t>
            </a:r>
            <a:r xmlns:a="http://schemas.openxmlformats.org/drawingml/2006/main">
              <a:rPr sz="3200" spc="15" dirty="0"/>
              <a:t> </a:t>
            </a:r>
            <a:r xmlns:a="http://schemas.openxmlformats.org/drawingml/2006/main">
              <a:rPr sz="3200" spc="-15" dirty="0"/>
              <a:t>مشترك</a:t>
            </a:r>
            <a:r xmlns:a="http://schemas.openxmlformats.org/drawingml/2006/main">
              <a:rPr sz="3200" spc="25" dirty="0"/>
              <a:t> </a:t>
            </a:r>
            <a:r xmlns:a="http://schemas.openxmlformats.org/drawingml/2006/main">
              <a:rPr sz="3200" spc="-10" dirty="0"/>
              <a:t>عمولة</a:t>
            </a:r>
            <a:r xmlns:a="http://schemas.openxmlformats.org/drawingml/2006/main">
              <a:rPr sz="3200" spc="50" dirty="0"/>
              <a:t> </a:t>
            </a:r>
            <a:r xmlns:a="http://schemas.openxmlformats.org/drawingml/2006/main">
              <a:rPr sz="3200" spc="-5" dirty="0"/>
              <a:t>مبادئ</a:t>
            </a:r>
            <a:r xmlns:a="http://schemas.openxmlformats.org/drawingml/2006/main">
              <a:rPr sz="3200" spc="25" dirty="0"/>
              <a:t> </a:t>
            </a:r>
            <a:r xmlns:a="http://schemas.openxmlformats.org/drawingml/2006/main">
              <a:rPr sz="3200" spc="-5" dirty="0"/>
              <a:t>ل</a:t>
            </a:r>
            <a:r xmlns:a="http://schemas.openxmlformats.org/drawingml/2006/main">
              <a:rPr sz="3200" dirty="0"/>
              <a:t> </a:t>
            </a:r>
            <a:r xmlns:a="http://schemas.openxmlformats.org/drawingml/2006/main">
              <a:rPr sz="3200" spc="-15" dirty="0"/>
              <a:t>منظمة</a:t>
            </a:r>
            <a:r xmlns:a="http://schemas.openxmlformats.org/drawingml/2006/main">
              <a:rPr sz="3200" dirty="0"/>
              <a:t> </a:t>
            </a:r>
            <a:r xmlns:a="http://schemas.openxmlformats.org/drawingml/2006/main">
              <a:rPr sz="3200" spc="-5" dirty="0"/>
              <a:t>و</a:t>
            </a:r>
            <a:r xmlns:a="http://schemas.openxmlformats.org/drawingml/2006/main">
              <a:rPr sz="3200" spc="-710" dirty="0"/>
              <a:t> </a:t>
            </a:r>
            <a:r xmlns:a="http://schemas.openxmlformats.org/drawingml/2006/main">
              <a:rPr sz="3200" spc="-10" dirty="0"/>
              <a:t>إدارة</a:t>
            </a:r>
            <a:r xmlns:a="http://schemas.openxmlformats.org/drawingml/2006/main">
              <a:rPr sz="3200" spc="40" dirty="0"/>
              <a:t> </a:t>
            </a:r>
            <a:r xmlns:a="http://schemas.openxmlformats.org/drawingml/2006/main">
              <a:rPr sz="3200" spc="-20" dirty="0"/>
              <a:t>فعالية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777478"/>
            <a:ext cx="5714365" cy="20472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49900"/>
              </a:lnSpc>
              <a:spcBef>
                <a:spcPts val="95"/>
              </a:spcBef>
              <a:tabLst>
                <a:tab pos="1814195" algn="l"/>
                <a:tab pos="4070985" algn="l"/>
              </a:tabLst>
              <a:bidi/>
            </a:pPr>
            <a:r xmlns:a="http://schemas.openxmlformats.org/drawingml/2006/main">
              <a:rPr sz="2950" b="1" spc="-5" dirty="0">
                <a:latin typeface="Calibri"/>
                <a:cs typeface="Calibri"/>
              </a:rPr>
              <a:t>5. 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مؤهلات </a:t>
            </a:r>
            <a:r xmlns:a="http://schemas.openxmlformats.org/drawingml/2006/main">
              <a:rPr sz="2950" dirty="0">
                <a:latin typeface="Calibri"/>
                <a:cs typeface="Calibri"/>
              </a:rPr>
              <a:t>مجلس </a:t>
            </a:r>
            <a:r xmlns:a="http://schemas.openxmlformats.org/drawingml/2006/main">
              <a:rPr sz="2950" spc="-10" dirty="0">
                <a:latin typeface="Calibri"/>
                <a:cs typeface="Calibri"/>
              </a:rPr>
              <a:t>الإدارة </a:t>
            </a:r>
            <a:r xmlns:a="http://schemas.openxmlformats.org/drawingml/2006/main">
              <a:rPr sz="2950" spc="-5" dirty="0">
                <a:latin typeface="Calibri"/>
                <a:cs typeface="Calibri"/>
              </a:rPr>
              <a:t>والإدارة </a:t>
            </a:r>
            <a:r xmlns:a="http://schemas.openxmlformats.org/drawingml/2006/main">
              <a:rPr sz="2950" dirty="0">
                <a:latin typeface="Calibri"/>
                <a:cs typeface="Calibri"/>
              </a:rPr>
              <a:t>والقيادة </a:t>
            </a:r>
            <a:r xmlns:a="http://schemas.openxmlformats.org/drawingml/2006/main">
              <a:rPr sz="2950" b="1" spc="-5" dirty="0">
                <a:latin typeface="Calibri"/>
                <a:cs typeface="Calibri"/>
              </a:rPr>
              <a:t>.</a:t>
            </a:r>
            <a:endParaRPr xmlns:a="http://schemas.openxmlformats.org/drawingml/2006/main" sz="2950">
              <a:latin typeface="Calibri"/>
              <a:cs typeface="Calibri"/>
            </a:endParaRPr>
            <a:r xmlns:a="http://schemas.openxmlformats.org/drawingml/2006/main">
              <a:rPr sz="295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890631"/>
            <a:ext cx="3667125" cy="137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49900"/>
              </a:lnSpc>
              <a:spcBef>
                <a:spcPts val="95"/>
              </a:spcBef>
              <a:tabLst>
                <a:tab pos="600710" algn="l"/>
                <a:tab pos="838835" algn="l"/>
                <a:tab pos="1466850" algn="l"/>
                <a:tab pos="3147060" algn="l"/>
              </a:tabLst>
              <a:bidi/>
            </a:pPr>
            <a:r xmlns:a="http://schemas.openxmlformats.org/drawingml/2006/main">
              <a:rPr sz="2950" b="1" spc="-10" dirty="0">
                <a:latin typeface="Calibri"/>
                <a:cs typeface="Calibri"/>
              </a:rPr>
              <a:t>6. </a:t>
            </a:r>
            <a:r xmlns:a="http://schemas.openxmlformats.org/drawingml/2006/main">
              <a:rPr sz="2950" spc="-5" dirty="0">
                <a:latin typeface="Calibri"/>
                <a:cs typeface="Calibri"/>
              </a:rPr>
              <a:t>المؤهلات </a:t>
            </a:r>
            <a:r xmlns:a="http://schemas.openxmlformats.org/drawingml/2006/main">
              <a:rPr sz="2950" dirty="0">
                <a:latin typeface="Calibri"/>
                <a:cs typeface="Calibri"/>
              </a:rPr>
              <a:t>وتطويرها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5" dirty="0">
                <a:latin typeface="Calibri"/>
                <a:cs typeface="Calibri"/>
              </a:rPr>
              <a:t>​</a:t>
            </a:r>
            <a:endParaRPr xmlns:a="http://schemas.openxmlformats.org/drawingml/2006/main" sz="2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1138" y="2890631"/>
            <a:ext cx="2021839" cy="137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250190">
              <a:lnSpc>
                <a:spcPct val="149900"/>
              </a:lnSpc>
              <a:spcBef>
                <a:spcPts val="95"/>
              </a:spcBef>
              <a:bidi/>
            </a:pPr>
            <a:r xmlns:a="http://schemas.openxmlformats.org/drawingml/2006/main">
              <a:rPr sz="2950" b="1" spc="-25" dirty="0">
                <a:latin typeface="Calibri"/>
                <a:cs typeface="Calibri"/>
              </a:rPr>
              <a:t>التقييم 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950" b="1" spc="-20" dirty="0">
                <a:latin typeface="Calibri"/>
                <a:cs typeface="Calibri"/>
              </a:rPr>
              <a:t>مستقل</a:t>
            </a:r>
            <a:r xmlns:a="http://schemas.openxmlformats.org/drawingml/2006/main">
              <a:rPr sz="2950" b="1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​</a:t>
            </a:r>
            <a:endParaRPr xmlns:a="http://schemas.openxmlformats.org/drawingml/2006/main" sz="2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465142"/>
            <a:ext cx="5711825" cy="1915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950" b="1" spc="-10" dirty="0">
                <a:latin typeface="Calibri"/>
                <a:cs typeface="Calibri"/>
              </a:rPr>
              <a:t>الممارسين.</a:t>
            </a:r>
            <a:endParaRPr xmlns:a="http://schemas.openxmlformats.org/drawingml/2006/main" sz="295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600"/>
              </a:lnSpc>
              <a:spcBef>
                <a:spcPts val="670"/>
              </a:spcBef>
              <a:bidi/>
            </a:pPr>
            <a:r xmlns:a="http://schemas.openxmlformats.org/drawingml/2006/main">
              <a:rPr sz="2950" b="1" spc="-5" dirty="0">
                <a:latin typeface="Calibri"/>
                <a:cs typeface="Calibri"/>
              </a:rPr>
              <a:t>7.</a:t>
            </a:r>
            <a:r xmlns:a="http://schemas.openxmlformats.org/drawingml/2006/main">
              <a:rPr sz="2950" b="1" spc="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50" dirty="0">
                <a:latin typeface="Calibri"/>
                <a:cs typeface="Calibri"/>
              </a:rPr>
              <a:t>بشر</a:t>
            </a:r>
            <a:r xmlns:a="http://schemas.openxmlformats.org/drawingml/2006/main">
              <a:rPr sz="2950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50" spc="-15" dirty="0">
                <a:latin typeface="Calibri"/>
                <a:cs typeface="Calibri"/>
              </a:rPr>
              <a:t>موارد</a:t>
            </a:r>
            <a:r xmlns:a="http://schemas.openxmlformats.org/drawingml/2006/main">
              <a:rPr sz="295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50" b="1" spc="-10" dirty="0">
                <a:latin typeface="Calibri"/>
                <a:cs typeface="Calibri"/>
              </a:rPr>
              <a:t>توظيف</a:t>
            </a:r>
            <a:r xmlns:a="http://schemas.openxmlformats.org/drawingml/2006/main">
              <a:rPr sz="2950" b="1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950" b="1" spc="-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50" b="1" spc="-15" dirty="0">
                <a:latin typeface="Calibri"/>
                <a:cs typeface="Calibri"/>
              </a:rPr>
              <a:t>حفظ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50" b="1" spc="-5" dirty="0">
                <a:latin typeface="Calibri"/>
                <a:cs typeface="Calibri"/>
              </a:rPr>
              <a:t>السياسات</a:t>
            </a:r>
            <a:r xmlns:a="http://schemas.openxmlformats.org/drawingml/2006/main">
              <a:rPr sz="295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50" b="1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95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50" b="1" spc="-10" dirty="0">
                <a:latin typeface="Calibri"/>
                <a:cs typeface="Calibri"/>
              </a:rPr>
              <a:t>الممارسات.</a:t>
            </a:r>
            <a:endParaRPr xmlns:a="http://schemas.openxmlformats.org/drawingml/2006/main" sz="29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3015" y="1057575"/>
            <a:ext cx="3301365" cy="5791835"/>
            <a:chOff x="5843015" y="1057575"/>
            <a:chExt cx="3301365" cy="579183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3015" y="1057575"/>
              <a:ext cx="3300983" cy="17222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7" y="2566415"/>
              <a:ext cx="3060191" cy="21976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0447" y="4581142"/>
              <a:ext cx="3273551" cy="2267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413" y="0"/>
            <a:ext cx="8639175" cy="1003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xmlns:a="http://schemas.openxmlformats.org/drawingml/2006/main" marL="2094864" marR="5080" indent="-2082800">
              <a:lnSpc>
                <a:spcPct val="100699"/>
              </a:lnSpc>
              <a:spcBef>
                <a:spcPts val="65"/>
              </a:spcBef>
              <a:bidi/>
            </a:pPr>
            <a:r xmlns:a="http://schemas.openxmlformats.org/drawingml/2006/main">
              <a:rPr sz="3200" spc="-10" dirty="0"/>
              <a:t>ال</a:t>
            </a:r>
            <a:r xmlns:a="http://schemas.openxmlformats.org/drawingml/2006/main">
              <a:rPr sz="3200" spc="15" dirty="0"/>
              <a:t> </a:t>
            </a:r>
            <a:r xmlns:a="http://schemas.openxmlformats.org/drawingml/2006/main">
              <a:rPr sz="3200" spc="-15" dirty="0"/>
              <a:t>مشترك</a:t>
            </a:r>
            <a:r xmlns:a="http://schemas.openxmlformats.org/drawingml/2006/main">
              <a:rPr sz="3200" spc="25" dirty="0"/>
              <a:t> </a:t>
            </a:r>
            <a:r xmlns:a="http://schemas.openxmlformats.org/drawingml/2006/main">
              <a:rPr sz="3200" spc="-10" dirty="0"/>
              <a:t>عمولة</a:t>
            </a:r>
            <a:r xmlns:a="http://schemas.openxmlformats.org/drawingml/2006/main">
              <a:rPr sz="3200" spc="50" dirty="0"/>
              <a:t> </a:t>
            </a:r>
            <a:r xmlns:a="http://schemas.openxmlformats.org/drawingml/2006/main">
              <a:rPr sz="3200" spc="-5" dirty="0"/>
              <a:t>مبادئ</a:t>
            </a:r>
            <a:r xmlns:a="http://schemas.openxmlformats.org/drawingml/2006/main">
              <a:rPr sz="3200" spc="25" dirty="0"/>
              <a:t> </a:t>
            </a:r>
            <a:r xmlns:a="http://schemas.openxmlformats.org/drawingml/2006/main">
              <a:rPr sz="3200" spc="-5" dirty="0"/>
              <a:t>ل</a:t>
            </a:r>
            <a:r xmlns:a="http://schemas.openxmlformats.org/drawingml/2006/main">
              <a:rPr sz="3200" dirty="0"/>
              <a:t> </a:t>
            </a:r>
            <a:r xmlns:a="http://schemas.openxmlformats.org/drawingml/2006/main">
              <a:rPr sz="3200" spc="-15" dirty="0"/>
              <a:t>منظمة</a:t>
            </a:r>
            <a:r xmlns:a="http://schemas.openxmlformats.org/drawingml/2006/main">
              <a:rPr sz="3200" dirty="0"/>
              <a:t> </a:t>
            </a:r>
            <a:r xmlns:a="http://schemas.openxmlformats.org/drawingml/2006/main">
              <a:rPr sz="3200" spc="-5" dirty="0"/>
              <a:t>و</a:t>
            </a:r>
            <a:r xmlns:a="http://schemas.openxmlformats.org/drawingml/2006/main">
              <a:rPr sz="3200" spc="-710" dirty="0"/>
              <a:t> </a:t>
            </a:r>
            <a:r xmlns:a="http://schemas.openxmlformats.org/drawingml/2006/main">
              <a:rPr sz="3200" spc="-10" dirty="0"/>
              <a:t>إدارة</a:t>
            </a:r>
            <a:r xmlns:a="http://schemas.openxmlformats.org/drawingml/2006/main">
              <a:rPr sz="3200" spc="40" dirty="0"/>
              <a:t> </a:t>
            </a:r>
            <a:r xmlns:a="http://schemas.openxmlformats.org/drawingml/2006/main">
              <a:rPr sz="3200" spc="-20" dirty="0"/>
              <a:t>فعالية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079754"/>
            <a:ext cx="5137150" cy="574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05765" indent="-393700" algn="just">
              <a:lnSpc>
                <a:spcPct val="100000"/>
              </a:lnSpc>
              <a:spcBef>
                <a:spcPts val="95"/>
              </a:spcBef>
              <a:buFont typeface="Calibri"/>
              <a:buAutoNum type="arabicPeriod" startAt="8"/>
              <a:tabLst>
                <a:tab pos="406400" algn="l"/>
              </a:tabLst>
              <a:bidi/>
            </a:pPr>
            <a:r xmlns:a="http://schemas.openxmlformats.org/drawingml/2006/main">
              <a:rPr sz="3100" spc="-10" dirty="0">
                <a:latin typeface="Calibri"/>
                <a:cs typeface="Calibri"/>
              </a:rPr>
              <a:t>كافٍ</a:t>
            </a:r>
            <a:r xmlns:a="http://schemas.openxmlformats.org/drawingml/2006/main">
              <a:rPr sz="31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يدعم</a:t>
            </a:r>
            <a:r xmlns:a="http://schemas.openxmlformats.org/drawingml/2006/main">
              <a:rPr sz="3100" b="1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15" dirty="0">
                <a:latin typeface="Calibri"/>
                <a:cs typeface="Calibri"/>
              </a:rPr>
              <a:t>موارد.</a:t>
            </a:r>
            <a:endParaRPr xmlns:a="http://schemas.openxmlformats.org/drawingml/2006/main" sz="3100">
              <a:latin typeface="Calibri"/>
              <a:cs typeface="Calibri"/>
            </a:endParaRPr>
          </a:p>
          <a:p>
            <a:pPr xmlns:a="http://schemas.openxmlformats.org/drawingml/2006/main" marL="12700" marR="5715" algn="just">
              <a:lnSpc>
                <a:spcPct val="150100"/>
              </a:lnSpc>
              <a:spcBef>
                <a:spcPts val="755"/>
              </a:spcBef>
              <a:buFont typeface="Calibri"/>
              <a:buAutoNum type="arabicPeriod" startAt="8"/>
              <a:tabLst>
                <a:tab pos="467359" algn="l"/>
              </a:tabLst>
              <a:bidi/>
            </a:pPr>
            <a:r xmlns:a="http://schemas.openxmlformats.org/drawingml/2006/main">
              <a:rPr sz="3100" spc="-5" dirty="0">
                <a:latin typeface="Calibri"/>
                <a:cs typeface="Calibri"/>
              </a:rPr>
              <a:t>الرصد 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والتقييم 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1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مستمر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15" dirty="0">
                <a:latin typeface="Calibri"/>
                <a:cs typeface="Calibri"/>
              </a:rPr>
              <a:t>تحسين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1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100">
              <a:latin typeface="Calibri"/>
              <a:cs typeface="Calibri"/>
            </a:endParaRPr>
          </a:p>
          <a:p>
            <a:pPr xmlns:a="http://schemas.openxmlformats.org/drawingml/2006/main" marL="12700" marR="6350" algn="just">
              <a:lnSpc>
                <a:spcPct val="150400"/>
              </a:lnSpc>
              <a:spcBef>
                <a:spcPts val="720"/>
              </a:spcBef>
              <a:buAutoNum type="arabicPeriod" startAt="8"/>
              <a:tabLst>
                <a:tab pos="732790" algn="l"/>
              </a:tabLst>
              <a:bidi/>
            </a:pPr>
            <a:r xmlns:a="http://schemas.openxmlformats.org/drawingml/2006/main">
              <a:rPr sz="3100" b="1" spc="-15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20" dirty="0">
                <a:latin typeface="Calibri"/>
                <a:cs typeface="Calibri"/>
              </a:rPr>
              <a:t>اندماج</a:t>
            </a:r>
            <a:r xmlns:a="http://schemas.openxmlformats.org/drawingml/2006/main">
              <a:rPr sz="3100" b="1" spc="-6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1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15" dirty="0">
                <a:latin typeface="Calibri"/>
                <a:cs typeface="Calibri"/>
              </a:rPr>
              <a:t>تنسيق.</a:t>
            </a:r>
            <a:endParaRPr xmlns:a="http://schemas.openxmlformats.org/drawingml/2006/main" sz="31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500"/>
              </a:lnSpc>
              <a:spcBef>
                <a:spcPts val="715"/>
              </a:spcBef>
              <a:buAutoNum type="arabicPeriod" startAt="8"/>
              <a:tabLst>
                <a:tab pos="1658620" algn="l"/>
                <a:tab pos="1659255" algn="l"/>
                <a:tab pos="4506595" algn="l"/>
              </a:tabLst>
              <a:bidi/>
            </a:pPr>
            <a:r xmlns:a="http://schemas.openxmlformats.org/drawingml/2006/main">
              <a:rPr sz="3100" b="1" spc="-10" dirty="0">
                <a:latin typeface="Calibri"/>
                <a:cs typeface="Calibri"/>
              </a:rPr>
              <a:t>استمرارية</a:t>
            </a:r>
            <a:r xmlns:a="http://schemas.openxmlformats.org/drawingml/2006/main">
              <a:rPr sz="3100" b="1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1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والشمولية</a:t>
            </a:r>
            <a:r xmlns:a="http://schemas.openxmlformats.org/drawingml/2006/main">
              <a:rPr sz="3100" b="1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b="1" spc="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من الرعاية.</a:t>
            </a:r>
            <a:endParaRPr xmlns:a="http://schemas.openxmlformats.org/drawingml/2006/main" sz="3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21223" y="1063752"/>
            <a:ext cx="3923029" cy="5794375"/>
            <a:chOff x="5221223" y="1063752"/>
            <a:chExt cx="3923029" cy="5794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063752"/>
              <a:ext cx="3922776" cy="33009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583" y="4364736"/>
              <a:ext cx="3709416" cy="12252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4583" y="5443726"/>
              <a:ext cx="3709416" cy="14142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4" y="52781"/>
            <a:ext cx="8545830" cy="12496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xmlns:a="http://schemas.openxmlformats.org/drawingml/2006/main" marL="3247390" marR="5080" indent="-3235325">
              <a:lnSpc>
                <a:spcPct val="100600"/>
              </a:lnSpc>
              <a:spcBef>
                <a:spcPts val="80"/>
              </a:spcBef>
              <a:bidi/>
            </a:pPr>
            <a:r xmlns:a="http://schemas.openxmlformats.org/drawingml/2006/main">
              <a:rPr sz="4000" b="1" spc="5" dirty="0">
                <a:solidFill>
                  <a:srgbClr val="00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40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ايزو</a:t>
            </a:r>
            <a:r xmlns:a="http://schemas.openxmlformats.org/drawingml/2006/main">
              <a:rPr sz="40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9000:2005</a:t>
            </a:r>
            <a:r xmlns:a="http://schemas.openxmlformats.org/drawingml/2006/main">
              <a:rPr sz="40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dirty="0">
                <a:solidFill>
                  <a:srgbClr val="000000"/>
                </a:solidFill>
                <a:latin typeface="Calibri"/>
                <a:cs typeface="Calibri"/>
              </a:rPr>
              <a:t>جودة</a:t>
            </a:r>
            <a:r xmlns:a="http://schemas.openxmlformats.org/drawingml/2006/main">
              <a:rPr sz="40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10" dirty="0">
                <a:solidFill>
                  <a:srgbClr val="000000"/>
                </a:solidFill>
                <a:latin typeface="Calibri"/>
                <a:cs typeface="Calibri"/>
              </a:rPr>
              <a:t>إدارة</a:t>
            </a:r>
            <a:r xmlns:a="http://schemas.openxmlformats.org/drawingml/2006/main">
              <a:rPr sz="4000" b="1" spc="-8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b="1" spc="-5" dirty="0">
                <a:solidFill>
                  <a:srgbClr val="000000"/>
                </a:solidFill>
                <a:latin typeface="Calibri"/>
                <a:cs typeface="Calibri"/>
              </a:rPr>
              <a:t>مبادئ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166" y="1341118"/>
            <a:ext cx="8424333" cy="551687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50465"/>
            <a:ext cx="898779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مبدأ </a:t>
            </a:r>
            <a:r xmlns:a="http://schemas.openxmlformats.org/drawingml/2006/main">
              <a:rPr sz="3200" spc="-20" dirty="0">
                <a:solidFill>
                  <a:srgbClr val="000000"/>
                </a:solidFill>
              </a:rPr>
              <a:t>أساسي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في 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إدارة </a:t>
            </a:r>
            <a:r xmlns:a="http://schemas.openxmlformats.org/drawingml/2006/main">
              <a:rPr sz="3200" spc="-35" dirty="0">
                <a:solidFill>
                  <a:srgbClr val="000000"/>
                </a:solidFill>
              </a:rPr>
              <a:t>الجودة الشاملة</a:t>
            </a:r>
            <a:r xmlns:a="http://schemas.openxmlformats.org/drawingml/2006/main">
              <a:rPr sz="3200" spc="-3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هو 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أن </a:t>
            </a:r>
            <a:r xmlns:a="http://schemas.openxmlformats.org/drawingml/2006/main">
              <a:rPr sz="3200" spc="-25" dirty="0">
                <a:solidFill>
                  <a:srgbClr val="000000"/>
                </a:solidFill>
              </a:rPr>
              <a:t>الأخطاء قد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تكون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5" dirty="0">
                <a:solidFill>
                  <a:srgbClr val="000000"/>
                </a:solidFill>
              </a:rPr>
              <a:t>من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صنع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البشر، ولكن </a:t>
            </a:r>
            <a:r xmlns:a="http://schemas.openxmlformats.org/drawingml/2006/main">
              <a:rPr sz="3200" spc="-15" dirty="0">
                <a:solidFill>
                  <a:srgbClr val="000000"/>
                </a:solidFill>
              </a:rPr>
              <a:t>معظمها </a:t>
            </a:r>
            <a:r xmlns:a="http://schemas.openxmlformats.org/drawingml/2006/main">
              <a:rPr sz="3200" spc="-25" dirty="0">
                <a:solidFill>
                  <a:srgbClr val="000000"/>
                </a:solidFill>
              </a:rPr>
              <a:t>ناتجة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عن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، أو </a:t>
            </a:r>
            <a:r xmlns:a="http://schemas.openxmlformats.org/drawingml/2006/main">
              <a:rPr sz="3200" spc="-25" dirty="0">
                <a:solidFill>
                  <a:srgbClr val="000000"/>
                </a:solidFill>
              </a:rPr>
              <a:t>في</a:t>
            </a:r>
            <a:r xmlns:a="http://schemas.openxmlformats.org/drawingml/2006/main">
              <a:rPr sz="3200" spc="-2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5" dirty="0">
                <a:solidFill>
                  <a:srgbClr val="000000"/>
                </a:solidFill>
              </a:rPr>
              <a:t>الأقل</a:t>
            </a:r>
            <a:r xmlns:a="http://schemas.openxmlformats.org/drawingml/2006/main">
              <a:rPr sz="3200" spc="35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5" dirty="0">
                <a:solidFill>
                  <a:srgbClr val="000000"/>
                </a:solidFill>
              </a:rPr>
              <a:t>مباح،</a:t>
            </a:r>
            <a:r xmlns:a="http://schemas.openxmlformats.org/drawingml/2006/main">
              <a:rPr sz="3200" spc="2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20" dirty="0">
                <a:solidFill>
                  <a:srgbClr val="000000"/>
                </a:solidFill>
              </a:rPr>
              <a:t>بواسطة</a:t>
            </a:r>
            <a:r xmlns:a="http://schemas.openxmlformats.org/drawingml/2006/main">
              <a:rPr sz="3200" spc="2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5" dirty="0"/>
              <a:t>معيب</a:t>
            </a:r>
            <a:r xmlns:a="http://schemas.openxmlformats.org/drawingml/2006/main">
              <a:rPr sz="3200" spc="25" dirty="0"/>
              <a:t> </a:t>
            </a:r>
            <a:r xmlns:a="http://schemas.openxmlformats.org/drawingml/2006/main">
              <a:rPr sz="3200" spc="-30" dirty="0"/>
              <a:t>الانظمة</a:t>
            </a:r>
            <a:r xmlns:a="http://schemas.openxmlformats.org/drawingml/2006/main">
              <a:rPr sz="3200" spc="25" dirty="0"/>
              <a:t> </a:t>
            </a:r>
            <a:r xmlns:a="http://schemas.openxmlformats.org/drawingml/2006/main">
              <a:rPr sz="3200" spc="-5" dirty="0"/>
              <a:t>و</a:t>
            </a:r>
            <a:r xmlns:a="http://schemas.openxmlformats.org/drawingml/2006/main">
              <a:rPr sz="3200" spc="20" dirty="0"/>
              <a:t> </a:t>
            </a:r>
            <a:r xmlns:a="http://schemas.openxmlformats.org/drawingml/2006/main">
              <a:rPr sz="3200" spc="-15" dirty="0"/>
              <a:t>العمليات </a:t>
            </a:r>
            <a:r xmlns:a="http://schemas.openxmlformats.org/drawingml/2006/main">
              <a:rPr sz="3200" spc="-15" dirty="0">
                <a:solidFill>
                  <a:srgbClr val="000000"/>
                </a:solidFill>
              </a:rPr>
              <a:t>.</a:t>
            </a:r>
            <a:endParaRPr xmlns:a="http://schemas.openxmlformats.org/drawingml/2006/main"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90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880" y="4625009"/>
            <a:ext cx="8190764" cy="222051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8889"/>
            <a:ext cx="89846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0"/>
              </a:spcBef>
              <a:tabLst>
                <a:tab pos="421005" algn="l"/>
                <a:tab pos="2155825" algn="l"/>
                <a:tab pos="3018790" algn="l"/>
                <a:tab pos="3716654" algn="l"/>
                <a:tab pos="5308600" algn="l"/>
                <a:tab pos="6217285" algn="l"/>
                <a:tab pos="7696200" algn="l"/>
                <a:tab pos="8555990" algn="l"/>
              </a:tabLst>
              <a:bidi/>
            </a:pP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- 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الأخطاء</a:t>
            </a:r>
            <a:r xmlns:a="http://schemas.openxmlformats.org/drawingml/2006/main">
              <a:rPr sz="3200" spc="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4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11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 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35" dirty="0">
                <a:solidFill>
                  <a:srgbClr val="000000"/>
                </a:solidFill>
              </a:rPr>
              <a:t>يستطيع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يكون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45" dirty="0">
                <a:solidFill>
                  <a:srgbClr val="000000"/>
                </a:solidFill>
              </a:rPr>
              <a:t>فراغ</a:t>
            </a:r>
            <a:r xmlns:a="http://schemas.openxmlformats.org/drawingml/2006/main">
              <a:rPr sz="3200" spc="-3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و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10" dirty="0">
                <a:solidFill>
                  <a:srgbClr val="000000"/>
                </a:solidFill>
              </a:rPr>
              <a:t>عيوب</a:t>
            </a:r>
            <a:r xmlns:a="http://schemas.openxmlformats.org/drawingml/2006/main">
              <a:rPr sz="3200" spc="-3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7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2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35" dirty="0">
                <a:solidFill>
                  <a:srgbClr val="000000"/>
                </a:solidFill>
              </a:rPr>
              <a:t>يستطيع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200" dirty="0">
                <a:solidFill>
                  <a:srgbClr val="000000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000000"/>
                </a:solidFill>
              </a:rPr>
              <a:t>منعها </a:t>
            </a:r>
            <a:r xmlns:a="http://schemas.openxmlformats.org/drawingml/2006/main">
              <a:rPr sz="3200" spc="-20" dirty="0">
                <a:solidFill>
                  <a:srgbClr val="000000"/>
                </a:solidFill>
              </a:rPr>
              <a:t>.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2838399"/>
            <a:ext cx="898525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tabLst>
                <a:tab pos="301625" algn="l"/>
                <a:tab pos="2140585" algn="l"/>
                <a:tab pos="4171315" algn="l"/>
                <a:tab pos="4683125" algn="l"/>
                <a:tab pos="6214110" algn="l"/>
                <a:tab pos="7400290" algn="l"/>
                <a:tab pos="866267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-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أنا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أستكشف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القدرات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ينتج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أحسن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نتائج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المستقبل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7967"/>
            <a:ext cx="9144000" cy="15148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4468621"/>
            <a:ext cx="9144000" cy="2389505"/>
            <a:chOff x="0" y="4468621"/>
            <a:chExt cx="9144000" cy="23895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68621"/>
              <a:ext cx="4212336" cy="23893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2335" y="4507990"/>
              <a:ext cx="4931663" cy="23500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3152"/>
            <a:ext cx="8988551" cy="6608063"/>
            <a:chOff x="0" y="73152"/>
            <a:chExt cx="8988551" cy="660806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3837"/>
              <a:ext cx="8957680" cy="6199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4840" y="6309359"/>
              <a:ext cx="743711" cy="371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1975" y="73152"/>
              <a:ext cx="1225296" cy="417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23" y="1051560"/>
              <a:ext cx="2855976" cy="9265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8023" y="2822448"/>
              <a:ext cx="2855975" cy="8229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8023" y="4901184"/>
              <a:ext cx="2855975" cy="795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0"/>
            <a:ext cx="86874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spc="-5" dirty="0">
                <a:solidFill>
                  <a:srgbClr val="375F92"/>
                </a:solidFill>
                <a:latin typeface="Times New Roman"/>
                <a:cs typeface="Times New Roman"/>
              </a:rPr>
              <a:t>وجوه</a:t>
            </a:r>
            <a:r xmlns:a="http://schemas.openxmlformats.org/drawingml/2006/main">
              <a:rPr sz="3200" spc="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75" dirty="0">
                <a:solidFill>
                  <a:srgbClr val="375F92"/>
                </a:solidFill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spc="3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75" dirty="0">
                <a:solidFill>
                  <a:srgbClr val="375F92"/>
                </a:solidFill>
                <a:latin typeface="Times New Roman"/>
                <a:cs typeface="Times New Roman"/>
              </a:rPr>
              <a:t>جودة</a:t>
            </a:r>
            <a:r xmlns:a="http://schemas.openxmlformats.org/drawingml/2006/main">
              <a:rPr sz="3200" spc="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80" dirty="0">
                <a:solidFill>
                  <a:srgbClr val="375F92"/>
                </a:solidFill>
                <a:latin typeface="Times New Roman"/>
                <a:cs typeface="Times New Roman"/>
              </a:rPr>
              <a:t>(رسم خريطة)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2313889"/>
            <a:ext cx="63773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900" dirty="0">
                <a:latin typeface="Calibri"/>
                <a:cs typeface="Calibri"/>
              </a:rPr>
              <a:t>امتثال</a:t>
            </a:r>
            <a:r xmlns:a="http://schemas.openxmlformats.org/drawingml/2006/main">
              <a:rPr sz="2900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مع/</a:t>
            </a:r>
            <a:r xmlns:a="http://schemas.openxmlformats.org/drawingml/2006/main">
              <a:rPr sz="29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الالتزام</a:t>
            </a:r>
            <a:r xmlns:a="http://schemas.openxmlformats.org/drawingml/2006/main">
              <a:rPr sz="29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9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المعايير.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88" y="4280738"/>
            <a:ext cx="8983345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900" spc="-10" dirty="0">
                <a:latin typeface="Calibri"/>
                <a:cs typeface="Calibri"/>
              </a:rPr>
              <a:t>حسب</a:t>
            </a:r>
            <a:r xmlns:a="http://schemas.openxmlformats.org/drawingml/2006/main">
              <a:rPr sz="29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9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9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حكم</a:t>
            </a:r>
            <a:r xmlns:a="http://schemas.openxmlformats.org/drawingml/2006/main">
              <a:rPr sz="290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الأقران</a:t>
            </a:r>
            <a:r xmlns:a="http://schemas.openxmlformats.org/drawingml/2006/main">
              <a:rPr sz="29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مراجعة</a:t>
            </a:r>
            <a:r xmlns:a="http://schemas.openxmlformats.org/drawingml/2006/main">
              <a:rPr sz="29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الأجساد.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130" y="6232347"/>
            <a:ext cx="859028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9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ملموس</a:t>
            </a:r>
            <a:r xmlns:a="http://schemas.openxmlformats.org/drawingml/2006/main">
              <a:rPr sz="29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المتلقي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9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الرعاية.</a:t>
            </a:r>
            <a:endParaRPr xmlns:a="http://schemas.openxmlformats.org/drawingml/2006/main" sz="29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808" y="691895"/>
            <a:ext cx="2452087" cy="12984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783" y="765048"/>
            <a:ext cx="6300215" cy="15422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926079"/>
            <a:ext cx="2700528" cy="1295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783" y="2926079"/>
            <a:ext cx="6300215" cy="1295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5157215"/>
            <a:ext cx="9144000" cy="1115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7245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1375410" algn="l"/>
                <a:tab pos="1509395" algn="l"/>
                <a:tab pos="1890395" algn="l"/>
                <a:tab pos="2353945" algn="l"/>
                <a:tab pos="2582545" algn="l"/>
                <a:tab pos="3905885" algn="l"/>
                <a:tab pos="4055745" algn="l"/>
                <a:tab pos="4421505" algn="l"/>
                <a:tab pos="4887595" algn="l"/>
              </a:tabLst>
              <a:bidi/>
            </a:pP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المثالية على </a:t>
            </a:r>
            <a:r xmlns:a="http://schemas.openxmlformats.org/drawingml/2006/main"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مستوى العالم</a:t>
            </a:r>
            <a:r xmlns:a="http://schemas.openxmlformats.org/drawingml/2006/main"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i="1" spc="-15" dirty="0">
                <a:solidFill>
                  <a:srgbClr val="FF0000"/>
                </a:solidFill>
                <a:latin typeface="Calibri"/>
                <a:cs typeface="Calibri"/>
              </a:rPr>
              <a:t>الاستراتيجية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فعالة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التتبع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w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hi 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l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eu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de 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r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s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t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a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di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ng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the 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v </a:t>
            </a:r>
            <a:r xmlns:a="http://schemas.openxmlformats.org/drawingml/2006/main">
              <a:rPr sz="3000" spc="-60" dirty="0">
                <a:latin typeface="Calibri"/>
                <a:cs typeface="Calibri"/>
              </a:rPr>
              <a:t>a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l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4186" y="0"/>
            <a:ext cx="1971675" cy="13068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40"/>
              </a:spcBef>
              <a:bidi/>
            </a:pPr>
            <a:r xmlns:a="http://schemas.openxmlformats.org/drawingml/2006/main">
              <a:rPr sz="3000" b="1" i="1" spc="-10" dirty="0">
                <a:solidFill>
                  <a:srgbClr val="FF0000"/>
                </a:solidFill>
                <a:latin typeface="Calibri"/>
                <a:cs typeface="Calibri"/>
              </a:rPr>
              <a:t>الرعاية الصحية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49860">
              <a:lnSpc>
                <a:spcPct val="100000"/>
              </a:lnSpc>
              <a:spcBef>
                <a:spcPts val="1445"/>
              </a:spcBef>
              <a:bidi/>
            </a:pPr>
            <a:r xmlns:a="http://schemas.openxmlformats.org/drawingml/2006/main">
              <a:rPr sz="3000" i="1" spc="-10" dirty="0">
                <a:solidFill>
                  <a:srgbClr val="00AFEF"/>
                </a:solidFill>
                <a:latin typeface="Calibri"/>
                <a:cs typeface="Calibri"/>
              </a:rPr>
              <a:t>قابلة للقياس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6230" y="0"/>
            <a:ext cx="1134745" cy="13068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40"/>
              </a:spcBef>
              <a:bidi/>
            </a:pPr>
            <a:r xmlns:a="http://schemas.openxmlformats.org/drawingml/2006/main">
              <a:rPr sz="3000" b="1" i="1" dirty="0">
                <a:solidFill>
                  <a:srgbClr val="FF0000"/>
                </a:solidFill>
                <a:latin typeface="Calibri"/>
                <a:cs typeface="Calibri"/>
              </a:rPr>
              <a:t>جودة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64135">
              <a:lnSpc>
                <a:spcPct val="100000"/>
              </a:lnSpc>
              <a:spcBef>
                <a:spcPts val="1445"/>
              </a:spcBef>
              <a:bidi/>
            </a:pPr>
            <a:r xmlns:a="http://schemas.openxmlformats.org/drawingml/2006/main">
              <a:rPr sz="3000" i="1" spc="-10" dirty="0">
                <a:solidFill>
                  <a:srgbClr val="00AFEF"/>
                </a:solidFill>
                <a:latin typeface="Calibri"/>
                <a:cs typeface="Calibri"/>
              </a:rPr>
              <a:t>جودة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1554" y="1414653"/>
            <a:ext cx="29806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908685" algn="l"/>
                <a:tab pos="264985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وضرورة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871980"/>
            <a:ext cx="8994140" cy="459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6985" algn="just">
              <a:lnSpc>
                <a:spcPct val="140100"/>
              </a:lnSpc>
              <a:spcBef>
                <a:spcPts val="95"/>
              </a:spcBef>
              <a:bidi/>
            </a:pPr>
            <a:r xmlns:a="http://schemas.openxmlformats.org/drawingml/2006/main">
              <a:rPr sz="3000" i="1" spc="-5" dirty="0">
                <a:solidFill>
                  <a:srgbClr val="00AFEF"/>
                </a:solidFill>
                <a:latin typeface="Calibri"/>
                <a:cs typeface="Calibri"/>
              </a:rPr>
              <a:t>مقدر</a:t>
            </a:r>
            <a:r xmlns:a="http://schemas.openxmlformats.org/drawingml/2006/main">
              <a:rPr sz="3000" i="1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i="1" spc="-15" dirty="0">
                <a:solidFill>
                  <a:srgbClr val="00AFEF"/>
                </a:solidFill>
                <a:latin typeface="Calibri"/>
                <a:cs typeface="Calibri"/>
              </a:rPr>
              <a:t>جودة</a:t>
            </a:r>
            <a:r xmlns:a="http://schemas.openxmlformats.org/drawingml/2006/main">
              <a:rPr sz="3000" i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بنشاط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i="1" spc="-5" dirty="0">
                <a:solidFill>
                  <a:srgbClr val="00AFEF"/>
                </a:solidFill>
                <a:latin typeface="Calibri"/>
                <a:cs typeface="Calibri"/>
              </a:rPr>
              <a:t>مدرك</a:t>
            </a:r>
            <a:r xmlns:a="http://schemas.openxmlformats.org/drawingml/2006/main">
              <a:rPr sz="3000" i="1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i="1" spc="-25" dirty="0">
                <a:solidFill>
                  <a:srgbClr val="00AFEF"/>
                </a:solidFill>
                <a:latin typeface="Calibri"/>
                <a:cs typeface="Calibri"/>
              </a:rPr>
              <a:t>جودة.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ولكن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استراتيجية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جودة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الرعاية الصحية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المثالية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هي أيضًا </a:t>
            </a:r>
            <a:r xmlns:a="http://schemas.openxmlformats.org/drawingml/2006/main">
              <a:rPr sz="3000" spc="-5" dirty="0">
                <a:solidFill>
                  <a:srgbClr val="00AFEF"/>
                </a:solidFill>
                <a:latin typeface="Calibri"/>
                <a:cs typeface="Calibri"/>
              </a:rPr>
              <a:t>جيدة</a:t>
            </a:r>
            <a:r xmlns:a="http://schemas.openxmlformats.org/drawingml/2006/main">
              <a:rPr sz="30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AFEF"/>
                </a:solidFill>
                <a:latin typeface="Calibri"/>
                <a:cs typeface="Calibri"/>
              </a:rPr>
              <a:t>مدعوم</a:t>
            </a:r>
            <a:r xmlns:a="http://schemas.openxmlformats.org/drawingml/2006/main">
              <a:rPr sz="30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AFEF"/>
                </a:solidFill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حاكم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جسم،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الأطباء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مستقل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سريري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الممارسين،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من قبل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رئيس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ضابط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تنفيذي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الإدارة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العليا والمتوسطة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0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شيء</a:t>
            </a:r>
            <a:r xmlns:a="http://schemas.openxmlformats.org/drawingml/2006/main">
              <a:rPr sz="30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0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موظفين.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4532" y="4582667"/>
            <a:ext cx="2448560" cy="0"/>
          </a:xfrm>
          <a:custGeom>
            <a:avLst/>
            <a:gdLst/>
            <a:ahLst/>
            <a:cxnLst/>
            <a:rect l="l" t="t" r="r" b="b"/>
            <a:pathLst>
              <a:path w="2448560">
                <a:moveTo>
                  <a:pt x="0" y="0"/>
                </a:moveTo>
                <a:lnTo>
                  <a:pt x="244830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78323"/>
            <a:ext cx="89846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0"/>
              </a:spcBef>
              <a:tabLst>
                <a:tab pos="433070" algn="l"/>
                <a:tab pos="2177415" algn="l"/>
                <a:tab pos="2616200" algn="l"/>
                <a:tab pos="4018915" algn="l"/>
                <a:tab pos="4927600" algn="l"/>
                <a:tab pos="6461125" algn="l"/>
                <a:tab pos="7217409" algn="l"/>
                <a:tab pos="85617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عميل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أي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يستقبل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ملكنا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خدمة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أو تابع</a:t>
            </a:r>
            <a:r xmlns:a="http://schemas.openxmlformats.org/drawingml/2006/main">
              <a:rPr sz="32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أنا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مزود.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136" y="249326"/>
            <a:ext cx="8275727" cy="21442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36520"/>
            <a:ext cx="9119616" cy="18470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1543</Words>
  <Application>Microsoft Office PowerPoint</Application>
  <PresentationFormat>On-screen Show (4:3)</PresentationFormat>
  <Paragraphs>243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ASPECTS OF QUALITY (MAP)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Appropriateness</vt:lpstr>
      <vt:lpstr>Timeliness </vt:lpstr>
      <vt:lpstr>Availability</vt:lpstr>
      <vt:lpstr>Competency </vt:lpstr>
      <vt:lpstr>                                     Continuity</vt:lpstr>
      <vt:lpstr>Effectiveness</vt:lpstr>
      <vt:lpstr>Efficacy</vt:lpstr>
      <vt:lpstr>PowerPoint Presentation</vt:lpstr>
      <vt:lpstr>Efficiency</vt:lpstr>
      <vt:lpstr>Prevention/Early Detection </vt:lpstr>
      <vt:lpstr>PowerPoint Presentation</vt:lpstr>
      <vt:lpstr>Safety</vt:lpstr>
      <vt:lpstr>PowerPoint Presentation</vt:lpstr>
      <vt:lpstr>Comparison Between Traditional Monitoring and Evaluation  utilizing the three aspects of quality (Quality Assurance) and</vt:lpstr>
      <vt:lpstr>Comparison Between Traditional Monitoring and Evaluation  utilizing the three aspects of quality (Quality Assurance) and</vt:lpstr>
      <vt:lpstr>Comparison Between Traditional Monitoring and Evaluation  utilizing the three aspects of quality (Quality Assurance) and  Continuous Quality Improvement</vt:lpstr>
      <vt:lpstr>Comparison Between Traditional Monitoring and Evaluation  utilizing the three aspects of quality (Quality Assurance) and  Continuous Quality Improvement</vt:lpstr>
      <vt:lpstr>PowerPoint Presentation</vt:lpstr>
      <vt:lpstr>It is the involvement of the entire organization in a  process of quality improvement to provide value.</vt:lpstr>
      <vt:lpstr>PowerPoint Presentation</vt:lpstr>
      <vt:lpstr>PowerPoint Presentation</vt:lpstr>
      <vt:lpstr>key concepts of TQM</vt:lpstr>
      <vt:lpstr>QUALITY MANAGEMENT PRINCIPLES</vt:lpstr>
      <vt:lpstr>QUALITY MANAGEMENT PRINCIPLES</vt:lpstr>
      <vt:lpstr>QUALITY MANAGEMENT PRINCIPLES</vt:lpstr>
      <vt:lpstr>1. The organizational</vt:lpstr>
      <vt:lpstr>The Joint Commission Principles of Organization and  Management Effectiveness</vt:lpstr>
      <vt:lpstr>The Joint Commission Principles of Organization and  Management Effectiveness</vt:lpstr>
      <vt:lpstr>The ISO 9000:2005 Quality Management  Principles</vt:lpstr>
      <vt:lpstr>A central principle of TQM is that mistakes may be  made by people, but most of them are caused, or at  least permitted, by faulty systems and processes.</vt:lpstr>
      <vt:lpstr>- Mistakes can be avoided and defects can be  prevented.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drmajdi</dc:creator>
  <cp:lastModifiedBy>zain albustanji</cp:lastModifiedBy>
  <cp:revision>4</cp:revision>
  <dcterms:created xsi:type="dcterms:W3CDTF">2023-10-21T11:24:10Z</dcterms:created>
  <dcterms:modified xsi:type="dcterms:W3CDTF">2024-03-13T07:52:00Z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2023-10-21T00:00:00Z</vt:filetime>
  </property>
</Properties>
</file>