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90" r:id="rId27"/>
    <p:sldId id="291" r:id="rId28"/>
    <p:sldId id="292" r:id="rId29"/>
    <p:sldId id="293" r:id="rId30"/>
    <p:sldId id="294" r:id="rId31"/>
    <p:sldId id="297" r:id="rId32"/>
    <p:sldId id="299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5" r:id="rId47"/>
    <p:sldId id="316" r:id="rId48"/>
    <p:sldId id="317" r:id="rId49"/>
    <p:sldId id="318" r:id="rId50"/>
    <p:sldId id="319" r:id="rId51"/>
    <p:sldId id="320" r:id="rId52"/>
    <p:sldId id="322" r:id="rId53"/>
    <p:sldId id="323" r:id="rId54"/>
    <p:sldId id="324" r:id="rId55"/>
    <p:sldId id="325" r:id="rId56"/>
    <p:sldId id="327" r:id="rId57"/>
    <p:sldId id="328" r:id="rId58"/>
    <p:sldId id="329" r:id="rId59"/>
    <p:sldId id="330" r:id="rId60"/>
  </p:sldIdLst>
  <p:sldSz cx="9144000" cy="6858000" type="screen4x3"/>
  <p:notesSz cx="9144000" cy="6858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545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4223" y="40386"/>
            <a:ext cx="917244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3344300"/>
            <a:ext cx="5210810" cy="3312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10" Type="http://schemas.openxmlformats.org/officeDocument/2006/relationships/image" Target="../media/image53.png"/><Relationship Id="rId4" Type="http://schemas.openxmlformats.org/officeDocument/2006/relationships/image" Target="../media/image47.jp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jpg"/><Relationship Id="rId5" Type="http://schemas.openxmlformats.org/officeDocument/2006/relationships/image" Target="../media/image92.png"/><Relationship Id="rId4" Type="http://schemas.openxmlformats.org/officeDocument/2006/relationships/image" Target="../media/image9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4.png"/><Relationship Id="rId4" Type="http://schemas.openxmlformats.org/officeDocument/2006/relationships/image" Target="../media/image9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3.png"/><Relationship Id="rId4" Type="http://schemas.openxmlformats.org/officeDocument/2006/relationships/image" Target="../media/image102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jpg"/><Relationship Id="rId7" Type="http://schemas.openxmlformats.org/officeDocument/2006/relationships/image" Target="../media/image109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8.jpg"/><Relationship Id="rId5" Type="http://schemas.openxmlformats.org/officeDocument/2006/relationships/image" Target="../media/image107.jpg"/><Relationship Id="rId4" Type="http://schemas.openxmlformats.org/officeDocument/2006/relationships/image" Target="../media/image106.jpg"/><Relationship Id="rId9" Type="http://schemas.openxmlformats.org/officeDocument/2006/relationships/image" Target="../media/image1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5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g"/><Relationship Id="rId3" Type="http://schemas.openxmlformats.org/officeDocument/2006/relationships/image" Target="../media/image131.jpg"/><Relationship Id="rId7" Type="http://schemas.openxmlformats.org/officeDocument/2006/relationships/image" Target="../media/image135.jpg"/><Relationship Id="rId12" Type="http://schemas.openxmlformats.org/officeDocument/2006/relationships/image" Target="../media/image140.pn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4.jpg"/><Relationship Id="rId11" Type="http://schemas.openxmlformats.org/officeDocument/2006/relationships/image" Target="../media/image139.png"/><Relationship Id="rId5" Type="http://schemas.openxmlformats.org/officeDocument/2006/relationships/image" Target="../media/image133.jpg"/><Relationship Id="rId10" Type="http://schemas.openxmlformats.org/officeDocument/2006/relationships/image" Target="../media/image138.png"/><Relationship Id="rId4" Type="http://schemas.openxmlformats.org/officeDocument/2006/relationships/image" Target="../media/image132.jpg"/><Relationship Id="rId9" Type="http://schemas.openxmlformats.org/officeDocument/2006/relationships/image" Target="../media/image137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191"/>
            <a:ext cx="9144000" cy="6845934"/>
            <a:chOff x="0" y="12191"/>
            <a:chExt cx="9144000" cy="68459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80943"/>
              <a:ext cx="9144000" cy="387705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191"/>
              <a:ext cx="9144000" cy="31424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387193"/>
            <a:ext cx="5426075" cy="2416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7620">
              <a:lnSpc>
                <a:spcPct val="130400"/>
              </a:lnSpc>
              <a:spcBef>
                <a:spcPts val="100"/>
              </a:spcBef>
              <a:buAutoNum type="arabicPeriod" startAt="3"/>
              <a:tabLst>
                <a:tab pos="442595" algn="l"/>
                <a:tab pos="443230" algn="l"/>
                <a:tab pos="2289810" algn="l"/>
                <a:tab pos="2756535" algn="l"/>
                <a:tab pos="3281045" algn="l"/>
                <a:tab pos="5095240" algn="l"/>
              </a:tabLst>
              <a:bidi/>
            </a:pPr>
            <a:r xmlns:a="http://schemas.openxmlformats.org/drawingml/2006/main">
              <a:rPr sz="2900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استعداد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للمقارنة 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3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5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المنظمات.</a:t>
            </a:r>
            <a:endParaRPr xmlns:a="http://schemas.openxmlformats.org/drawingml/2006/main" sz="2900" dirty="0">
              <a:latin typeface="Calibri"/>
              <a:cs typeface="Calibri"/>
            </a:endParaRPr>
          </a:p>
          <a:p>
            <a:pPr xmlns:a="http://schemas.openxmlformats.org/drawingml/2006/main" marL="585470" indent="-573405">
              <a:lnSpc>
                <a:spcPct val="100000"/>
              </a:lnSpc>
              <a:spcBef>
                <a:spcPts val="1730"/>
              </a:spcBef>
              <a:buAutoNum type="arabicPeriod" startAt="3"/>
              <a:tabLst>
                <a:tab pos="585470" algn="l"/>
                <a:tab pos="586105" algn="l"/>
                <a:tab pos="1195070" algn="l"/>
                <a:tab pos="2741295" algn="l"/>
                <a:tab pos="3208020" algn="l"/>
                <a:tab pos="5104130" algn="l"/>
              </a:tabLst>
              <a:bidi/>
            </a:pPr>
            <a:r xmlns:a="http://schemas.openxmlformats.org/drawingml/2006/main">
              <a:rPr sz="2900" spc="-15" dirty="0">
                <a:latin typeface="Calibri"/>
                <a:cs typeface="Calibri"/>
              </a:rPr>
              <a:t>تحت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شروط</a:t>
            </a:r>
            <a:r xmlns:a="http://schemas.openxmlformats.org/drawingml/2006/main">
              <a:rPr sz="29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endParaRPr xmlns:a="http://schemas.openxmlformats.org/drawingml/2006/main" sz="2900" dirty="0">
              <a:latin typeface="Calibri"/>
              <a:cs typeface="Calibri"/>
            </a:endParaRPr>
          </a:p>
          <a:p>
            <a:pPr xmlns:a="http://schemas.openxmlformats.org/drawingml/2006/main" marL="5235575">
              <a:lnSpc>
                <a:spcPct val="100000"/>
              </a:lnSpc>
              <a:spcBef>
                <a:spcPts val="1055"/>
              </a:spcBef>
              <a:bidi/>
            </a:pPr>
            <a:r xmlns:a="http://schemas.openxmlformats.org/drawingml/2006/main">
              <a:rPr sz="2900" dirty="0">
                <a:latin typeface="Calibri"/>
                <a:cs typeface="Calibri"/>
              </a:rPr>
              <a:t>أ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4204624"/>
            <a:ext cx="4575810" cy="1172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29700"/>
              </a:lnSpc>
              <a:spcBef>
                <a:spcPts val="100"/>
              </a:spcBef>
              <a:tabLst>
                <a:tab pos="2585720" algn="l"/>
                <a:tab pos="4241165" algn="l"/>
              </a:tabLst>
              <a:bidi/>
            </a:pPr>
            <a:r xmlns:a="http://schemas.openxmlformats.org/drawingml/2006/main">
              <a:rPr sz="2900" spc="-65" dirty="0">
                <a:solidFill>
                  <a:srgbClr val="006FC0"/>
                </a:solidFill>
                <a:latin typeface="Calibri"/>
                <a:cs typeface="Calibri"/>
              </a:rPr>
              <a:t>استطلاع 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المشاركة </a:t>
            </a:r>
            <a:r xmlns:a="http://schemas.openxmlformats.org/drawingml/2006/main">
              <a:rPr sz="2900" spc="-20" dirty="0">
                <a:solidFill>
                  <a:srgbClr val="006FC0"/>
                </a:solidFill>
                <a:latin typeface="Calibri"/>
                <a:cs typeface="Calibri"/>
              </a:rPr>
              <a:t>حسب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المتطلبات</a:t>
            </a:r>
            <a:r xmlns:a="http://schemas.openxmlformats.org/drawingml/2006/main">
              <a:rPr sz="2900" spc="-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​</a:t>
            </a:r>
            <a:endParaRPr xmlns:a="http://schemas.openxmlformats.org/drawingml/2006/main" sz="2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9052" y="4908245"/>
            <a:ext cx="317436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tabLst>
                <a:tab pos="624840" algn="l"/>
                <a:tab pos="2496820" algn="l"/>
              </a:tabLst>
              <a:bidi/>
            </a:pPr>
            <a:r xmlns:a="http://schemas.openxmlformats.org/drawingml/2006/main">
              <a:rPr sz="2900" spc="-75" dirty="0">
                <a:latin typeface="Calibri"/>
                <a:cs typeface="Calibri"/>
              </a:rPr>
              <a:t>للتعاقد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endParaRPr xmlns:a="http://schemas.openxmlformats.org/drawingml/2006/main" sz="2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67633" y="5484672"/>
            <a:ext cx="59118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29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endParaRPr xmlns:a="http://schemas.openxmlformats.org/drawingml/2006/main" sz="2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5376" y="5484672"/>
            <a:ext cx="109918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2900" spc="-55" dirty="0">
                <a:latin typeface="Calibri"/>
                <a:cs typeface="Calibri"/>
              </a:rPr>
              <a:t>يستلم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endParaRPr xmlns:a="http://schemas.openxmlformats.org/drawingml/2006/main" sz="2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5354279"/>
            <a:ext cx="2582545" cy="1172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29700"/>
              </a:lnSpc>
              <a:spcBef>
                <a:spcPts val="100"/>
              </a:spcBef>
              <a:tabLst>
                <a:tab pos="1640839" algn="l"/>
              </a:tabLst>
              <a:bidi/>
            </a:pPr>
            <a:r xmlns:a="http://schemas.openxmlformats.org/drawingml/2006/main">
              <a:rPr sz="2900" dirty="0">
                <a:latin typeface="Calibri"/>
                <a:cs typeface="Calibri"/>
              </a:rPr>
              <a:t>خطط 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صحية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900" spc="-55" dirty="0">
                <a:latin typeface="Calibri"/>
                <a:cs typeface="Calibri"/>
              </a:rPr>
              <a:t>مدفوعات 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الريمي 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.</a:t>
            </a:r>
            <a:r xmlns:a="http://schemas.openxmlformats.org/drawingml/2006/main">
              <a:rPr sz="29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900" dirty="0">
                <a:latin typeface="Calibri"/>
                <a:cs typeface="Calibri"/>
              </a:rPr>
              <a:t>​</a:t>
            </a:r>
            <a:endParaRPr xmlns:a="http://schemas.openxmlformats.org/drawingml/2006/main" sz="2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0888" y="3788664"/>
              <a:ext cx="3563111" cy="14142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9608" y="2420111"/>
              <a:ext cx="2248926" cy="13685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24201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9000" y="5467744"/>
              <a:ext cx="1904999" cy="1059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0888" y="5202935"/>
              <a:ext cx="1780032" cy="16550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985"/>
            <a:ext cx="4093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u="heavy" spc="-5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أنواع</a:t>
            </a:r>
            <a:r xmlns:a="http://schemas.openxmlformats.org/drawingml/2006/main">
              <a:rPr sz="3600" u="heavy" spc="-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600" u="heavy" spc="-1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600" u="heavy" spc="-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600" u="heavy" spc="-17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المسوحات</a:t>
            </a:r>
            <a:endParaRPr xmlns:a="http://schemas.openxmlformats.org/drawingml/2006/main"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78992"/>
            <a:ext cx="5788025" cy="5011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10795" algn="just">
              <a:lnSpc>
                <a:spcPct val="150100"/>
              </a:lnSpc>
              <a:spcBef>
                <a:spcPts val="95"/>
              </a:spcBef>
              <a:buAutoNum type="arabicPlain"/>
              <a:tabLst>
                <a:tab pos="409575" algn="l"/>
              </a:tabLst>
              <a:bidi/>
            </a:pP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شركة كبرى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المسوحات: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أُجرِي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داخلي</a:t>
            </a:r>
            <a:r xmlns:a="http://schemas.openxmlformats.org/drawingml/2006/main">
              <a:rPr sz="3000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شركة كبرى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الاستشاريين.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50100"/>
              </a:lnSpc>
              <a:spcBef>
                <a:spcPts val="720"/>
              </a:spcBef>
              <a:buAutoNum type="arabicPlain"/>
              <a:tabLst>
                <a:tab pos="638175" algn="l"/>
              </a:tabLst>
              <a:bidi/>
            </a:pP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تنظيمي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المسوحات: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إجراء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الترخيص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المسوحات</a:t>
            </a:r>
            <a:r xmlns:a="http://schemas.openxmlformats.org/drawingml/2006/main">
              <a:rPr sz="3000" spc="6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يحقق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شكاوي.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50100"/>
              </a:lnSpc>
              <a:spcBef>
                <a:spcPts val="720"/>
              </a:spcBef>
              <a:buAutoNum type="arabicPlain"/>
              <a:tabLst>
                <a:tab pos="443230" algn="l"/>
              </a:tabLst>
              <a:bidi/>
            </a:pP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استطلاعات الاعتماد: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أُجرِي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خارجي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الاعتماد</a:t>
            </a:r>
            <a:r xmlns:a="http://schemas.openxmlformats.org/drawingml/2006/main">
              <a:rPr sz="3000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الوكالات.</a:t>
            </a:r>
            <a:endParaRPr xmlns:a="http://schemas.openxmlformats.org/drawingml/2006/main" sz="3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337303"/>
            <a:ext cx="9144000" cy="2520950"/>
            <a:chOff x="0" y="4337303"/>
            <a:chExt cx="9144000" cy="25209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3223" y="4337303"/>
              <a:ext cx="3130296" cy="14112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7479" y="5660143"/>
              <a:ext cx="2133406" cy="1703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0047" y="6681222"/>
              <a:ext cx="2133406" cy="1703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660134"/>
              <a:ext cx="4572000" cy="11704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5660134"/>
              <a:ext cx="4571999" cy="1197863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83223" y="2538983"/>
            <a:ext cx="3008376" cy="1450847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967984" y="475487"/>
            <a:ext cx="3145790" cy="1728470"/>
            <a:chOff x="5967984" y="475487"/>
            <a:chExt cx="3145790" cy="172847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7984" y="475487"/>
              <a:ext cx="3145536" cy="17282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5455" y="2023873"/>
              <a:ext cx="2133406" cy="1732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3840"/>
            <a:ext cx="9144000" cy="6264275"/>
            <a:chOff x="0" y="593840"/>
            <a:chExt cx="9144000" cy="6264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920" y="593840"/>
              <a:ext cx="8206575" cy="39970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572255"/>
              <a:ext cx="4572000" cy="32857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909939"/>
              <a:ext cx="2445902" cy="19480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8383" y="5827775"/>
              <a:ext cx="3023616" cy="10302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00343" y="1624591"/>
              <a:ext cx="2107935" cy="4470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17919" y="2127505"/>
              <a:ext cx="1962810" cy="3577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7023" y="2453647"/>
              <a:ext cx="2199940" cy="4214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61759" y="2886455"/>
              <a:ext cx="1728215" cy="390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94832" y="1984247"/>
              <a:ext cx="2020823" cy="1188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94832" y="2810255"/>
              <a:ext cx="2020823" cy="1188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39878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  </a:t>
            </a:r>
            <a:r xmlns:a="http://schemas.openxmlformats.org/drawingml/2006/main">
              <a:rPr b="1" spc="-65" dirty="0">
                <a:latin typeface="Calibri"/>
                <a:cs typeface="Calibri"/>
              </a:rPr>
              <a:t>الاعتماد</a:t>
            </a:r>
            <a:r xmlns:a="http://schemas.openxmlformats.org/drawingml/2006/main">
              <a:rPr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spc="-20" dirty="0">
                <a:latin typeface="Calibri"/>
                <a:cs typeface="Calibri"/>
              </a:rPr>
              <a:t>استطلاع</a:t>
            </a:r>
            <a:r xmlns:a="http://schemas.openxmlformats.org/drawingml/2006/main">
              <a:rPr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spc="-15" dirty="0">
                <a:latin typeface="Calibri"/>
                <a:cs typeface="Calibri"/>
              </a:rPr>
              <a:t>استعداد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439" y="522666"/>
            <a:ext cx="8958580" cy="601789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1900"/>
              </a:spcBef>
              <a:bidi/>
            </a:pPr>
            <a:r xmlns:a="http://schemas.openxmlformats.org/drawingml/2006/main"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الاعتماد/التنظيم</a:t>
            </a:r>
            <a:r xmlns:a="http://schemas.openxmlformats.org/drawingml/2006/main">
              <a:rPr sz="3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استعداد</a:t>
            </a:r>
            <a:r xmlns:a="http://schemas.openxmlformats.org/drawingml/2006/main">
              <a:rPr sz="30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65" dirty="0">
                <a:solidFill>
                  <a:srgbClr val="FF0000"/>
                </a:solidFill>
                <a:latin typeface="Calibri"/>
                <a:cs typeface="Calibri"/>
              </a:rPr>
              <a:t>فريق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3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13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1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ضمان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الامتثال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للمعايير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والتنسيق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اشراف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الاستعداد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المستمر ،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يخلق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استطلاع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الاستعداد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يخطط: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87350" indent="-375285" algn="just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يٌرسّخ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جاري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متعدد التخصصات</a:t>
            </a:r>
            <a:r xmlns:a="http://schemas.openxmlformats.org/drawingml/2006/main">
              <a:rPr sz="3000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فرق.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87350" indent="-375285" algn="just">
              <a:lnSpc>
                <a:spcPct val="100000"/>
              </a:lnSpc>
              <a:spcBef>
                <a:spcPts val="1805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دورية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تجول حول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التفتيشات.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87350" indent="-375285" algn="just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محاكاة ساخرة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المسوحات.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87350" indent="-375285">
              <a:lnSpc>
                <a:spcPct val="100000"/>
              </a:lnSpc>
              <a:spcBef>
                <a:spcPts val="1805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تعليم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طاقم عمل،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القادة،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الممارسين.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87350" indent="-375285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الاجتماعات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قسم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القادة.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49440" y="2624327"/>
            <a:ext cx="2194560" cy="3374390"/>
            <a:chOff x="6949440" y="2624327"/>
            <a:chExt cx="2194560" cy="33743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2360" y="4437888"/>
              <a:ext cx="1691639" cy="15605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40" y="2624327"/>
              <a:ext cx="2194558" cy="19446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469" y="70180"/>
            <a:ext cx="85959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4000" u="none" spc="-10" dirty="0"/>
              <a:t>الاعتماد/التنظيم</a:t>
            </a:r>
            <a:r xmlns:a="http://schemas.openxmlformats.org/drawingml/2006/main">
              <a:rPr sz="4000" u="none" spc="-100" dirty="0"/>
              <a:t> </a:t>
            </a:r>
            <a:r xmlns:a="http://schemas.openxmlformats.org/drawingml/2006/main">
              <a:rPr sz="4000" u="none" spc="-5" dirty="0"/>
              <a:t>استعداد</a:t>
            </a:r>
            <a:r xmlns:a="http://schemas.openxmlformats.org/drawingml/2006/main">
              <a:rPr sz="4000" u="none" spc="-140" dirty="0"/>
              <a:t> </a:t>
            </a:r>
            <a:r xmlns:a="http://schemas.openxmlformats.org/drawingml/2006/main">
              <a:rPr sz="4000" u="none" spc="-90" dirty="0"/>
              <a:t>فريق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613897"/>
            <a:ext cx="6001385" cy="6007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600" spc="-15" dirty="0">
                <a:latin typeface="Calibri"/>
                <a:cs typeface="Calibri"/>
              </a:rPr>
              <a:t>يتكون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0" dirty="0">
                <a:latin typeface="Calibri"/>
                <a:cs typeface="Calibri"/>
              </a:rPr>
              <a:t>مفتاح</a:t>
            </a:r>
            <a:r xmlns:a="http://schemas.openxmlformats.org/drawingml/2006/main">
              <a:rPr sz="36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القادة</a:t>
            </a:r>
            <a:r xmlns:a="http://schemas.openxmlformats.org/drawingml/2006/main"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المديرين.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86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600" spc="-10" dirty="0">
                <a:latin typeface="Calibri"/>
                <a:cs typeface="Calibri"/>
              </a:rPr>
              <a:t>يجب أن 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يكون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لدى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أعضاء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الفريق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صناعة القرار</a:t>
            </a:r>
            <a:r xmlns:a="http://schemas.openxmlformats.org/drawingml/2006/main"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سلطة</a:t>
            </a:r>
            <a:r xmlns:a="http://schemas.openxmlformats.org/drawingml/2006/main"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منظمة.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86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600" spc="-10" dirty="0">
                <a:latin typeface="Calibri"/>
                <a:cs typeface="Calibri"/>
              </a:rPr>
              <a:t>يجب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أن تكون </a:t>
            </a:r>
            <a:r xmlns:a="http://schemas.openxmlformats.org/drawingml/2006/main"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على </a:t>
            </a:r>
            <a:r xmlns:a="http://schemas.openxmlformats.org/drawingml/2006/main"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دراية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كبيرة </a:t>
            </a:r>
            <a:r xmlns:a="http://schemas.openxmlformats.org/drawingml/2006/main"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بـ</a:t>
            </a:r>
            <a:r xmlns:a="http://schemas.openxmlformats.org/drawingml/2006/main">
              <a:rPr sz="3600" spc="-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تنظيمي</a:t>
            </a:r>
            <a:r xmlns:a="http://schemas.openxmlformats.org/drawingml/2006/main">
              <a:rPr sz="36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متطلبات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5117" y="4183892"/>
            <a:ext cx="2435859" cy="256478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959" y="838200"/>
            <a:ext cx="2987040" cy="316687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23" y="76657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469" y="70180"/>
            <a:ext cx="85959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4000" u="none" spc="-10" dirty="0"/>
              <a:t>الاعتماد/التنظيم</a:t>
            </a:r>
            <a:r xmlns:a="http://schemas.openxmlformats.org/drawingml/2006/main">
              <a:rPr sz="4000" u="none" spc="-100" dirty="0"/>
              <a:t> </a:t>
            </a:r>
            <a:r xmlns:a="http://schemas.openxmlformats.org/drawingml/2006/main">
              <a:rPr sz="4000" u="none" spc="-5" dirty="0"/>
              <a:t>استعداد</a:t>
            </a:r>
            <a:r xmlns:a="http://schemas.openxmlformats.org/drawingml/2006/main">
              <a:rPr sz="4000" u="none" spc="-140" dirty="0"/>
              <a:t> </a:t>
            </a:r>
            <a:r xmlns:a="http://schemas.openxmlformats.org/drawingml/2006/main">
              <a:rPr sz="4000" u="none" spc="-90" dirty="0"/>
              <a:t>فريق</a:t>
            </a:r>
            <a:endParaRPr xmlns:a="http://schemas.openxmlformats.org/drawingml/2006/main"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613897"/>
            <a:ext cx="3021330" cy="167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>
              <a:lnSpc>
                <a:spcPct val="150000"/>
              </a:lnSpc>
              <a:spcBef>
                <a:spcPts val="95"/>
              </a:spcBef>
              <a:buFont typeface="Arial MT"/>
              <a:buChar char="•"/>
              <a:tabLst>
                <a:tab pos="357505" algn="l"/>
                <a:tab pos="1549400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الجودة</a:t>
            </a:r>
            <a:r xmlns:a="http://schemas.openxmlformats.org/drawingml/2006/main"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إداري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9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84041" y="613897"/>
            <a:ext cx="2695575" cy="167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66675">
              <a:lnSpc>
                <a:spcPct val="150000"/>
              </a:lnSpc>
              <a:spcBef>
                <a:spcPts val="95"/>
              </a:spcBef>
              <a:tabLst>
                <a:tab pos="1750060" algn="l"/>
                <a:tab pos="2061210" algn="l"/>
                <a:tab pos="2460625" algn="l"/>
              </a:tabLst>
              <a:bidi/>
            </a:pPr>
            <a:r xmlns:a="http://schemas.openxmlformats.org/drawingml/2006/main"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المجلس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600" spc="-40" dirty="0">
                <a:latin typeface="Calibri"/>
                <a:cs typeface="Calibri"/>
              </a:rPr>
              <a:t>المجلس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6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2260026"/>
            <a:ext cx="6001385" cy="4251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algn="just">
              <a:lnSpc>
                <a:spcPct val="15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25" dirty="0">
                <a:latin typeface="Calibri"/>
                <a:cs typeface="Calibri"/>
              </a:rPr>
              <a:t>فريق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استطلاع القيادة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العليا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قد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يفترض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دور.</a:t>
            </a:r>
            <a:endParaRPr xmlns:a="http://schemas.openxmlformats.org/drawingml/2006/main" sz="3600" dirty="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86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وهذا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جهد </a:t>
            </a:r>
            <a:r xmlns:a="http://schemas.openxmlformats.org/drawingml/2006/main"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مستمر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ليس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مسح مسبق</a:t>
            </a:r>
            <a:r xmlns:a="http://schemas.openxmlformats.org/drawingml/2006/main">
              <a:rPr sz="3600" spc="7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جهد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يصنع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تحسينات.</a:t>
            </a:r>
            <a:endParaRPr xmlns:a="http://schemas.openxmlformats.org/drawingml/2006/main" sz="36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79" y="981455"/>
            <a:ext cx="3017519" cy="587654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523" y="76657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39878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  </a:t>
            </a:r>
            <a:r xmlns:a="http://schemas.openxmlformats.org/drawingml/2006/main">
              <a:rPr b="1" spc="-65" dirty="0">
                <a:latin typeface="Calibri"/>
                <a:cs typeface="Calibri"/>
              </a:rPr>
              <a:t>الاعتماد</a:t>
            </a:r>
            <a:r xmlns:a="http://schemas.openxmlformats.org/drawingml/2006/main">
              <a:rPr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spc="-20" dirty="0">
                <a:latin typeface="Calibri"/>
                <a:cs typeface="Calibri"/>
              </a:rPr>
              <a:t>استطلاع</a:t>
            </a:r>
            <a:r xmlns:a="http://schemas.openxmlformats.org/drawingml/2006/main">
              <a:rPr b="1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spc="-15" dirty="0">
                <a:latin typeface="Calibri"/>
                <a:cs typeface="Calibri"/>
              </a:rPr>
              <a:t>استعداد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439" y="522666"/>
            <a:ext cx="8958580" cy="601789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1900"/>
              </a:spcBef>
              <a:bidi/>
            </a:pPr>
            <a:r xmlns:a="http://schemas.openxmlformats.org/drawingml/2006/main"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الاعتماد/التنظيم</a:t>
            </a:r>
            <a:r xmlns:a="http://schemas.openxmlformats.org/drawingml/2006/main">
              <a:rPr sz="3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FF0000"/>
                </a:solidFill>
                <a:latin typeface="Calibri"/>
                <a:cs typeface="Calibri"/>
              </a:rPr>
              <a:t>استعداد</a:t>
            </a:r>
            <a:r xmlns:a="http://schemas.openxmlformats.org/drawingml/2006/main">
              <a:rPr sz="30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65" dirty="0">
                <a:solidFill>
                  <a:srgbClr val="FF0000"/>
                </a:solidFill>
                <a:latin typeface="Calibri"/>
                <a:cs typeface="Calibri"/>
              </a:rPr>
              <a:t>فريق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3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13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1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ضمان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الامتثال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للمعايير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والتنسيق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اشراف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الاستعداد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المستمر ،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يخلق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استطلاع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الاستعداد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يخطط:</a:t>
            </a:r>
          </a:p>
          <a:p>
            <a:pPr xmlns:a="http://schemas.openxmlformats.org/drawingml/2006/main" marL="387350" indent="-375285" algn="just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يٌرسّخ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جاري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متعدد التخصصات</a:t>
            </a:r>
            <a:r xmlns:a="http://schemas.openxmlformats.org/drawingml/2006/main">
              <a:rPr sz="3000" spc="-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فرق.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87350" indent="-375285" algn="just">
              <a:lnSpc>
                <a:spcPct val="100000"/>
              </a:lnSpc>
              <a:spcBef>
                <a:spcPts val="1805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دورية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تجول حول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التفتيشات.</a:t>
            </a:r>
          </a:p>
          <a:p>
            <a:pPr xmlns:a="http://schemas.openxmlformats.org/drawingml/2006/main" marL="387350" indent="-375285" algn="just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محاكاة ساخرة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المسوحات.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87350" indent="-375285">
              <a:lnSpc>
                <a:spcPct val="100000"/>
              </a:lnSpc>
              <a:spcBef>
                <a:spcPts val="1805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تعليم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طاقم عمل،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القادة،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الممارسين.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87350" indent="-375285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الاجتماعات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قسم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القادة.</a:t>
            </a:r>
            <a:endParaRPr xmlns:a="http://schemas.openxmlformats.org/drawingml/2006/main" sz="3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49440" y="2624327"/>
            <a:ext cx="2194560" cy="3374390"/>
            <a:chOff x="6949440" y="2624327"/>
            <a:chExt cx="2194560" cy="33743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2360" y="4437888"/>
              <a:ext cx="1691639" cy="15605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40" y="2624327"/>
              <a:ext cx="2194558" cy="19446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79358"/>
            <a:ext cx="8985885" cy="5386705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2190"/>
              </a:spcBef>
              <a:bidi/>
            </a:pPr>
            <a:r xmlns:a="http://schemas.openxmlformats.org/drawingml/2006/main">
              <a:rPr sz="3200" b="1" spc="-15" dirty="0">
                <a:latin typeface="Calibri"/>
                <a:cs typeface="Calibri"/>
              </a:rPr>
              <a:t>استعداد</a:t>
            </a:r>
            <a:r xmlns:a="http://schemas.openxmlformats.org/drawingml/2006/main">
              <a:rPr sz="32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80" dirty="0">
                <a:latin typeface="Calibri"/>
                <a:cs typeface="Calibri"/>
              </a:rPr>
              <a:t>فريق</a:t>
            </a:r>
            <a:r xmlns:a="http://schemas.openxmlformats.org/drawingml/2006/main">
              <a:rPr sz="32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latin typeface="Calibri"/>
                <a:cs typeface="Calibri"/>
              </a:rPr>
              <a:t>أنشطة: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12700" marR="5715">
              <a:lnSpc>
                <a:spcPct val="150100"/>
              </a:lnSpc>
              <a:spcBef>
                <a:spcPts val="165"/>
              </a:spcBef>
              <a:tabLst>
                <a:tab pos="1673860" algn="l"/>
                <a:tab pos="3213735" algn="l"/>
                <a:tab pos="6068060" algn="l"/>
                <a:tab pos="7287259" algn="l"/>
                <a:tab pos="863536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يٌرسّخ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على </a:t>
            </a:r>
            <a:r xmlns:a="http://schemas.openxmlformats.org/drawingml/2006/main"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الذهاب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انضباط </a:t>
            </a:r>
            <a:r xmlns:a="http://schemas.openxmlformats.org/drawingml/2006/main"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داخلي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75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الفرق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كونس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اي 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اس 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تي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ثلاثة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الى خمسة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أعضاء.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501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  <a:tab pos="1604010" algn="l"/>
                <a:tab pos="2896870" algn="l"/>
                <a:tab pos="3744595" algn="l"/>
                <a:tab pos="4436745" algn="l"/>
                <a:tab pos="6144260" algn="l"/>
                <a:tab pos="7808595" algn="l"/>
                <a:tab pos="842200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هؤلاء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فرق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سوف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مُكَلَّف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بورت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اون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س</a:t>
            </a:r>
            <a:r xmlns:a="http://schemas.openxmlformats.org/drawingml/2006/main"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المعايير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هم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مسؤول.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6870" marR="7620" indent="-344805">
              <a:lnSpc>
                <a:spcPct val="150100"/>
              </a:lnSpc>
              <a:spcBef>
                <a:spcPts val="765"/>
              </a:spcBef>
              <a:buClr>
                <a:srgbClr val="FF0000"/>
              </a:buClr>
              <a:buFont typeface="Arial MT"/>
              <a:buChar char="•"/>
              <a:tabLst>
                <a:tab pos="1643380" algn="l"/>
                <a:tab pos="1644014" algn="l"/>
                <a:tab pos="2991485" algn="l"/>
                <a:tab pos="3695700" algn="l"/>
                <a:tab pos="4616450" algn="l"/>
                <a:tab pos="7214234" algn="l"/>
                <a:tab pos="8204834" algn="l"/>
              </a:tabLst>
              <a:bidi/>
            </a:pPr>
            <a:r xmlns:a="http://schemas.openxmlformats.org/drawingml/2006/main">
              <a:rPr dirty="0"/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قائمة من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المتطلبات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ثم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التنفيذ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فجوة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تحليل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(التقييم الذاتي).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469" y="70180"/>
            <a:ext cx="85959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4000" u="none" spc="-10" dirty="0"/>
              <a:t>الاعتماد/التنظيم</a:t>
            </a:r>
            <a:r xmlns:a="http://schemas.openxmlformats.org/drawingml/2006/main">
              <a:rPr sz="4000" u="none" spc="-100" dirty="0"/>
              <a:t> </a:t>
            </a:r>
            <a:r xmlns:a="http://schemas.openxmlformats.org/drawingml/2006/main">
              <a:rPr sz="4000" u="none" spc="-5" dirty="0"/>
              <a:t>استعداد</a:t>
            </a:r>
            <a:r xmlns:a="http://schemas.openxmlformats.org/drawingml/2006/main">
              <a:rPr sz="4000" u="none" spc="-140" dirty="0"/>
              <a:t> </a:t>
            </a:r>
            <a:r xmlns:a="http://schemas.openxmlformats.org/drawingml/2006/main">
              <a:rPr sz="4000" u="none" spc="-90" dirty="0"/>
              <a:t>فريق</a:t>
            </a:r>
            <a:endParaRPr xmlns:a="http://schemas.openxmlformats.org/drawingml/2006/main" sz="4000"/>
          </a:p>
        </p:txBody>
      </p:sp>
      <p:grpSp>
        <p:nvGrpSpPr>
          <p:cNvPr id="4" name="object 4"/>
          <p:cNvGrpSpPr/>
          <p:nvPr/>
        </p:nvGrpSpPr>
        <p:grpSpPr>
          <a:xfrm>
            <a:off x="454151" y="4855464"/>
            <a:ext cx="1106805" cy="387350"/>
            <a:chOff x="454151" y="4855464"/>
            <a:chExt cx="1106805" cy="387350"/>
          </a:xfrm>
        </p:grpSpPr>
        <p:sp>
          <p:nvSpPr>
            <p:cNvPr id="5" name="object 5"/>
            <p:cNvSpPr/>
            <p:nvPr/>
          </p:nvSpPr>
          <p:spPr>
            <a:xfrm>
              <a:off x="466343" y="4867656"/>
              <a:ext cx="1082040" cy="363220"/>
            </a:xfrm>
            <a:custGeom>
              <a:avLst/>
              <a:gdLst/>
              <a:ahLst/>
              <a:cxnLst/>
              <a:rect l="l" t="t" r="r" b="b"/>
              <a:pathLst>
                <a:path w="1082040" h="363220">
                  <a:moveTo>
                    <a:pt x="900684" y="0"/>
                  </a:moveTo>
                  <a:lnTo>
                    <a:pt x="900684" y="90678"/>
                  </a:lnTo>
                  <a:lnTo>
                    <a:pt x="0" y="90678"/>
                  </a:lnTo>
                  <a:lnTo>
                    <a:pt x="0" y="272034"/>
                  </a:lnTo>
                  <a:lnTo>
                    <a:pt x="900684" y="272034"/>
                  </a:lnTo>
                  <a:lnTo>
                    <a:pt x="900684" y="362712"/>
                  </a:lnTo>
                  <a:lnTo>
                    <a:pt x="1082040" y="181356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6343" y="4867656"/>
              <a:ext cx="1082040" cy="363220"/>
            </a:xfrm>
            <a:custGeom>
              <a:avLst/>
              <a:gdLst/>
              <a:ahLst/>
              <a:cxnLst/>
              <a:rect l="l" t="t" r="r" b="b"/>
              <a:pathLst>
                <a:path w="1082040" h="363220">
                  <a:moveTo>
                    <a:pt x="0" y="90678"/>
                  </a:moveTo>
                  <a:lnTo>
                    <a:pt x="900684" y="90678"/>
                  </a:lnTo>
                  <a:lnTo>
                    <a:pt x="900684" y="0"/>
                  </a:lnTo>
                  <a:lnTo>
                    <a:pt x="1082040" y="181356"/>
                  </a:lnTo>
                  <a:lnTo>
                    <a:pt x="900684" y="362712"/>
                  </a:lnTo>
                  <a:lnTo>
                    <a:pt x="900684" y="272034"/>
                  </a:lnTo>
                  <a:lnTo>
                    <a:pt x="0" y="272034"/>
                  </a:lnTo>
                  <a:lnTo>
                    <a:pt x="0" y="90678"/>
                  </a:lnTo>
                  <a:close/>
                </a:path>
              </a:pathLst>
            </a:custGeom>
            <a:ln w="24384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4584" y="2060448"/>
            <a:ext cx="3709416" cy="98755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523" y="76657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67167"/>
            <a:ext cx="8988425" cy="585025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900"/>
              </a:spcBef>
              <a:bidi/>
            </a:pPr>
            <a:r xmlns:a="http://schemas.openxmlformats.org/drawingml/2006/main">
              <a:rPr sz="3200" b="1" spc="-15" dirty="0">
                <a:latin typeface="Calibri"/>
                <a:cs typeface="Calibri"/>
              </a:rPr>
              <a:t>استعداد</a:t>
            </a:r>
            <a:r xmlns:a="http://schemas.openxmlformats.org/drawingml/2006/main">
              <a:rPr sz="3200" b="1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80" dirty="0">
                <a:latin typeface="Calibri"/>
                <a:cs typeface="Calibri"/>
              </a:rPr>
              <a:t>فريق</a:t>
            </a:r>
            <a:r xmlns:a="http://schemas.openxmlformats.org/drawingml/2006/main">
              <a:rPr sz="32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latin typeface="Calibri"/>
                <a:cs typeface="Calibri"/>
              </a:rPr>
              <a:t>أنشطة: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1805"/>
              </a:spcBef>
              <a:bidi/>
            </a:pPr>
            <a:r xmlns:a="http://schemas.openxmlformats.org/drawingml/2006/main"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دورية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تجول حول</a:t>
            </a:r>
            <a:r xmlns:a="http://schemas.openxmlformats.org/drawingml/2006/main">
              <a:rPr sz="32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التفتيشات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12065" indent="-344805">
              <a:lnSpc>
                <a:spcPct val="140100"/>
              </a:lnSpc>
              <a:spcBef>
                <a:spcPts val="765"/>
              </a:spcBef>
              <a:buFont typeface="Arial MT"/>
              <a:buChar char="•"/>
              <a:tabLst>
                <a:tab pos="356870" algn="l"/>
                <a:tab pos="357505" algn="l"/>
                <a:tab pos="838835" algn="l"/>
                <a:tab pos="1366520" algn="l"/>
                <a:tab pos="2893695" algn="l"/>
                <a:tab pos="5271770" algn="l"/>
                <a:tab pos="6037580" algn="l"/>
                <a:tab pos="7598409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إعدادات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الأقسام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خدمات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70" dirty="0">
                <a:solidFill>
                  <a:srgbClr val="006FC0"/>
                </a:solidFill>
                <a:latin typeface="Calibri"/>
                <a:cs typeface="Calibri"/>
              </a:rPr>
              <a:t>التركيز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على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تم اختياره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المعايير</a:t>
            </a:r>
            <a:r xmlns:a="http://schemas.openxmlformats.org/drawingml/2006/main">
              <a:rPr sz="3200" spc="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كل</a:t>
            </a:r>
            <a:r xmlns:a="http://schemas.openxmlformats.org/drawingml/2006/main"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وقت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40100"/>
              </a:lnSpc>
              <a:spcBef>
                <a:spcPts val="765"/>
              </a:spcBef>
              <a:buFont typeface="Arial MT"/>
              <a:buChar char="•"/>
              <a:tabLst>
                <a:tab pos="356870" algn="l"/>
                <a:tab pos="357505" algn="l"/>
                <a:tab pos="808355" algn="l"/>
                <a:tab pos="3689350" algn="l"/>
                <a:tab pos="4897120" algn="l"/>
                <a:tab pos="6012815" algn="l"/>
                <a:tab pos="7757159" algn="l"/>
                <a:tab pos="8559165" algn="l"/>
              </a:tabLst>
              <a:bidi/>
            </a:pPr>
            <a:r xmlns:a="http://schemas.openxmlformats.org/drawingml/2006/main">
              <a:rPr sz="3200" spc="5" dirty="0">
                <a:latin typeface="Calibri"/>
                <a:cs typeface="Calibri"/>
              </a:rPr>
              <a:t>لو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لا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ن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- 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توافق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مشاكل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أريس 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إي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د 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هـ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سيس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اي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على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س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40" dirty="0">
                <a:solidFill>
                  <a:srgbClr val="006FC0"/>
                </a:solidFill>
                <a:latin typeface="Calibri"/>
                <a:cs typeface="Calibri"/>
              </a:rPr>
              <a:t>يستطيع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يتم صنعه</a:t>
            </a:r>
            <a:r xmlns:a="http://schemas.openxmlformats.org/drawingml/2006/main">
              <a:rPr sz="32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على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بقعة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401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جيد</a:t>
            </a:r>
            <a:r xmlns:a="http://schemas.openxmlformats.org/drawingml/2006/main">
              <a:rPr sz="3200" spc="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بديل</a:t>
            </a:r>
            <a:r xmlns:a="http://schemas.openxmlformats.org/drawingml/2006/main">
              <a:rPr sz="3200" spc="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200" spc="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إضافة</a:t>
            </a:r>
            <a:r xmlns:a="http://schemas.openxmlformats.org/drawingml/2006/main">
              <a:rPr sz="3200" spc="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تجول حول</a:t>
            </a:r>
            <a:r xmlns:a="http://schemas.openxmlformats.org/drawingml/2006/main">
              <a:rPr sz="3200" spc="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لتأسيس</a:t>
            </a:r>
            <a:r xmlns:a="http://schemas.openxmlformats.org/drawingml/2006/main">
              <a:rPr sz="32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المقابلة/التركيز</a:t>
            </a:r>
            <a:r xmlns:a="http://schemas.openxmlformats.org/drawingml/2006/main">
              <a:rPr sz="3200" spc="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المجموعات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0991" y="765047"/>
            <a:ext cx="3493008" cy="16398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110"/>
              </a:spcBef>
              <a:tabLst>
                <a:tab pos="304165" algn="l"/>
                <a:tab pos="9159240" algn="l"/>
              </a:tabLst>
              <a:bidi/>
            </a:pPr>
            <a:r xmlns:a="http://schemas.openxmlformats.org/drawingml/2006/main">
              <a:rPr sz="4000" dirty="0"/>
              <a:t>  </a:t>
            </a:r>
            <a:r xmlns:a="http://schemas.openxmlformats.org/drawingml/2006/main">
              <a:rPr sz="4000" spc="-10" dirty="0"/>
              <a:t>الاعتماد/التنظيم</a:t>
            </a:r>
            <a:r xmlns:a="http://schemas.openxmlformats.org/drawingml/2006/main">
              <a:rPr sz="4000" spc="-95" dirty="0"/>
              <a:t> </a:t>
            </a:r>
            <a:r xmlns:a="http://schemas.openxmlformats.org/drawingml/2006/main">
              <a:rPr sz="4000" spc="-5" dirty="0"/>
              <a:t>استعداد</a:t>
            </a:r>
            <a:r xmlns:a="http://schemas.openxmlformats.org/drawingml/2006/main">
              <a:rPr sz="4000" spc="-135" dirty="0"/>
              <a:t> </a:t>
            </a:r>
            <a:r xmlns:a="http://schemas.openxmlformats.org/drawingml/2006/main">
              <a:rPr sz="4000" spc="-90" dirty="0"/>
              <a:t>فريق</a:t>
            </a:r>
            <a:endParaRPr xmlns:a="http://schemas.openxmlformats.org/drawingml/2006/main" sz="40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4920" y="4221479"/>
            <a:ext cx="4069079" cy="11094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00176"/>
            <a:ext cx="6724650" cy="56673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115"/>
              </a:spcBef>
              <a:bidi/>
            </a:pPr>
            <a:r xmlns:a="http://schemas.openxmlformats.org/drawingml/2006/main">
              <a:rPr sz="3300" b="1" spc="-5" dirty="0">
                <a:latin typeface="Calibri"/>
                <a:cs typeface="Calibri"/>
              </a:rPr>
              <a:t>استعداد</a:t>
            </a:r>
            <a:r xmlns:a="http://schemas.openxmlformats.org/drawingml/2006/main">
              <a:rPr sz="33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b="1" spc="-75" dirty="0">
                <a:latin typeface="Calibri"/>
                <a:cs typeface="Calibri"/>
              </a:rPr>
              <a:t>فريق</a:t>
            </a:r>
            <a:r xmlns:a="http://schemas.openxmlformats.org/drawingml/2006/main">
              <a:rPr sz="33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b="1" dirty="0">
                <a:latin typeface="Calibri"/>
                <a:cs typeface="Calibri"/>
              </a:rPr>
              <a:t>أنشطة:</a:t>
            </a:r>
            <a:endParaRPr xmlns:a="http://schemas.openxmlformats.org/drawingml/2006/main" sz="3300" dirty="0">
              <a:latin typeface="Calibri"/>
              <a:cs typeface="Calibri"/>
            </a:endParaRPr>
          </a:p>
          <a:p>
            <a:pPr xmlns:a="http://schemas.openxmlformats.org/drawingml/2006/main" marL="12700" algn="just">
              <a:lnSpc>
                <a:spcPct val="100000"/>
              </a:lnSpc>
              <a:spcBef>
                <a:spcPts val="2720"/>
              </a:spcBef>
              <a:bidi/>
            </a:pP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محاكاة ساخرة</a:t>
            </a:r>
            <a:r xmlns:a="http://schemas.openxmlformats.org/drawingml/2006/main"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المسوحات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75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مساعدة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الجميع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أن يصبحوا أكثر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دراية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بـ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استطلاع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عملية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أكثر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مسترخيًا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وجاهزًا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عندما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يحدث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المسح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الحقيقي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15" dirty="0">
                <a:highlight>
                  <a:srgbClr val="FFFF00"/>
                </a:highlight>
                <a:latin typeface="Calibri"/>
                <a:cs typeface="Calibri"/>
              </a:rPr>
              <a:t>المنظمات</a:t>
            </a:r>
            <a:r xmlns:a="http://schemas.openxmlformats.org/drawingml/2006/main">
              <a:rPr sz="3000" spc="-1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يفعل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لا</a:t>
            </a:r>
            <a:r xmlns:a="http://schemas.openxmlformats.org/drawingml/2006/main">
              <a:rPr sz="300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يحتاج</a:t>
            </a:r>
            <a:r xmlns:a="http://schemas.openxmlformats.org/drawingml/2006/main">
              <a:rPr sz="300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للاستئجار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أ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مستشار </a:t>
            </a:r>
            <a:r xmlns:a="http://schemas.openxmlformats.org/drawingml/2006/main">
              <a:rPr sz="3000" spc="-10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endParaRPr xmlns:a="http://schemas.openxmlformats.org/drawingml/2006/main" sz="30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110"/>
              </a:spcBef>
              <a:tabLst>
                <a:tab pos="304165" algn="l"/>
                <a:tab pos="9159240" algn="l"/>
              </a:tabLst>
              <a:bidi/>
            </a:pPr>
            <a:r xmlns:a="http://schemas.openxmlformats.org/drawingml/2006/main">
              <a:rPr sz="4000" dirty="0"/>
              <a:t>  </a:t>
            </a:r>
            <a:r xmlns:a="http://schemas.openxmlformats.org/drawingml/2006/main">
              <a:rPr sz="4000" spc="-10" dirty="0"/>
              <a:t>الاعتماد/التنظيم</a:t>
            </a:r>
            <a:r xmlns:a="http://schemas.openxmlformats.org/drawingml/2006/main">
              <a:rPr sz="4000" spc="-95" dirty="0"/>
              <a:t> </a:t>
            </a:r>
            <a:r xmlns:a="http://schemas.openxmlformats.org/drawingml/2006/main">
              <a:rPr sz="4000" spc="-5" dirty="0"/>
              <a:t>استعداد</a:t>
            </a:r>
            <a:r xmlns:a="http://schemas.openxmlformats.org/drawingml/2006/main">
              <a:rPr sz="4000" spc="-135" dirty="0"/>
              <a:t> </a:t>
            </a:r>
            <a:r xmlns:a="http://schemas.openxmlformats.org/drawingml/2006/main">
              <a:rPr sz="4000" spc="-90" dirty="0"/>
              <a:t>فريق</a:t>
            </a:r>
            <a:endParaRPr xmlns:a="http://schemas.openxmlformats.org/drawingml/2006/main" sz="4000"/>
          </a:p>
        </p:txBody>
      </p:sp>
      <p:grpSp>
        <p:nvGrpSpPr>
          <p:cNvPr id="4" name="object 4"/>
          <p:cNvGrpSpPr/>
          <p:nvPr/>
        </p:nvGrpSpPr>
        <p:grpSpPr>
          <a:xfrm>
            <a:off x="6803135" y="1341119"/>
            <a:ext cx="2326005" cy="5489575"/>
            <a:chOff x="6803135" y="1341119"/>
            <a:chExt cx="2326005" cy="54895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17510" y="4148326"/>
              <a:ext cx="2211238" cy="26822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3135" y="1341119"/>
              <a:ext cx="2325624" cy="28072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1127" y="4148327"/>
              <a:ext cx="743712" cy="7833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97623" y="5489448"/>
              <a:ext cx="743712" cy="7833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76225"/>
            <a:ext cx="6762750" cy="631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228600" indent="-216535">
              <a:lnSpc>
                <a:spcPct val="100000"/>
              </a:lnSpc>
              <a:spcBef>
                <a:spcPts val="95"/>
              </a:spcBef>
              <a:buChar char="-"/>
              <a:tabLst>
                <a:tab pos="229235" algn="l"/>
              </a:tabLst>
              <a:bidi/>
            </a:pPr>
            <a:r xmlns:a="http://schemas.openxmlformats.org/drawingml/2006/main"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ترخيص 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الرعاية الصحية .</a:t>
            </a:r>
          </a:p>
          <a:p>
            <a:pPr xmlns:a="http://schemas.openxmlformats.org/drawingml/2006/main" marL="228600" indent="-216535">
              <a:lnSpc>
                <a:spcPct val="100000"/>
              </a:lnSpc>
              <a:spcBef>
                <a:spcPts val="2690"/>
              </a:spcBef>
              <a:buChar char="-"/>
              <a:tabLst>
                <a:tab pos="229235" algn="l"/>
              </a:tabLst>
              <a:bidi/>
            </a:pPr>
            <a:r xmlns:a="http://schemas.openxmlformats.org/drawingml/2006/main"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الاعتماد</a:t>
            </a:r>
            <a:r xmlns:a="http://schemas.openxmlformats.org/drawingml/2006/main"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استطلاع</a:t>
            </a:r>
            <a:r xmlns:a="http://schemas.openxmlformats.org/drawingml/2006/main"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استعداد.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228600" indent="-216535">
              <a:lnSpc>
                <a:spcPct val="100000"/>
              </a:lnSpc>
              <a:spcBef>
                <a:spcPts val="2690"/>
              </a:spcBef>
              <a:buChar char="-"/>
              <a:tabLst>
                <a:tab pos="229235" algn="l"/>
              </a:tabLst>
              <a:bidi/>
            </a:pPr>
            <a:r xmlns:a="http://schemas.openxmlformats.org/drawingml/2006/main"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استطلاع</a:t>
            </a:r>
            <a:r xmlns:a="http://schemas.openxmlformats.org/drawingml/2006/main"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عملية.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690"/>
              </a:spcBef>
              <a:tabLst>
                <a:tab pos="469900" algn="l"/>
              </a:tabLst>
              <a:bidi/>
            </a:pP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 xmlns:a="http://schemas.openxmlformats.org/drawingml/2006/main"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نحن</a:t>
            </a:r>
            <a:r xmlns:a="http://schemas.openxmlformats.org/drawingml/2006/main"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32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الاعتماد</a:t>
            </a:r>
            <a:r xmlns:a="http://schemas.openxmlformats.org/drawingml/2006/main">
              <a:rPr sz="32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الوكالات.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228600" indent="-216535">
              <a:lnSpc>
                <a:spcPct val="100000"/>
              </a:lnSpc>
              <a:spcBef>
                <a:spcPts val="2690"/>
              </a:spcBef>
              <a:buChar char="-"/>
              <a:tabLst>
                <a:tab pos="229235" algn="l"/>
              </a:tabLst>
              <a:bidi/>
            </a:pPr>
            <a:r xmlns:a="http://schemas.openxmlformats.org/drawingml/2006/main"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الاعتماد 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الدولي .</a:t>
            </a:r>
          </a:p>
          <a:p>
            <a:pPr xmlns:a="http://schemas.openxmlformats.org/drawingml/2006/main" marL="228600" indent="-216535">
              <a:lnSpc>
                <a:spcPct val="100000"/>
              </a:lnSpc>
              <a:spcBef>
                <a:spcPts val="2695"/>
              </a:spcBef>
              <a:buChar char="-"/>
              <a:tabLst>
                <a:tab pos="229235" algn="l"/>
              </a:tabLst>
              <a:bidi/>
            </a:pPr>
            <a:r xmlns:a="http://schemas.openxmlformats.org/drawingml/2006/main"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الرعاية الطبية</a:t>
            </a:r>
            <a:r xmlns:a="http://schemas.openxmlformats.org/drawingml/2006/main">
              <a:rPr sz="32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ميديكيد.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228600" indent="-216535">
              <a:lnSpc>
                <a:spcPct val="100000"/>
              </a:lnSpc>
              <a:spcBef>
                <a:spcPts val="2690"/>
              </a:spcBef>
              <a:buChar char="-"/>
              <a:tabLst>
                <a:tab pos="229235" algn="l"/>
              </a:tabLst>
              <a:bidi/>
            </a:pPr>
            <a:r xmlns:a="http://schemas.openxmlformats.org/drawingml/2006/main"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مُعتَبر</a:t>
            </a:r>
            <a:r xmlns:a="http://schemas.openxmlformats.org/drawingml/2006/main"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حالة.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228600" indent="-216535">
              <a:lnSpc>
                <a:spcPct val="100000"/>
              </a:lnSpc>
              <a:spcBef>
                <a:spcPts val="2690"/>
              </a:spcBef>
              <a:buChar char="-"/>
              <a:tabLst>
                <a:tab pos="229235" algn="l"/>
              </a:tabLst>
              <a:bidi/>
            </a:pPr>
            <a:r xmlns:a="http://schemas.openxmlformats.org/drawingml/2006/main"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خارجي</a:t>
            </a:r>
            <a:r xmlns:a="http://schemas.openxmlformats.org/drawingml/2006/main">
              <a:rPr sz="32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جودة</a:t>
            </a:r>
            <a:r xmlns:a="http://schemas.openxmlformats.org/drawingml/2006/main">
              <a:rPr sz="32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الجوائز.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317" y="464515"/>
            <a:ext cx="3203682" cy="17954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650991" y="3212592"/>
            <a:ext cx="3493135" cy="3645535"/>
            <a:chOff x="5650991" y="3212592"/>
            <a:chExt cx="3493135" cy="364553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991" y="3212592"/>
              <a:ext cx="3493008" cy="19446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7295" y="5157215"/>
              <a:ext cx="3346704" cy="17007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88974"/>
            <a:ext cx="4624070" cy="13138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3300" b="1" spc="-5" dirty="0">
                <a:latin typeface="Calibri"/>
                <a:cs typeface="Calibri"/>
              </a:rPr>
              <a:t>استعداد</a:t>
            </a:r>
            <a:r xmlns:a="http://schemas.openxmlformats.org/drawingml/2006/main">
              <a:rPr sz="3300" b="1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b="1" spc="-75" dirty="0">
                <a:latin typeface="Calibri"/>
                <a:cs typeface="Calibri"/>
              </a:rPr>
              <a:t>فريق</a:t>
            </a:r>
            <a:r xmlns:a="http://schemas.openxmlformats.org/drawingml/2006/main">
              <a:rPr sz="33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b="1" dirty="0">
                <a:latin typeface="Calibri"/>
                <a:cs typeface="Calibri"/>
              </a:rPr>
              <a:t>أنشطة:</a:t>
            </a:r>
            <a:endParaRPr xmlns:a="http://schemas.openxmlformats.org/drawingml/2006/main" sz="33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335"/>
              </a:spcBef>
              <a:bidi/>
            </a:pP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محاكاة ساخرة</a:t>
            </a:r>
            <a:r xmlns:a="http://schemas.openxmlformats.org/drawingml/2006/main"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المسوحات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7820" y="2259025"/>
            <a:ext cx="28917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2594610" algn="l"/>
              </a:tabLst>
              <a:bidi/>
            </a:pP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الإدارات </a:t>
            </a:r>
            <a:r xmlns:a="http://schemas.openxmlformats.org/drawingml/2006/main"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7964" y="2076256"/>
            <a:ext cx="360299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3061335">
              <a:lnSpc>
                <a:spcPct val="140100"/>
              </a:lnSpc>
              <a:spcBef>
                <a:spcPts val="95"/>
              </a:spcBef>
              <a:tabLst>
                <a:tab pos="1292860" algn="l"/>
                <a:tab pos="274129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يمكن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أن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يراقب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الآخر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29" y="2076256"/>
            <a:ext cx="2472690" cy="1946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>
              <a:lnSpc>
                <a:spcPct val="1401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مختلف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منظمة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الأقسام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.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15" dirty="0">
                <a:latin typeface="Calibri"/>
                <a:cs typeface="Calibri"/>
              </a:rPr>
              <a:t>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739" y="4088826"/>
            <a:ext cx="6290945" cy="2586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40100"/>
              </a:lnSpc>
              <a:spcBef>
                <a:spcPts val="9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5" dirty="0">
                <a:latin typeface="Calibri"/>
                <a:cs typeface="Calibri"/>
              </a:rPr>
              <a:t>إذا كانت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المنظمة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جزءًا من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نظام </a:t>
            </a:r>
            <a:r xmlns:a="http://schemas.openxmlformats.org/drawingml/2006/main">
              <a:rPr sz="3000" spc="-30" dirty="0">
                <a:solidFill>
                  <a:srgbClr val="006FC0"/>
                </a:solidFill>
                <a:latin typeface="Calibri"/>
                <a:cs typeface="Calibri"/>
              </a:rPr>
              <a:t>رعاية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صحية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أكبر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فمثل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المرافق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نظام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استطاع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مُستَخدَم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مسح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آخر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منشأة.</a:t>
            </a:r>
            <a:endParaRPr xmlns:a="http://schemas.openxmlformats.org/drawingml/2006/main" sz="3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110"/>
              </a:spcBef>
              <a:tabLst>
                <a:tab pos="304165" algn="l"/>
                <a:tab pos="9159240" algn="l"/>
              </a:tabLst>
              <a:bidi/>
            </a:pPr>
            <a:r xmlns:a="http://schemas.openxmlformats.org/drawingml/2006/main">
              <a:rPr sz="4000" dirty="0"/>
              <a:t>  </a:t>
            </a:r>
            <a:r xmlns:a="http://schemas.openxmlformats.org/drawingml/2006/main">
              <a:rPr sz="4000" spc="-10" dirty="0"/>
              <a:t>الاعتماد/التنظيم</a:t>
            </a:r>
            <a:r xmlns:a="http://schemas.openxmlformats.org/drawingml/2006/main">
              <a:rPr sz="4000" spc="-95" dirty="0"/>
              <a:t> </a:t>
            </a:r>
            <a:r xmlns:a="http://schemas.openxmlformats.org/drawingml/2006/main">
              <a:rPr sz="4000" spc="-5" dirty="0"/>
              <a:t>استعداد</a:t>
            </a:r>
            <a:r xmlns:a="http://schemas.openxmlformats.org/drawingml/2006/main">
              <a:rPr sz="4000" spc="-135" dirty="0"/>
              <a:t> </a:t>
            </a:r>
            <a:r xmlns:a="http://schemas.openxmlformats.org/drawingml/2006/main">
              <a:rPr sz="4000" spc="-90" dirty="0"/>
              <a:t>فريق</a:t>
            </a:r>
            <a:endParaRPr xmlns:a="http://schemas.openxmlformats.org/drawingml/2006/main" sz="4000"/>
          </a:p>
        </p:txBody>
      </p:sp>
      <p:grpSp>
        <p:nvGrpSpPr>
          <p:cNvPr id="8" name="object 8"/>
          <p:cNvGrpSpPr/>
          <p:nvPr/>
        </p:nvGrpSpPr>
        <p:grpSpPr>
          <a:xfrm>
            <a:off x="6443471" y="1005839"/>
            <a:ext cx="2700655" cy="5852160"/>
            <a:chOff x="6443471" y="1005839"/>
            <a:chExt cx="2700655" cy="58521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43471" y="1005839"/>
              <a:ext cx="2700528" cy="16002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3471" y="2630423"/>
              <a:ext cx="2667000" cy="16002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3471" y="4230623"/>
              <a:ext cx="2700528" cy="2627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41273"/>
            <a:ext cx="6000115" cy="509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b="1" spc="-15" dirty="0">
                <a:latin typeface="Calibri"/>
                <a:cs typeface="Calibri"/>
              </a:rPr>
              <a:t>استعداد</a:t>
            </a:r>
            <a:r xmlns:a="http://schemas.openxmlformats.org/drawingml/2006/main">
              <a:rPr sz="3200" b="1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80" dirty="0">
                <a:latin typeface="Calibri"/>
                <a:cs typeface="Calibri"/>
              </a:rPr>
              <a:t>فريق</a:t>
            </a:r>
            <a:r xmlns:a="http://schemas.openxmlformats.org/drawingml/2006/main">
              <a:rPr sz="32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latin typeface="Calibri"/>
                <a:cs typeface="Calibri"/>
              </a:rPr>
              <a:t>أنشطة: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12700" marR="6985" algn="just">
              <a:lnSpc>
                <a:spcPct val="150100"/>
              </a:lnSpc>
              <a:spcBef>
                <a:spcPts val="765"/>
              </a:spcBef>
              <a:bidi/>
            </a:pPr>
            <a:r xmlns:a="http://schemas.openxmlformats.org/drawingml/2006/main"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تعليم</a:t>
            </a:r>
            <a:r xmlns:a="http://schemas.openxmlformats.org/drawingml/2006/main"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طاقم عمل،</a:t>
            </a:r>
            <a:r xmlns:a="http://schemas.openxmlformats.org/drawingml/2006/main"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القادة، </a:t>
            </a:r>
            <a:r xmlns:a="http://schemas.openxmlformats.org/drawingml/2006/main"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الممارسين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77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مساحين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بشكل متزايد</a:t>
            </a:r>
            <a:r xmlns:a="http://schemas.openxmlformats.org/drawingml/2006/main">
              <a:rPr sz="3200" spc="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أريد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التحدث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الموظفين</a:t>
            </a:r>
            <a:r xmlns:a="http://schemas.openxmlformats.org/drawingml/2006/main">
              <a:rPr sz="3200" spc="6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3200" spc="6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لذلك من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المديرين،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ولكن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كلاهما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يجب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7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مُعد</a:t>
            </a:r>
            <a:r xmlns:a="http://schemas.openxmlformats.org/drawingml/2006/main">
              <a:rPr sz="3200" spc="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إجابة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أسئلة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.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469" y="70180"/>
            <a:ext cx="85959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4000" u="none" spc="-10" dirty="0"/>
              <a:t>الاعتماد/التنظيم</a:t>
            </a:r>
            <a:r xmlns:a="http://schemas.openxmlformats.org/drawingml/2006/main">
              <a:rPr sz="4000" u="none" spc="-100" dirty="0"/>
              <a:t> </a:t>
            </a:r>
            <a:r xmlns:a="http://schemas.openxmlformats.org/drawingml/2006/main">
              <a:rPr sz="4000" u="none" spc="-5" dirty="0"/>
              <a:t>استعداد</a:t>
            </a:r>
            <a:r xmlns:a="http://schemas.openxmlformats.org/drawingml/2006/main">
              <a:rPr sz="4000" u="none" spc="-140" dirty="0"/>
              <a:t> </a:t>
            </a:r>
            <a:r xmlns:a="http://schemas.openxmlformats.org/drawingml/2006/main">
              <a:rPr sz="4000" u="none" spc="-90" dirty="0"/>
              <a:t>فريق</a:t>
            </a:r>
            <a:endParaRPr xmlns:a="http://schemas.openxmlformats.org/drawingml/2006/main" sz="4000"/>
          </a:p>
        </p:txBody>
      </p:sp>
      <p:grpSp>
        <p:nvGrpSpPr>
          <p:cNvPr id="4" name="object 4"/>
          <p:cNvGrpSpPr/>
          <p:nvPr/>
        </p:nvGrpSpPr>
        <p:grpSpPr>
          <a:xfrm>
            <a:off x="6156959" y="1700783"/>
            <a:ext cx="2987040" cy="5157470"/>
            <a:chOff x="6156959" y="1700783"/>
            <a:chExt cx="2987040" cy="51574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959" y="4364734"/>
              <a:ext cx="2987039" cy="24932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6959" y="1700783"/>
              <a:ext cx="2987040" cy="2801112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523" y="76657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05546"/>
            <a:ext cx="6795770" cy="574357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1900"/>
              </a:spcBef>
              <a:bidi/>
            </a:pPr>
            <a:r xmlns:a="http://schemas.openxmlformats.org/drawingml/2006/main">
              <a:rPr sz="3000" b="1" spc="-70" dirty="0">
                <a:latin typeface="Calibri"/>
                <a:cs typeface="Calibri"/>
              </a:rPr>
              <a:t>فريق </a:t>
            </a:r>
            <a:r xmlns:a="http://schemas.openxmlformats.org/drawingml/2006/main">
              <a:rPr sz="3000" b="1" spc="-10" dirty="0">
                <a:latin typeface="Calibri"/>
                <a:cs typeface="Calibri"/>
              </a:rPr>
              <a:t>الاستعداد</a:t>
            </a:r>
            <a:r xmlns:a="http://schemas.openxmlformats.org/drawingml/2006/main">
              <a:rPr sz="30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dirty="0">
                <a:latin typeface="Calibri"/>
                <a:cs typeface="Calibri"/>
              </a:rPr>
              <a:t>أنشطة: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12700" algn="just">
              <a:lnSpc>
                <a:spcPct val="100000"/>
              </a:lnSpc>
              <a:spcBef>
                <a:spcPts val="1800"/>
              </a:spcBef>
              <a:bidi/>
            </a:pPr>
            <a:r xmlns:a="http://schemas.openxmlformats.org/drawingml/2006/main"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تنظيمي</a:t>
            </a:r>
            <a:r xmlns:a="http://schemas.openxmlformats.org/drawingml/2006/main">
              <a:rPr sz="30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امتثال</a:t>
            </a:r>
            <a:r xmlns:a="http://schemas.openxmlformats.org/drawingml/2006/main"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اجتماعات القادة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3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إجراء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جاري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شهريا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أو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ثنائي</a:t>
            </a:r>
            <a:r xmlns:a="http://schemas.openxmlformats.org/drawingml/2006/main">
              <a:rPr sz="3000" spc="-6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شهريا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لقاءات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مع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قادة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الأقسام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5715" indent="-344805" algn="just">
              <a:lnSpc>
                <a:spcPct val="13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الاجتماعات،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القسم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القادة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يقدمون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قصير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عرض تقديمي</a:t>
            </a:r>
            <a:r xmlns:a="http://schemas.openxmlformats.org/drawingml/2006/main">
              <a:rPr sz="3000" spc="6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مجموعة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خصوصًا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تحدي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مزعج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أنظمة.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469" y="70180"/>
            <a:ext cx="85959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4000" u="none" spc="-10" dirty="0"/>
              <a:t>الاعتماد/التنظيم</a:t>
            </a:r>
            <a:r xmlns:a="http://schemas.openxmlformats.org/drawingml/2006/main">
              <a:rPr sz="4000" u="none" spc="-100" dirty="0"/>
              <a:t> </a:t>
            </a:r>
            <a:r xmlns:a="http://schemas.openxmlformats.org/drawingml/2006/main">
              <a:rPr sz="4000" u="none" spc="-5" dirty="0"/>
              <a:t>استعداد</a:t>
            </a:r>
            <a:r xmlns:a="http://schemas.openxmlformats.org/drawingml/2006/main">
              <a:rPr sz="4000" u="none" spc="-140" dirty="0"/>
              <a:t> </a:t>
            </a:r>
            <a:r xmlns:a="http://schemas.openxmlformats.org/drawingml/2006/main">
              <a:rPr sz="4000" u="none" spc="-90" dirty="0"/>
              <a:t>فريق</a:t>
            </a:r>
            <a:endParaRPr xmlns:a="http://schemas.openxmlformats.org/drawingml/2006/main"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0" y="1341119"/>
            <a:ext cx="2194559" cy="551687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6095" y="40386"/>
            <a:ext cx="405384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b="1" u="none" spc="-15" dirty="0">
                <a:latin typeface="Calibri"/>
                <a:cs typeface="Calibri"/>
              </a:rPr>
              <a:t>استطلاع</a:t>
            </a:r>
            <a:r xmlns:a="http://schemas.openxmlformats.org/drawingml/2006/main">
              <a:rPr b="1" u="none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u="none" spc="-20" dirty="0">
                <a:latin typeface="Calibri"/>
                <a:cs typeface="Calibri"/>
              </a:rPr>
              <a:t>عملية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552053"/>
            <a:ext cx="8989695" cy="534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10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رقم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مساحين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عازم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بواسطة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الاعتماد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منظمة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200" spc="6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اعتبار</a:t>
            </a:r>
            <a:r xmlns:a="http://schemas.openxmlformats.org/drawingml/2006/main">
              <a:rPr sz="3200" spc="6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منشأة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مقاس،</a:t>
            </a:r>
            <a:r xmlns:a="http://schemas.openxmlformats.org/drawingml/2006/main">
              <a:rPr sz="3200" spc="6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أنواع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المرضى،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خدمات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متاح.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2750" dirty="0">
              <a:latin typeface="Calibri"/>
              <a:cs typeface="Calibri"/>
            </a:endParaRPr>
          </a:p>
          <a:p>
            <a:pPr xmlns:a="http://schemas.openxmlformats.org/drawingml/2006/main" marL="356870" marR="6985" indent="-344805" algn="just">
              <a:lnSpc>
                <a:spcPct val="150100"/>
              </a:lnSpc>
              <a:spcBef>
                <a:spcPts val="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معظم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الاستطلاعات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أُجرِي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الأقل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مرة واحدة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كل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ثلاثة</a:t>
            </a:r>
            <a:r xmlns:a="http://schemas.openxmlformats.org/drawingml/2006/main"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سنين.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0527" y="5157215"/>
            <a:ext cx="6443472" cy="17007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0864" y="2852927"/>
            <a:ext cx="6803136" cy="149047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23" y="76657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32434"/>
            <a:ext cx="8992870" cy="5560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وثيقة</a:t>
            </a:r>
            <a:r xmlns:a="http://schemas.openxmlformats.org/drawingml/2006/main">
              <a:rPr sz="3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تحضير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252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قائمة</a:t>
            </a:r>
            <a:r xmlns:a="http://schemas.openxmlformats.org/drawingml/2006/main">
              <a:rPr sz="30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محدد</a:t>
            </a:r>
            <a:r xmlns:a="http://schemas.openxmlformats.org/drawingml/2006/main">
              <a:rPr sz="3000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وثائق.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توفير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الوثائق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المحدثة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بطريقة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منظمة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إن تقديم الخدمة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في الوقت المناسب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هو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الخطوة الأولى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إثبات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ذلك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استطلاع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فريق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ان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الخاص بك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منظمة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لديه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العمل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المستمر</a:t>
            </a:r>
            <a:r xmlns:a="http://schemas.openxmlformats.org/drawingml/2006/main">
              <a:rPr sz="3000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استعداد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برنامج.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6870" marR="6985" indent="-344805" algn="just">
              <a:lnSpc>
                <a:spcPct val="15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20" dirty="0">
                <a:latin typeface="Calibri"/>
                <a:cs typeface="Calibri"/>
              </a:rPr>
              <a:t>لديك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منطقة 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خاصة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لإعداد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الكمبيوتر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والمستندات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مراجعة.</a:t>
            </a:r>
            <a:endParaRPr xmlns:a="http://schemas.openxmlformats.org/drawingml/2006/main" sz="3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0"/>
              </a:spcBef>
              <a:tabLst>
                <a:tab pos="257302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  </a:t>
            </a:r>
            <a:r xmlns:a="http://schemas.openxmlformats.org/drawingml/2006/main">
              <a:rPr b="1" spc="-20" dirty="0">
                <a:latin typeface="Calibri"/>
                <a:cs typeface="Calibri"/>
              </a:rPr>
              <a:t>عملية </a:t>
            </a:r>
            <a:r xmlns:a="http://schemas.openxmlformats.org/drawingml/2006/main">
              <a:rPr b="1" spc="-15" dirty="0">
                <a:latin typeface="Calibri"/>
                <a:cs typeface="Calibri"/>
              </a:rPr>
              <a:t>المسح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1223" y="822960"/>
            <a:ext cx="3922776" cy="17434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03453"/>
            <a:ext cx="8992235" cy="3639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6985" indent="-344805">
              <a:lnSpc>
                <a:spcPct val="1501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000" b="1" spc="-35" dirty="0">
                <a:solidFill>
                  <a:srgbClr val="006FC0"/>
                </a:solidFill>
                <a:latin typeface="Calibri"/>
                <a:cs typeface="Calibri"/>
              </a:rPr>
              <a:t>المتتبع </a:t>
            </a:r>
            <a:r xmlns:a="http://schemas.openxmlformats.org/drawingml/2006/main">
              <a:rPr sz="3000" b="1" spc="-35" dirty="0">
                <a:latin typeface="Calibri"/>
                <a:cs typeface="Calibri"/>
              </a:rPr>
              <a:t>:</a:t>
            </a:r>
            <a:r xmlns:a="http://schemas.openxmlformats.org/drawingml/2006/main">
              <a:rPr sz="3000" b="1" spc="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spc="1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نطاق</a:t>
            </a:r>
            <a:r xmlns:a="http://schemas.openxmlformats.org/drawingml/2006/main">
              <a:rPr sz="3000" spc="1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3000" spc="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1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يٌقيِّم</a:t>
            </a:r>
            <a:r xmlns:a="http://schemas.openxmlformats.org/drawingml/2006/main">
              <a:rPr sz="3000" spc="1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1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حركة</a:t>
            </a:r>
            <a:r xmlns:a="http://schemas.openxmlformats.org/drawingml/2006/main">
              <a:rPr sz="3000" spc="114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1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الصحية</a:t>
            </a:r>
            <a:r xmlns:a="http://schemas.openxmlformats.org/drawingml/2006/main">
              <a:rPr sz="30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نظام.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50100"/>
              </a:lnSpc>
              <a:spcBef>
                <a:spcPts val="715"/>
              </a:spcBef>
              <a:buFont typeface="Arial MT"/>
              <a:buChar char="•"/>
              <a:tabLst>
                <a:tab pos="356870" algn="l"/>
                <a:tab pos="357505" algn="l"/>
                <a:tab pos="749935" algn="l"/>
                <a:tab pos="1930400" algn="l"/>
                <a:tab pos="2841625" algn="l"/>
                <a:tab pos="3338829" algn="l"/>
                <a:tab pos="4482465" algn="l"/>
                <a:tab pos="5174615" algn="l"/>
                <a:tab pos="7025005" algn="l"/>
                <a:tab pos="7516495" algn="l"/>
                <a:tab pos="7869555" algn="l"/>
              </a:tabLst>
              <a:bidi/>
            </a:pPr>
            <a:r xmlns:a="http://schemas.openxmlformats.org/drawingml/2006/main">
              <a:rPr sz="3000" spc="-40" dirty="0">
                <a:latin typeface="Calibri"/>
                <a:cs typeface="Calibri"/>
              </a:rPr>
              <a:t>يتم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تسجيلها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لتقييم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حركة 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المريض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خلال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صحة</a:t>
            </a:r>
            <a:r xmlns:a="http://schemas.openxmlformats.org/drawingml/2006/main">
              <a:rPr sz="3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نظام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2525"/>
              </a:spcBef>
              <a:buFont typeface="Arial MT"/>
              <a:buChar char="•"/>
              <a:tabLst>
                <a:tab pos="356870" algn="l"/>
                <a:tab pos="357505" algn="l"/>
                <a:tab pos="1348105" algn="l"/>
                <a:tab pos="2357120" algn="l"/>
                <a:tab pos="2866390" algn="l"/>
                <a:tab pos="4616450" algn="l"/>
                <a:tab pos="5317490" algn="l"/>
                <a:tab pos="6506845" algn="l"/>
                <a:tab pos="6927850" algn="l"/>
                <a:tab pos="8531225" algn="l"/>
              </a:tabLst>
              <a:bidi/>
            </a:pP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الدخول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إلى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الخروج </a:t>
            </a:r>
            <a:endParaRPr xmlns:a="http://schemas.openxmlformats.org/drawingml/2006/main" sz="3000" dirty="0">
              <a:latin typeface="Calibri"/>
              <a:cs typeface="Calibri"/>
            </a:endParaRP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،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تتم 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مراجعة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السجل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3468" y="4316943"/>
            <a:ext cx="2259330" cy="1398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100"/>
              </a:lnSpc>
              <a:spcBef>
                <a:spcPts val="95"/>
              </a:spcBef>
              <a:bidi/>
            </a:pPr>
            <a:r xmlns:a="http://schemas.openxmlformats.org/drawingml/2006/main">
              <a:rPr sz="3000" spc="-25" dirty="0">
                <a:latin typeface="Calibri"/>
                <a:cs typeface="Calibri"/>
              </a:rPr>
              <a:t>اكتمال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التقييمات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،</a:t>
            </a:r>
            <a:endParaRPr xmlns:a="http://schemas.openxmlformats.org/drawingml/2006/main" sz="3000" dirty="0">
              <a:latin typeface="Calibri"/>
              <a:cs typeface="Calibri"/>
            </a:endParaRP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40532" y="4316943"/>
            <a:ext cx="2443480" cy="1398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292100">
              <a:lnSpc>
                <a:spcPct val="150100"/>
              </a:lnSpc>
              <a:spcBef>
                <a:spcPts val="95"/>
              </a:spcBef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d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ivi 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d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u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a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l 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i </a:t>
            </a:r>
            <a:r xmlns:a="http://schemas.openxmlformats.org/drawingml/2006/main">
              <a:rPr sz="3000" spc="-80" dirty="0">
                <a:latin typeface="Calibri"/>
                <a:cs typeface="Calibri"/>
              </a:rPr>
              <a:t>z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ed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c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o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m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m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u 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n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i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ca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ti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o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32805" y="4316943"/>
            <a:ext cx="2593340" cy="1398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97155">
              <a:lnSpc>
                <a:spcPct val="150100"/>
              </a:lnSpc>
              <a:spcBef>
                <a:spcPts val="95"/>
              </a:spcBef>
              <a:tabLst>
                <a:tab pos="984885" algn="l"/>
                <a:tab pos="1140460" algn="l"/>
                <a:tab pos="1786889" algn="l"/>
              </a:tabLst>
              <a:bidi/>
            </a:pPr>
            <a:r xmlns:a="http://schemas.openxmlformats.org/drawingml/2006/main">
              <a:rPr sz="3000" spc="-25" dirty="0">
                <a:latin typeface="Calibri"/>
                <a:cs typeface="Calibri"/>
              </a:rPr>
              <a:t>التخطيط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للرعاية </a:t>
            </a:r>
            <a:r xmlns:a="http://schemas.openxmlformats.org/drawingml/2006/main">
              <a:rPr sz="3000" spc="2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الرعاية</a:t>
            </a:r>
            <a:endParaRPr xmlns:a="http://schemas.openxmlformats.org/drawingml/2006/main" sz="3000">
              <a:latin typeface="Calibri"/>
              <a:cs typeface="Calibri"/>
            </a:endParaRPr>
            <a:r xmlns:a="http://schemas.openxmlformats.org/drawingml/2006/main">
              <a:rPr sz="30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15" dirty="0">
                <a:latin typeface="Calibri"/>
                <a:cs typeface="Calibri"/>
              </a:rPr>
              <a:t>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49590" y="4316943"/>
            <a:ext cx="923290" cy="1398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225425">
              <a:lnSpc>
                <a:spcPct val="150100"/>
              </a:lnSpc>
              <a:spcBef>
                <a:spcPts val="95"/>
              </a:spcBef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عضو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الفريق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،</a:t>
            </a:r>
            <a:endParaRPr xmlns:a="http://schemas.openxmlformats.org/drawingml/2006/main" sz="3000">
              <a:latin typeface="Calibri"/>
              <a:cs typeface="Calibri"/>
            </a:endParaRPr>
            <a:r xmlns:a="http://schemas.openxmlformats.org/drawingml/2006/main">
              <a:rPr sz="3000" spc="-20" dirty="0">
                <a:latin typeface="Calibri"/>
                <a:cs typeface="Calibri"/>
              </a:rPr>
              <a:t>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3468" y="5917793"/>
            <a:ext cx="36741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تسريح</a:t>
            </a:r>
            <a:r xmlns:a="http://schemas.openxmlformats.org/drawingml/2006/main">
              <a:rPr sz="3000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تخطيط،</a:t>
            </a:r>
            <a:r xmlns:a="http://schemas.openxmlformats.org/drawingml/2006/main">
              <a:rPr sz="3000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إلخ.</a:t>
            </a:r>
            <a:endParaRPr xmlns:a="http://schemas.openxmlformats.org/drawingml/2006/main" sz="30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0884" y="2926079"/>
            <a:ext cx="4114068" cy="9166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0"/>
              </a:spcBef>
              <a:tabLst>
                <a:tab pos="257302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  </a:t>
            </a:r>
            <a:r xmlns:a="http://schemas.openxmlformats.org/drawingml/2006/main">
              <a:rPr b="1" spc="-20" dirty="0">
                <a:latin typeface="Calibri"/>
                <a:cs typeface="Calibri"/>
              </a:rPr>
              <a:t>عملية </a:t>
            </a:r>
            <a:r xmlns:a="http://schemas.openxmlformats.org/drawingml/2006/main">
              <a:rPr b="1" spc="-15" dirty="0">
                <a:latin typeface="Calibri"/>
                <a:cs typeface="Calibri"/>
              </a:rPr>
              <a:t>المسح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507161"/>
            <a:ext cx="8881745" cy="5288915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2190"/>
              </a:spcBef>
              <a:bidi/>
            </a:pPr>
            <a:r xmlns:a="http://schemas.openxmlformats.org/drawingml/2006/main">
              <a:rPr sz="3200" b="1" spc="-15" dirty="0">
                <a:latin typeface="Calibri"/>
                <a:cs typeface="Calibri"/>
              </a:rPr>
              <a:t>طاقم عمل</a:t>
            </a:r>
            <a:r xmlns:a="http://schemas.openxmlformats.org/drawingml/2006/main">
              <a:rPr sz="32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latin typeface="Calibri"/>
                <a:cs typeface="Calibri"/>
              </a:rPr>
              <a:t>المقابلات</a:t>
            </a:r>
            <a:r xmlns:a="http://schemas.openxmlformats.org/drawingml/2006/main">
              <a:rPr sz="3200" b="1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b="1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latin typeface="Calibri"/>
                <a:cs typeface="Calibri"/>
              </a:rPr>
              <a:t>مساح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17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المساح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سوف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اسأل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مقدمي الرعاية</a:t>
            </a:r>
            <a:r xmlns:a="http://schemas.openxmlformats.org/drawingml/2006/main">
              <a:rPr sz="3200" spc="6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أسئلة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محددة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لتقييم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هُم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رعاية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متاح،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الممارسات،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التواصل،</a:t>
            </a:r>
            <a:r xmlns:a="http://schemas.openxmlformats.org/drawingml/2006/main">
              <a:rPr sz="3200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الالتزام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السياسات.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6985" indent="-344805" algn="just">
              <a:lnSpc>
                <a:spcPct val="150100"/>
              </a:lnSpc>
              <a:spcBef>
                <a:spcPts val="76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أعضاء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هيئة التدريس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بسأل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مسّاح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إعادة صياغة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سؤال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إذا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هم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يفهم</a:t>
            </a:r>
            <a:r xmlns:a="http://schemas.openxmlformats.org/drawingml/2006/main">
              <a:rPr sz="3200" spc="6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ماذا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مسّاح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يسأل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7422" y="5084063"/>
            <a:ext cx="4812122" cy="177393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0"/>
              </a:spcBef>
              <a:tabLst>
                <a:tab pos="257302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  </a:t>
            </a:r>
            <a:r xmlns:a="http://schemas.openxmlformats.org/drawingml/2006/main">
              <a:rPr b="1" spc="-20" dirty="0">
                <a:latin typeface="Calibri"/>
                <a:cs typeface="Calibri"/>
              </a:rPr>
              <a:t>عملية </a:t>
            </a:r>
            <a:r xmlns:a="http://schemas.openxmlformats.org/drawingml/2006/main">
              <a:rPr b="1" spc="-15" dirty="0">
                <a:latin typeface="Calibri"/>
                <a:cs typeface="Calibri"/>
              </a:rPr>
              <a:t>المسح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32434"/>
            <a:ext cx="598424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b="1" spc="-15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000" b="1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5" dirty="0">
                <a:latin typeface="Calibri"/>
                <a:cs typeface="Calibri"/>
              </a:rPr>
              <a:t>المقابلات</a:t>
            </a:r>
            <a:r xmlns:a="http://schemas.openxmlformats.org/drawingml/2006/main">
              <a:rPr sz="3000"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0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0" dirty="0">
                <a:latin typeface="Calibri"/>
                <a:cs typeface="Calibri"/>
              </a:rPr>
              <a:t>مساح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50100"/>
              </a:lnSpc>
              <a:spcBef>
                <a:spcPts val="720"/>
              </a:spcBef>
              <a:buFont typeface="Arial MT"/>
              <a:buChar char="•"/>
              <a:tabLst>
                <a:tab pos="356870" algn="l"/>
                <a:tab pos="357505" algn="l"/>
                <a:tab pos="1170940" algn="l"/>
                <a:tab pos="2753360" algn="l"/>
                <a:tab pos="3524885" algn="l"/>
                <a:tab pos="426910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سوف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يطلب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المسح 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الإذن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المريض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4434" y="1709750"/>
            <a:ext cx="27978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573405" algn="l"/>
                <a:tab pos="1704339" algn="l"/>
                <a:tab pos="226885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للتحدث 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معه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944936"/>
            <a:ext cx="8992870" cy="3547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9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45" dirty="0">
                <a:latin typeface="Calibri"/>
                <a:cs typeface="Calibri"/>
              </a:rPr>
              <a:t>المواضيع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التي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المؤكد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أنها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ستظهر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أثناء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المقابلة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يشمل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ألم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يتحكم،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التواصل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والدواء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مصالحة،</a:t>
            </a:r>
            <a:r xmlns:a="http://schemas.openxmlformats.org/drawingml/2006/main">
              <a:rPr sz="3000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فردية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تعليم.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72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20" dirty="0">
                <a:latin typeface="Calibri"/>
                <a:cs typeface="Calibri"/>
              </a:rPr>
              <a:t>مرضى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الزوار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تقديم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ملفهم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ملك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الشكاوى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مباشرة</a:t>
            </a:r>
            <a:r xmlns:a="http://schemas.openxmlformats.org/drawingml/2006/main">
              <a:rPr sz="3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متنوع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الإشراف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الوكالات.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0"/>
              </a:spcBef>
              <a:tabLst>
                <a:tab pos="257302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  </a:t>
            </a:r>
            <a:r xmlns:a="http://schemas.openxmlformats.org/drawingml/2006/main">
              <a:rPr b="1" spc="-20" dirty="0">
                <a:latin typeface="Calibri"/>
                <a:cs typeface="Calibri"/>
              </a:rPr>
              <a:t>عملية </a:t>
            </a:r>
            <a:r xmlns:a="http://schemas.openxmlformats.org/drawingml/2006/main">
              <a:rPr b="1" spc="-15" dirty="0">
                <a:latin typeface="Calibri"/>
                <a:cs typeface="Calibri"/>
              </a:rPr>
              <a:t>المسح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6728" y="2182367"/>
            <a:ext cx="2557272" cy="11033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99185"/>
            <a:ext cx="8993505" cy="533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b="1" dirty="0">
                <a:latin typeface="Calibri"/>
                <a:cs typeface="Calibri"/>
              </a:rPr>
              <a:t>نهاية</a:t>
            </a:r>
            <a:r xmlns:a="http://schemas.openxmlformats.org/drawingml/2006/main">
              <a:rPr sz="3000" b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0" dirty="0">
                <a:latin typeface="Calibri"/>
                <a:cs typeface="Calibri"/>
              </a:rPr>
              <a:t>استطلاع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5" dirty="0">
                <a:latin typeface="Calibri"/>
                <a:cs typeface="Calibri"/>
              </a:rPr>
              <a:t>يوم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6870" marR="8255" indent="-344805" algn="just">
              <a:lnSpc>
                <a:spcPct val="17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يعقد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فريق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المسح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اجتماعًا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إحاطيًا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النهاية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كل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يوم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بداية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التالي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يوم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يناقش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كيف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المسح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هو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ذاهب.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7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بعض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المنظمات،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كبير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قائد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سوف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إرسال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رسالة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بريد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إلكتروني 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موجزة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أعضاء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محددين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قيادة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فريق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نهاية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كل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استطلاع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60" dirty="0">
                <a:latin typeface="Calibri"/>
                <a:cs typeface="Calibri"/>
              </a:rPr>
              <a:t>يوم.</a:t>
            </a:r>
            <a:endParaRPr xmlns:a="http://schemas.openxmlformats.org/drawingml/2006/main" sz="3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0"/>
              </a:spcBef>
              <a:tabLst>
                <a:tab pos="257302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  </a:t>
            </a:r>
            <a:r xmlns:a="http://schemas.openxmlformats.org/drawingml/2006/main">
              <a:rPr b="1" spc="-20" dirty="0">
                <a:latin typeface="Calibri"/>
                <a:cs typeface="Calibri"/>
              </a:rPr>
              <a:t>عملية </a:t>
            </a:r>
            <a:r xmlns:a="http://schemas.openxmlformats.org/drawingml/2006/main">
              <a:rPr b="1" spc="-15" dirty="0">
                <a:latin typeface="Calibri"/>
                <a:cs typeface="Calibri"/>
              </a:rPr>
              <a:t>المسح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1664" y="838200"/>
            <a:ext cx="4212335" cy="10789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888" y="3212592"/>
            <a:ext cx="3563111" cy="10454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14425"/>
            <a:ext cx="8987790" cy="4855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b="1" spc="-10" dirty="0">
                <a:latin typeface="Calibri"/>
                <a:cs typeface="Calibri"/>
              </a:rPr>
              <a:t>نهاية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latin typeface="Calibri"/>
                <a:cs typeface="Calibri"/>
              </a:rPr>
              <a:t>استطلاع</a:t>
            </a:r>
            <a:r xmlns:a="http://schemas.openxmlformats.org/drawingml/2006/main">
              <a:rPr sz="32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latin typeface="Calibri"/>
                <a:cs typeface="Calibri"/>
              </a:rPr>
              <a:t>يوم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8255" indent="-344805" algn="just">
              <a:lnSpc>
                <a:spcPct val="170100"/>
              </a:lnSpc>
              <a:spcBef>
                <a:spcPts val="76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يساعد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تصحيح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أي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مشاكل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مثل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في أقرب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وقت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ممكن</a:t>
            </a:r>
            <a:r xmlns:a="http://schemas.openxmlformats.org/drawingml/2006/main">
              <a:rPr sz="32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قبل</a:t>
            </a:r>
            <a:r xmlns:a="http://schemas.openxmlformats.org/drawingml/2006/main"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استطلاع</a:t>
            </a:r>
            <a:r xmlns:a="http://schemas.openxmlformats.org/drawingml/2006/main">
              <a:rPr sz="3200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الفريق</a:t>
            </a:r>
            <a:r xmlns:a="http://schemas.openxmlformats.org/drawingml/2006/main"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رحيل.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70100"/>
              </a:lnSpc>
              <a:spcBef>
                <a:spcPts val="76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مباشر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تصحيح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75" dirty="0">
                <a:latin typeface="Calibri"/>
                <a:cs typeface="Calibri"/>
              </a:rPr>
              <a:t>يمكن،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بعض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حالات،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منع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خطط العمل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الإضافية بمجرد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قيام المساحين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اليسار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مكتمل</a:t>
            </a:r>
            <a:r xmlns:a="http://schemas.openxmlformats.org/drawingml/2006/main">
              <a:rPr sz="3200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هُم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الإبلاغ.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0"/>
              </a:spcBef>
              <a:tabLst>
                <a:tab pos="257302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  </a:t>
            </a:r>
            <a:r xmlns:a="http://schemas.openxmlformats.org/drawingml/2006/main">
              <a:rPr b="1" spc="-20" dirty="0">
                <a:latin typeface="Calibri"/>
                <a:cs typeface="Calibri"/>
              </a:rPr>
              <a:t>عملية </a:t>
            </a:r>
            <a:r xmlns:a="http://schemas.openxmlformats.org/drawingml/2006/main">
              <a:rPr b="1" spc="-15" dirty="0">
                <a:latin typeface="Calibri"/>
                <a:cs typeface="Calibri"/>
              </a:rPr>
              <a:t>المسح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235952" y="5013959"/>
            <a:ext cx="1908175" cy="1844039"/>
            <a:chOff x="7235952" y="5013959"/>
            <a:chExt cx="1908175" cy="184403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5952" y="5013959"/>
              <a:ext cx="1908047" cy="18440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9200" y="5013959"/>
              <a:ext cx="304800" cy="1761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99716"/>
            <a:ext cx="8990965" cy="22701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منح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استقبال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رخصة.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إلزامي</a:t>
            </a:r>
            <a:r xmlns:a="http://schemas.openxmlformats.org/drawingml/2006/main">
              <a:rPr sz="3200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( </a:t>
            </a:r>
            <a:r xmlns:a="http://schemas.openxmlformats.org/drawingml/2006/main"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إلزامي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200" spc="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إلزامي،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لا إرادي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).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  <a:tab pos="3165475" algn="l"/>
                <a:tab pos="6180455" algn="l"/>
                <a:tab pos="7473315" algn="l"/>
                <a:tab pos="816546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spc="3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الحكومة</a:t>
            </a:r>
            <a:r xmlns:a="http://schemas.openxmlformats.org/drawingml/2006/main">
              <a:rPr sz="3200" spc="-3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تنظيمي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3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كيان </a:t>
            </a:r>
            <a:r xmlns:a="http://schemas.openxmlformats.org/drawingml/2006/main">
              <a:rPr sz="3200" spc="-250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أنت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عادة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وزارة 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الدولة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صحة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خدمات.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9034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4258055"/>
            <a:ext cx="9144000" cy="2600325"/>
            <a:chOff x="0" y="4258055"/>
            <a:chExt cx="9144000" cy="26003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4150"/>
              <a:ext cx="2868168" cy="25816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727191"/>
              <a:ext cx="2901696" cy="11308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9879" y="4264151"/>
              <a:ext cx="3227832" cy="25938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3808" y="4258055"/>
              <a:ext cx="3060191" cy="25999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69695"/>
            <a:ext cx="8990965" cy="5098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3200" b="1" spc="-5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latin typeface="Calibri"/>
                <a:cs typeface="Calibri"/>
              </a:rPr>
              <a:t>نهاية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استطلاع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9525" indent="-344805" algn="just">
              <a:lnSpc>
                <a:spcPct val="150100"/>
              </a:lnSpc>
              <a:spcBef>
                <a:spcPts val="76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سيعقد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فريق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المسح </a:t>
            </a:r>
            <a:r xmlns:a="http://schemas.openxmlformats.org/drawingml/2006/main"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مؤتمرا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خروجيا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المنظمة</a:t>
            </a:r>
            <a:r xmlns:a="http://schemas.openxmlformats.org/drawingml/2006/main">
              <a:rPr sz="3200" spc="6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فريق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القيادة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مراجعة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تمهيدي</a:t>
            </a:r>
            <a:r xmlns:a="http://schemas.openxmlformats.org/drawingml/2006/main">
              <a:rPr sz="3200" spc="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النتائج.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77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سيتم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توفير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النتائج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الرسمية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والاستشهادات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تقرير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مكتوب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مسح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وكالة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تقريبًا</a:t>
            </a:r>
            <a:r xmlns:a="http://schemas.openxmlformats.org/drawingml/2006/main">
              <a:rPr sz="3200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10</a:t>
            </a:r>
            <a:r xmlns:a="http://schemas.openxmlformats.org/drawingml/2006/main"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أيام.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0"/>
              </a:spcBef>
              <a:tabLst>
                <a:tab pos="257302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  </a:t>
            </a:r>
            <a:r xmlns:a="http://schemas.openxmlformats.org/drawingml/2006/main">
              <a:rPr b="1" spc="-20" dirty="0">
                <a:latin typeface="Calibri"/>
                <a:cs typeface="Calibri"/>
              </a:rPr>
              <a:t>عملية </a:t>
            </a:r>
            <a:r xmlns:a="http://schemas.openxmlformats.org/drawingml/2006/main">
              <a:rPr b="1" spc="-15" dirty="0">
                <a:latin typeface="Calibri"/>
                <a:cs typeface="Calibri"/>
              </a:rPr>
              <a:t>المسح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4920" y="2996183"/>
            <a:ext cx="4069079" cy="10820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1223" y="5300470"/>
            <a:ext cx="3922776" cy="152704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41273"/>
            <a:ext cx="4571365" cy="2073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b="1" spc="-15" dirty="0">
                <a:latin typeface="Calibri"/>
                <a:cs typeface="Calibri"/>
              </a:rPr>
              <a:t>بعد</a:t>
            </a:r>
            <a:r xmlns:a="http://schemas.openxmlformats.org/drawingml/2006/main">
              <a:rPr sz="32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b="1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latin typeface="Calibri"/>
                <a:cs typeface="Calibri"/>
              </a:rPr>
              <a:t>المساحون</a:t>
            </a:r>
            <a:r xmlns:a="http://schemas.openxmlformats.org/drawingml/2006/main">
              <a:rPr sz="3200" b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latin typeface="Calibri"/>
                <a:cs typeface="Calibri"/>
              </a:rPr>
              <a:t>يترك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50100"/>
              </a:lnSpc>
              <a:spcBef>
                <a:spcPts val="765"/>
              </a:spcBef>
              <a:buFont typeface="Arial MT"/>
              <a:buChar char="•"/>
              <a:tabLst>
                <a:tab pos="356870" algn="l"/>
                <a:tab pos="357505" algn="l"/>
                <a:tab pos="1360170" algn="l"/>
                <a:tab pos="3792854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المنظمة 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ثم 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التصحيحية</a:t>
            </a:r>
            <a:r xmlns:a="http://schemas.openxmlformats.org/drawingml/2006/main">
              <a:rPr sz="32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فعل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يخطط.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5229" y="1770710"/>
            <a:ext cx="404876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2110105" algn="l"/>
                <a:tab pos="269557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يكمل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تفصيلا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087166"/>
            <a:ext cx="89877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>
              <a:lnSpc>
                <a:spcPct val="1501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يبدأ</a:t>
            </a:r>
            <a:r xmlns:a="http://schemas.openxmlformats.org/drawingml/2006/main">
              <a:rPr sz="3200" spc="2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صياغة</a:t>
            </a:r>
            <a:r xmlns:a="http://schemas.openxmlformats.org/drawingml/2006/main">
              <a:rPr sz="3200" spc="2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تصحيحي</a:t>
            </a:r>
            <a:r xmlns:a="http://schemas.openxmlformats.org/drawingml/2006/main">
              <a:rPr sz="3200" spc="2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فعل</a:t>
            </a:r>
            <a:r xmlns:a="http://schemas.openxmlformats.org/drawingml/2006/main">
              <a:rPr sz="3200" spc="2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الخطط</a:t>
            </a:r>
            <a:r xmlns:a="http://schemas.openxmlformats.org/drawingml/2006/main">
              <a:rPr sz="3200" spc="2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مشتبه به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الاستشهادات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قريباً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قدر الإمكان.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0"/>
              </a:spcBef>
              <a:tabLst>
                <a:tab pos="257302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  </a:t>
            </a:r>
            <a:r xmlns:a="http://schemas.openxmlformats.org/drawingml/2006/main">
              <a:rPr b="1" spc="-20" dirty="0">
                <a:latin typeface="Calibri"/>
                <a:cs typeface="Calibri"/>
              </a:rPr>
              <a:t>عملية </a:t>
            </a:r>
            <a:r xmlns:a="http://schemas.openxmlformats.org/drawingml/2006/main">
              <a:rPr b="1" spc="-15" dirty="0">
                <a:latin typeface="Calibri"/>
                <a:cs typeface="Calibri"/>
              </a:rPr>
              <a:t>المسح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4581143"/>
            <a:ext cx="9144000" cy="2277110"/>
            <a:chOff x="0" y="4581143"/>
            <a:chExt cx="9144000" cy="227711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81143"/>
              <a:ext cx="9144000" cy="22768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39127"/>
              <a:ext cx="9144000" cy="1188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929493"/>
            <a:ext cx="8987790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10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إذا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وجدت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CMS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ضررًا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فعليًا أو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محتملًا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للمريض ،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فهذا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يضع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منظمة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مخاطرة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خسارة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الرعاية الطبية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التمويل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استطاع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ماليا</a:t>
            </a:r>
            <a:r xmlns:a="http://schemas.openxmlformats.org/drawingml/2006/main">
              <a:rPr sz="3200" spc="7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كارثية،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استطاع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يفتح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باب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كبير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جدا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قانوني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الإلتزامات.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1424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276" y="176225"/>
            <a:ext cx="83146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5625465" algn="l"/>
              </a:tabLst>
              <a:bidi/>
            </a:pPr>
            <a:r xmlns:a="http://schemas.openxmlformats.org/drawingml/2006/main">
              <a:rPr sz="3200" b="1" u="none" spc="-15" dirty="0">
                <a:latin typeface="Calibri"/>
                <a:cs typeface="Calibri"/>
              </a:rPr>
              <a:t>دور</a:t>
            </a:r>
            <a:r xmlns:a="http://schemas.openxmlformats.org/drawingml/2006/main">
              <a:rPr sz="3200" b="1" u="none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u="none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b="1" u="none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u="none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b="1" u="none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u="none" spc="-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3200" b="1" u="none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u="none" spc="-15" dirty="0">
                <a:latin typeface="Calibri"/>
                <a:cs typeface="Calibri"/>
              </a:rPr>
              <a:t>محترف </a:t>
            </a:r>
            <a:r xmlns:a="http://schemas.openxmlformats.org/drawingml/2006/main">
              <a:rPr sz="3200" b="1" u="none" spc="-1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b="1" u="none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u="none" spc="-15" dirty="0">
                <a:latin typeface="Calibri"/>
                <a:cs typeface="Calibri"/>
              </a:rPr>
              <a:t>الاعتماد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64311"/>
            <a:ext cx="8990330" cy="562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715">
              <a:lnSpc>
                <a:spcPct val="149700"/>
              </a:lnSpc>
              <a:spcBef>
                <a:spcPts val="100"/>
              </a:spcBef>
              <a:buClr>
                <a:srgbClr val="000000"/>
              </a:buClr>
              <a:buAutoNum type="arabicPlain"/>
              <a:tabLst>
                <a:tab pos="385445" algn="l"/>
              </a:tabLst>
              <a:bidi/>
            </a:pPr>
            <a:r xmlns:a="http://schemas.openxmlformats.org/drawingml/2006/main"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تنسيق</a:t>
            </a:r>
            <a:r xmlns:a="http://schemas.openxmlformats.org/drawingml/2006/main">
              <a:rPr sz="2500" spc="3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استطلاع</a:t>
            </a:r>
            <a:r xmlns:a="http://schemas.openxmlformats.org/drawingml/2006/main">
              <a:rPr sz="2500" spc="3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تحضير</a:t>
            </a:r>
            <a:r xmlns:a="http://schemas.openxmlformats.org/drawingml/2006/main">
              <a:rPr sz="2500" spc="3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2500" spc="3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500" spc="3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مساعدة</a:t>
            </a:r>
            <a:r xmlns:a="http://schemas.openxmlformats.org/drawingml/2006/main">
              <a:rPr sz="2500" spc="3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500" spc="3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2500" spc="3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القادة،</a:t>
            </a:r>
            <a:r xmlns:a="http://schemas.openxmlformats.org/drawingml/2006/main">
              <a:rPr sz="2500" spc="-5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المديرين،</a:t>
            </a:r>
            <a:r xmlns:a="http://schemas.openxmlformats.org/drawingml/2006/main">
              <a:rPr sz="25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45" dirty="0">
                <a:latin typeface="Calibri"/>
                <a:cs typeface="Calibri"/>
              </a:rPr>
              <a:t>طاقم عمل.</a:t>
            </a:r>
            <a:endParaRPr xmlns:a="http://schemas.openxmlformats.org/drawingml/2006/main" sz="2500">
              <a:latin typeface="Calibri"/>
              <a:cs typeface="Calibri"/>
            </a:endParaRPr>
          </a:p>
          <a:p>
            <a:pPr xmlns:a="http://schemas.openxmlformats.org/drawingml/2006/main" marL="12700" marR="2263140">
              <a:lnSpc>
                <a:spcPct val="169700"/>
              </a:lnSpc>
              <a:spcBef>
                <a:spcPts val="20"/>
              </a:spcBef>
              <a:buAutoNum type="arabicPlain"/>
              <a:tabLst>
                <a:tab pos="342265" algn="l"/>
              </a:tabLst>
              <a:bidi/>
            </a:pPr>
            <a:r xmlns:a="http://schemas.openxmlformats.org/drawingml/2006/main">
              <a:rPr sz="2500" spc="-5" dirty="0">
                <a:latin typeface="Calibri"/>
                <a:cs typeface="Calibri"/>
              </a:rPr>
              <a:t>يخدم</a:t>
            </a:r>
            <a:r xmlns:a="http://schemas.openxmlformats.org/drawingml/2006/main">
              <a:rPr sz="25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كداخلي</a:t>
            </a:r>
            <a:r xmlns:a="http://schemas.openxmlformats.org/drawingml/2006/main"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مستشارين</a:t>
            </a:r>
            <a:r xmlns:a="http://schemas.openxmlformats.org/drawingml/2006/main">
              <a:rPr sz="25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المنظمة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.</a:t>
            </a:r>
            <a:r xmlns:a="http://schemas.openxmlformats.org/drawingml/2006/main">
              <a:rPr sz="2500" spc="-5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3-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توزيع</a:t>
            </a:r>
            <a:r xmlns:a="http://schemas.openxmlformats.org/drawingml/2006/main">
              <a:rPr sz="25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المعايير</a:t>
            </a:r>
            <a:r xmlns:a="http://schemas.openxmlformats.org/drawingml/2006/main">
              <a:rPr sz="25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25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المبادئ التوجيهية</a:t>
            </a:r>
            <a:r xmlns:a="http://schemas.openxmlformats.org/drawingml/2006/main">
              <a:rPr sz="25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القادة.</a:t>
            </a:r>
            <a:endParaRPr xmlns:a="http://schemas.openxmlformats.org/drawingml/2006/main" sz="2500">
              <a:latin typeface="Calibri"/>
              <a:cs typeface="Calibri"/>
            </a:endParaRPr>
          </a:p>
          <a:p>
            <a:pPr xmlns:a="http://schemas.openxmlformats.org/drawingml/2006/main" marL="341630" indent="-329565">
              <a:lnSpc>
                <a:spcPct val="100000"/>
              </a:lnSpc>
              <a:spcBef>
                <a:spcPts val="2115"/>
              </a:spcBef>
              <a:buAutoNum type="arabicPlain" startAt="4"/>
              <a:tabLst>
                <a:tab pos="342265" algn="l"/>
              </a:tabLst>
              <a:bidi/>
            </a:pPr>
            <a:r xmlns:a="http://schemas.openxmlformats.org/drawingml/2006/main">
              <a:rPr sz="2500" spc="-5" dirty="0">
                <a:latin typeface="Calibri"/>
                <a:cs typeface="Calibri"/>
              </a:rPr>
              <a:t>علَم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تغييرات </a:t>
            </a:r>
            <a:r xmlns:a="http://schemas.openxmlformats.org/drawingml/2006/main"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في </a:t>
            </a:r>
            <a:r xmlns:a="http://schemas.openxmlformats.org/drawingml/2006/main"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المعايير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.</a:t>
            </a:r>
            <a:endParaRPr xmlns:a="http://schemas.openxmlformats.org/drawingml/2006/main" sz="2500">
              <a:latin typeface="Calibri"/>
              <a:cs typeface="Calibri"/>
            </a:endParaRPr>
          </a:p>
          <a:p>
            <a:pPr xmlns:a="http://schemas.openxmlformats.org/drawingml/2006/main" marL="12700" marR="1174750">
              <a:lnSpc>
                <a:spcPts val="5110"/>
              </a:lnSpc>
              <a:spcBef>
                <a:spcPts val="505"/>
              </a:spcBef>
              <a:buClr>
                <a:srgbClr val="000000"/>
              </a:buClr>
              <a:buAutoNum type="arabicPlain" startAt="4"/>
              <a:tabLst>
                <a:tab pos="342265" algn="l"/>
              </a:tabLst>
              <a:bidi/>
            </a:pPr>
            <a:r xmlns:a="http://schemas.openxmlformats.org/drawingml/2006/main">
              <a:rPr sz="2500" spc="-20" dirty="0">
                <a:solidFill>
                  <a:srgbClr val="006FC0"/>
                </a:solidFill>
                <a:latin typeface="Calibri"/>
                <a:cs typeface="Calibri"/>
              </a:rPr>
              <a:t>مراجعة</a:t>
            </a:r>
            <a:r xmlns:a="http://schemas.openxmlformats.org/drawingml/2006/main">
              <a:rPr sz="2500" spc="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تقارير </a:t>
            </a:r>
            <a:r xmlns:a="http://schemas.openxmlformats.org/drawingml/2006/main"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المساحين</a:t>
            </a:r>
            <a:r xmlns:a="http://schemas.openxmlformats.org/drawingml/2006/main">
              <a:rPr sz="25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5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الاخير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5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اثنين</a:t>
            </a:r>
            <a:r xmlns:a="http://schemas.openxmlformats.org/drawingml/2006/main">
              <a:rPr sz="25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ممتلىء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المسوحات.</a:t>
            </a:r>
            <a:r xmlns:a="http://schemas.openxmlformats.org/drawingml/2006/main">
              <a:rPr sz="2500" spc="-5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6-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يراقب</a:t>
            </a:r>
            <a:r xmlns:a="http://schemas.openxmlformats.org/drawingml/2006/main">
              <a:rPr sz="25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استعداد</a:t>
            </a:r>
            <a:r xmlns:a="http://schemas.openxmlformats.org/drawingml/2006/main"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5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فرق متعددة التخصصات.</a:t>
            </a:r>
            <a:endParaRPr xmlns:a="http://schemas.openxmlformats.org/drawingml/2006/main" sz="25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50500"/>
              </a:lnSpc>
              <a:spcBef>
                <a:spcPts val="55"/>
              </a:spcBef>
              <a:bidi/>
            </a:pPr>
            <a:r xmlns:a="http://schemas.openxmlformats.org/drawingml/2006/main">
              <a:rPr sz="2500" dirty="0">
                <a:latin typeface="Calibri"/>
                <a:cs typeface="Calibri"/>
              </a:rPr>
              <a:t>7-</a:t>
            </a:r>
            <a:r xmlns:a="http://schemas.openxmlformats.org/drawingml/2006/main">
              <a:rPr sz="2500" spc="1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وثيقة</a:t>
            </a:r>
            <a:r xmlns:a="http://schemas.openxmlformats.org/drawingml/2006/main">
              <a:rPr sz="2500" spc="1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500" spc="1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يكتب</a:t>
            </a:r>
            <a:r xmlns:a="http://schemas.openxmlformats.org/drawingml/2006/main">
              <a:rPr sz="2500" spc="1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500" spc="1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إداري</a:t>
            </a:r>
            <a:r xmlns:a="http://schemas.openxmlformats.org/drawingml/2006/main">
              <a:rPr sz="2500" spc="1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500" spc="1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فريق</a:t>
            </a:r>
            <a:r xmlns:a="http://schemas.openxmlformats.org/drawingml/2006/main">
              <a:rPr sz="2500" spc="1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بناء</a:t>
            </a:r>
            <a:r xmlns:a="http://schemas.openxmlformats.org/drawingml/2006/main">
              <a:rPr sz="2500" spc="1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2500" spc="1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500" spc="-5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استطلاع</a:t>
            </a:r>
            <a:r xmlns:a="http://schemas.openxmlformats.org/drawingml/2006/main">
              <a:rPr sz="25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استعداد،</a:t>
            </a:r>
            <a:r xmlns:a="http://schemas.openxmlformats.org/drawingml/2006/main">
              <a:rPr sz="25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مشتمل</a:t>
            </a:r>
            <a:r xmlns:a="http://schemas.openxmlformats.org/drawingml/2006/main">
              <a:rPr sz="25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فريق</a:t>
            </a:r>
            <a:r xmlns:a="http://schemas.openxmlformats.org/drawingml/2006/main">
              <a:rPr sz="25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أنشطة</a:t>
            </a:r>
            <a:r xmlns:a="http://schemas.openxmlformats.org/drawingml/2006/main">
              <a:rPr sz="25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المسؤوليات.</a:t>
            </a:r>
            <a:endParaRPr xmlns:a="http://schemas.openxmlformats.org/drawingml/2006/main" sz="2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0" y="1484375"/>
            <a:ext cx="2194559" cy="266395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3" y="76657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21" y="142443"/>
            <a:ext cx="890079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4000" b="1" u="none" spc="-15" dirty="0">
                <a:latin typeface="Calibri"/>
                <a:cs typeface="Calibri"/>
              </a:rPr>
              <a:t>نحن</a:t>
            </a:r>
            <a:r xmlns:a="http://schemas.openxmlformats.org/drawingml/2006/main">
              <a:rPr sz="4000" b="1" u="none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1" u="none" spc="-35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4000" b="1" u="none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1" u="none" spc="-5" dirty="0">
                <a:latin typeface="Calibri"/>
                <a:cs typeface="Calibri"/>
              </a:rPr>
              <a:t>الاعتماد</a:t>
            </a:r>
            <a:r xmlns:a="http://schemas.openxmlformats.org/drawingml/2006/main">
              <a:rPr sz="4000" b="1" u="none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1" u="none" spc="-15" dirty="0">
                <a:latin typeface="Calibri"/>
                <a:cs typeface="Calibri"/>
              </a:rPr>
              <a:t>الوكالات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40537"/>
            <a:ext cx="8986520" cy="553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6350">
              <a:lnSpc>
                <a:spcPct val="150100"/>
              </a:lnSpc>
              <a:spcBef>
                <a:spcPts val="100"/>
              </a:spcBef>
              <a:tabLst>
                <a:tab pos="1430020" algn="l"/>
                <a:tab pos="2433320" algn="l"/>
                <a:tab pos="4579620" algn="l"/>
                <a:tab pos="6805930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هناك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عديد</a:t>
            </a:r>
            <a:r xmlns:a="http://schemas.openxmlformats.org/drawingml/2006/main"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هو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البديل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وكالات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تحرير 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الاعتماد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415290" indent="-40322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41592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الهيئة الوطنية لضمان الجودة.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415290" indent="-40322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41592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ديت</a:t>
            </a:r>
            <a:r xmlns:a="http://schemas.openxmlformats.org/drawingml/2006/main">
              <a:rPr sz="32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النرويجية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فيريتاس</a:t>
            </a:r>
            <a:r xmlns:a="http://schemas.openxmlformats.org/drawingml/2006/main">
              <a:rPr sz="3200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3200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(دي إن في)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(الرعاية الصحية).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50100"/>
              </a:lnSpc>
              <a:spcBef>
                <a:spcPts val="770"/>
              </a:spcBef>
              <a:buAutoNum type="arabicPeriod"/>
              <a:tabLst>
                <a:tab pos="564515" algn="l"/>
                <a:tab pos="565150" algn="l"/>
                <a:tab pos="1421130" algn="l"/>
                <a:tab pos="3463925" algn="l"/>
                <a:tab pos="5122545" algn="l"/>
                <a:tab pos="757110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الصحية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5" dirty="0">
                <a:latin typeface="Calibri"/>
                <a:cs typeface="Calibri"/>
              </a:rPr>
              <a:t>مرافق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الاعتماد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برنامج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( </a:t>
            </a:r>
            <a:r xmlns:a="http://schemas.openxmlformats.org/drawingml/2006/main">
              <a:rPr sz="3200" spc="-85" dirty="0">
                <a:latin typeface="Calibri"/>
                <a:cs typeface="Calibri"/>
              </a:rPr>
              <a:t>HFAP 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)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415290" indent="-40322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41592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مشترك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عمولة.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4567" y="5013959"/>
            <a:ext cx="4571999" cy="18318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2208" y="1700783"/>
            <a:ext cx="4428744" cy="165506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4295" y="3759"/>
            <a:ext cx="665860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1" u="none" spc="-10" dirty="0">
                <a:latin typeface="Calibri"/>
                <a:cs typeface="Calibri"/>
              </a:rPr>
              <a:t>مرض</a:t>
            </a:r>
            <a:r xmlns:a="http://schemas.openxmlformats.org/drawingml/2006/main">
              <a:rPr b="1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u="none" spc="-5" dirty="0">
                <a:latin typeface="Calibri"/>
                <a:cs typeface="Calibri"/>
              </a:rPr>
              <a:t>محدد</a:t>
            </a:r>
            <a:r xmlns:a="http://schemas.openxmlformats.org/drawingml/2006/main">
              <a:rPr b="1" u="none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u="none" spc="-15" dirty="0">
                <a:latin typeface="Calibri"/>
                <a:cs typeface="Calibri"/>
              </a:rPr>
              <a:t>شهادة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80526"/>
            <a:ext cx="8992235" cy="558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9525" indent="-344805" algn="just">
              <a:lnSpc>
                <a:spcPct val="140100"/>
              </a:lnSpc>
              <a:spcBef>
                <a:spcPts val="10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تقدم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العديد من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الوكالات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شهادات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مجالات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مثل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5" dirty="0">
                <a:solidFill>
                  <a:srgbClr val="006FC0"/>
                </a:solidFill>
                <a:latin typeface="Calibri"/>
                <a:cs typeface="Calibri"/>
              </a:rPr>
              <a:t>سكتة دماغية،</a:t>
            </a:r>
            <a:r xmlns:a="http://schemas.openxmlformats.org/drawingml/2006/main"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بَصِير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احتشاء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عضلة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القلب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فشل،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الورك/الركبة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البدائل،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أمراض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الأوعية الدموية ،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غسيل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الكلى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كثير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أكثر.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40100"/>
              </a:lnSpc>
              <a:spcBef>
                <a:spcPts val="76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الحصول على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شهادة كمقدم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رعاية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خاصة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بمرض معين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هو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مشهورة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جدا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3200" spc="6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يفعل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كثيراً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يحسن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المنظمات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سمعة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مجتمع.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3" y="76657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033"/>
            <a:ext cx="8986520" cy="4220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2585720" marR="654050" indent="-192405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3200" spc="-125" dirty="0">
                <a:solidFill>
                  <a:srgbClr val="FF0000"/>
                </a:solidFill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165" dirty="0">
                <a:solidFill>
                  <a:srgbClr val="FF0000"/>
                </a:solidFill>
                <a:latin typeface="Times New Roman"/>
                <a:cs typeface="Times New Roman"/>
              </a:rPr>
              <a:t>وطني</a:t>
            </a:r>
            <a:r xmlns:a="http://schemas.openxmlformats.org/drawingml/2006/main"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210" dirty="0">
                <a:solidFill>
                  <a:srgbClr val="FF0000"/>
                </a:solidFill>
                <a:latin typeface="Times New Roman"/>
                <a:cs typeface="Times New Roman"/>
              </a:rPr>
              <a:t>لجنة</a:t>
            </a:r>
            <a:r xmlns:a="http://schemas.openxmlformats.org/drawingml/2006/main">
              <a:rPr sz="32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155" dirty="0">
                <a:solidFill>
                  <a:srgbClr val="FF0000"/>
                </a:solidFill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175" dirty="0">
                <a:solidFill>
                  <a:srgbClr val="FF0000"/>
                </a:solidFill>
                <a:latin typeface="Times New Roman"/>
                <a:cs typeface="Times New Roman"/>
              </a:rPr>
              <a:t>جودة</a:t>
            </a:r>
            <a:r xmlns:a="http://schemas.openxmlformats.org/drawingml/2006/main">
              <a:rPr sz="3200" spc="-7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105" dirty="0">
                <a:solidFill>
                  <a:srgbClr val="FF0000"/>
                </a:solidFill>
                <a:latin typeface="Times New Roman"/>
                <a:cs typeface="Times New Roman"/>
              </a:rPr>
              <a:t>ضمان</a:t>
            </a:r>
            <a:r xmlns:a="http://schemas.openxmlformats.org/drawingml/2006/main">
              <a:rPr sz="32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(الهيئة الوطنية لضمان الجودة)</a:t>
            </a:r>
            <a:endParaRPr xmlns:a="http://schemas.openxmlformats.org/drawingml/2006/main" sz="3200" dirty="0">
              <a:latin typeface="Times New Roman"/>
              <a:cs typeface="Times New Roman"/>
            </a:endParaRPr>
          </a:p>
          <a:p>
            <a:pPr xmlns:a="http://schemas.openxmlformats.org/drawingml/2006/main" marL="12700" marR="5080">
              <a:lnSpc>
                <a:spcPct val="160100"/>
              </a:lnSpc>
              <a:buChar char="•"/>
              <a:tabLst>
                <a:tab pos="363220" algn="l"/>
                <a:tab pos="363855" algn="l"/>
                <a:tab pos="753110" algn="l"/>
                <a:tab pos="1847850" algn="l"/>
                <a:tab pos="2192655" algn="l"/>
                <a:tab pos="4073525" algn="l"/>
                <a:tab pos="6393815" algn="l"/>
                <a:tab pos="6891020" algn="l"/>
                <a:tab pos="8098155" algn="l"/>
              </a:tabLst>
              <a:bidi/>
            </a:pPr>
            <a:r xmlns:a="http://schemas.openxmlformats.org/drawingml/2006/main">
              <a:rPr sz="3200" spc="5" dirty="0">
                <a:latin typeface="Calibri"/>
                <a:cs typeface="Calibri"/>
              </a:rPr>
              <a:t>هو -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هي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عروض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60" dirty="0">
                <a:solidFill>
                  <a:srgbClr val="006FC0"/>
                </a:solidFill>
                <a:latin typeface="Calibri"/>
                <a:cs typeface="Calibri"/>
              </a:rPr>
              <a:t>أذن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عمرها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ثلاث </a:t>
            </a:r>
            <a:r xmlns:a="http://schemas.openxmlformats.org/drawingml/2006/main"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سنوات</a:t>
            </a:r>
            <a:r xmlns:a="http://schemas.openxmlformats.org/drawingml/2006/main"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تحرير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الاعتماد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صحة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الخطط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تمكنت</a:t>
            </a:r>
            <a:r xmlns:a="http://schemas.openxmlformats.org/drawingml/2006/main">
              <a:rPr sz="3200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رعاية</a:t>
            </a:r>
            <a:r xmlns:a="http://schemas.openxmlformats.org/drawingml/2006/main"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المنظمات</a:t>
            </a:r>
            <a:r xmlns:a="http://schemas.openxmlformats.org/drawingml/2006/main"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(MCOs).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12700" marR="5715">
              <a:lnSpc>
                <a:spcPct val="160100"/>
              </a:lnSpc>
              <a:spcBef>
                <a:spcPts val="770"/>
              </a:spcBef>
              <a:buChar char="•"/>
              <a:tabLst>
                <a:tab pos="375285" algn="l"/>
                <a:tab pos="375920" algn="l"/>
                <a:tab pos="2741295" algn="l"/>
                <a:tab pos="3890645" algn="l"/>
                <a:tab pos="3939540" algn="l"/>
                <a:tab pos="4305300" algn="l"/>
                <a:tab pos="5558155" algn="l"/>
                <a:tab pos="6421120" algn="l"/>
                <a:tab pos="7985759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اعتماد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التحرير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حالة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65" dirty="0">
                <a:solidFill>
                  <a:srgbClr val="006FC0"/>
                </a:solidFill>
                <a:latin typeface="Calibri"/>
                <a:cs typeface="Calibri"/>
              </a:rPr>
              <a:t>تم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تقييمه</a:t>
            </a:r>
            <a:r xmlns:a="http://schemas.openxmlformats.org/drawingml/2006/main">
              <a:rPr sz="3200" spc="-4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سنويا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35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أساس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هيديس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نتائج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قياس الأداء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.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88" y="1828800"/>
            <a:ext cx="2246376" cy="11673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3621023"/>
            <a:ext cx="9123045" cy="3237230"/>
            <a:chOff x="0" y="3621023"/>
            <a:chExt cx="9123045" cy="32372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1043" y="3621023"/>
              <a:ext cx="1930468" cy="8869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4434839"/>
              <a:ext cx="4550663" cy="24231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507991"/>
              <a:ext cx="4572000" cy="235000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523" y="652272"/>
            <a:ext cx="9142730" cy="673735"/>
            <a:chOff x="1523" y="652272"/>
            <a:chExt cx="9142730" cy="67373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4783" y="652272"/>
              <a:ext cx="2109216" cy="6736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23" y="1053084"/>
              <a:ext cx="7034530" cy="0"/>
            </a:xfrm>
            <a:custGeom>
              <a:avLst/>
              <a:gdLst/>
              <a:ahLst/>
              <a:cxnLst/>
              <a:rect l="l" t="t" r="r" b="b"/>
              <a:pathLst>
                <a:path w="7034530">
                  <a:moveTo>
                    <a:pt x="7034022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033"/>
            <a:ext cx="8988425" cy="4122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2585720" marR="655955" indent="-192405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3200" spc="-125" dirty="0">
                <a:solidFill>
                  <a:srgbClr val="FF0000"/>
                </a:solidFill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165" dirty="0">
                <a:solidFill>
                  <a:srgbClr val="FF0000"/>
                </a:solidFill>
                <a:latin typeface="Times New Roman"/>
                <a:cs typeface="Times New Roman"/>
              </a:rPr>
              <a:t>وطني</a:t>
            </a:r>
            <a:r xmlns:a="http://schemas.openxmlformats.org/drawingml/2006/main"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210" dirty="0">
                <a:solidFill>
                  <a:srgbClr val="FF0000"/>
                </a:solidFill>
                <a:latin typeface="Times New Roman"/>
                <a:cs typeface="Times New Roman"/>
              </a:rPr>
              <a:t>لجنة</a:t>
            </a:r>
            <a:r xmlns:a="http://schemas.openxmlformats.org/drawingml/2006/main">
              <a:rPr sz="32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155" dirty="0">
                <a:solidFill>
                  <a:srgbClr val="FF0000"/>
                </a:solidFill>
                <a:latin typeface="Times New Roman"/>
                <a:cs typeface="Times New Roman"/>
              </a:rPr>
              <a:t>ل</a:t>
            </a:r>
            <a:r xmlns:a="http://schemas.openxmlformats.org/drawingml/2006/main"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175" dirty="0">
                <a:solidFill>
                  <a:srgbClr val="FF0000"/>
                </a:solidFill>
                <a:latin typeface="Times New Roman"/>
                <a:cs typeface="Times New Roman"/>
              </a:rPr>
              <a:t>جودة</a:t>
            </a:r>
            <a:r xmlns:a="http://schemas.openxmlformats.org/drawingml/2006/main">
              <a:rPr sz="3200" spc="-7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105" dirty="0">
                <a:solidFill>
                  <a:srgbClr val="FF0000"/>
                </a:solidFill>
                <a:latin typeface="Times New Roman"/>
                <a:cs typeface="Times New Roman"/>
              </a:rPr>
              <a:t>ضمان</a:t>
            </a:r>
            <a:r xmlns:a="http://schemas.openxmlformats.org/drawingml/2006/main">
              <a:rPr sz="32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25" dirty="0">
                <a:solidFill>
                  <a:srgbClr val="FF0000"/>
                </a:solidFill>
                <a:latin typeface="Times New Roman"/>
                <a:cs typeface="Times New Roman"/>
              </a:rPr>
              <a:t>(الهيئة الوطنية لضمان الجودة)</a:t>
            </a:r>
            <a:endParaRPr xmlns:a="http://schemas.openxmlformats.org/drawingml/2006/main" sz="3200" dirty="0">
              <a:latin typeface="Times New Roman"/>
              <a:cs typeface="Times New Roman"/>
            </a:endParaRPr>
          </a:p>
          <a:p>
            <a:pPr xmlns:a="http://schemas.openxmlformats.org/drawingml/2006/main" marL="12700" marR="5080" algn="just">
              <a:lnSpc>
                <a:spcPct val="160100"/>
              </a:lnSpc>
              <a:buClr>
                <a:srgbClr val="000000"/>
              </a:buClr>
              <a:buChar char="•"/>
              <a:tabLst>
                <a:tab pos="595630" algn="l"/>
              </a:tabLst>
              <a:bidi/>
            </a:pP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هيديس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: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فعالية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بيانات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معلومة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تعيين.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spc="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تعيين</a:t>
            </a:r>
            <a:r xmlns:a="http://schemas.openxmlformats.org/drawingml/2006/main">
              <a:rPr sz="3200" spc="6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أداء</a:t>
            </a:r>
            <a:r xmlns:a="http://schemas.openxmlformats.org/drawingml/2006/main">
              <a:rPr sz="3200" spc="6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مقاسات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يقيم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بناء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الوظائف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طبي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إدارة</a:t>
            </a:r>
            <a:r xmlns:a="http://schemas.openxmlformats.org/drawingml/2006/main">
              <a:rPr sz="3200" spc="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الانظمة</a:t>
            </a:r>
            <a:r xmlns:a="http://schemas.openxmlformats.org/drawingml/2006/main">
              <a:rPr sz="3200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منظمات الرعاية المدارة.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23" y="536448"/>
            <a:ext cx="9142730" cy="673735"/>
            <a:chOff x="1523" y="536448"/>
            <a:chExt cx="9142730" cy="6737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9880" y="536448"/>
              <a:ext cx="2484120" cy="6736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3" y="1053084"/>
              <a:ext cx="6660515" cy="0"/>
            </a:xfrm>
            <a:custGeom>
              <a:avLst/>
              <a:gdLst/>
              <a:ahLst/>
              <a:cxnLst/>
              <a:rect l="l" t="t" r="r" b="b"/>
              <a:pathLst>
                <a:path w="6660515">
                  <a:moveTo>
                    <a:pt x="6660261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291583"/>
            <a:ext cx="9144000" cy="256641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52053"/>
            <a:ext cx="6218555" cy="597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10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هيديس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بيانات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مطلوب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الهيئة الوطنية لضمان الجودة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الاعتماد،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وهو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أيضًا</a:t>
            </a:r>
            <a:r xmlns:a="http://schemas.openxmlformats.org/drawingml/2006/main">
              <a:rPr sz="3200" spc="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مُستَخدَم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للمستهلكين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مراجعة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الصحة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الخطط.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6350" indent="-344805" algn="just">
              <a:lnSpc>
                <a:spcPct val="150100"/>
              </a:lnSpc>
              <a:spcBef>
                <a:spcPts val="76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هيديس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بيانات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معروض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-7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i="1" spc="-5" dirty="0">
                <a:solidFill>
                  <a:srgbClr val="006FC0"/>
                </a:solidFill>
                <a:latin typeface="Calibri"/>
                <a:cs typeface="Calibri"/>
              </a:rPr>
              <a:t>بوصلة </a:t>
            </a:r>
            <a:r xmlns:a="http://schemas.openxmlformats.org/drawingml/2006/main">
              <a:rPr sz="3200" i="1" dirty="0">
                <a:solidFill>
                  <a:srgbClr val="006FC0"/>
                </a:solidFill>
                <a:latin typeface="Calibri"/>
                <a:cs typeface="Calibri"/>
              </a:rPr>
              <a:t>الجودة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التابعة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لـ NCQA </a:t>
            </a:r>
            <a:r xmlns:a="http://schemas.openxmlformats.org/drawingml/2006/main">
              <a:rPr sz="3200" i="1" spc="-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أكبر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قاعدة البيانات</a:t>
            </a:r>
            <a:r xmlns:a="http://schemas.openxmlformats.org/drawingml/2006/main">
              <a:rPr sz="3200" spc="6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مقارن</a:t>
            </a:r>
            <a:r xmlns:a="http://schemas.openxmlformats.org/drawingml/2006/main">
              <a:rPr sz="3200" spc="6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صحة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يخطط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أداء</a:t>
            </a:r>
            <a:r xmlns:a="http://schemas.openxmlformats.org/drawingml/2006/main">
              <a:rPr sz="3200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معلومة.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52032" y="908303"/>
            <a:ext cx="2792095" cy="5949950"/>
            <a:chOff x="6352032" y="908303"/>
            <a:chExt cx="2792095" cy="59499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032" y="4005071"/>
              <a:ext cx="2791967" cy="28529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3368" y="908303"/>
              <a:ext cx="2770631" cy="30967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728345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  </a:t>
            </a:r>
            <a:r xmlns:a="http://schemas.openxmlformats.org/drawingml/2006/main">
              <a:rPr b="1" spc="-20" dirty="0">
                <a:latin typeface="Calibri"/>
                <a:cs typeface="Calibri"/>
              </a:rPr>
              <a:t>الاعتماد</a:t>
            </a:r>
            <a:r xmlns:a="http://schemas.openxmlformats.org/drawingml/2006/main">
              <a:rPr b="1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spc="-25" dirty="0">
                <a:latin typeface="Calibri"/>
                <a:cs typeface="Calibri"/>
              </a:rPr>
              <a:t>مطلوب</a:t>
            </a:r>
            <a:r xmlns:a="http://schemas.openxmlformats.org/drawingml/2006/main">
              <a:rPr b="1" spc="80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spc="-20" dirty="0">
                <a:latin typeface="Calibri"/>
                <a:cs typeface="Calibri"/>
              </a:rPr>
              <a:t>مقاسات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86520" cy="5368290"/>
          </a:xfrm>
          <a:prstGeom prst="rect">
            <a:avLst/>
          </a:prstGeom>
        </p:spPr>
        <p:txBody>
          <a:bodyPr vert="horz" wrap="square" lIns="0" tIns="269240" rIns="0" bIns="0" rtlCol="0">
            <a:spAutoFit/>
          </a:bodyPr>
          <a:lstStyle/>
          <a:p>
            <a:pPr xmlns:a="http://schemas.openxmlformats.org/drawingml/2006/main" algn="ctr">
              <a:lnSpc>
                <a:spcPct val="100000"/>
              </a:lnSpc>
              <a:spcBef>
                <a:spcPts val="2120"/>
              </a:spcBef>
              <a:bidi/>
            </a:pPr>
            <a:r xmlns:a="http://schemas.openxmlformats.org/drawingml/2006/main">
              <a:rPr sz="3200" spc="-125" dirty="0">
                <a:solidFill>
                  <a:srgbClr val="FF0000"/>
                </a:solidFill>
                <a:latin typeface="Times New Roman"/>
                <a:cs typeface="Times New Roman"/>
              </a:rPr>
              <a:t>ال</a:t>
            </a:r>
            <a:r xmlns:a="http://schemas.openxmlformats.org/drawingml/2006/main"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110" dirty="0">
                <a:solidFill>
                  <a:srgbClr val="FF0000"/>
                </a:solidFill>
                <a:latin typeface="Times New Roman"/>
                <a:cs typeface="Times New Roman"/>
              </a:rPr>
              <a:t>مشترك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spc="-125" dirty="0">
                <a:solidFill>
                  <a:srgbClr val="FF0000"/>
                </a:solidFill>
                <a:latin typeface="Times New Roman"/>
                <a:cs typeface="Times New Roman"/>
              </a:rPr>
              <a:t>اللجنة (TJC)</a:t>
            </a:r>
            <a:endParaRPr xmlns:a="http://schemas.openxmlformats.org/drawingml/2006/main" sz="3200" dirty="0">
              <a:latin typeface="Times New Roman"/>
              <a:cs typeface="Times New Roman"/>
            </a:endParaRPr>
          </a:p>
          <a:p>
            <a:pPr xmlns:a="http://schemas.openxmlformats.org/drawingml/2006/main" marL="307975" indent="-295910" algn="just">
              <a:lnSpc>
                <a:spcPct val="100000"/>
              </a:lnSpc>
              <a:spcBef>
                <a:spcPts val="2020"/>
              </a:spcBef>
              <a:buChar char="•"/>
              <a:tabLst>
                <a:tab pos="308610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غير ربحية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منظمة.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50100"/>
              </a:lnSpc>
              <a:spcBef>
                <a:spcPts val="765"/>
              </a:spcBef>
              <a:buChar char="•"/>
              <a:tabLst>
                <a:tab pos="3943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غالبية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ولاية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الحكومات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يتعرف على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مشترك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اعتماد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اللجنة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كشرط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للترخيص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إيصال</a:t>
            </a:r>
            <a:r xmlns:a="http://schemas.openxmlformats.org/drawingml/2006/main">
              <a:rPr sz="3200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ميديكيد</a:t>
            </a:r>
            <a:r xmlns:a="http://schemas.openxmlformats.org/drawingml/2006/main">
              <a:rPr sz="32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السداد.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12700" marR="6350" algn="just">
              <a:lnSpc>
                <a:spcPct val="150100"/>
              </a:lnSpc>
              <a:spcBef>
                <a:spcPts val="770"/>
              </a:spcBef>
              <a:buChar char="•"/>
              <a:tabLst>
                <a:tab pos="54673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لديه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وطني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(جكاهو)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دولي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(جيه سي آي)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المعايير.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4940807"/>
            <a:ext cx="4571999" cy="19171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181601"/>
            <a:ext cx="4355592" cy="167639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23" y="618744"/>
            <a:ext cx="9144000" cy="1082040"/>
            <a:chOff x="1523" y="618744"/>
            <a:chExt cx="9144000" cy="10820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4816" y="621792"/>
              <a:ext cx="4139184" cy="10789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17464" y="1630680"/>
              <a:ext cx="2910840" cy="701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23" y="623316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992629"/>
            <a:ext cx="2381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7505" algn="l"/>
                <a:tab pos="1893570" algn="l"/>
              </a:tabLst>
              <a:bidi/>
            </a:pPr>
            <a:r xmlns:a="http://schemas.openxmlformats.org/drawingml/2006/main">
              <a:rPr sz="3600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3600" spc="10" dirty="0">
                <a:latin typeface="Calibri"/>
                <a:cs typeface="Calibri"/>
              </a:rPr>
              <a:t>أساس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6357" y="1992629"/>
            <a:ext cx="6211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887730" algn="l"/>
                <a:tab pos="2445385" algn="l"/>
                <a:tab pos="4159250" algn="l"/>
              </a:tabLst>
              <a:bidi/>
            </a:pPr>
            <a:r xmlns:a="http://schemas.openxmlformats.org/drawingml/2006/main">
              <a:rPr sz="3600" spc="5" dirty="0">
                <a:latin typeface="Calibri"/>
                <a:cs typeface="Calibri"/>
              </a:rPr>
              <a:t>مسح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الموقع </a:t>
            </a:r>
            <a:r xmlns:a="http://schemas.openxmlformats.org/drawingml/2006/main">
              <a:rPr sz="3600" spc="-254" dirty="0">
                <a:solidFill>
                  <a:srgbClr val="006FC0"/>
                </a:solidFill>
                <a:latin typeface="Calibri"/>
                <a:cs typeface="Calibri"/>
              </a:rPr>
              <a:t>،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بعض 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الأحيان</a:t>
            </a:r>
            <a:r xmlns:a="http://schemas.openxmlformats.org/drawingml/2006/main">
              <a:rPr sz="3600" spc="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468" y="2541523"/>
            <a:ext cx="8645525" cy="16783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00600"/>
              </a:lnSpc>
              <a:spcBef>
                <a:spcPts val="75"/>
              </a:spcBef>
              <a:bidi/>
            </a:pPr>
            <a:r xmlns:a="http://schemas.openxmlformats.org/drawingml/2006/main">
              <a:rPr sz="3600" spc="-15" dirty="0">
                <a:latin typeface="Calibri"/>
                <a:cs typeface="Calibri"/>
              </a:rPr>
              <a:t>يتطلب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عديد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الزيارات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والامتثال</a:t>
            </a:r>
            <a:r xmlns:a="http://schemas.openxmlformats.org/drawingml/2006/main">
              <a:rPr sz="3600" spc="7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ملائم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40" dirty="0">
                <a:latin typeface="Calibri"/>
                <a:cs typeface="Calibri"/>
              </a:rPr>
              <a:t>ولاية</a:t>
            </a:r>
            <a:r xmlns:a="http://schemas.openxmlformats.org/drawingml/2006/main">
              <a:rPr sz="3600" spc="7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فدرالي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القوانين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أنظمة.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9034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8288" y="3706367"/>
            <a:ext cx="9126220" cy="3152140"/>
            <a:chOff x="18288" y="3706367"/>
            <a:chExt cx="9126220" cy="31521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" y="4459222"/>
              <a:ext cx="4573486" cy="23926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6831" y="5239510"/>
              <a:ext cx="2487167" cy="16062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99" y="5349239"/>
              <a:ext cx="2084831" cy="15087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0903" y="3788663"/>
              <a:ext cx="2673095" cy="13411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1320" y="3706367"/>
              <a:ext cx="3529583" cy="1447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47"/>
              <a:ext cx="5580888" cy="3352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0" y="0"/>
              <a:ext cx="3810000" cy="33558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3355847"/>
              <a:ext cx="3791711" cy="35021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53340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5857240" cy="677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202565" indent="-1905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96666"/>
              <a:buFont typeface="Calibri"/>
              <a:buChar char="•"/>
              <a:tabLst>
                <a:tab pos="203200" algn="l"/>
              </a:tabLst>
              <a:bidi/>
            </a:pPr>
            <a:r xmlns:a="http://schemas.openxmlformats.org/drawingml/2006/main">
              <a:rPr sz="3000" spc="5" dirty="0">
                <a:solidFill>
                  <a:srgbClr val="FF0000"/>
                </a:solidFill>
                <a:latin typeface="Times New Roman"/>
                <a:cs typeface="Times New Roman"/>
              </a:rPr>
              <a:t>تي جيه سي</a:t>
            </a:r>
            <a:r xmlns:a="http://schemas.openxmlformats.org/drawingml/2006/main">
              <a:rPr sz="30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لديه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الاعتماد</a:t>
            </a:r>
            <a:r xmlns:a="http://schemas.openxmlformats.org/drawingml/2006/main">
              <a:rPr sz="3000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البرامج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يحب: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00">
              <a:latin typeface="Calibri"/>
              <a:cs typeface="Calibri"/>
            </a:endParaRPr>
          </a:p>
          <a:p>
            <a:pPr xmlns:a="http://schemas.openxmlformats.org/drawingml/2006/main" marL="387350" indent="-375285">
              <a:lnSpc>
                <a:spcPct val="100000"/>
              </a:lnSpc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المستشفيات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87350" indent="-375285">
              <a:lnSpc>
                <a:spcPct val="100000"/>
              </a:lnSpc>
              <a:spcBef>
                <a:spcPts val="2165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طبي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ينقل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المنظمات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87350" indent="-375285">
              <a:lnSpc>
                <a:spcPct val="100000"/>
              </a:lnSpc>
              <a:spcBef>
                <a:spcPts val="2165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سريري</a:t>
            </a:r>
            <a:r xmlns:a="http://schemas.openxmlformats.org/drawingml/2006/main">
              <a:rPr sz="3000" spc="-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المختبرات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87350" indent="-375285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طويل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شرط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رعاية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87350" indent="-375285">
              <a:lnSpc>
                <a:spcPct val="100000"/>
              </a:lnSpc>
              <a:spcBef>
                <a:spcPts val="2165"/>
              </a:spcBef>
              <a:buAutoNum type="arabicPeriod"/>
              <a:tabLst>
                <a:tab pos="387985" algn="l"/>
                <a:tab pos="2384425" algn="l"/>
              </a:tabLst>
              <a:bidi/>
            </a:pPr>
            <a:r xmlns:a="http://schemas.openxmlformats.org/drawingml/2006/main">
              <a:rPr sz="3000" spc="-20" dirty="0">
                <a:latin typeface="Calibri"/>
                <a:cs typeface="Calibri"/>
              </a:rPr>
              <a:t>الرعاية </a:t>
            </a:r>
            <a:endParaRPr xmlns:a="http://schemas.openxmlformats.org/drawingml/2006/main" sz="3000">
              <a:latin typeface="Calibri"/>
              <a:cs typeface="Calibri"/>
            </a:endParaRPr>
            <a:r xmlns:a="http://schemas.openxmlformats.org/drawingml/2006/main">
              <a:rPr sz="3000" spc="-5" dirty="0">
                <a:latin typeface="Calibri"/>
                <a:cs typeface="Calibri"/>
              </a:rPr>
              <a:t>الطبية الخارجية</a:t>
            </a:r>
          </a:p>
          <a:p>
            <a:pPr xmlns:a="http://schemas.openxmlformats.org/drawingml/2006/main" marL="387350" indent="-375285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spc="5" dirty="0">
                <a:latin typeface="Calibri"/>
                <a:cs typeface="Calibri"/>
              </a:rPr>
              <a:t>أساسي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رعاية</a:t>
            </a:r>
            <a:r xmlns:a="http://schemas.openxmlformats.org/drawingml/2006/main">
              <a:rPr sz="30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إعدادات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87350" indent="-375285">
              <a:lnSpc>
                <a:spcPct val="100000"/>
              </a:lnSpc>
              <a:spcBef>
                <a:spcPts val="2165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أكاديمي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طبي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المراكز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87350" indent="-375285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بيت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رعاية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8058" y="728472"/>
            <a:ext cx="1981844" cy="11137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76600" y="1743455"/>
            <a:ext cx="5867400" cy="5114925"/>
            <a:chOff x="3276600" y="1743455"/>
            <a:chExt cx="5867400" cy="51149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992" y="1743455"/>
              <a:ext cx="3026664" cy="13258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0" y="3069336"/>
              <a:ext cx="2374392" cy="8991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2672" y="3861816"/>
              <a:ext cx="2496312" cy="9936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8983" y="3710689"/>
              <a:ext cx="2795015" cy="14770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7064" y="4946903"/>
              <a:ext cx="2916935" cy="19110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27591" y="5187696"/>
              <a:ext cx="216407" cy="15057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09416" y="4581144"/>
              <a:ext cx="2639567" cy="2743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1176" y="230505"/>
            <a:ext cx="916940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tabLst>
                <a:tab pos="702945" algn="l"/>
                <a:tab pos="9156065" algn="l"/>
              </a:tabLst>
              <a:bidi/>
            </a:pPr>
            <a:r xmlns:a="http://schemas.openxmlformats.org/drawingml/2006/main">
              <a:rPr spc="-5" dirty="0">
                <a:latin typeface="Times New Roman"/>
                <a:cs typeface="Times New Roman"/>
              </a:rPr>
              <a:t>  </a:t>
            </a:r>
            <a:r xmlns:a="http://schemas.openxmlformats.org/drawingml/2006/main">
              <a:rPr spc="-175" dirty="0">
                <a:latin typeface="Times New Roman"/>
                <a:cs typeface="Times New Roman"/>
              </a:rPr>
              <a:t>تنظيمي</a:t>
            </a:r>
            <a:r xmlns:a="http://schemas.openxmlformats.org/drawingml/2006/main">
              <a:rPr spc="45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pc="-305" dirty="0">
                <a:latin typeface="Times New Roman"/>
                <a:cs typeface="Times New Roman"/>
              </a:rPr>
              <a:t>الوظائف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82965"/>
            <a:ext cx="520954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100"/>
              </a:lnSpc>
              <a:spcBef>
                <a:spcPts val="95"/>
              </a:spcBef>
              <a:buChar char="•"/>
              <a:tabLst>
                <a:tab pos="344805" algn="l"/>
                <a:tab pos="345440" algn="l"/>
                <a:tab pos="701675" algn="l"/>
                <a:tab pos="991235" algn="l"/>
                <a:tab pos="1390650" algn="l"/>
                <a:tab pos="2314575" algn="l"/>
                <a:tab pos="2716530" algn="l"/>
                <a:tab pos="2844800" algn="l"/>
                <a:tab pos="4302125" algn="l"/>
                <a:tab pos="4991735" algn="l"/>
              </a:tabLst>
              <a:bidi/>
            </a:pPr>
            <a:r xmlns:a="http://schemas.openxmlformats.org/drawingml/2006/main">
              <a:rPr sz="2800" spc="-15" dirty="0">
                <a:latin typeface="Calibri"/>
                <a:cs typeface="Calibri"/>
              </a:rPr>
              <a:t>لو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كنت 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انت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45" dirty="0">
                <a:solidFill>
                  <a:srgbClr val="006FC0"/>
                </a:solidFill>
                <a:latin typeface="Calibri"/>
                <a:cs typeface="Calibri"/>
              </a:rPr>
              <a:t>قم </a:t>
            </a:r>
            <a:r xmlns:a="http://schemas.openxmlformats.org/drawingml/2006/main"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بالتركيز </a:t>
            </a:r>
            <a:r xmlns:a="http://schemas.openxmlformats.org/drawingml/2006/main"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على</a:t>
            </a:r>
            <a:r xmlns:a="http://schemas.openxmlformats.org/drawingml/2006/main"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 xmlns:a="http://schemas.openxmlformats.org/drawingml/2006/main"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الوظيفة </a:t>
            </a:r>
            <a:r xmlns:a="http://schemas.openxmlformats.org/drawingml/2006/main"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، </a:t>
            </a:r>
            <a:r xmlns:a="http://schemas.openxmlformats.org/drawingml/2006/main">
              <a:rPr sz="2800" spc="-45" dirty="0">
                <a:solidFill>
                  <a:srgbClr val="006FC0"/>
                </a:solidFill>
                <a:latin typeface="Calibri"/>
                <a:cs typeface="Calibri"/>
              </a:rPr>
              <a:t>وليس </a:t>
            </a:r>
            <a:r xmlns:a="http://schemas.openxmlformats.org/drawingml/2006/main">
              <a:rPr sz="2800" spc="25" dirty="0">
                <a:solidFill>
                  <a:srgbClr val="006FC0"/>
                </a:solidFill>
                <a:latin typeface="Calibri"/>
                <a:cs typeface="Calibri"/>
              </a:rPr>
              <a:t>في </a:t>
            </a:r>
            <a:r xmlns:a="http://schemas.openxmlformats.org/drawingml/2006/main"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الإدارات </a:t>
            </a:r>
            <a:r xmlns:a="http://schemas.openxmlformats.org/drawingml/2006/main"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الفردية </a:t>
            </a:r>
            <a:r xmlns:a="http://schemas.openxmlformats.org/drawingml/2006/main"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، </a:t>
            </a:r>
            <a:r xmlns:a="http://schemas.openxmlformats.org/drawingml/2006/main"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فهي</a:t>
            </a:r>
            <a:r xmlns:a="http://schemas.openxmlformats.org/drawingml/2006/main"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4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063759"/>
            <a:ext cx="406146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100"/>
              </a:lnSpc>
              <a:spcBef>
                <a:spcPts val="95"/>
              </a:spcBef>
              <a:tabLst>
                <a:tab pos="1302385" algn="l"/>
                <a:tab pos="1829435" algn="l"/>
                <a:tab pos="2174240" algn="l"/>
                <a:tab pos="2914650" algn="l"/>
                <a:tab pos="3350895" algn="l"/>
              </a:tabLst>
              <a:bidi/>
            </a:pPr>
            <a:r xmlns:a="http://schemas.openxmlformats.org/drawingml/2006/main">
              <a:rPr sz="2800" spc="-20" dirty="0">
                <a:latin typeface="Calibri"/>
                <a:cs typeface="Calibri"/>
              </a:rPr>
              <a:t>يدمج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الخدمات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رعاية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المريض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15" dirty="0">
                <a:latin typeface="Calibri"/>
                <a:cs typeface="Calibri"/>
              </a:rPr>
              <a:t>أولوية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،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95" dirty="0">
                <a:latin typeface="Calibri"/>
                <a:cs typeface="Calibri"/>
              </a:rPr>
              <a:t>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35271" y="2063759"/>
            <a:ext cx="95313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45720" marR="5080" indent="-33655">
              <a:lnSpc>
                <a:spcPct val="150100"/>
              </a:lnSpc>
              <a:spcBef>
                <a:spcPts val="95"/>
              </a:spcBef>
              <a:bidi/>
            </a:pPr>
            <a:r xmlns:a="http://schemas.openxmlformats.org/drawingml/2006/main">
              <a:rPr sz="2800" spc="-10" dirty="0">
                <a:latin typeface="Calibri"/>
                <a:cs typeface="Calibri"/>
              </a:rPr>
              <a:t>اصنع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شيئًا 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ما</a:t>
            </a:r>
            <a:r xmlns:a="http://schemas.openxmlformats.org/drawingml/2006/main">
              <a:rPr sz="2800" spc="-10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50100"/>
              </a:lnSpc>
              <a:spcBef>
                <a:spcPts val="95"/>
              </a:spcBef>
              <a:bidi/>
            </a:pPr>
            <a:r xmlns:a="http://schemas.openxmlformats.org/drawingml/2006/main">
              <a:rPr spc="-5" dirty="0"/>
              <a:t>من </a:t>
            </a:r>
            <a:r xmlns:a="http://schemas.openxmlformats.org/drawingml/2006/main">
              <a:rPr dirty="0"/>
              <a:t>ذلك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العمليات </a:t>
            </a:r>
            <a:r xmlns:a="http://schemas.openxmlformats.org/drawingml/2006/main">
              <a:rPr spc="-10" dirty="0"/>
              <a:t>الإدارية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5" dirty="0"/>
              <a:t>أنفسهم.</a:t>
            </a:r>
          </a:p>
          <a:p>
            <a:pPr xmlns:a="http://schemas.openxmlformats.org/drawingml/2006/main" marL="12700" marR="5080" algn="just">
              <a:lnSpc>
                <a:spcPct val="150100"/>
              </a:lnSpc>
              <a:spcBef>
                <a:spcPts val="670"/>
              </a:spcBef>
              <a:buChar char="•"/>
              <a:tabLst>
                <a:tab pos="403225" algn="l"/>
              </a:tabLst>
              <a:bidi/>
            </a:pPr>
            <a:r xmlns:a="http://schemas.openxmlformats.org/drawingml/2006/main">
              <a:rPr dirty="0"/>
              <a:t>تعريف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الوظائف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5" dirty="0"/>
              <a:t>بواسطة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>
                <a:solidFill>
                  <a:srgbClr val="006FC0"/>
                </a:solidFill>
              </a:rPr>
              <a:t>تحليل</a:t>
            </a:r>
            <a:r xmlns:a="http://schemas.openxmlformats.org/drawingml/2006/main">
              <a:rPr dirty="0">
                <a:solidFill>
                  <a:srgbClr val="006FC0"/>
                </a:solidFill>
              </a:rPr>
              <a:t> </a:t>
            </a:r>
            <a:r xmlns:a="http://schemas.openxmlformats.org/drawingml/2006/main">
              <a:rPr spc="-10" dirty="0">
                <a:solidFill>
                  <a:srgbClr val="006FC0"/>
                </a:solidFill>
              </a:rPr>
              <a:t>مريض</a:t>
            </a:r>
            <a:r xmlns:a="http://schemas.openxmlformats.org/drawingml/2006/main">
              <a:rPr spc="-5" dirty="0">
                <a:solidFill>
                  <a:srgbClr val="006FC0"/>
                </a:solidFill>
              </a:rPr>
              <a:t> </a:t>
            </a:r>
            <a:r xmlns:a="http://schemas.openxmlformats.org/drawingml/2006/main">
              <a:rPr spc="-15" dirty="0">
                <a:solidFill>
                  <a:srgbClr val="006FC0"/>
                </a:solidFill>
              </a:rPr>
              <a:t>المتتبعات،</a:t>
            </a:r>
            <a:r xmlns:a="http://schemas.openxmlformats.org/drawingml/2006/main">
              <a:rPr spc="-10" dirty="0">
                <a:solidFill>
                  <a:srgbClr val="006FC0"/>
                </a:solidFill>
              </a:rPr>
              <a:t> </a:t>
            </a:r>
            <a:r xmlns:a="http://schemas.openxmlformats.org/drawingml/2006/main">
              <a:rPr spc="-5" dirty="0"/>
              <a:t>أداء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0" dirty="0"/>
              <a:t>التدابير </a:t>
            </a:r>
            <a:r xmlns:a="http://schemas.openxmlformats.org/drawingml/2006/main">
              <a:rPr dirty="0"/>
              <a:t>والمراجعات </a:t>
            </a:r>
            <a:r xmlns:a="http://schemas.openxmlformats.org/drawingml/2006/main">
              <a:rPr spc="-15" dirty="0"/>
              <a:t>.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79" y="1094231"/>
            <a:ext cx="3779519" cy="576376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03274"/>
            <a:ext cx="5207635" cy="574738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xmlns:a="http://schemas.openxmlformats.org/drawingml/2006/main" marL="12700" marR="6985">
              <a:lnSpc>
                <a:spcPts val="3020"/>
              </a:lnSpc>
              <a:spcBef>
                <a:spcPts val="490"/>
              </a:spcBef>
              <a:tabLst>
                <a:tab pos="866140" algn="l"/>
                <a:tab pos="3216910" algn="l"/>
                <a:tab pos="4881880" algn="l"/>
              </a:tabLst>
              <a:bidi/>
            </a:pPr>
            <a:r xmlns:a="http://schemas.openxmlformats.org/drawingml/2006/main">
              <a:rPr sz="2800" spc="-10" dirty="0">
                <a:latin typeface="Calibri"/>
                <a:cs typeface="Calibri"/>
              </a:rPr>
              <a:t>وظائف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المنظمة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كما </a:t>
            </a:r>
            <a:r xmlns:a="http://schemas.openxmlformats.org/drawingml/2006/main">
              <a:rPr sz="2800" spc="-40" dirty="0">
                <a:latin typeface="Calibri"/>
                <a:cs typeface="Calibri"/>
              </a:rPr>
              <a:t>تم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تحديدها</a:t>
            </a:r>
            <a:r xmlns:a="http://schemas.openxmlformats.org/drawingml/2006/main">
              <a:rPr sz="28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جيه سي آي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 marR="8255">
              <a:lnSpc>
                <a:spcPts val="3030"/>
              </a:lnSpc>
              <a:spcBef>
                <a:spcPts val="675"/>
              </a:spcBef>
              <a:tabLst>
                <a:tab pos="1616075" algn="l"/>
                <a:tab pos="2335530" algn="l"/>
                <a:tab pos="4003675" algn="l"/>
              </a:tabLst>
              <a:bidi/>
            </a:pPr>
            <a:r xmlns:a="http://schemas.openxmlformats.org/drawingml/2006/main"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القسم </a:t>
            </a:r>
            <a:r xmlns:a="http://schemas.openxmlformats.org/drawingml/2006/main"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الأول </a:t>
            </a:r>
            <a:r xmlns:a="http://schemas.openxmlformats.org/drawingml/2006/main"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: </a:t>
            </a:r>
            <a:r xmlns:a="http://schemas.openxmlformats.org/drawingml/2006/main"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الوظائف 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التي </a:t>
            </a:r>
            <a:r xmlns:a="http://schemas.openxmlformats.org/drawingml/2006/main"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تركز </a:t>
            </a:r>
            <a:r xmlns:a="http://schemas.openxmlformats.org/drawingml/2006/main"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على </a:t>
            </a:r>
            <a:r xmlns:a="http://schemas.openxmlformats.org/drawingml/2006/main"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المريض</a:t>
            </a:r>
            <a:r xmlns:a="http://schemas.openxmlformats.org/drawingml/2006/main"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4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356870" marR="6350" indent="-344805">
              <a:lnSpc>
                <a:spcPts val="3030"/>
              </a:lnSpc>
              <a:spcBef>
                <a:spcPts val="665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2800" dirty="0">
                <a:latin typeface="Calibri"/>
                <a:cs typeface="Calibri"/>
              </a:rPr>
              <a:t>وصول</a:t>
            </a:r>
            <a:r xmlns:a="http://schemas.openxmlformats.org/drawingml/2006/main">
              <a:rPr sz="2800" spc="2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2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الرعاية</a:t>
            </a:r>
            <a:r xmlns:a="http://schemas.openxmlformats.org/drawingml/2006/main">
              <a:rPr sz="2800" spc="2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spc="25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الاستمرارية</a:t>
            </a:r>
            <a:r xmlns:a="http://schemas.openxmlformats.org/drawingml/2006/main">
              <a:rPr sz="2800" spc="2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الرعاية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285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2800" spc="-2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والعائلة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حقوق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تقدير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مرضى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2800" spc="-15" dirty="0">
                <a:latin typeface="Calibri"/>
                <a:cs typeface="Calibri"/>
              </a:rPr>
              <a:t>الرعاية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المرضى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التخدير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جراحي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الرعاية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ts val="3020"/>
              </a:lnSpc>
              <a:spcBef>
                <a:spcPts val="720"/>
              </a:spcBef>
              <a:buFont typeface="Arial MT"/>
              <a:buChar char="•"/>
              <a:tabLst>
                <a:tab pos="356870" algn="l"/>
                <a:tab pos="357505" algn="l"/>
                <a:tab pos="2353945" algn="l"/>
                <a:tab pos="4646930" algn="l"/>
              </a:tabLst>
              <a:bidi/>
            </a:pPr>
            <a:r xmlns:a="http://schemas.openxmlformats.org/drawingml/2006/main">
              <a:rPr sz="2800" spc="5" dirty="0">
                <a:latin typeface="Calibri"/>
                <a:cs typeface="Calibri"/>
              </a:rPr>
              <a:t>إدارة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الأدوية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واستخدامها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​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2800" spc="-2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عائلة</a:t>
            </a:r>
            <a:r xmlns:a="http://schemas.openxmlformats.org/drawingml/2006/main">
              <a:rPr sz="28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تعليم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770890" algn="l"/>
                <a:tab pos="9159240" algn="l"/>
              </a:tabLst>
              <a:bidi/>
            </a:pPr>
            <a:r xmlns:a="http://schemas.openxmlformats.org/drawingml/2006/main">
              <a:rPr spc="-5" dirty="0">
                <a:latin typeface="Times New Roman"/>
                <a:cs typeface="Times New Roman"/>
              </a:rPr>
              <a:t>  </a:t>
            </a:r>
            <a:r xmlns:a="http://schemas.openxmlformats.org/drawingml/2006/main">
              <a:rPr spc="-175" dirty="0">
                <a:latin typeface="Times New Roman"/>
                <a:cs typeface="Times New Roman"/>
              </a:rPr>
              <a:t>تنظيمي</a:t>
            </a:r>
            <a:r xmlns:a="http://schemas.openxmlformats.org/drawingml/2006/main">
              <a:rPr spc="5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pc="-305" dirty="0">
                <a:latin typeface="Times New Roman"/>
                <a:cs typeface="Times New Roman"/>
              </a:rPr>
              <a:t>الوظائف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1328" y="1170430"/>
            <a:ext cx="3852671" cy="568756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39012"/>
            <a:ext cx="4705985" cy="159956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40"/>
              </a:spcBef>
              <a:bidi/>
            </a:pPr>
            <a:r xmlns:a="http://schemas.openxmlformats.org/drawingml/2006/main"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قسم</a:t>
            </a:r>
            <a:r xmlns:a="http://schemas.openxmlformats.org/drawingml/2006/main"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ثانيا:</a:t>
            </a:r>
            <a:r xmlns:a="http://schemas.openxmlformats.org/drawingml/2006/main"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تنظيمي</a:t>
            </a:r>
            <a:r xmlns:a="http://schemas.openxmlformats.org/drawingml/2006/main">
              <a:rPr sz="24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الوظائف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30100"/>
              </a:lnSpc>
              <a:spcBef>
                <a:spcPts val="575"/>
              </a:spcBef>
              <a:buFont typeface="Arial MT"/>
              <a:buChar char="•"/>
              <a:tabLst>
                <a:tab pos="356870" algn="l"/>
                <a:tab pos="357505" algn="l"/>
                <a:tab pos="1390650" algn="l"/>
                <a:tab pos="3211195" algn="l"/>
                <a:tab pos="3814445" algn="l"/>
              </a:tabLst>
              <a:bidi/>
            </a:pPr>
            <a:r xmlns:a="http://schemas.openxmlformats.org/drawingml/2006/main">
              <a:rPr sz="2400" dirty="0">
                <a:latin typeface="Calibri"/>
                <a:cs typeface="Calibri"/>
              </a:rPr>
              <a:t>تحسين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الجودة </a:t>
            </a:r>
            <a:r xmlns:a="http://schemas.openxmlformats.org/drawingml/2006/main">
              <a:rPr sz="2400" spc="10" dirty="0">
                <a:latin typeface="Calibri"/>
                <a:cs typeface="Calibri"/>
              </a:rPr>
              <a:t>وسلامة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المرضى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​</a:t>
            </a:r>
            <a:endParaRPr xmlns:a="http://schemas.openxmlformats.org/drawingml/2006/main"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385628"/>
            <a:ext cx="1941830" cy="2002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226695" indent="-344805">
              <a:lnSpc>
                <a:spcPct val="1301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2400" dirty="0">
                <a:latin typeface="Calibri"/>
                <a:cs typeface="Calibri"/>
              </a:rPr>
              <a:t>الوقاية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العدوى</a:t>
            </a:r>
            <a:endParaRPr xmlns:a="http://schemas.openxmlformats.org/drawingml/2006/main" sz="2400">
              <a:latin typeface="Calibri"/>
              <a:cs typeface="Calibri"/>
            </a:endParaRPr>
            <a:r xmlns:a="http://schemas.openxmlformats.org/drawingml/2006/main">
              <a:rPr sz="24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356870" marR="5080" indent="-344805">
              <a:lnSpc>
                <a:spcPct val="130100"/>
              </a:lnSpc>
              <a:spcBef>
                <a:spcPts val="575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2400" dirty="0">
                <a:latin typeface="Calibri"/>
                <a:cs typeface="Calibri"/>
              </a:rPr>
              <a:t>الحكومة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الاتجاه</a:t>
            </a:r>
            <a:endParaRPr xmlns:a="http://schemas.openxmlformats.org/drawingml/2006/main" sz="2400">
              <a:latin typeface="Calibri"/>
              <a:cs typeface="Calibri"/>
            </a:endParaRPr>
            <a:r xmlns:a="http://schemas.openxmlformats.org/drawingml/2006/main">
              <a:rPr sz="24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25420" y="2495245"/>
            <a:ext cx="2555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930275" algn="l"/>
                <a:tab pos="2292985" algn="l"/>
              </a:tabLst>
              <a:bidi/>
            </a:pPr>
            <a:r xmlns:a="http://schemas.openxmlformats.org/drawingml/2006/main">
              <a:rPr sz="2400" dirty="0">
                <a:latin typeface="Calibri"/>
                <a:cs typeface="Calibri"/>
              </a:rPr>
              <a:t>و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السيطرة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​</a:t>
            </a:r>
            <a:endParaRPr xmlns:a="http://schemas.openxmlformats.org/drawingml/2006/main"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2685" y="3520185"/>
            <a:ext cx="2350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1875155" algn="l"/>
              </a:tabLst>
              <a:bidi/>
            </a:pPr>
            <a:r xmlns:a="http://schemas.openxmlformats.org/drawingml/2006/main">
              <a:rPr sz="2400" spc="-5" dirty="0">
                <a:latin typeface="Calibri"/>
                <a:cs typeface="Calibri"/>
              </a:rPr>
              <a:t>القيادة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endParaRPr xmlns:a="http://schemas.openxmlformats.org/drawingml/2006/main"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361622"/>
            <a:ext cx="4703445" cy="214820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540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2400" spc="-10" dirty="0">
                <a:latin typeface="Calibri"/>
                <a:cs typeface="Calibri"/>
              </a:rPr>
              <a:t>منشأة</a:t>
            </a:r>
            <a:r xmlns:a="http://schemas.openxmlformats.org/drawingml/2006/main">
              <a:rPr sz="24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إدارة</a:t>
            </a:r>
            <a:r xmlns:a="http://schemas.openxmlformats.org/drawingml/2006/main">
              <a:rPr sz="24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أمان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2400" spc="-15" dirty="0">
                <a:latin typeface="Calibri"/>
                <a:cs typeface="Calibri"/>
              </a:rPr>
              <a:t>طاقم عمل</a:t>
            </a:r>
            <a:r xmlns:a="http://schemas.openxmlformats.org/drawingml/2006/main">
              <a:rPr sz="24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المؤهلات</a:t>
            </a:r>
            <a:r xmlns:a="http://schemas.openxmlformats.org/drawingml/2006/main">
              <a:rPr sz="24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4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تعليم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445"/>
              </a:spcBef>
              <a:buFont typeface="Arial MT"/>
              <a:buChar char="•"/>
              <a:tabLst>
                <a:tab pos="356870" algn="l"/>
                <a:tab pos="357505" algn="l"/>
                <a:tab pos="2250440" algn="l"/>
                <a:tab pos="2734945" algn="l"/>
              </a:tabLst>
              <a:bidi/>
            </a:pPr>
            <a:r xmlns:a="http://schemas.openxmlformats.org/drawingml/2006/main">
              <a:rPr sz="2400" spc="5" dirty="0">
                <a:latin typeface="Calibri"/>
                <a:cs typeface="Calibri"/>
              </a:rPr>
              <a:t>M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M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n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a </a:t>
            </a:r>
            <a:r xmlns:a="http://schemas.openxmlformats.org/drawingml/2006/main">
              <a:rPr sz="2400" spc="-30" dirty="0">
                <a:latin typeface="Calibri"/>
                <a:cs typeface="Calibri"/>
              </a:rPr>
              <a:t>gem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en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to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of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C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o </a:t>
            </a:r>
            <a:r xmlns:a="http://schemas.openxmlformats.org/drawingml/2006/main">
              <a:rPr sz="2400" spc="-25" dirty="0">
                <a:latin typeface="Calibri"/>
                <a:cs typeface="Calibri"/>
              </a:rPr>
              <a:t>m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m </a:t>
            </a:r>
            <a:r xmlns:a="http://schemas.openxmlformats.org/drawingml/2006/main">
              <a:rPr sz="2400" spc="10" dirty="0">
                <a:latin typeface="Calibri"/>
                <a:cs typeface="Calibri"/>
              </a:rPr>
              <a:t>u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n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i </a:t>
            </a:r>
            <a:r xmlns:a="http://schemas.openxmlformats.org/drawingml/2006/main">
              <a:rPr sz="2400" spc="-35" dirty="0">
                <a:latin typeface="Calibri"/>
                <a:cs typeface="Calibri"/>
              </a:rPr>
              <a:t>c </a:t>
            </a:r>
            <a:r xmlns:a="http://schemas.openxmlformats.org/drawingml/2006/main">
              <a:rPr sz="2400" spc="-50" dirty="0">
                <a:latin typeface="Calibri"/>
                <a:cs typeface="Calibri"/>
              </a:rPr>
              <a:t>a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t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i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o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n</a:t>
            </a:r>
            <a:endParaRPr xmlns:a="http://schemas.openxmlformats.org/drawingml/2006/main" sz="2400">
              <a:latin typeface="Calibri"/>
              <a:cs typeface="Calibri"/>
            </a:endParaRP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356870">
              <a:lnSpc>
                <a:spcPct val="100000"/>
              </a:lnSpc>
              <a:spcBef>
                <a:spcPts val="865"/>
              </a:spcBef>
              <a:bidi/>
            </a:pPr>
            <a:r xmlns:a="http://schemas.openxmlformats.org/drawingml/2006/main">
              <a:rPr sz="24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4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معلومة</a:t>
            </a:r>
            <a:endParaRPr xmlns:a="http://schemas.openxmlformats.org/drawingml/2006/main"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-11176" y="230505"/>
            <a:ext cx="916940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tabLst>
                <a:tab pos="706120" algn="l"/>
                <a:tab pos="9156065" algn="l"/>
              </a:tabLst>
              <a:bidi/>
            </a:pPr>
            <a:r xmlns:a="http://schemas.openxmlformats.org/drawingml/2006/main">
              <a:rPr spc="-5" dirty="0">
                <a:latin typeface="Times New Roman"/>
                <a:cs typeface="Times New Roman"/>
              </a:rPr>
              <a:t>  </a:t>
            </a:r>
            <a:r xmlns:a="http://schemas.openxmlformats.org/drawingml/2006/main">
              <a:rPr spc="-175" dirty="0">
                <a:latin typeface="Times New Roman"/>
                <a:cs typeface="Times New Roman"/>
              </a:rPr>
              <a:t>تنظيمي</a:t>
            </a:r>
            <a:r xmlns:a="http://schemas.openxmlformats.org/drawingml/2006/main">
              <a:rPr spc="10" dirty="0"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pc="-305" dirty="0">
                <a:latin typeface="Times New Roman"/>
                <a:cs typeface="Times New Roman"/>
              </a:rPr>
              <a:t>الوظائف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074920" y="1394939"/>
            <a:ext cx="4051300" cy="5463540"/>
            <a:chOff x="5074920" y="1394939"/>
            <a:chExt cx="4051300" cy="54635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4920" y="1394939"/>
              <a:ext cx="4050994" cy="54630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3808" y="6309359"/>
              <a:ext cx="2161032" cy="5486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47852"/>
            <a:ext cx="5642610" cy="5605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60045" marR="360045" algn="ctr">
              <a:lnSpc>
                <a:spcPct val="150100"/>
              </a:lnSpc>
              <a:spcBef>
                <a:spcPts val="95"/>
              </a:spcBef>
              <a:bidi/>
            </a:pPr>
            <a:r xmlns:a="http://schemas.openxmlformats.org/drawingml/2006/main"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مشترك</a:t>
            </a:r>
            <a:r xmlns:a="http://schemas.openxmlformats.org/drawingml/2006/main">
              <a:rPr sz="3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عمولة</a:t>
            </a:r>
            <a:r xmlns:a="http://schemas.openxmlformats.org/drawingml/2006/main">
              <a:rPr sz="3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 xmlns:a="http://schemas.openxmlformats.org/drawingml/2006/main">
              <a:rPr sz="30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الحارس</a:t>
            </a:r>
            <a:r xmlns:a="http://schemas.openxmlformats.org/drawingml/2006/main">
              <a:rPr sz="3000" spc="-6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تنبيهات </a:t>
            </a:r>
            <a:r xmlns:a="http://schemas.openxmlformats.org/drawingml/2006/main">
              <a:rPr sz="3000" spc="-30" dirty="0">
                <a:solidFill>
                  <a:srgbClr val="FF0000"/>
                </a:solidFill>
                <a:latin typeface="Calibri"/>
                <a:cs typeface="Calibri"/>
              </a:rPr>
              <a:t>الأحداث </a:t>
            </a:r>
            <a:r xmlns:a="http://schemas.openxmlformats.org/drawingml/2006/main">
              <a:rPr sz="3000" spc="-25" dirty="0">
                <a:solidFill>
                  <a:srgbClr val="FF0000"/>
                </a:solidFill>
                <a:latin typeface="Calibri"/>
                <a:cs typeface="Calibri"/>
              </a:rPr>
              <a:t>والسلامة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السريعة</a:t>
            </a:r>
            <a:r xmlns:a="http://schemas.openxmlformats.org/drawingml/2006/main">
              <a:rPr sz="30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مشاكل.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يمكن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لأي شخص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الاشتراك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solidFill>
                  <a:srgbClr val="4F81BC"/>
                </a:solidFill>
                <a:latin typeface="Calibri"/>
                <a:cs typeface="Calibri"/>
              </a:rPr>
              <a:t>يستلم</a:t>
            </a: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تنبيهات </a:t>
            </a:r>
            <a:r xmlns:a="http://schemas.openxmlformats.org/drawingml/2006/main">
              <a:rPr sz="3000" spc="-35" dirty="0">
                <a:solidFill>
                  <a:srgbClr val="4F81BC"/>
                </a:solidFill>
                <a:latin typeface="Calibri"/>
                <a:cs typeface="Calibri"/>
              </a:rPr>
              <a:t>الأحداث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عبر البريد الإلكتروني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Sentinel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عندما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يتم إصدار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تنبيه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جديد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.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مجانية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للجميع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سواء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كانوا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أم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منظمة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معتمد</a:t>
            </a:r>
            <a:r xmlns:a="http://schemas.openxmlformats.org/drawingml/2006/main">
              <a:rPr sz="3000" spc="-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تي جي سي.</a:t>
            </a:r>
            <a:endParaRPr xmlns:a="http://schemas.openxmlformats.org/drawingml/2006/main" sz="3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1175" y="183845"/>
            <a:ext cx="91694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908050" algn="l"/>
                <a:tab pos="9156065" algn="l"/>
              </a:tabLst>
              <a:bidi/>
            </a:pPr>
            <a:r xmlns:a="http://schemas.openxmlformats.org/drawingml/2006/main">
              <a:rPr spc="-5" dirty="0"/>
              <a:t>  </a:t>
            </a:r>
            <a:r xmlns:a="http://schemas.openxmlformats.org/drawingml/2006/main">
              <a:rPr spc="-35" dirty="0"/>
              <a:t>مريض</a:t>
            </a:r>
            <a:r xmlns:a="http://schemas.openxmlformats.org/drawingml/2006/main">
              <a:rPr spc="40" dirty="0"/>
              <a:t> </a:t>
            </a:r>
            <a:r xmlns:a="http://schemas.openxmlformats.org/drawingml/2006/main">
              <a:rPr spc="-30" dirty="0"/>
              <a:t>أمان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80" dirty="0"/>
              <a:t>أدوات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5" dirty="0"/>
              <a:t>&amp;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25" dirty="0"/>
              <a:t>موارد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1033271"/>
            <a:ext cx="3276600" cy="582472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87834"/>
            <a:ext cx="5788660" cy="429768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xmlns:a="http://schemas.openxmlformats.org/drawingml/2006/main" marL="635" algn="ctr">
              <a:lnSpc>
                <a:spcPct val="100000"/>
              </a:lnSpc>
              <a:spcBef>
                <a:spcPts val="894"/>
              </a:spcBef>
              <a:bidi/>
            </a:pPr>
            <a:r xmlns:a="http://schemas.openxmlformats.org/drawingml/2006/main"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مشترك</a:t>
            </a:r>
            <a:r xmlns:a="http://schemas.openxmlformats.org/drawingml/2006/main"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200" spc="5" dirty="0">
                <a:solidFill>
                  <a:srgbClr val="FF0000"/>
                </a:solidFill>
                <a:latin typeface="Calibri"/>
                <a:cs typeface="Calibri"/>
              </a:rPr>
              <a:t>عمولة</a:t>
            </a:r>
            <a:r xmlns:a="http://schemas.openxmlformats.org/drawingml/2006/main">
              <a:rPr sz="22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مركز</a:t>
            </a:r>
            <a:r xmlns:a="http://schemas.openxmlformats.org/drawingml/2006/main"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تحويل</a:t>
            </a:r>
            <a:endParaRPr xmlns:a="http://schemas.openxmlformats.org/drawingml/2006/main" sz="2200" dirty="0">
              <a:latin typeface="Calibri"/>
              <a:cs typeface="Calibri"/>
            </a:endParaRPr>
          </a:p>
          <a:p>
            <a:pPr xmlns:a="http://schemas.openxmlformats.org/drawingml/2006/main" algn="ctr">
              <a:lnSpc>
                <a:spcPct val="100000"/>
              </a:lnSpc>
              <a:spcBef>
                <a:spcPts val="795"/>
              </a:spcBef>
              <a:bidi/>
            </a:pPr>
            <a:r xmlns:a="http://schemas.openxmlformats.org/drawingml/2006/main"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الرعاية الصحية</a:t>
            </a:r>
            <a:endParaRPr xmlns:a="http://schemas.openxmlformats.org/drawingml/2006/main" sz="2200" dirty="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30100"/>
              </a:lnSpc>
              <a:spcBef>
                <a:spcPts val="54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400" spc="-15" dirty="0">
                <a:latin typeface="Calibri"/>
                <a:cs typeface="Calibri"/>
              </a:rPr>
              <a:t>أعمال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الرائد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المستشفيات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صحة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الانظمة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استخدام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منهجي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يقترب،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تحليل</a:t>
            </a:r>
            <a:r xmlns:a="http://schemas.openxmlformats.org/drawingml/2006/main"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solidFill>
                  <a:srgbClr val="4F81BC"/>
                </a:solidFill>
                <a:latin typeface="Calibri"/>
                <a:cs typeface="Calibri"/>
              </a:rPr>
              <a:t>رعاية</a:t>
            </a:r>
            <a:r xmlns:a="http://schemas.openxmlformats.org/drawingml/2006/main"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solidFill>
                  <a:srgbClr val="4F81BC"/>
                </a:solidFill>
                <a:latin typeface="Calibri"/>
                <a:cs typeface="Calibri"/>
              </a:rPr>
              <a:t>الأعطال، </a:t>
            </a:r>
            <a:r xmlns:a="http://schemas.openxmlformats.org/drawingml/2006/main"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اكتشف </a:t>
            </a:r>
            <a:r xmlns:a="http://schemas.openxmlformats.org/drawingml/2006/main"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الأسباب الكامنة وراءها</a:t>
            </a:r>
            <a:r xmlns:a="http://schemas.openxmlformats.org/drawingml/2006/main"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الأسباب،</a:t>
            </a:r>
            <a:r xmlns:a="http://schemas.openxmlformats.org/drawingml/2006/main"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spc="5" dirty="0">
                <a:solidFill>
                  <a:srgbClr val="4F81BC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2400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يطور</a:t>
            </a:r>
            <a:r xmlns:a="http://schemas.openxmlformats.org/drawingml/2006/main"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spc="-20" dirty="0">
                <a:solidFill>
                  <a:srgbClr val="4F81BC"/>
                </a:solidFill>
                <a:latin typeface="Calibri"/>
                <a:cs typeface="Calibri"/>
              </a:rPr>
              <a:t>مستهدف</a:t>
            </a:r>
            <a:r xmlns:a="http://schemas.openxmlformats.org/drawingml/2006/main">
              <a:rPr sz="24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الحلول </a:t>
            </a:r>
            <a:r xmlns:a="http://schemas.openxmlformats.org/drawingml/2006/main">
              <a:rPr sz="2400" spc="-20" dirty="0">
                <a:solidFill>
                  <a:srgbClr val="4F81BC"/>
                </a:solidFill>
                <a:latin typeface="Calibri"/>
                <a:cs typeface="Calibri"/>
              </a:rPr>
              <a:t>للمشاكل </a:t>
            </a:r>
            <a:r xmlns:a="http://schemas.openxmlformats.org/drawingml/2006/main">
              <a:rPr sz="2400" spc="-15" dirty="0">
                <a:solidFill>
                  <a:srgbClr val="4F81BC"/>
                </a:solidFill>
                <a:latin typeface="Calibri"/>
                <a:cs typeface="Calibri"/>
              </a:rPr>
              <a:t>المعقدة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.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نتائج</a:t>
            </a:r>
            <a:r xmlns:a="http://schemas.openxmlformats.org/drawingml/2006/main"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إنه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المبادرات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متاح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اللجنة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المشتركة</a:t>
            </a:r>
            <a:r xmlns:a="http://schemas.openxmlformats.org/drawingml/2006/main">
              <a:rPr sz="2400" spc="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معتمد</a:t>
            </a:r>
            <a:r xmlns:a="http://schemas.openxmlformats.org/drawingml/2006/main">
              <a:rPr sz="24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المنظمات.</a:t>
            </a:r>
            <a:r xmlns:a="http://schemas.openxmlformats.org/drawingml/2006/main">
              <a:rPr sz="24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ال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3468" y="5159451"/>
            <a:ext cx="4303395" cy="934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30100"/>
              </a:lnSpc>
              <a:spcBef>
                <a:spcPts val="100"/>
              </a:spcBef>
              <a:tabLst>
                <a:tab pos="1250315" algn="l"/>
                <a:tab pos="1969770" algn="l"/>
                <a:tab pos="2357120" algn="l"/>
                <a:tab pos="2820670" algn="l"/>
                <a:tab pos="2961005" algn="l"/>
                <a:tab pos="3579495" algn="l"/>
              </a:tabLst>
              <a:bidi/>
            </a:pPr>
            <a:r xmlns:a="http://schemas.openxmlformats.org/drawingml/2006/main">
              <a:rPr sz="2400" spc="5" dirty="0">
                <a:highlight>
                  <a:srgbClr val="FFFF00"/>
                </a:highlight>
                <a:latin typeface="Calibri"/>
                <a:cs typeface="Calibri"/>
              </a:rPr>
              <a:t>ذروة</a:t>
            </a:r>
            <a:r xmlns:a="http://schemas.openxmlformats.org/drawingml/2006/main"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10" dirty="0"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25" dirty="0"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20" dirty="0"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15" dirty="0"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​ </a:t>
            </a:r>
            <a:r xmlns:a="http://schemas.openxmlformats.org/drawingml/2006/main">
              <a:rPr sz="2400" spc="-525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 xmlns:a="http://schemas.openxmlformats.org/drawingml/2006/main">
              <a:rPr sz="2400" spc="-30" dirty="0">
                <a:highlight>
                  <a:srgbClr val="FFFF00"/>
                </a:highlight>
                <a:latin typeface="Calibri"/>
                <a:cs typeface="Calibri"/>
              </a:rPr>
              <a:t>الهدف </a:t>
            </a:r>
            <a:r xmlns:a="http://schemas.openxmlformats.org/drawingml/2006/main">
              <a:rPr sz="2400" spc="-5" dirty="0">
                <a:highlight>
                  <a:srgbClr val="FFFF00"/>
                </a:highlight>
                <a:latin typeface="Calibri"/>
                <a:cs typeface="Calibri"/>
              </a:rPr>
              <a:t>هو </a:t>
            </a:r>
            <a:r xmlns:a="http://schemas.openxmlformats.org/drawingml/2006/main"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توفير </a:t>
            </a:r>
            <a:r xmlns:a="http://schemas.openxmlformats.org/drawingml/2006/main">
              <a:rPr sz="240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رعاية </a:t>
            </a:r>
            <a:endParaRPr xmlns:a="http://schemas.openxmlformats.org/drawingml/2006/main" sz="2400" dirty="0">
              <a:highlight>
                <a:srgbClr val="FFFF00"/>
              </a:highlight>
              <a:latin typeface="Calibri"/>
              <a:cs typeface="Calibri"/>
            </a:endParaRPr>
            <a:r xmlns:a="http://schemas.openxmlformats.org/drawingml/2006/main">
              <a:rPr sz="2400" spc="-1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صحية </a:t>
            </a:r>
            <a:r xmlns:a="http://schemas.openxmlformats.org/drawingml/2006/main">
              <a:rPr sz="2400" spc="-20" dirty="0">
                <a:highlight>
                  <a:srgbClr val="FFFF00"/>
                </a:highlight>
                <a:latin typeface="Calibri"/>
                <a:cs typeface="Calibri"/>
              </a:rPr>
              <a:t>عالية </a:t>
            </a:r>
            <a:r xmlns:a="http://schemas.openxmlformats.org/drawingml/2006/main">
              <a:rPr sz="2400" spc="5" dirty="0">
                <a:highlight>
                  <a:srgbClr val="FFFF00"/>
                </a:highlight>
                <a:latin typeface="Calibri"/>
                <a:cs typeface="Calibri"/>
              </a:rPr>
              <a:t>الجودة </a:t>
            </a:r>
            <a:r xmlns:a="http://schemas.openxmlformats.org/drawingml/2006/main">
              <a:rPr sz="2400" spc="-5" dirty="0">
                <a:highlight>
                  <a:srgbClr val="FFFF00"/>
                </a:highlight>
                <a:latin typeface="Calibri"/>
                <a:cs typeface="Calibri"/>
              </a:rPr>
              <a:t>بشكل </a:t>
            </a:r>
            <a:r xmlns:a="http://schemas.openxmlformats.org/drawingml/2006/main">
              <a:rPr sz="2400" spc="-15" dirty="0">
                <a:highlight>
                  <a:srgbClr val="FFFF00"/>
                </a:highlight>
                <a:latin typeface="Calibri"/>
                <a:cs typeface="Calibri"/>
              </a:rPr>
              <a:t>مستمر </a:t>
            </a:r>
            <a:r xmlns:a="http://schemas.openxmlformats.org/drawingml/2006/main">
              <a:rPr sz="2400" spc="-15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في </a:t>
            </a:r>
            <a:r xmlns:a="http://schemas.openxmlformats.org/drawingml/2006/main">
              <a:rPr sz="2400" spc="-5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المدارس </a:t>
            </a:r>
            <a:r xmlns:a="http://schemas.openxmlformats.org/drawingml/2006/main"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الثانوية </a:t>
            </a:r>
            <a:r xmlns:a="http://schemas.openxmlformats.org/drawingml/2006/main">
              <a:rPr sz="2400" spc="-30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 xmlns:a="http://schemas.openxmlformats.org/drawingml/2006/main">
              <a:rPr sz="2400" spc="5" dirty="0"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35" dirty="0"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5" dirty="0"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15" dirty="0"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20" dirty="0"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15" dirty="0">
                <a:highlight>
                  <a:srgbClr val="FFFF00"/>
                </a:highlight>
                <a:latin typeface="Calibri"/>
                <a:cs typeface="Calibri"/>
              </a:rPr>
              <a:t>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99405" y="5159451"/>
            <a:ext cx="967105" cy="934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0480" marR="5080" indent="-18415">
              <a:lnSpc>
                <a:spcPct val="130100"/>
              </a:lnSpc>
              <a:spcBef>
                <a:spcPts val="100"/>
              </a:spcBef>
              <a:bidi/>
            </a:pPr>
            <a:r xmlns:a="http://schemas.openxmlformats.org/drawingml/2006/main">
              <a:rPr sz="2400" spc="5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توفير </a:t>
            </a:r>
            <a:r xmlns:a="http://schemas.openxmlformats.org/drawingml/2006/main">
              <a:rPr sz="2400" spc="-45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موثوق </a:t>
            </a:r>
            <a:r xmlns:a="http://schemas.openxmlformats.org/drawingml/2006/main">
              <a:rPr sz="2400" spc="-5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به</a:t>
            </a:r>
            <a:r xmlns:a="http://schemas.openxmlformats.org/drawingml/2006/main">
              <a:rPr sz="2400" spc="-25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5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25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-2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1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r xmlns:a="http://schemas.openxmlformats.org/drawingml/2006/main">
              <a:rPr sz="240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​</a:t>
            </a:r>
            <a:endParaRPr xmlns:a="http://schemas.openxmlformats.org/drawingml/2006/main" sz="24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468" y="6220459"/>
            <a:ext cx="175831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2400" spc="-10" dirty="0">
                <a:solidFill>
                  <a:srgbClr val="4F81BC"/>
                </a:solidFill>
                <a:highlight>
                  <a:srgbClr val="FFFF00"/>
                </a:highlight>
                <a:latin typeface="Calibri"/>
                <a:cs typeface="Calibri"/>
              </a:rPr>
              <a:t>المنظمات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.</a:t>
            </a:r>
            <a:endParaRPr xmlns:a="http://schemas.openxmlformats.org/drawingml/2006/main"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11175" y="183845"/>
            <a:ext cx="91694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908050" algn="l"/>
                <a:tab pos="9156065" algn="l"/>
              </a:tabLst>
              <a:bidi/>
            </a:pPr>
            <a:r xmlns:a="http://schemas.openxmlformats.org/drawingml/2006/main">
              <a:rPr spc="-5" dirty="0"/>
              <a:t>  </a:t>
            </a:r>
            <a:r xmlns:a="http://schemas.openxmlformats.org/drawingml/2006/main">
              <a:rPr spc="-35" dirty="0"/>
              <a:t>مريض</a:t>
            </a:r>
            <a:r xmlns:a="http://schemas.openxmlformats.org/drawingml/2006/main">
              <a:rPr spc="40" dirty="0"/>
              <a:t> </a:t>
            </a:r>
            <a:r xmlns:a="http://schemas.openxmlformats.org/drawingml/2006/main">
              <a:rPr spc="-30" dirty="0"/>
              <a:t>أمان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80" dirty="0"/>
              <a:t>أدوات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5" dirty="0"/>
              <a:t>&amp;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25" dirty="0"/>
              <a:t>موارد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227064" y="1200881"/>
            <a:ext cx="2917190" cy="3584575"/>
            <a:chOff x="6227064" y="1200881"/>
            <a:chExt cx="2917190" cy="35845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7064" y="1200881"/>
              <a:ext cx="2852928" cy="17614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7064" y="2852928"/>
              <a:ext cx="2916936" cy="193243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227063" y="4941588"/>
            <a:ext cx="2905125" cy="1916430"/>
            <a:chOff x="6227063" y="4941588"/>
            <a:chExt cx="2905125" cy="191643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7064" y="4941588"/>
              <a:ext cx="2852928" cy="19164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7063" y="6662934"/>
              <a:ext cx="2904516" cy="1879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98829"/>
            <a:ext cx="8990965" cy="46076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25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مشترك</a:t>
            </a:r>
            <a:r xmlns:a="http://schemas.openxmlformats.org/drawingml/2006/main">
              <a:rPr sz="25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لجنة</a:t>
            </a:r>
            <a:r xmlns:a="http://schemas.openxmlformats.org/drawingml/2006/main">
              <a:rPr sz="25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جودة</a:t>
            </a:r>
            <a:r xmlns:a="http://schemas.openxmlformats.org/drawingml/2006/main">
              <a:rPr sz="25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يفحص</a:t>
            </a:r>
            <a:endParaRPr xmlns:a="http://schemas.openxmlformats.org/drawingml/2006/main" sz="2500" dirty="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59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5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يبحث</a:t>
            </a:r>
            <a:r xmlns:a="http://schemas.openxmlformats.org/drawingml/2006/main"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محرك</a:t>
            </a:r>
            <a:r xmlns:a="http://schemas.openxmlformats.org/drawingml/2006/main">
              <a:rPr sz="25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شامل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دليل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المنظمات</a:t>
            </a:r>
            <a:r xmlns:a="http://schemas.openxmlformats.org/drawingml/2006/main">
              <a:rPr sz="2500" spc="5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20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معتمد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معتمد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500" spc="5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اللجنة </a:t>
            </a:r>
            <a:endParaRPr xmlns:a="http://schemas.openxmlformats.org/drawingml/2006/main" sz="2500" dirty="0">
              <a:latin typeface="Calibri"/>
              <a:cs typeface="Calibri"/>
            </a:endParaRPr>
            <a:r xmlns:a="http://schemas.openxmlformats.org/drawingml/2006/main">
              <a:rPr sz="2500" spc="-10" dirty="0">
                <a:latin typeface="Calibri"/>
                <a:cs typeface="Calibri"/>
              </a:rPr>
              <a:t>المشتركة .</a:t>
            </a:r>
          </a:p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211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توفير</a:t>
            </a:r>
            <a:r xmlns:a="http://schemas.openxmlformats.org/drawingml/2006/main">
              <a:rPr sz="25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solidFill>
                  <a:srgbClr val="006FC0"/>
                </a:solidFill>
                <a:latin typeface="Calibri"/>
                <a:cs typeface="Calibri"/>
              </a:rPr>
              <a:t>مقارن</a:t>
            </a:r>
            <a:r xmlns:a="http://schemas.openxmlformats.org/drawingml/2006/main">
              <a:rPr sz="25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جودة</a:t>
            </a:r>
            <a:r xmlns:a="http://schemas.openxmlformats.org/drawingml/2006/main">
              <a:rPr sz="25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solidFill>
                  <a:srgbClr val="006FC0"/>
                </a:solidFill>
                <a:latin typeface="Calibri"/>
                <a:cs typeface="Calibri"/>
              </a:rPr>
              <a:t>التقارير</a:t>
            </a:r>
            <a:r xmlns:a="http://schemas.openxmlformats.org/drawingml/2006/main">
              <a:rPr sz="25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solidFill>
                  <a:srgbClr val="006FC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الجمهور.</a:t>
            </a:r>
            <a:endParaRPr xmlns:a="http://schemas.openxmlformats.org/drawingml/2006/main" sz="2500" dirty="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200"/>
              </a:lnSpc>
              <a:spcBef>
                <a:spcPts val="58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500" spc="-5" dirty="0">
                <a:latin typeface="Calibri"/>
                <a:cs typeface="Calibri"/>
              </a:rPr>
              <a:t>الجودة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5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تقرير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يشمل</a:t>
            </a:r>
            <a:r xmlns:a="http://schemas.openxmlformats.org/drawingml/2006/main">
              <a:rPr sz="25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الاعتماد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شهادة</a:t>
            </a:r>
            <a:r xmlns:a="http://schemas.openxmlformats.org/drawingml/2006/main">
              <a:rPr sz="2500" spc="-5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المعلومات،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والامتثال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للميثاق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الوطني </a:t>
            </a:r>
            <a:r xmlns:a="http://schemas.openxmlformats.org/drawingml/2006/main">
              <a:rPr sz="2500" spc="-20" dirty="0">
                <a:latin typeface="Calibri"/>
                <a:cs typeface="Calibri"/>
              </a:rPr>
              <a:t>للمريض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20" dirty="0">
                <a:latin typeface="Calibri"/>
                <a:cs typeface="Calibri"/>
              </a:rPr>
              <a:t>أمان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الأهداف،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بما في ذلك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HCAHPS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استطلاع</a:t>
            </a:r>
            <a:r xmlns:a="http://schemas.openxmlformats.org/drawingml/2006/main">
              <a:rPr sz="25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(مريض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إشباع)</a:t>
            </a:r>
            <a:r xmlns:a="http://schemas.openxmlformats.org/drawingml/2006/main">
              <a:rPr sz="25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نتائج،</a:t>
            </a:r>
            <a:r xmlns:a="http://schemas.openxmlformats.org/drawingml/2006/main">
              <a:rPr sz="25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إلخ.</a:t>
            </a:r>
            <a:endParaRPr xmlns:a="http://schemas.openxmlformats.org/drawingml/2006/main" sz="25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0871"/>
            <a:ext cx="9110133" cy="29137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23" y="9829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375029"/>
            <a:ext cx="8986520" cy="5046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تحول</a:t>
            </a:r>
            <a:r xmlns:a="http://schemas.openxmlformats.org/drawingml/2006/main">
              <a:rPr sz="3200" spc="730" dirty="0">
                <a:latin typeface="Calibri"/>
                <a:cs typeface="Calibri"/>
              </a:rPr>
              <a:t> 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730" dirty="0">
                <a:latin typeface="Calibri"/>
                <a:cs typeface="Calibri"/>
              </a:rPr>
              <a:t> 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ركز</a:t>
            </a:r>
            <a:r xmlns:a="http://schemas.openxmlformats.org/drawingml/2006/main">
              <a:rPr sz="3200" spc="7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7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3200" spc="740" dirty="0">
                <a:latin typeface="Calibri"/>
                <a:cs typeface="Calibri"/>
              </a:rPr>
              <a:t> 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استطلاع</a:t>
            </a:r>
            <a:r xmlns:a="http://schemas.openxmlformats.org/drawingml/2006/main">
              <a:rPr sz="3200" spc="7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7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تحضير</a:t>
            </a:r>
            <a:r xmlns:a="http://schemas.openxmlformats.org/drawingml/2006/main">
              <a:rPr sz="3200" spc="730" dirty="0">
                <a:latin typeface="Calibri"/>
                <a:cs typeface="Calibri"/>
              </a:rPr>
              <a:t> 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12700" algn="just">
              <a:lnSpc>
                <a:spcPct val="100000"/>
              </a:lnSpc>
              <a:spcBef>
                <a:spcPts val="2690"/>
              </a:spcBef>
              <a:bidi/>
            </a:pPr>
            <a:r xmlns:a="http://schemas.openxmlformats.org/drawingml/2006/main">
              <a:rPr sz="3200" spc="-10" dirty="0">
                <a:solidFill>
                  <a:srgbClr val="C00000"/>
                </a:solidFill>
                <a:highlight>
                  <a:srgbClr val="FFFF00"/>
                </a:highlight>
                <a:latin typeface="Calibri"/>
                <a:cs typeface="Calibri"/>
              </a:rPr>
              <a:t>مستمر</a:t>
            </a:r>
            <a:r xmlns:a="http://schemas.openxmlformats.org/drawingml/2006/main">
              <a:rPr sz="3200" spc="35" dirty="0">
                <a:solidFill>
                  <a:srgbClr val="C0000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C00000"/>
                </a:solidFill>
                <a:highlight>
                  <a:srgbClr val="FFFF00"/>
                </a:highlight>
                <a:latin typeface="Calibri"/>
                <a:cs typeface="Calibri"/>
              </a:rPr>
              <a:t>تحسين.</a:t>
            </a:r>
            <a:endParaRPr xmlns:a="http://schemas.openxmlformats.org/drawingml/2006/main" sz="3200" dirty="0">
              <a:highlight>
                <a:srgbClr val="FFFF00"/>
              </a:highlight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50" dirty="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70100"/>
              </a:lnSpc>
              <a:bidi/>
            </a:pPr>
            <a:r xmlns:a="http://schemas.openxmlformats.org/drawingml/2006/main"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1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•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دورية</a:t>
            </a:r>
            <a:r xmlns:a="http://schemas.openxmlformats.org/drawingml/2006/main"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أداء</a:t>
            </a:r>
            <a:r xmlns:a="http://schemas.openxmlformats.org/drawingml/2006/main"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solidFill>
                  <a:srgbClr val="006FC0"/>
                </a:solidFill>
                <a:latin typeface="Calibri"/>
                <a:cs typeface="Calibri"/>
              </a:rPr>
              <a:t>مراجعة</a:t>
            </a:r>
            <a:r xmlns:a="http://schemas.openxmlformats.org/drawingml/2006/main"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(PPR)،</a:t>
            </a:r>
            <a:r xmlns:a="http://schemas.openxmlformats.org/drawingml/2006/main"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داخل الدورة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يراقب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(آي سي إم):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سنوي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7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التقييم الذاتي،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يقيم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امتثال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وضع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خطة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فعل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(POA)</a:t>
            </a:r>
            <a:r xmlns:a="http://schemas.openxmlformats.org/drawingml/2006/main">
              <a:rPr sz="32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مقاسات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نجاح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(موس).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1204"/>
            <a:ext cx="9110133" cy="32621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23" y="105308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0" y="1917192"/>
            <a:ext cx="4267200" cy="12070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7088" y="571685"/>
            <a:ext cx="7594149" cy="14887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061" y="4078222"/>
            <a:ext cx="3405945" cy="276544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191" y="2060448"/>
            <a:ext cx="9131935" cy="4798060"/>
            <a:chOff x="12191" y="2060448"/>
            <a:chExt cx="9131935" cy="479806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5591" y="4148327"/>
              <a:ext cx="4660959" cy="27096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91" y="2060448"/>
              <a:ext cx="9131808" cy="20878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22425"/>
            <a:ext cx="8992870" cy="57511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tabLst>
                <a:tab pos="1219835" algn="l"/>
                <a:tab pos="1936114" algn="l"/>
                <a:tab pos="2921000" algn="l"/>
                <a:tab pos="3844925" algn="l"/>
                <a:tab pos="5006975" algn="l"/>
                <a:tab pos="6887845" algn="l"/>
                <a:tab pos="7430770" algn="l"/>
              </a:tabLst>
              <a:bidi/>
            </a:pPr>
            <a:r xmlns:a="http://schemas.openxmlformats.org/drawingml/2006/main">
              <a:rPr sz="2700" spc="-5" dirty="0">
                <a:latin typeface="Calibri"/>
                <a:cs typeface="Calibri"/>
              </a:rPr>
              <a:t>تحول </a:t>
            </a:r>
            <a:r xmlns:a="http://schemas.openxmlformats.org/drawingml/2006/main">
              <a:rPr sz="2700" spc="5" dirty="0">
                <a:latin typeface="Calibri"/>
                <a:cs typeface="Calibri"/>
              </a:rPr>
              <a:t>التركيز 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700" spc="-20" dirty="0">
                <a:latin typeface="Calibri"/>
                <a:cs typeface="Calibri"/>
              </a:rPr>
              <a:t>إعداد 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المسح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2700" spc="-20" dirty="0">
                <a:latin typeface="Calibri"/>
                <a:cs typeface="Calibri"/>
              </a:rPr>
              <a:t>التركيز </a:t>
            </a:r>
            <a:r xmlns:a="http://schemas.openxmlformats.org/drawingml/2006/main">
              <a:rPr sz="2700" spc="-10" dirty="0">
                <a:solidFill>
                  <a:srgbClr val="C00000"/>
                </a:solidFill>
                <a:latin typeface="Calibri"/>
                <a:cs typeface="Calibri"/>
              </a:rPr>
              <a:t>المستمر</a:t>
            </a:r>
            <a:endParaRPr xmlns:a="http://schemas.openxmlformats.org/drawingml/2006/main" sz="2700" dirty="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285"/>
              </a:spcBef>
              <a:bidi/>
            </a:pPr>
            <a:r xmlns:a="http://schemas.openxmlformats.org/drawingml/2006/main">
              <a:rPr sz="2700" spc="-10" dirty="0">
                <a:solidFill>
                  <a:srgbClr val="C00000"/>
                </a:solidFill>
                <a:latin typeface="Calibri"/>
                <a:cs typeface="Calibri"/>
              </a:rPr>
              <a:t>تحسين.</a:t>
            </a:r>
            <a:endParaRPr xmlns:a="http://schemas.openxmlformats.org/drawingml/2006/main" sz="2700" dirty="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70500"/>
              </a:lnSpc>
              <a:spcBef>
                <a:spcPts val="620"/>
              </a:spcBef>
              <a:tabLst>
                <a:tab pos="668020" algn="l"/>
                <a:tab pos="2037080" algn="l"/>
                <a:tab pos="3147060" algn="l"/>
                <a:tab pos="4530725" algn="l"/>
                <a:tab pos="5665470" algn="l"/>
                <a:tab pos="7452359" algn="l"/>
                <a:tab pos="8689975" algn="l"/>
              </a:tabLst>
              <a:bidi/>
            </a:pPr>
            <a:r xmlns:a="http://schemas.openxmlformats.org/drawingml/2006/main">
              <a:rPr sz="2700" b="1" spc="-5" dirty="0">
                <a:solidFill>
                  <a:srgbClr val="006FC0"/>
                </a:solidFill>
                <a:latin typeface="Calibri"/>
                <a:cs typeface="Calibri"/>
              </a:rPr>
              <a:t>2 </a:t>
            </a:r>
            <a:r xmlns:a="http://schemas.openxmlformats.org/drawingml/2006/main">
              <a:rPr sz="2700" spc="5" dirty="0">
                <a:solidFill>
                  <a:srgbClr val="006FC0"/>
                </a:solidFill>
                <a:latin typeface="Calibri"/>
                <a:cs typeface="Calibri"/>
              </a:rPr>
              <a:t>•</a:t>
            </a:r>
            <a:r xmlns:a="http://schemas.openxmlformats.org/drawingml/2006/main">
              <a:rPr sz="27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أولوية</a:t>
            </a:r>
            <a:r xmlns:a="http://schemas.openxmlformats.org/drawingml/2006/main">
              <a:rPr sz="2700" b="1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700" b="1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700" b="1" spc="5" dirty="0">
                <a:solidFill>
                  <a:srgbClr val="006FC0"/>
                </a:solidFill>
                <a:latin typeface="Calibri"/>
                <a:cs typeface="Calibri"/>
              </a:rPr>
              <a:t>​ </a:t>
            </a:r>
            <a:r xmlns:a="http://schemas.openxmlformats.org/drawingml/2006/main"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700" b="1" spc="-40" dirty="0">
                <a:solidFill>
                  <a:srgbClr val="006FC0"/>
                </a:solidFill>
                <a:latin typeface="Calibri"/>
                <a:cs typeface="Calibri"/>
              </a:rPr>
              <a:t>عملية </a:t>
            </a:r>
            <a:r xmlns:a="http://schemas.openxmlformats.org/drawingml/2006/main">
              <a:rPr sz="2700" b="1" spc="5" dirty="0">
                <a:solidFill>
                  <a:srgbClr val="006FC0"/>
                </a:solidFill>
                <a:latin typeface="Calibri"/>
                <a:cs typeface="Calibri"/>
              </a:rPr>
              <a:t>التركيز </a:t>
            </a:r>
            <a:r xmlns:a="http://schemas.openxmlformats.org/drawingml/2006/main"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( </a:t>
            </a:r>
            <a:r xmlns:a="http://schemas.openxmlformats.org/drawingml/2006/main">
              <a:rPr sz="2700" b="1" spc="-30" dirty="0">
                <a:solidFill>
                  <a:srgbClr val="006FC0"/>
                </a:solidFill>
                <a:latin typeface="Calibri"/>
                <a:cs typeface="Calibri"/>
              </a:rPr>
              <a:t>P </a:t>
            </a:r>
            <a:r xmlns:a="http://schemas.openxmlformats.org/drawingml/2006/main">
              <a:rPr sz="2700" b="1" spc="5" dirty="0">
                <a:solidFill>
                  <a:srgbClr val="006FC0"/>
                </a:solidFill>
                <a:latin typeface="Calibri"/>
                <a:cs typeface="Calibri"/>
              </a:rPr>
              <a:t>F </a:t>
            </a:r>
            <a:r xmlns:a="http://schemas.openxmlformats.org/drawingml/2006/main"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P </a:t>
            </a:r>
            <a:r xmlns:a="http://schemas.openxmlformats.org/drawingml/2006/main">
              <a:rPr sz="2700" spc="-10" dirty="0">
                <a:solidFill>
                  <a:srgbClr val="006FC0"/>
                </a:solidFill>
                <a:latin typeface="Calibri"/>
                <a:cs typeface="Calibri"/>
              </a:rPr>
              <a:t>) </a:t>
            </a:r>
            <a:r xmlns:a="http://schemas.openxmlformats.org/drawingml/2006/main">
              <a:rPr sz="2700" dirty="0">
                <a:solidFill>
                  <a:srgbClr val="006FC0"/>
                </a:solidFill>
                <a:latin typeface="Calibri"/>
                <a:cs typeface="Calibri"/>
              </a:rPr>
              <a:t>: </a:t>
            </a:r>
            <a:r xmlns:a="http://schemas.openxmlformats.org/drawingml/2006/main">
              <a:rPr sz="2700" b="1" spc="-5" dirty="0">
                <a:solidFill>
                  <a:srgbClr val="006FC0"/>
                </a:solidFill>
                <a:latin typeface="Calibri"/>
                <a:cs typeface="Calibri"/>
              </a:rPr>
              <a:t>المسح</a:t>
            </a:r>
            <a:r xmlns:a="http://schemas.openxmlformats.org/drawingml/2006/main">
              <a:rPr sz="2700" b="1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700" b="1" spc="-5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700" b="1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35" dirty="0">
                <a:latin typeface="Calibri"/>
                <a:cs typeface="Calibri"/>
              </a:rPr>
              <a:t>مراجعة</a:t>
            </a:r>
            <a:r xmlns:a="http://schemas.openxmlformats.org/drawingml/2006/main">
              <a:rPr sz="27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منظمة محددة</a:t>
            </a:r>
            <a:r xmlns:a="http://schemas.openxmlformats.org/drawingml/2006/main">
              <a:rPr sz="27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بيانات،</a:t>
            </a:r>
            <a:r xmlns:a="http://schemas.openxmlformats.org/drawingml/2006/main">
              <a:rPr sz="27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مشتمل:</a:t>
            </a:r>
            <a:endParaRPr xmlns:a="http://schemas.openxmlformats.org/drawingml/2006/main"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 dirty="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buChar char="-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700" spc="-5" dirty="0">
                <a:latin typeface="Calibri"/>
                <a:cs typeface="Calibri"/>
              </a:rPr>
              <a:t>دورية</a:t>
            </a:r>
            <a:r xmlns:a="http://schemas.openxmlformats.org/drawingml/2006/main">
              <a:rPr sz="27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أداء</a:t>
            </a:r>
            <a:r xmlns:a="http://schemas.openxmlformats.org/drawingml/2006/main">
              <a:rPr sz="27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مراجعة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المعلومات.</a:t>
            </a:r>
            <a:endParaRPr xmlns:a="http://schemas.openxmlformats.org/drawingml/2006/main"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-"/>
            </a:pPr>
            <a:endParaRPr sz="2400" dirty="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5"/>
              </a:spcBef>
              <a:buChar char="-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700" spc="-5" dirty="0">
                <a:latin typeface="Calibri"/>
                <a:cs typeface="Calibri"/>
              </a:rPr>
              <a:t>.</a:t>
            </a:r>
            <a:endParaRPr xmlns:a="http://schemas.openxmlformats.org/drawingml/2006/main"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Char char="-"/>
            </a:pPr>
            <a:endParaRPr sz="2350" dirty="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buChar char="-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700" spc="-5" dirty="0">
                <a:latin typeface="Calibri"/>
                <a:cs typeface="Calibri"/>
              </a:rPr>
              <a:t>سابق</a:t>
            </a:r>
            <a:r xmlns:a="http://schemas.openxmlformats.org/drawingml/2006/main">
              <a:rPr sz="27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التوصيات.</a:t>
            </a:r>
            <a:endParaRPr xmlns:a="http://schemas.openxmlformats.org/drawingml/2006/main"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-"/>
            </a:pPr>
            <a:endParaRPr sz="2400" dirty="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5"/>
              </a:spcBef>
              <a:buChar char="-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sz="2700" spc="-5" dirty="0">
                <a:latin typeface="Calibri"/>
                <a:cs typeface="Calibri"/>
              </a:rPr>
              <a:t>الشكاوى؛</a:t>
            </a:r>
            <a:r xmlns:a="http://schemas.openxmlformats.org/drawingml/2006/main">
              <a:rPr sz="27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الحارس</a:t>
            </a:r>
            <a:r xmlns:a="http://schemas.openxmlformats.org/drawingml/2006/main">
              <a:rPr sz="27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الأحداث.</a:t>
            </a:r>
            <a:endParaRPr xmlns:a="http://schemas.openxmlformats.org/drawingml/2006/main" sz="27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0871"/>
            <a:ext cx="9110133" cy="29137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523" y="105308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4614671"/>
            <a:ext cx="4452031" cy="221508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28861"/>
            <a:ext cx="8987790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10160">
              <a:lnSpc>
                <a:spcPct val="140100"/>
              </a:lnSpc>
              <a:spcBef>
                <a:spcPts val="100"/>
              </a:spcBef>
              <a:tabLst>
                <a:tab pos="1521460" algn="l"/>
                <a:tab pos="2442210" algn="l"/>
                <a:tab pos="3686175" algn="l"/>
                <a:tab pos="4857115" algn="l"/>
                <a:tab pos="6308725" algn="l"/>
                <a:tab pos="862266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ش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إذا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ت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إد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ث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إ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التركيز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استطلاع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تحضير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9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مستمر</a:t>
            </a:r>
            <a:r xmlns:a="http://schemas.openxmlformats.org/drawingml/2006/main">
              <a:rPr sz="3200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تحسين.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305"/>
              </a:spcBef>
              <a:bidi/>
            </a:pPr>
            <a:r xmlns:a="http://schemas.openxmlformats.org/drawingml/2006/main"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3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•</a:t>
            </a:r>
            <a:r xmlns:a="http://schemas.openxmlformats.org/drawingml/2006/main"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 زيارات </a:t>
            </a:r>
            <a:r xmlns:a="http://schemas.openxmlformats.org/drawingml/2006/main"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غير معلنة </a:t>
            </a:r>
            <a:r xmlns:a="http://schemas.openxmlformats.org/drawingml/2006/main"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310"/>
              </a:spcBef>
              <a:tabLst>
                <a:tab pos="597535" algn="l"/>
                <a:tab pos="1969770" algn="l"/>
                <a:tab pos="3762375" algn="l"/>
                <a:tab pos="5671820" algn="l"/>
                <a:tab pos="7021830" algn="l"/>
                <a:tab pos="7546975" algn="l"/>
                <a:tab pos="8275320" algn="l"/>
              </a:tabLst>
              <a:bidi/>
            </a:pPr>
            <a:r xmlns:a="http://schemas.openxmlformats.org/drawingml/2006/main">
              <a:rPr sz="3200" b="1" spc="-15" dirty="0">
                <a:solidFill>
                  <a:srgbClr val="006FC0"/>
                </a:solidFill>
                <a:latin typeface="Calibri"/>
                <a:cs typeface="Calibri"/>
              </a:rPr>
              <a:t>4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•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أون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-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سيت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0" dirty="0">
                <a:latin typeface="Calibri"/>
                <a:cs typeface="Calibri"/>
              </a:rPr>
              <a:t>المعايير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تقييم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متعلق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هنا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رعاية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356856"/>
            <a:ext cx="2298065" cy="139128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635"/>
              </a:spcBef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خبرة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1540"/>
              </a:spcBef>
              <a:bidi/>
            </a:pPr>
            <a:r xmlns:a="http://schemas.openxmlformats.org/drawingml/2006/main"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المنهجية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7820" y="4356856"/>
            <a:ext cx="6687820" cy="139128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xmlns:a="http://schemas.openxmlformats.org/drawingml/2006/main" marR="5080" algn="r">
              <a:lnSpc>
                <a:spcPct val="100000"/>
              </a:lnSpc>
              <a:spcBef>
                <a:spcPts val="1635"/>
              </a:spcBef>
              <a:tabLst>
                <a:tab pos="831850" algn="l"/>
                <a:tab pos="2329180" algn="l"/>
                <a:tab pos="4265295" algn="l"/>
                <a:tab pos="562800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فِعلي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مرضى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استخدام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70" dirty="0">
                <a:solidFill>
                  <a:srgbClr val="006FC0"/>
                </a:solidFill>
                <a:latin typeface="Calibri"/>
                <a:cs typeface="Calibri"/>
              </a:rPr>
              <a:t>متتبع</a:t>
            </a:r>
            <a:r xmlns:a="http://schemas.openxmlformats.org/drawingml/2006/main">
              <a:rPr sz="3200" b="1" spc="-8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R="5715" algn="r">
              <a:lnSpc>
                <a:spcPct val="100000"/>
              </a:lnSpc>
              <a:spcBef>
                <a:spcPts val="1540"/>
              </a:spcBef>
              <a:tabLst>
                <a:tab pos="661670" algn="l"/>
                <a:tab pos="2234565" algn="l"/>
                <a:tab pos="3444875" algn="l"/>
                <a:tab pos="4094479" algn="l"/>
                <a:tab pos="5750560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لتحديد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أنواع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المرضى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و</a:t>
            </a:r>
            <a:endParaRPr xmlns:a="http://schemas.openxmlformats.org/drawingml/2006/main" sz="3200" dirty="0">
              <a:latin typeface="Calibri"/>
              <a:cs typeface="Calibri"/>
            </a:endParaRP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5918708"/>
            <a:ext cx="3802379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العمليات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معرض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للخطر.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870"/>
            <a:ext cx="9110133" cy="39591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523" y="119938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55"/>
            <a:ext cx="4571999" cy="16550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2776" y="5733287"/>
            <a:ext cx="5221224" cy="112470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58" y="114538"/>
            <a:ext cx="9029341" cy="595600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2711" y="0"/>
            <a:ext cx="333946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tabLst>
                <a:tab pos="2015489" algn="l"/>
              </a:tabLst>
              <a:bidi/>
            </a:pPr>
            <a:r xmlns:a="http://schemas.openxmlformats.org/drawingml/2006/main">
              <a:rPr sz="4000" b="1" u="none" dirty="0">
                <a:latin typeface="Calibri"/>
                <a:cs typeface="Calibri"/>
              </a:rPr>
              <a:t>يعتبر </a:t>
            </a:r>
            <a:r xmlns:a="http://schemas.openxmlformats.org/drawingml/2006/main">
              <a:rPr sz="4000" b="1" u="none" dirty="0">
                <a:latin typeface="Calibri"/>
                <a:cs typeface="Calibri"/>
              </a:rPr>
              <a:t>حالة</a:t>
            </a:r>
            <a:r xmlns:a="http://schemas.openxmlformats.org/drawingml/2006/main">
              <a:rPr sz="4000" b="1" u="none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b="1" u="none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b="1" u="none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b="1" u="none" dirty="0">
                <a:latin typeface="Calibri"/>
                <a:cs typeface="Calibri"/>
              </a:rPr>
              <a:t>​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754456"/>
            <a:ext cx="8993505" cy="578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شروط</a:t>
            </a:r>
            <a:r xmlns:a="http://schemas.openxmlformats.org/drawingml/2006/main">
              <a:rPr sz="30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0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0" dirty="0">
                <a:solidFill>
                  <a:srgbClr val="006FC0"/>
                </a:solidFill>
                <a:latin typeface="Calibri"/>
                <a:cs typeface="Calibri"/>
              </a:rPr>
              <a:t>المشاركات</a:t>
            </a:r>
            <a:r xmlns:a="http://schemas.openxmlformats.org/drawingml/2006/main">
              <a:rPr sz="30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solidFill>
                  <a:srgbClr val="006FC0"/>
                </a:solidFill>
                <a:latin typeface="Calibri"/>
                <a:cs typeface="Calibri"/>
              </a:rPr>
              <a:t>(مجتمعات الممارسة)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4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نظام إدارة المحتوى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يتطور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المعايير،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والتي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تسمى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شروط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المشاركة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(CoPs)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التي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يجب على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منظمات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الرعاية الصحية أن تلتزم بها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يقابل</a:t>
            </a:r>
            <a:r xmlns:a="http://schemas.openxmlformats.org/drawingml/2006/main">
              <a:rPr sz="3000" spc="6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أجل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البدء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والاستمرار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المشاركة 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وتلقي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الدفع من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برنامج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الطبية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والرعاية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الطبية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البرامج.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40100"/>
              </a:lnSpc>
              <a:spcBef>
                <a:spcPts val="72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تعتمد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هذه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الشهادة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عادةً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على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المسح الميداني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تم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إجراؤها بواسطة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وكالة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حكومية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نيابة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عن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CMS أو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نظام إدارة المحتوى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إقليمي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مكتب.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3" y="0"/>
            <a:ext cx="9144000" cy="1484630"/>
            <a:chOff x="1523" y="0"/>
            <a:chExt cx="9144000" cy="1484630"/>
          </a:xfrm>
        </p:grpSpPr>
        <p:sp>
          <p:nvSpPr>
            <p:cNvPr id="5" name="object 5"/>
            <p:cNvSpPr/>
            <p:nvPr/>
          </p:nvSpPr>
          <p:spPr>
            <a:xfrm>
              <a:off x="1523" y="693419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0216" y="0"/>
              <a:ext cx="2843784" cy="14843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87553"/>
            <a:ext cx="8992870" cy="5880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6985" algn="just">
              <a:lnSpc>
                <a:spcPct val="150100"/>
              </a:lnSpc>
              <a:spcBef>
                <a:spcPts val="95"/>
              </a:spcBef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-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نظام إدارة المحتوى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أيضًا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يضمن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ذلك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المعايير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الاعتماد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المنظمات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معترف بها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بواسطة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نظام إدارة المحتوى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يقابل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أو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يزيد عن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الرعاية الطبية</a:t>
            </a:r>
            <a:r xmlns:a="http://schemas.openxmlformats.org/drawingml/2006/main">
              <a:rPr sz="3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المعايير</a:t>
            </a:r>
            <a:r xmlns:a="http://schemas.openxmlformats.org/drawingml/2006/main">
              <a:rPr sz="3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تعيين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إلى الأمام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مؤتمرات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الأطراف.</a:t>
            </a:r>
            <a:r xmlns:a="http://schemas.openxmlformats.org/drawingml/2006/main">
              <a:rPr sz="3000" spc="6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مثلا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87350" indent="-375285" algn="just">
              <a:lnSpc>
                <a:spcPct val="100000"/>
              </a:lnSpc>
              <a:spcBef>
                <a:spcPts val="2525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مشترك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عمولة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(TJC).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87350" indent="-375285">
              <a:lnSpc>
                <a:spcPct val="100000"/>
              </a:lnSpc>
              <a:spcBef>
                <a:spcPts val="2520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ديت</a:t>
            </a:r>
            <a:r xmlns:a="http://schemas.openxmlformats.org/drawingml/2006/main">
              <a:rPr sz="30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نورسك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فيريتاس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(DNV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للرعاية الصحية).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50100"/>
              </a:lnSpc>
              <a:spcBef>
                <a:spcPts val="720"/>
              </a:spcBef>
              <a:buAutoNum type="arabicPeriod"/>
              <a:tabLst>
                <a:tab pos="406400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امريكي</a:t>
            </a:r>
            <a:r xmlns:a="http://schemas.openxmlformats.org/drawingml/2006/main">
              <a:rPr sz="3000" spc="1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طب العظام</a:t>
            </a:r>
            <a:r xmlns:a="http://schemas.openxmlformats.org/drawingml/2006/main">
              <a:rPr sz="3000" spc="1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جمعية/رعاية صحية</a:t>
            </a:r>
            <a:r xmlns:a="http://schemas.openxmlformats.org/drawingml/2006/main">
              <a:rPr sz="3000" spc="1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مرافق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الاعتماد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برنامج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(AOA/HFAP).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87350" indent="-375285">
              <a:lnSpc>
                <a:spcPct val="100000"/>
              </a:lnSpc>
              <a:spcBef>
                <a:spcPts val="2525"/>
              </a:spcBef>
              <a:buAutoNum type="arabicPeriod"/>
              <a:tabLst>
                <a:tab pos="38798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مركز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تحسين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(CIHQ).</a:t>
            </a:r>
            <a:endParaRPr xmlns:a="http://schemas.openxmlformats.org/drawingml/2006/main" sz="3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2711" y="0"/>
            <a:ext cx="333946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tabLst>
                <a:tab pos="2015489" algn="l"/>
              </a:tabLst>
              <a:bidi/>
            </a:pPr>
            <a:r xmlns:a="http://schemas.openxmlformats.org/drawingml/2006/main">
              <a:rPr sz="4000" b="1" u="none" dirty="0">
                <a:latin typeface="Calibri"/>
                <a:cs typeface="Calibri"/>
              </a:rPr>
              <a:t>يعتبر </a:t>
            </a:r>
            <a:r xmlns:a="http://schemas.openxmlformats.org/drawingml/2006/main">
              <a:rPr sz="4000" b="1" u="none" dirty="0">
                <a:latin typeface="Calibri"/>
                <a:cs typeface="Calibri"/>
              </a:rPr>
              <a:t>حالة</a:t>
            </a:r>
            <a:r xmlns:a="http://schemas.openxmlformats.org/drawingml/2006/main">
              <a:rPr sz="4000" b="1" u="none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b="1" u="none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b="1" u="none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b="1" u="none" dirty="0">
                <a:latin typeface="Calibri"/>
                <a:cs typeface="Calibri"/>
              </a:rPr>
              <a:t>​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3" y="69341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9104" y="1917192"/>
            <a:ext cx="1834896" cy="187147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1167" y="111963"/>
            <a:ext cx="366204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2215515" algn="l"/>
              </a:tabLst>
              <a:bidi/>
            </a:pPr>
            <a:r xmlns:a="http://schemas.openxmlformats.org/drawingml/2006/main">
              <a:rPr b="1" u="none" spc="-10" dirty="0">
                <a:latin typeface="Calibri"/>
                <a:cs typeface="Calibri"/>
              </a:rPr>
              <a:t>اعتبر </a:t>
            </a:r>
            <a:r xmlns:a="http://schemas.openxmlformats.org/drawingml/2006/main">
              <a:rPr b="1" u="none" spc="-5" dirty="0">
                <a:latin typeface="Calibri"/>
                <a:cs typeface="Calibri"/>
              </a:rPr>
              <a:t>د</a:t>
            </a:r>
            <a:r xmlns:a="http://schemas.openxmlformats.org/drawingml/2006/main">
              <a:rPr b="1" u="none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u="none" spc="-5" dirty="0">
                <a:latin typeface="Calibri"/>
                <a:cs typeface="Calibri"/>
              </a:rPr>
              <a:t>حالة</a:t>
            </a:r>
            <a:r xmlns:a="http://schemas.openxmlformats.org/drawingml/2006/main">
              <a:rPr b="1" u="none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b="1" u="none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b="1" u="none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b="1" u="none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b="1" u="none" spc="-5" dirty="0">
                <a:latin typeface="Calibri"/>
                <a:cs typeface="Calibri"/>
              </a:rPr>
              <a:t>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99185"/>
            <a:ext cx="8992235" cy="514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"يعتبر</a:t>
            </a:r>
            <a:r xmlns:a="http://schemas.openxmlformats.org/drawingml/2006/main">
              <a:rPr sz="3000" spc="5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حالة"</a:t>
            </a:r>
            <a:r xmlns:a="http://schemas.openxmlformats.org/drawingml/2006/main">
              <a:rPr sz="3000" spc="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يشير</a:t>
            </a:r>
            <a:r xmlns:a="http://schemas.openxmlformats.org/drawingml/2006/main">
              <a:rPr sz="3000" spc="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4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أولئك</a:t>
            </a:r>
            <a:r xmlns:a="http://schemas.openxmlformats.org/drawingml/2006/main">
              <a:rPr sz="3000" spc="4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ظروف</a:t>
            </a:r>
            <a:r xmlns:a="http://schemas.openxmlformats.org/drawingml/2006/main">
              <a:rPr sz="3000" spc="4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تحت</a:t>
            </a:r>
            <a:endParaRPr xmlns:a="http://schemas.openxmlformats.org/drawingml/2006/main" sz="3000" dirty="0">
              <a:latin typeface="Calibri"/>
              <a:cs typeface="Calibri"/>
            </a:endParaRPr>
          </a:p>
          <a:p>
            <a:pPr xmlns:a="http://schemas.openxmlformats.org/drawingml/2006/main" marL="356870" marR="5080" algn="just">
              <a:lnSpc>
                <a:spcPct val="170100"/>
              </a:lnSpc>
              <a:bidi/>
            </a:pP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والتي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هي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معتمد</a:t>
            </a:r>
            <a:r xmlns:a="http://schemas.openxmlformats.org/drawingml/2006/main">
              <a:rPr sz="3000" spc="6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منظمة</a:t>
            </a:r>
            <a:r xmlns:a="http://schemas.openxmlformats.org/drawingml/2006/main">
              <a:rPr sz="3000" spc="6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يكون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"يعتبر"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أو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يعتبر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أنه </a:t>
            </a:r>
            <a:r xmlns:a="http://schemas.openxmlformats.org/drawingml/2006/main"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قد </a:t>
            </a:r>
            <a:r xmlns:a="http://schemas.openxmlformats.org/drawingml/2006/main">
              <a:rPr sz="3000" spc="-10" dirty="0">
                <a:solidFill>
                  <a:srgbClr val="006FC0"/>
                </a:solidFill>
                <a:latin typeface="Calibri"/>
                <a:cs typeface="Calibri"/>
              </a:rPr>
              <a:t>استوفى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"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شروط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المشاركة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"</a:t>
            </a:r>
            <a:r xmlns:a="http://schemas.openxmlformats.org/drawingml/2006/main">
              <a:rPr sz="3000" spc="-6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في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برامج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الرعاية الطبية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والرعاية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الطبية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للمراكز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الرعاية الطبية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ميديكيد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الخدمات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(CMS)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لذلك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تقدم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خدمات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للرعاية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الطبية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والرعاية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الطبية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المستفيدين.</a:t>
            </a:r>
            <a:endParaRPr xmlns:a="http://schemas.openxmlformats.org/drawingml/2006/main"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3" y="76657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7711" y="5443727"/>
            <a:ext cx="6876287" cy="140512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439"/>
            <a:ext cx="9144000" cy="4502150"/>
            <a:chOff x="0" y="91439"/>
            <a:chExt cx="9144000" cy="4502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5928" y="140207"/>
              <a:ext cx="5148072" cy="21457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1439"/>
              <a:ext cx="3995928" cy="21945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286000"/>
              <a:ext cx="2557272" cy="21332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0632" y="2392043"/>
              <a:ext cx="2953512" cy="18843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7064" y="2621809"/>
              <a:ext cx="2474976" cy="197152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163" y="4673950"/>
            <a:ext cx="2411736" cy="208108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11926" y="5151859"/>
            <a:ext cx="1169112" cy="152022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645152" y="4910328"/>
            <a:ext cx="4432935" cy="1837689"/>
            <a:chOff x="4645152" y="4910328"/>
            <a:chExt cx="4432935" cy="1837689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45152" y="4910328"/>
              <a:ext cx="2465831" cy="183756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52474" y="4953667"/>
              <a:ext cx="1925141" cy="1769921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60904" y="4044696"/>
            <a:ext cx="3215640" cy="38404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60119" y="1941576"/>
            <a:ext cx="2630424" cy="38100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3995928" y="2093976"/>
            <a:ext cx="5148580" cy="457200"/>
            <a:chOff x="3995928" y="2093976"/>
            <a:chExt cx="5148580" cy="457200"/>
          </a:xfrm>
        </p:grpSpPr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22720" y="2093976"/>
              <a:ext cx="2621279" cy="3810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95928" y="2170176"/>
              <a:ext cx="3197352" cy="381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1176" y="176225"/>
            <a:ext cx="9169400" cy="5293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1794510" algn="l"/>
                <a:tab pos="9156065" algn="l"/>
              </a:tabLst>
              <a:bidi/>
            </a:pPr>
            <a:r xmlns:a="http://schemas.openxmlformats.org/drawingml/2006/main">
              <a:rPr sz="3200" u="sng" spc="-5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 </a:t>
            </a:r>
            <a:r xmlns:a="http://schemas.openxmlformats.org/drawingml/2006/main">
              <a:rPr sz="3200" u="sng" spc="-95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خارجي</a:t>
            </a:r>
            <a:r xmlns:a="http://schemas.openxmlformats.org/drawingml/2006/main">
              <a:rPr sz="3200" u="sng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u="sng" spc="-170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جودة</a:t>
            </a:r>
            <a:r xmlns:a="http://schemas.openxmlformats.org/drawingml/2006/main">
              <a:rPr sz="3200" u="sng" spc="-20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 </a:t>
            </a:r>
            <a:r xmlns:a="http://schemas.openxmlformats.org/drawingml/2006/main">
              <a:rPr sz="3200" u="sng" spc="-135" dirty="0">
                <a:solidFill>
                  <a:srgbClr val="FF0000"/>
                </a:solidFill>
                <a:uFill>
                  <a:solidFill>
                    <a:srgbClr val="497DBA"/>
                  </a:solidFill>
                </a:uFill>
                <a:latin typeface="Times New Roman"/>
                <a:cs typeface="Times New Roman"/>
              </a:rPr>
              <a:t>الجوائز</a:t>
            </a:r>
            <a:endParaRPr xmlns:a="http://schemas.openxmlformats.org/drawingml/2006/main" sz="3200" dirty="0">
              <a:latin typeface="Times New Roman"/>
              <a:cs typeface="Times New Roman"/>
            </a:endParaRPr>
          </a:p>
          <a:p>
            <a:pPr xmlns:a="http://schemas.openxmlformats.org/drawingml/2006/main" marL="617855" indent="-51625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617855" algn="l"/>
                <a:tab pos="618490" algn="l"/>
              </a:tabLst>
              <a:bidi/>
            </a:pPr>
            <a:r xmlns:a="http://schemas.openxmlformats.org/drawingml/2006/main">
              <a:rPr sz="3200" spc="-1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مالكولم</a:t>
            </a:r>
            <a:r xmlns:a="http://schemas.openxmlformats.org/drawingml/2006/main">
              <a:rPr sz="3200" spc="2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بالدريج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وطني</a:t>
            </a:r>
            <a:r xmlns:a="http://schemas.openxmlformats.org/drawingml/2006/main">
              <a:rPr sz="320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جودة</a:t>
            </a:r>
            <a:r xmlns:a="http://schemas.openxmlformats.org/drawingml/2006/main">
              <a:rPr sz="3200" spc="2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الجائزة </a:t>
            </a:r>
            <a:r xmlns:a="http://schemas.openxmlformats.org/drawingml/2006/main"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102235" marR="95885">
              <a:lnSpc>
                <a:spcPct val="150100"/>
              </a:lnSpc>
              <a:spcBef>
                <a:spcPts val="765"/>
              </a:spcBef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2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هدف</a:t>
            </a:r>
            <a:r xmlns:a="http://schemas.openxmlformats.org/drawingml/2006/main">
              <a:rPr sz="3200" spc="2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كان</a:t>
            </a:r>
            <a:r xmlns:a="http://schemas.openxmlformats.org/drawingml/2006/main">
              <a:rPr sz="3200" spc="2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2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يحسن</a:t>
            </a:r>
            <a:r xmlns:a="http://schemas.openxmlformats.org/drawingml/2006/main">
              <a:rPr sz="3200" spc="2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2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القدرة التنافسية</a:t>
            </a:r>
            <a:r xmlns:a="http://schemas.openxmlformats.org/drawingml/2006/main">
              <a:rPr sz="3200" spc="2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2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نحن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الشركات.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504825" indent="-403225">
              <a:lnSpc>
                <a:spcPct val="100000"/>
              </a:lnSpc>
              <a:spcBef>
                <a:spcPts val="2690"/>
              </a:spcBef>
              <a:buAutoNum type="arabicPeriod" startAt="2"/>
              <a:tabLst>
                <a:tab pos="505459" algn="l"/>
              </a:tabLst>
              <a:bidi/>
            </a:pP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مغناطيس</a:t>
            </a:r>
            <a:r xmlns:a="http://schemas.openxmlformats.org/drawingml/2006/main">
              <a:rPr sz="32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تعرُّف</a:t>
            </a:r>
            <a:r xmlns:a="http://schemas.openxmlformats.org/drawingml/2006/main">
              <a:rPr sz="3200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برنامج:</a:t>
            </a:r>
            <a:endParaRPr xmlns:a="http://schemas.openxmlformats.org/drawingml/2006/main" sz="3200" dirty="0">
              <a:latin typeface="Calibri"/>
              <a:cs typeface="Calibri"/>
            </a:endParaRPr>
          </a:p>
          <a:p>
            <a:pPr xmlns:a="http://schemas.openxmlformats.org/drawingml/2006/main" marL="102235" marR="100330">
              <a:lnSpc>
                <a:spcPct val="150100"/>
              </a:lnSpc>
              <a:spcBef>
                <a:spcPts val="765"/>
              </a:spcBef>
              <a:tabLst>
                <a:tab pos="1577975" algn="l"/>
                <a:tab pos="2023110" algn="l"/>
                <a:tab pos="2767330" algn="l"/>
                <a:tab pos="4166870" algn="l"/>
                <a:tab pos="5453380" algn="l"/>
                <a:tab pos="5984240" algn="l"/>
                <a:tab pos="784098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مغناطيس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هل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هو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هذا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قيادة 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إعلان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مصدر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ناجح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ممارسات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التمريض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الاستراتيجيات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في جميع أنحاء العالم.</a:t>
            </a:r>
            <a:endParaRPr xmlns:a="http://schemas.openxmlformats.org/drawingml/2006/main"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4601" y="4953667"/>
            <a:ext cx="2967084" cy="17699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5988" y="2428705"/>
            <a:ext cx="3429322" cy="1815596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5"/>
              </a:spcBef>
              <a:tabLst>
                <a:tab pos="1871345" algn="l"/>
                <a:tab pos="9159240" algn="l"/>
              </a:tabLst>
              <a:bidi/>
            </a:pPr>
            <a:r xmlns:a="http://schemas.openxmlformats.org/drawingml/2006/main">
              <a:rPr spc="-5" dirty="0"/>
              <a:t>  </a:t>
            </a:r>
            <a:r xmlns:a="http://schemas.openxmlformats.org/drawingml/2006/main">
              <a:rPr spc="-10" dirty="0"/>
              <a:t>خارجي</a:t>
            </a:r>
            <a:r xmlns:a="http://schemas.openxmlformats.org/drawingml/2006/main">
              <a:rPr spc="20" dirty="0"/>
              <a:t> </a:t>
            </a:r>
            <a:r xmlns:a="http://schemas.openxmlformats.org/drawingml/2006/main">
              <a:rPr spc="-25" dirty="0"/>
              <a:t>جوائز </a:t>
            </a:r>
            <a:r xmlns:a="http://schemas.openxmlformats.org/drawingml/2006/main">
              <a:rPr spc="-5" dirty="0"/>
              <a:t>الجودة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547551"/>
            <a:ext cx="8993505" cy="5979795"/>
          </a:xfrm>
          <a:prstGeom prst="rect">
            <a:avLst/>
          </a:prstGeom>
        </p:spPr>
        <p:txBody>
          <a:bodyPr vert="horz" wrap="square" lIns="0" tIns="26035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2050"/>
              </a:spcBef>
              <a:bidi/>
            </a:pP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جودة</a:t>
            </a:r>
            <a:r xmlns:a="http://schemas.openxmlformats.org/drawingml/2006/main"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احترافي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دور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30000"/>
              </a:lnSpc>
              <a:spcBef>
                <a:spcPts val="755"/>
              </a:spcBef>
              <a:buFont typeface="Arial MT"/>
              <a:buChar char="•"/>
              <a:tabLst>
                <a:tab pos="356870" algn="l"/>
                <a:tab pos="357505" algn="l"/>
                <a:tab pos="2211070" algn="l"/>
                <a:tab pos="3211195" algn="l"/>
                <a:tab pos="3738245" algn="l"/>
                <a:tab pos="4332605" algn="l"/>
                <a:tab pos="5909310" algn="l"/>
                <a:tab pos="6796405" algn="l"/>
                <a:tab pos="846137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تحديد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الأهداف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التي 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يجب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تحقيقها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خلال 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الحصول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الجائزة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.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5715" indent="-344805">
              <a:lnSpc>
                <a:spcPct val="130100"/>
              </a:lnSpc>
              <a:spcBef>
                <a:spcPts val="720"/>
              </a:spcBef>
              <a:buFont typeface="Arial MT"/>
              <a:buChar char="•"/>
              <a:tabLst>
                <a:tab pos="356870" algn="l"/>
                <a:tab pos="357505" algn="l"/>
                <a:tab pos="2305050" algn="l"/>
                <a:tab pos="3738245" algn="l"/>
                <a:tab pos="4796155" algn="l"/>
                <a:tab pos="5408930" algn="l"/>
                <a:tab pos="7479665" algn="l"/>
                <a:tab pos="8464550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تحديد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الحالة 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الحالية 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للامتثال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للمعايير </a:t>
            </a:r>
            <a:r xmlns:a="http://schemas.openxmlformats.org/drawingml/2006/main"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30100"/>
              </a:lnSpc>
              <a:spcBef>
                <a:spcPts val="720"/>
              </a:spcBef>
              <a:buFont typeface="Arial MT"/>
              <a:buChar char="•"/>
              <a:tabLst>
                <a:tab pos="356870" algn="l"/>
                <a:tab pos="357505" algn="l"/>
                <a:tab pos="1729105" algn="l"/>
                <a:tab pos="3104515" algn="l"/>
                <a:tab pos="4104004" algn="l"/>
                <a:tab pos="4927600" algn="l"/>
                <a:tab pos="6125845" algn="l"/>
                <a:tab pos="7534275" algn="l"/>
                <a:tab pos="8461375" algn="l"/>
              </a:tabLst>
              <a:bidi/>
            </a:pP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مناقشة 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الحالة </a:t>
            </a:r>
            <a:r xmlns:a="http://schemas.openxmlformats.org/drawingml/2006/main">
              <a:rPr sz="3000" spc="5" dirty="0">
                <a:solidFill>
                  <a:srgbClr val="006FC0"/>
                </a:solidFill>
                <a:latin typeface="Calibri"/>
                <a:cs typeface="Calibri"/>
              </a:rPr>
              <a:t>الراهنة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والفعل 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اللازم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القيادة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7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800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يحدد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فعل</a:t>
            </a:r>
            <a:r xmlns:a="http://schemas.openxmlformats.org/drawingml/2006/main">
              <a:rPr sz="3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يخطط</a:t>
            </a:r>
            <a:r xmlns:a="http://schemas.openxmlformats.org/drawingml/2006/main">
              <a:rPr sz="3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تلبية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المعايير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الجدول الزمني.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805"/>
              </a:spcBef>
              <a:buFont typeface="Arial MT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يطور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يُقدِّم</a:t>
            </a:r>
            <a:r xmlns:a="http://schemas.openxmlformats.org/drawingml/2006/main">
              <a:rPr sz="3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006FC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006FC0"/>
                </a:solidFill>
                <a:latin typeface="Calibri"/>
                <a:cs typeface="Calibri"/>
              </a:rPr>
              <a:t>طلب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42631" y="0"/>
            <a:ext cx="1777364" cy="1567180"/>
            <a:chOff x="7342631" y="0"/>
            <a:chExt cx="1777364" cy="15671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2631" y="0"/>
              <a:ext cx="1776983" cy="14843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2631" y="1402080"/>
              <a:ext cx="1719072" cy="164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93977"/>
            <a:ext cx="89884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6870" algn="l"/>
                <a:tab pos="357505" algn="l"/>
                <a:tab pos="1494155" algn="l"/>
                <a:tab pos="1875155" algn="l"/>
                <a:tab pos="2399665" algn="l"/>
                <a:tab pos="3338829" algn="l"/>
                <a:tab pos="3949065" algn="l"/>
                <a:tab pos="4375785" algn="l"/>
                <a:tab pos="4512945" algn="l"/>
                <a:tab pos="5469890" algn="l"/>
                <a:tab pos="6454775" algn="l"/>
                <a:tab pos="6918325" algn="l"/>
                <a:tab pos="8439785" algn="l"/>
                <a:tab pos="863790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معظم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مدير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العناية</a:t>
            </a:r>
            <a:r xmlns:a="http://schemas.openxmlformats.org/drawingml/2006/main">
              <a:rPr sz="3200" spc="-6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المنظمات</a:t>
            </a:r>
            <a:r xmlns:a="http://schemas.openxmlformats.org/drawingml/2006/main">
              <a:rPr sz="3200" spc="-7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(منظمات الرعاية الصحية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)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تم 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إرجاعه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معتمد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بواسطة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هُم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ولاية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قسم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468" y="2470150"/>
            <a:ext cx="264604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0"/>
              </a:spcBef>
              <a:tabLst>
                <a:tab pos="2296160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الشركات،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قسم</a:t>
            </a:r>
            <a:r xmlns:a="http://schemas.openxmlformats.org/drawingml/2006/main"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ل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55442" y="2470150"/>
            <a:ext cx="286575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77165" marR="5080" indent="-165100">
              <a:lnSpc>
                <a:spcPct val="100000"/>
              </a:lnSpc>
              <a:spcBef>
                <a:spcPts val="90"/>
              </a:spcBef>
              <a:tabLst>
                <a:tab pos="2003425" algn="l"/>
                <a:tab pos="2515235" algn="l"/>
              </a:tabLst>
              <a:bidi/>
            </a:pPr>
            <a:r xmlns:a="http://schemas.openxmlformats.org/drawingml/2006/main">
              <a:rPr sz="3200" spc="15" dirty="0">
                <a:solidFill>
                  <a:srgbClr val="006FC0"/>
                </a:solidFill>
                <a:latin typeface="Calibri"/>
                <a:cs typeface="Calibri"/>
              </a:rPr>
              <a:t>قسم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الرعاية 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المدارة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70803" y="2470150"/>
            <a:ext cx="289750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 marR="5080" indent="316865">
              <a:lnSpc>
                <a:spcPct val="100000"/>
              </a:lnSpc>
              <a:spcBef>
                <a:spcPts val="90"/>
              </a:spcBef>
              <a:tabLst>
                <a:tab pos="1301750" algn="l"/>
                <a:tab pos="2332990" algn="l"/>
                <a:tab pos="2524760" algn="l"/>
              </a:tabLst>
              <a:bidi/>
            </a:pP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تأمين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،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8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  </a:t>
            </a:r>
            <a:r xmlns:a="http://schemas.openxmlformats.org/drawingml/2006/main"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أو 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ر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أ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ثر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ر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ث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ر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ن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ه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468" y="3448634"/>
            <a:ext cx="519239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قسم</a:t>
            </a:r>
            <a:r xmlns:a="http://schemas.openxmlformats.org/drawingml/2006/main">
              <a:rPr sz="3200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صحة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خدمات.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07023"/>
            <a:ext cx="4630631" cy="8178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4023" y="5849111"/>
            <a:ext cx="4379976" cy="10088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659" y="4301264"/>
            <a:ext cx="7726680" cy="139497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88" y="6095"/>
            <a:ext cx="9125711" cy="14782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0"/>
              </a:spcBef>
              <a:tabLst>
                <a:tab pos="144780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  </a:t>
            </a:r>
            <a:r xmlns:a="http://schemas.openxmlformats.org/drawingml/2006/main">
              <a:rPr b="1" spc="-65" dirty="0">
                <a:latin typeface="Calibri"/>
                <a:cs typeface="Calibri"/>
              </a:rPr>
              <a:t>الاعتماد</a:t>
            </a:r>
            <a:r xmlns:a="http://schemas.openxmlformats.org/drawingml/2006/main">
              <a:rPr b="1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spc="-15" dirty="0">
                <a:latin typeface="Calibri"/>
                <a:cs typeface="Calibri"/>
              </a:rPr>
              <a:t>المفاهيم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88898"/>
            <a:ext cx="6002655" cy="540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6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تطوعي</a:t>
            </a:r>
            <a:r xmlns:a="http://schemas.openxmlformats.org/drawingml/2006/main">
              <a:rPr sz="36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استطلاع</a:t>
            </a:r>
            <a:r xmlns:a="http://schemas.openxmlformats.org/drawingml/2006/main">
              <a:rPr sz="36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عملية.</a:t>
            </a:r>
            <a:endParaRPr xmlns:a="http://schemas.openxmlformats.org/drawingml/2006/main" sz="3600" dirty="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40000"/>
              </a:lnSpc>
              <a:spcBef>
                <a:spcPts val="869"/>
              </a:spcBef>
              <a:buFont typeface="Arial MT"/>
              <a:buChar char="•"/>
              <a:tabLst>
                <a:tab pos="357505" algn="l"/>
                <a:tab pos="4472940" algn="l"/>
              </a:tabLst>
              <a:bidi/>
            </a:pPr>
            <a:r xmlns:a="http://schemas.openxmlformats.org/drawingml/2006/main">
              <a:rPr sz="3600" dirty="0">
                <a:latin typeface="Calibri"/>
                <a:cs typeface="Calibri"/>
              </a:rPr>
              <a:t>الوكالات </a:t>
            </a:r>
            <a:r xmlns:a="http://schemas.openxmlformats.org/drawingml/2006/main"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غير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الحكومية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المستقلة 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600" spc="-45" dirty="0">
                <a:latin typeface="Calibri"/>
                <a:cs typeface="Calibri"/>
              </a:rPr>
              <a:t>الخارجية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.</a:t>
            </a:r>
            <a:endParaRPr xmlns:a="http://schemas.openxmlformats.org/drawingml/2006/main" sz="3600" dirty="0">
              <a:latin typeface="Calibri"/>
              <a:cs typeface="Calibri"/>
            </a:endParaRP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356870" marR="7620" indent="-344805" algn="just">
              <a:lnSpc>
                <a:spcPct val="140100"/>
              </a:lnSpc>
              <a:spcBef>
                <a:spcPts val="86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600" spc="-15" dirty="0">
                <a:latin typeface="Calibri"/>
                <a:cs typeface="Calibri"/>
              </a:rPr>
              <a:t>التركيز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600" spc="8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تنظيمية،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لا</a:t>
            </a:r>
            <a:r xmlns:a="http://schemas.openxmlformats.org/drawingml/2006/main"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فردي</a:t>
            </a:r>
            <a:r xmlns:a="http://schemas.openxmlformats.org/drawingml/2006/main"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ممارس،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أداء.</a:t>
            </a:r>
            <a:endParaRPr xmlns:a="http://schemas.openxmlformats.org/drawingml/2006/main" sz="36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56959" y="1124711"/>
            <a:ext cx="2987040" cy="5733415"/>
            <a:chOff x="6156959" y="1124711"/>
            <a:chExt cx="2987040" cy="5733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6959" y="1124711"/>
              <a:ext cx="2987040" cy="11338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6771" y="2258567"/>
              <a:ext cx="2567227" cy="16032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39" y="3861815"/>
              <a:ext cx="2194559" cy="29961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2967" y="5117591"/>
              <a:ext cx="609600" cy="11917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9711" y="3895344"/>
              <a:ext cx="609600" cy="11612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43543" y="5056632"/>
              <a:ext cx="600455" cy="12527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4399" y="3861816"/>
              <a:ext cx="609600" cy="1194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5240">
              <a:lnSpc>
                <a:spcPct val="100000"/>
              </a:lnSpc>
              <a:spcBef>
                <a:spcPts val="90"/>
              </a:spcBef>
              <a:tabLst>
                <a:tab pos="1447800" algn="l"/>
                <a:tab pos="9159240" algn="l"/>
              </a:tabLst>
              <a:bidi/>
            </a:pPr>
            <a:r xmlns:a="http://schemas.openxmlformats.org/drawingml/2006/main">
              <a:rPr b="1" spc="-5" dirty="0">
                <a:latin typeface="Calibri"/>
                <a:cs typeface="Calibri"/>
              </a:rPr>
              <a:t>  </a:t>
            </a:r>
            <a:r xmlns:a="http://schemas.openxmlformats.org/drawingml/2006/main">
              <a:rPr b="1" spc="-65" dirty="0">
                <a:latin typeface="Calibri"/>
                <a:cs typeface="Calibri"/>
              </a:rPr>
              <a:t>الاعتماد</a:t>
            </a:r>
            <a:r xmlns:a="http://schemas.openxmlformats.org/drawingml/2006/main">
              <a:rPr b="1" dirty="0">
                <a:latin typeface="Calibri"/>
                <a:cs typeface="Calibri"/>
              </a:rPr>
              <a:t> </a:t>
            </a:r>
            <a:r xmlns:a="http://schemas.openxmlformats.org/drawingml/2006/main">
              <a:rPr b="1" spc="-15" dirty="0">
                <a:latin typeface="Calibri"/>
                <a:cs typeface="Calibri"/>
              </a:rPr>
              <a:t>المفاهيم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56492"/>
            <a:ext cx="8992870" cy="2496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105"/>
              </a:spcBef>
              <a:buFont typeface="Arial MT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يٌقيِّم</a:t>
            </a:r>
            <a:r xmlns:a="http://schemas.openxmlformats.org/drawingml/2006/main">
              <a:rPr sz="3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حد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600" spc="8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امتثال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المنظمة للمعايير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المسبقة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المعمول بها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الأداء الراسخ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المعايير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.</a:t>
            </a:r>
            <a:endParaRPr xmlns:a="http://schemas.openxmlformats.org/drawingml/2006/main" sz="36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288" y="3593590"/>
            <a:ext cx="9101455" cy="3264535"/>
            <a:chOff x="18288" y="3593590"/>
            <a:chExt cx="9101455" cy="32645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" y="3593590"/>
              <a:ext cx="4550664" cy="32644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8952" y="3737574"/>
              <a:ext cx="4550663" cy="26451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117982"/>
            <a:ext cx="4919345" cy="4487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50100"/>
              </a:lnSpc>
              <a:spcBef>
                <a:spcPts val="105"/>
              </a:spcBef>
              <a:buAutoNum type="arabicPeriod"/>
              <a:tabLst>
                <a:tab pos="555625" algn="l"/>
              </a:tabLst>
              <a:bidi/>
            </a:pPr>
            <a:r xmlns:a="http://schemas.openxmlformats.org/drawingml/2006/main">
              <a:rPr sz="3800" spc="-5" dirty="0">
                <a:solidFill>
                  <a:srgbClr val="006FC0"/>
                </a:solidFill>
                <a:latin typeface="Calibri"/>
                <a:cs typeface="Calibri"/>
              </a:rPr>
              <a:t>الالتزام </a:t>
            </a:r>
            <a:r xmlns:a="http://schemas.openxmlformats.org/drawingml/2006/main">
              <a:rPr sz="3800" spc="-65" dirty="0">
                <a:latin typeface="Calibri"/>
                <a:cs typeface="Calibri"/>
              </a:rPr>
              <a:t>الحقيقي</a:t>
            </a:r>
            <a:r xmlns:a="http://schemas.openxmlformats.org/drawingml/2006/main">
              <a:rPr sz="3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8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800" spc="-844" dirty="0">
                <a:latin typeface="Calibri"/>
                <a:cs typeface="Calibri"/>
              </a:rPr>
              <a:t> </a:t>
            </a:r>
            <a:r xmlns:a="http://schemas.openxmlformats.org/drawingml/2006/main">
              <a:rPr sz="3800" spc="-25" dirty="0">
                <a:latin typeface="Calibri"/>
                <a:cs typeface="Calibri"/>
              </a:rPr>
              <a:t>يحسن</a:t>
            </a:r>
            <a:r xmlns:a="http://schemas.openxmlformats.org/drawingml/2006/main">
              <a:rPr sz="38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800" spc="-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3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800" spc="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8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800" spc="-20" dirty="0">
                <a:latin typeface="Calibri"/>
                <a:cs typeface="Calibri"/>
              </a:rPr>
              <a:t>الرعاية.</a:t>
            </a:r>
            <a:endParaRPr xmlns:a="http://schemas.openxmlformats.org/drawingml/2006/main" sz="3800">
              <a:latin typeface="Calibri"/>
              <a:cs typeface="Calibri"/>
            </a:endParaRPr>
          </a:p>
          <a:p>
            <a:pPr xmlns:a="http://schemas.openxmlformats.org/drawingml/2006/main" marL="12700" marR="8255" algn="just">
              <a:lnSpc>
                <a:spcPct val="150100"/>
              </a:lnSpc>
              <a:spcBef>
                <a:spcPts val="910"/>
              </a:spcBef>
              <a:buAutoNum type="arabicPeriod"/>
              <a:tabLst>
                <a:tab pos="610870" algn="l"/>
              </a:tabLst>
              <a:bidi/>
            </a:pPr>
            <a:r xmlns:a="http://schemas.openxmlformats.org/drawingml/2006/main">
              <a:rPr sz="3800" spc="-5" dirty="0">
                <a:latin typeface="Calibri"/>
                <a:cs typeface="Calibri"/>
              </a:rPr>
              <a:t>يحسن</a:t>
            </a:r>
            <a:r xmlns:a="http://schemas.openxmlformats.org/drawingml/2006/main">
              <a:rPr sz="3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800" spc="-10" dirty="0">
                <a:solidFill>
                  <a:srgbClr val="006FC0"/>
                </a:solidFill>
                <a:latin typeface="Calibri"/>
                <a:cs typeface="Calibri"/>
              </a:rPr>
              <a:t>ثقة</a:t>
            </a:r>
            <a:r xmlns:a="http://schemas.openxmlformats.org/drawingml/2006/main">
              <a:rPr sz="3800" spc="-84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8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8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800" spc="-10" dirty="0">
                <a:latin typeface="Calibri"/>
                <a:cs typeface="Calibri"/>
              </a:rPr>
              <a:t>عام.</a:t>
            </a:r>
            <a:endParaRPr xmlns:a="http://schemas.openxmlformats.org/drawingml/2006/main" sz="3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3716020"/>
            <a:chOff x="0" y="0"/>
            <a:chExt cx="9144000" cy="3716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7647" y="2420111"/>
              <a:ext cx="3416317" cy="1295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242011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074920" y="4312918"/>
            <a:ext cx="3954779" cy="2520950"/>
            <a:chOff x="5074920" y="4312918"/>
            <a:chExt cx="3954779" cy="25209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9480" y="4389584"/>
              <a:ext cx="1759752" cy="24203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4920" y="4312918"/>
              <a:ext cx="2194560" cy="25206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2556</Words>
  <Application>Microsoft Office PowerPoint</Application>
  <PresentationFormat>On-screen Show (4:3)</PresentationFormat>
  <Paragraphs>269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 MT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ACCREDITATION CONCEPTS </vt:lpstr>
      <vt:lpstr>  ACCREDITATION CONCEPTS </vt:lpstr>
      <vt:lpstr>PowerPoint Presentation</vt:lpstr>
      <vt:lpstr>PowerPoint Presentation</vt:lpstr>
      <vt:lpstr>TYPES OF SURVEYS</vt:lpstr>
      <vt:lpstr>PowerPoint Presentation</vt:lpstr>
      <vt:lpstr>  ACCREDITATION SURVEY READINESS </vt:lpstr>
      <vt:lpstr>Accreditation/Regulatory Readiness Team</vt:lpstr>
      <vt:lpstr>Accreditation/Regulatory Readiness Team</vt:lpstr>
      <vt:lpstr>  ACCREDITATION SURVEY READINESS </vt:lpstr>
      <vt:lpstr>Accreditation/Regulatory Readiness Team</vt:lpstr>
      <vt:lpstr>  Accreditation/Regulatory Readiness Team </vt:lpstr>
      <vt:lpstr>  Accreditation/Regulatory Readiness Team </vt:lpstr>
      <vt:lpstr>  Accreditation/Regulatory Readiness Team </vt:lpstr>
      <vt:lpstr>Accreditation/Regulatory Readiness Team</vt:lpstr>
      <vt:lpstr>Accreditation/Regulatory Readiness Team</vt:lpstr>
      <vt:lpstr>SURVEY PROCESS</vt:lpstr>
      <vt:lpstr>  SURVEY PROCESS </vt:lpstr>
      <vt:lpstr>  SURVEY PROCESS </vt:lpstr>
      <vt:lpstr>  SURVEY PROCESS </vt:lpstr>
      <vt:lpstr>  SURVEY PROCESS </vt:lpstr>
      <vt:lpstr>  SURVEY PROCESS </vt:lpstr>
      <vt:lpstr>  SURVEY PROCESS </vt:lpstr>
      <vt:lpstr>  SURVEY PROCESS </vt:lpstr>
      <vt:lpstr>  SURVEY PROCESS </vt:lpstr>
      <vt:lpstr>PowerPoint Presentation</vt:lpstr>
      <vt:lpstr>Role Of The Quality Professional In Accreditation</vt:lpstr>
      <vt:lpstr>U.S. HEALTHCARE ACCREDITING AGENCIES</vt:lpstr>
      <vt:lpstr>Disease Specific Certification</vt:lpstr>
      <vt:lpstr>PowerPoint Presentation</vt:lpstr>
      <vt:lpstr>PowerPoint Presentation</vt:lpstr>
      <vt:lpstr>  Accreditation Required Measures </vt:lpstr>
      <vt:lpstr>PowerPoint Presentation</vt:lpstr>
      <vt:lpstr>PowerPoint Presentation</vt:lpstr>
      <vt:lpstr>PowerPoint Presentation</vt:lpstr>
      <vt:lpstr>  ORGANIZATIONAL FUNCTIONS </vt:lpstr>
      <vt:lpstr>  ORGANIZATIONAL FUNCTIONS </vt:lpstr>
      <vt:lpstr>  ORGANIZATIONAL FUNCTIONS </vt:lpstr>
      <vt:lpstr>PowerPoint Presentation</vt:lpstr>
      <vt:lpstr>  Patient Safety Tools &amp; Resources </vt:lpstr>
      <vt:lpstr>  Patient Safety Tools &amp; Resources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Deemed Status</vt:lpstr>
      <vt:lpstr>Deemed Status</vt:lpstr>
      <vt:lpstr>Deemed Status</vt:lpstr>
      <vt:lpstr>PowerPoint Presentation</vt:lpstr>
      <vt:lpstr>PowerPoint Presentation</vt:lpstr>
      <vt:lpstr>  External Quality Awards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drmajdi</dc:creator>
  <cp:lastModifiedBy>Mujdi Alzoubi</cp:lastModifiedBy>
  <cp:revision>1</cp:revision>
  <dcterms:created xsi:type="dcterms:W3CDTF">2024-01-08T06:17:32Z</dcterms:created>
  <dcterms:modified xsi:type="dcterms:W3CDTF">2024-01-08T07:14:34Z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2024-01-08T00:00:00Z</vt:filetime>
  </property>
</Properties>
</file>