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15032" y="40386"/>
            <a:ext cx="4313935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223" y="212217"/>
            <a:ext cx="9172446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 u="sng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4156" y="3193775"/>
            <a:ext cx="4692650" cy="2494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8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g"/><Relationship Id="rId4" Type="http://schemas.openxmlformats.org/officeDocument/2006/relationships/image" Target="../media/image9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3.jpg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g"/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5" Type="http://schemas.openxmlformats.org/officeDocument/2006/relationships/image" Target="../media/image20.png"/><Relationship Id="rId4" Type="http://schemas.openxmlformats.org/officeDocument/2006/relationships/image" Target="../media/image110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g"/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1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g"/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1.jp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6.png"/><Relationship Id="rId4" Type="http://schemas.openxmlformats.org/officeDocument/2006/relationships/image" Target="../media/image125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10" Type="http://schemas.openxmlformats.org/officeDocument/2006/relationships/image" Target="../media/image14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jpg"/><Relationship Id="rId5" Type="http://schemas.openxmlformats.org/officeDocument/2006/relationships/image" Target="../media/image144.jpg"/><Relationship Id="rId4" Type="http://schemas.openxmlformats.org/officeDocument/2006/relationships/image" Target="../media/image143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9.png"/><Relationship Id="rId5" Type="http://schemas.openxmlformats.org/officeDocument/2006/relationships/image" Target="../media/image148.jpg"/><Relationship Id="rId4" Type="http://schemas.openxmlformats.org/officeDocument/2006/relationships/image" Target="../media/image147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3.jpg"/><Relationship Id="rId5" Type="http://schemas.openxmlformats.org/officeDocument/2006/relationships/image" Target="../media/image152.jpg"/><Relationship Id="rId4" Type="http://schemas.openxmlformats.org/officeDocument/2006/relationships/image" Target="../media/image15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5.png"/><Relationship Id="rId4" Type="http://schemas.openxmlformats.org/officeDocument/2006/relationships/image" Target="../media/image15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0.png"/><Relationship Id="rId5" Type="http://schemas.openxmlformats.org/officeDocument/2006/relationships/image" Target="../media/image159.jpg"/><Relationship Id="rId4" Type="http://schemas.openxmlformats.org/officeDocument/2006/relationships/image" Target="../media/image158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g"/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3.jpg"/><Relationship Id="rId5" Type="http://schemas.openxmlformats.org/officeDocument/2006/relationships/image" Target="../media/image162.jpg"/><Relationship Id="rId4" Type="http://schemas.openxmlformats.org/officeDocument/2006/relationships/image" Target="../media/image161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7.jpg"/><Relationship Id="rId4" Type="http://schemas.openxmlformats.org/officeDocument/2006/relationships/image" Target="../media/image16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g"/><Relationship Id="rId7" Type="http://schemas.openxmlformats.org/officeDocument/2006/relationships/image" Target="../media/image173.png"/><Relationship Id="rId2" Type="http://schemas.openxmlformats.org/officeDocument/2006/relationships/image" Target="../media/image168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2.jpg"/><Relationship Id="rId5" Type="http://schemas.openxmlformats.org/officeDocument/2006/relationships/image" Target="../media/image171.jpg"/><Relationship Id="rId4" Type="http://schemas.openxmlformats.org/officeDocument/2006/relationships/image" Target="../media/image170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7.png"/><Relationship Id="rId4" Type="http://schemas.openxmlformats.org/officeDocument/2006/relationships/image" Target="../media/image176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g"/><Relationship Id="rId5" Type="http://schemas.openxmlformats.org/officeDocument/2006/relationships/image" Target="../media/image181.jpg"/><Relationship Id="rId4" Type="http://schemas.openxmlformats.org/officeDocument/2006/relationships/image" Target="../media/image180.jp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86283"/>
            <a:ext cx="9144000" cy="6372225"/>
            <a:chOff x="0" y="486283"/>
            <a:chExt cx="9144000" cy="6372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9820" y="486283"/>
              <a:ext cx="6875859" cy="60524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221479"/>
              <a:ext cx="9144000" cy="263651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20011" y="3336036"/>
              <a:ext cx="6195695" cy="454659"/>
            </a:xfrm>
            <a:custGeom>
              <a:avLst/>
              <a:gdLst/>
              <a:ahLst/>
              <a:cxnLst/>
              <a:rect l="l" t="t" r="r" b="b"/>
              <a:pathLst>
                <a:path w="6195695" h="454660">
                  <a:moveTo>
                    <a:pt x="2090927" y="0"/>
                  </a:moveTo>
                  <a:lnTo>
                    <a:pt x="6195441" y="0"/>
                  </a:lnTo>
                </a:path>
                <a:path w="6195695" h="454660">
                  <a:moveTo>
                    <a:pt x="0" y="454151"/>
                  </a:moveTo>
                  <a:lnTo>
                    <a:pt x="4320540" y="454151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68941"/>
            <a:ext cx="5209540" cy="2586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كاد أن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يقع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أفضل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مكتمل</a:t>
            </a:r>
            <a:r xmlns:a="http://schemas.openxmlformats.org/drawingml/2006/main">
              <a:rPr sz="2800" spc="6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فشل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وضع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فعالية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تحليل</a:t>
            </a:r>
            <a:r xmlns:a="http://schemas.openxmlformats.org/drawingml/2006/main">
              <a:rPr sz="2800" spc="6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(FMEA)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جذر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سبب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تحليل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(آر سي أيه)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84799" y="0"/>
            <a:ext cx="8959215" cy="3594100"/>
            <a:chOff x="184799" y="0"/>
            <a:chExt cx="8959215" cy="3594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799" y="51231"/>
              <a:ext cx="5544000" cy="11847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0"/>
              <a:ext cx="3563111" cy="359359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0" y="3863741"/>
            <a:ext cx="8733155" cy="2994660"/>
            <a:chOff x="0" y="3863741"/>
            <a:chExt cx="8733155" cy="299466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0888" y="3863741"/>
              <a:ext cx="3152092" cy="28657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64735"/>
              <a:ext cx="2770632" cy="2493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70632" y="4724399"/>
              <a:ext cx="2880360" cy="213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59662"/>
            <a:ext cx="5858510" cy="5468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4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الحارس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الأحداث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الإشارة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إلى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التحقيق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والاستجابة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الفورية </a:t>
            </a:r>
            <a:r xmlns:a="http://schemas.openxmlformats.org/drawingml/2006/main">
              <a:rPr sz="2500" spc="-25" dirty="0">
                <a:solidFill>
                  <a:srgbClr val="006FC0"/>
                </a:solidFill>
                <a:latin typeface="Calibri"/>
                <a:cs typeface="Calibri"/>
              </a:rPr>
              <a:t>؛</a:t>
            </a:r>
            <a:r xmlns:a="http://schemas.openxmlformats.org/drawingml/2006/main">
              <a:rPr sz="2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كثيف</a:t>
            </a:r>
            <a:r xmlns:a="http://schemas.openxmlformats.org/drawingml/2006/main">
              <a:rPr sz="25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solidFill>
                  <a:srgbClr val="006FC0"/>
                </a:solidFill>
                <a:latin typeface="Calibri"/>
                <a:cs typeface="Calibri"/>
              </a:rPr>
              <a:t>متعمق</a:t>
            </a:r>
            <a:r xmlns:a="http://schemas.openxmlformats.org/drawingml/2006/main">
              <a:rPr sz="25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تحليل.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Microsoft Sans Serif"/>
              <a:buChar char="•"/>
            </a:pPr>
            <a:endParaRPr sz="2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000"/>
              </a:lnSpc>
              <a:spcBef>
                <a:spcPts val="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500" dirty="0">
                <a:latin typeface="Calibri"/>
                <a:cs typeface="Calibri"/>
              </a:rPr>
              <a:t>آخر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اسم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الحارس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حدث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b="1" spc="-15" dirty="0">
                <a:solidFill>
                  <a:srgbClr val="006FC0"/>
                </a:solidFill>
                <a:latin typeface="Calibri"/>
                <a:cs typeface="Calibri"/>
              </a:rPr>
              <a:t>أبداً</a:t>
            </a:r>
            <a:r xmlns:a="http://schemas.openxmlformats.org/drawingml/2006/main">
              <a:rPr sz="25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b="1" spc="-20" dirty="0">
                <a:solidFill>
                  <a:srgbClr val="006FC0"/>
                </a:solidFill>
                <a:latin typeface="Calibri"/>
                <a:cs typeface="Calibri"/>
              </a:rPr>
              <a:t>حدث.</a:t>
            </a:r>
            <a:r xmlns:a="http://schemas.openxmlformats.org/drawingml/2006/main">
              <a:rPr sz="25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أبداً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حدث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5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حدث</a:t>
            </a:r>
            <a:r xmlns:a="http://schemas.openxmlformats.org/drawingml/2006/main">
              <a:rPr sz="2500" spc="-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5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أبداً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يحدث.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Sans Serif"/>
              <a:buChar char="•"/>
            </a:pPr>
            <a:endParaRPr sz="19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000"/>
              </a:lnSpc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5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الجودة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الوطنية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المنتدى</a:t>
            </a:r>
            <a:r xmlns:a="http://schemas.openxmlformats.org/drawingml/2006/main">
              <a:rPr sz="2500" spc="5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(NQF)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غيرت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مصطلح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"حدث لا يحدث أبدًا"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"حدث خطير"</a:t>
            </a:r>
            <a:r xmlns:a="http://schemas.openxmlformats.org/drawingml/2006/main">
              <a:rPr sz="2500" spc="-5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solidFill>
                  <a:srgbClr val="006FC0"/>
                </a:solidFill>
                <a:latin typeface="Calibri"/>
                <a:cs typeface="Calibri"/>
              </a:rPr>
              <a:t>قابلة للإبلاغ</a:t>
            </a:r>
            <a:r xmlns:a="http://schemas.openxmlformats.org/drawingml/2006/main">
              <a:rPr sz="25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solidFill>
                  <a:srgbClr val="006FC0"/>
                </a:solidFill>
                <a:latin typeface="Calibri"/>
                <a:cs typeface="Calibri"/>
              </a:rPr>
              <a:t>الأحداث</a:t>
            </a:r>
            <a:r xmlns:a="http://schemas.openxmlformats.org/drawingml/2006/main">
              <a:rPr sz="25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006FC0"/>
                </a:solidFill>
                <a:latin typeface="Calibri"/>
                <a:cs typeface="Calibri"/>
              </a:rPr>
              <a:t>(SRE)'.</a:t>
            </a:r>
            <a:endParaRPr xmlns:a="http://schemas.openxmlformats.org/drawingml/2006/main" sz="2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33870"/>
            <a:chOff x="0" y="0"/>
            <a:chExt cx="9144000" cy="68338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7064" y="1271016"/>
              <a:ext cx="2916936" cy="214274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27101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3413759"/>
              <a:ext cx="2916935" cy="34198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83808" y="3413759"/>
              <a:ext cx="3060191" cy="17434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5604" y="109947"/>
            <a:ext cx="8454390" cy="6748145"/>
            <a:chOff x="395604" y="109947"/>
            <a:chExt cx="8454390" cy="67481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604" y="109947"/>
              <a:ext cx="8453918" cy="674805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14171" y="2567940"/>
              <a:ext cx="2376170" cy="3240405"/>
            </a:xfrm>
            <a:custGeom>
              <a:avLst/>
              <a:gdLst/>
              <a:ahLst/>
              <a:cxnLst/>
              <a:rect l="l" t="t" r="r" b="b"/>
              <a:pathLst>
                <a:path w="2376170" h="3240404">
                  <a:moveTo>
                    <a:pt x="0" y="0"/>
                  </a:moveTo>
                  <a:lnTo>
                    <a:pt x="432053" y="0"/>
                  </a:lnTo>
                </a:path>
                <a:path w="2376170" h="3240404">
                  <a:moveTo>
                    <a:pt x="0" y="213360"/>
                  </a:moveTo>
                  <a:lnTo>
                    <a:pt x="720090" y="213360"/>
                  </a:lnTo>
                </a:path>
                <a:path w="2376170" h="3240404">
                  <a:moveTo>
                    <a:pt x="0" y="429768"/>
                  </a:moveTo>
                  <a:lnTo>
                    <a:pt x="1224153" y="429768"/>
                  </a:lnTo>
                </a:path>
                <a:path w="2376170" h="3240404">
                  <a:moveTo>
                    <a:pt x="935736" y="646176"/>
                  </a:moveTo>
                  <a:lnTo>
                    <a:pt x="2375916" y="646176"/>
                  </a:lnTo>
                </a:path>
                <a:path w="2376170" h="3240404">
                  <a:moveTo>
                    <a:pt x="216408" y="2807208"/>
                  </a:moveTo>
                  <a:lnTo>
                    <a:pt x="1440561" y="2807208"/>
                  </a:lnTo>
                </a:path>
                <a:path w="2376170" h="3240404">
                  <a:moveTo>
                    <a:pt x="216408" y="3240024"/>
                  </a:moveTo>
                  <a:lnTo>
                    <a:pt x="1080516" y="3240024"/>
                  </a:lnTo>
                </a:path>
                <a:path w="2376170" h="3240404">
                  <a:moveTo>
                    <a:pt x="216408" y="1511808"/>
                  </a:moveTo>
                  <a:lnTo>
                    <a:pt x="2016633" y="15118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0108" y="0"/>
            <a:ext cx="8441055" cy="6818630"/>
            <a:chOff x="380108" y="0"/>
            <a:chExt cx="8441055" cy="6818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108" y="0"/>
              <a:ext cx="8350116" cy="67950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39" y="6309358"/>
              <a:ext cx="8424672" cy="5090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579" y="1845564"/>
              <a:ext cx="4894580" cy="4032885"/>
            </a:xfrm>
            <a:custGeom>
              <a:avLst/>
              <a:gdLst/>
              <a:ahLst/>
              <a:cxnLst/>
              <a:rect l="l" t="t" r="r" b="b"/>
              <a:pathLst>
                <a:path w="4894580" h="4032885">
                  <a:moveTo>
                    <a:pt x="143256" y="0"/>
                  </a:moveTo>
                  <a:lnTo>
                    <a:pt x="1439418" y="0"/>
                  </a:lnTo>
                </a:path>
                <a:path w="4894580" h="4032885">
                  <a:moveTo>
                    <a:pt x="0" y="3529584"/>
                  </a:moveTo>
                  <a:lnTo>
                    <a:pt x="1440180" y="3529584"/>
                  </a:lnTo>
                </a:path>
                <a:path w="4894580" h="4032885">
                  <a:moveTo>
                    <a:pt x="0" y="3745992"/>
                  </a:moveTo>
                  <a:lnTo>
                    <a:pt x="720089" y="3745992"/>
                  </a:lnTo>
                </a:path>
                <a:path w="4894580" h="4032885">
                  <a:moveTo>
                    <a:pt x="3886200" y="4032504"/>
                  </a:moveTo>
                  <a:lnTo>
                    <a:pt x="4894326" y="403250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" y="500062"/>
            <a:ext cx="9141460" cy="6358255"/>
            <a:chOff x="3047" y="500062"/>
            <a:chExt cx="9141460" cy="63582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500062"/>
              <a:ext cx="9140951" cy="63579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6288" y="6382510"/>
              <a:ext cx="2267711" cy="45415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62" y="147904"/>
            <a:ext cx="84124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u="none" spc="-10" dirty="0"/>
              <a:t>جيمس</a:t>
            </a:r>
            <a:r xmlns:a="http://schemas.openxmlformats.org/drawingml/2006/main">
              <a:rPr u="none" spc="10" dirty="0"/>
              <a:t> </a:t>
            </a:r>
            <a:r xmlns:a="http://schemas.openxmlformats.org/drawingml/2006/main">
              <a:rPr u="none" spc="-20" dirty="0"/>
              <a:t>السبب</a:t>
            </a:r>
            <a:r xmlns:a="http://schemas.openxmlformats.org/drawingml/2006/main">
              <a:rPr u="none" spc="50" dirty="0"/>
              <a:t> </a:t>
            </a:r>
            <a:r xmlns:a="http://schemas.openxmlformats.org/drawingml/2006/main">
              <a:rPr u="none" spc="-15" dirty="0"/>
              <a:t>سويسري</a:t>
            </a:r>
            <a:r xmlns:a="http://schemas.openxmlformats.org/drawingml/2006/main">
              <a:rPr u="none" spc="-25" dirty="0"/>
              <a:t> </a:t>
            </a:r>
            <a:r xmlns:a="http://schemas.openxmlformats.org/drawingml/2006/main">
              <a:rPr u="none" spc="-10" dirty="0"/>
              <a:t>جبن</a:t>
            </a:r>
            <a:r xmlns:a="http://schemas.openxmlformats.org/drawingml/2006/main">
              <a:rPr u="none" spc="45" dirty="0"/>
              <a:t> </a:t>
            </a:r>
            <a:r xmlns:a="http://schemas.openxmlformats.org/drawingml/2006/main">
              <a:rPr u="none" spc="-15" dirty="0"/>
              <a:t>نموذج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15339"/>
            <a:ext cx="5571490" cy="5148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كل</a:t>
            </a:r>
            <a:r xmlns:a="http://schemas.openxmlformats.org/drawingml/2006/main">
              <a:rPr sz="3000" spc="9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شريحة</a:t>
            </a:r>
            <a:r xmlns:a="http://schemas.openxmlformats.org/drawingml/2006/main">
              <a:rPr sz="3000" spc="9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000" spc="9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سويسري</a:t>
            </a:r>
            <a:r xmlns:a="http://schemas.openxmlformats.org/drawingml/2006/main">
              <a:rPr sz="3000" spc="969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جبن</a:t>
            </a:r>
            <a:r xmlns:a="http://schemas.openxmlformats.org/drawingml/2006/main">
              <a:rPr sz="3000" spc="9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لديه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ts val="6120"/>
              </a:lnSpc>
              <a:spcBef>
                <a:spcPts val="625"/>
              </a:spcBef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ثقوب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فيه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ولكن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موقع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الثقب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سوف</a:t>
            </a:r>
            <a:r xmlns:a="http://schemas.openxmlformats.org/drawingml/2006/main">
              <a:rPr sz="3000" spc="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000" spc="4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3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ثابت</a:t>
            </a:r>
            <a:r xmlns:a="http://schemas.openxmlformats.org/drawingml/2006/main">
              <a:rPr sz="3000" spc="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3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يسمح</a:t>
            </a:r>
            <a:r xmlns:a="http://schemas.openxmlformats.org/drawingml/2006/main">
              <a:rPr sz="3000" spc="3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ts val="6120"/>
              </a:lnSpc>
              <a:bidi/>
            </a:pPr>
            <a:r xmlns:a="http://schemas.openxmlformats.org/drawingml/2006/main">
              <a:rPr sz="3000" spc="-20" dirty="0">
                <a:latin typeface="Calibri"/>
                <a:cs typeface="Calibri"/>
              </a:rPr>
              <a:t>مستقيم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خط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spc="6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مرسومة</a:t>
            </a:r>
            <a:r xmlns:a="http://schemas.openxmlformats.org/drawingml/2006/main">
              <a:rPr sz="3000" spc="6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الأمام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الخلف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هناك</a:t>
            </a:r>
            <a:r xmlns:a="http://schemas.openxmlformats.org/drawingml/2006/main"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حاجز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منع</a:t>
            </a:r>
            <a:r xmlns:a="http://schemas.openxmlformats.org/drawingml/2006/main">
              <a:rPr sz="3000" spc="6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إضافي</a:t>
            </a:r>
            <a:r xmlns:a="http://schemas.openxmlformats.org/drawingml/2006/main"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ممر</a:t>
            </a:r>
            <a:r xmlns:a="http://schemas.openxmlformats.org/drawingml/2006/main"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خلال</a:t>
            </a:r>
            <a:r xmlns:a="http://schemas.openxmlformats.org/drawingml/2006/main"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-4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جبن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5009" y="1124711"/>
            <a:ext cx="3126847" cy="304639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7296" y="4507991"/>
            <a:ext cx="3346704" cy="23500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2262" y="147904"/>
            <a:ext cx="84124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u="none" spc="-10" dirty="0"/>
              <a:t>جيمس</a:t>
            </a:r>
            <a:r xmlns:a="http://schemas.openxmlformats.org/drawingml/2006/main">
              <a:rPr u="none" spc="10" dirty="0"/>
              <a:t> </a:t>
            </a:r>
            <a:r xmlns:a="http://schemas.openxmlformats.org/drawingml/2006/main">
              <a:rPr u="none" spc="-20" dirty="0"/>
              <a:t>السبب</a:t>
            </a:r>
            <a:r xmlns:a="http://schemas.openxmlformats.org/drawingml/2006/main">
              <a:rPr u="none" spc="50" dirty="0"/>
              <a:t> </a:t>
            </a:r>
            <a:r xmlns:a="http://schemas.openxmlformats.org/drawingml/2006/main">
              <a:rPr u="none" spc="-15" dirty="0"/>
              <a:t>سويسري</a:t>
            </a:r>
            <a:r xmlns:a="http://schemas.openxmlformats.org/drawingml/2006/main">
              <a:rPr u="none" spc="-25" dirty="0"/>
              <a:t> </a:t>
            </a:r>
            <a:r xmlns:a="http://schemas.openxmlformats.org/drawingml/2006/main">
              <a:rPr u="none" spc="-10" dirty="0"/>
              <a:t>جبن</a:t>
            </a:r>
            <a:r xmlns:a="http://schemas.openxmlformats.org/drawingml/2006/main">
              <a:rPr u="none" spc="45" dirty="0"/>
              <a:t> </a:t>
            </a:r>
            <a:r xmlns:a="http://schemas.openxmlformats.org/drawingml/2006/main">
              <a:rPr u="none" spc="-15" dirty="0"/>
              <a:t>نموذج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9795"/>
            <a:ext cx="5572760" cy="5605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تحدث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الأخطاء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الكارثية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عزلة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بل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تحدث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فقط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عندما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محاذاة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تأكيد</a:t>
            </a:r>
            <a:r xmlns:a="http://schemas.openxmlformats.org/drawingml/2006/main">
              <a:rPr sz="3000" spc="6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75" dirty="0">
                <a:latin typeface="Calibri"/>
                <a:cs typeface="Calibri"/>
              </a:rPr>
              <a:t>طريق،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وآليات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الأمان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الفشل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كلها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يفشل،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كارثي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حدث</a:t>
            </a:r>
            <a:r xmlns:a="http://schemas.openxmlformats.org/drawingml/2006/main"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يحدث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715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رقم</a:t>
            </a:r>
            <a:r xmlns:a="http://schemas.openxmlformats.org/drawingml/2006/main"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الأصغر</a:t>
            </a:r>
            <a:r xmlns:a="http://schemas.openxmlformats.org/drawingml/2006/main">
              <a:rPr sz="30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أخطاء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رائد</a:t>
            </a:r>
            <a:r xmlns:a="http://schemas.openxmlformats.org/drawingml/2006/main">
              <a:rPr sz="3000" spc="-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أعلى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65" dirty="0">
                <a:solidFill>
                  <a:srgbClr val="4F81BC"/>
                </a:solidFill>
                <a:latin typeface="Calibri"/>
                <a:cs typeface="Calibri"/>
              </a:rPr>
              <a:t>خطأ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كارثي </a:t>
            </a:r>
            <a:r xmlns:a="http://schemas.openxmlformats.org/drawingml/2006/main">
              <a:rPr sz="3000" spc="-6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1197863"/>
            <a:ext cx="3346704" cy="566013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23" y="10490"/>
            <a:ext cx="8915400" cy="12496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xmlns:a="http://schemas.openxmlformats.org/drawingml/2006/main" marL="2893695" marR="5080" indent="-2881630">
              <a:lnSpc>
                <a:spcPct val="100499"/>
              </a:lnSpc>
              <a:spcBef>
                <a:spcPts val="85"/>
              </a:spcBef>
              <a:bidi/>
            </a:pPr>
            <a:r xmlns:a="http://schemas.openxmlformats.org/drawingml/2006/main">
              <a:rPr sz="4000" spc="-2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تحديد </a:t>
            </a:r>
            <a:r xmlns:a="http://schemas.openxmlformats.org/drawingml/2006/main"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أربع </a:t>
            </a:r>
            <a:r xmlns:a="http://schemas.openxmlformats.org/drawingml/2006/main"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فئات </a:t>
            </a:r>
            <a:r xmlns:a="http://schemas.openxmlformats.org/drawingml/2006/main"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الأخطاء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400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الدولية للهجرة</a:t>
            </a:r>
            <a:r xmlns:a="http://schemas.openxmlformats.org/drawingml/2006/main">
              <a:rPr sz="4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تقرير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29587"/>
            <a:ext cx="61398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tabLst>
                <a:tab pos="1091565" algn="l"/>
                <a:tab pos="2594610" algn="l"/>
              </a:tabLst>
              <a:bidi/>
            </a:pPr>
            <a:r xmlns:a="http://schemas.openxmlformats.org/drawingml/2006/main"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1. </a:t>
            </a:r>
            <a:r xmlns:a="http://schemas.openxmlformats.org/drawingml/2006/main">
              <a:rPr b="0" u="none" spc="-15" dirty="0">
                <a:solidFill>
                  <a:srgbClr val="4F81BC"/>
                </a:solidFill>
                <a:latin typeface="Calibri"/>
                <a:cs typeface="Calibri"/>
              </a:rPr>
              <a:t>التواصل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669489"/>
            <a:ext cx="614934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595120" algn="l"/>
                <a:tab pos="3472815" algn="l"/>
                <a:tab pos="4262755" algn="l"/>
                <a:tab pos="5638165" algn="l"/>
              </a:tabLst>
              <a:bidi/>
            </a:pPr>
            <a:r xmlns:a="http://schemas.openxmlformats.org/drawingml/2006/main"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أخطاء</a:t>
            </a:r>
            <a:r xmlns:a="http://schemas.openxmlformats.org/drawingml/2006/main">
              <a:rPr sz="4400" spc="-7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6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​ </a:t>
            </a:r>
            <a:r xmlns:a="http://schemas.openxmlformats.org/drawingml/2006/main"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10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25" dirty="0">
                <a:latin typeface="Calibri"/>
                <a:cs typeface="Calibri"/>
              </a:rPr>
              <a:t>أ </a:t>
            </a:r>
            <a:r xmlns:a="http://schemas.openxmlformats.org/drawingml/2006/main">
              <a:rPr sz="4400" spc="-5" dirty="0">
                <a:latin typeface="Calibri"/>
                <a:cs typeface="Calibri"/>
              </a:rPr>
              <a:t>ن</a:t>
            </a:r>
            <a:r xmlns:a="http://schemas.openxmlformats.org/drawingml/2006/main">
              <a:rPr sz="4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5" dirty="0">
                <a:latin typeface="Calibri"/>
                <a:cs typeface="Calibri"/>
              </a:rPr>
              <a:t>خطأ</a:t>
            </a:r>
            <a:r xmlns:a="http://schemas.openxmlformats.org/drawingml/2006/main">
              <a:rPr sz="4400" spc="-7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25" dirty="0">
                <a:latin typeface="Calibri"/>
                <a:cs typeface="Calibri"/>
              </a:rPr>
              <a:t>أو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689" y="3962298"/>
          <a:ext cx="6179182" cy="2838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8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45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9337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ts val="4175"/>
                        </a:lnSpc>
                        <a:bidi/>
                      </a:pPr>
                      <a:r xmlns:a="http://schemas.openxmlformats.org/drawingml/2006/main">
                        <a:rPr sz="4400" spc="-25" dirty="0">
                          <a:latin typeface="Calibri"/>
                          <a:cs typeface="Calibri"/>
                        </a:rPr>
                        <a:t>تأخير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129539">
                        <a:lnSpc>
                          <a:spcPts val="4175"/>
                        </a:lnSpc>
                        <a:bidi/>
                      </a:pPr>
                      <a:r xmlns:a="http://schemas.openxmlformats.org/drawingml/2006/main">
                        <a:rPr sz="4400" spc="-10" dirty="0">
                          <a:latin typeface="Calibri"/>
                          <a:cs typeface="Calibri"/>
                        </a:rPr>
                        <a:t>في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273685">
                        <a:lnSpc>
                          <a:spcPts val="4175"/>
                        </a:lnSpc>
                        <a:bidi/>
                      </a:pPr>
                      <a:r xmlns:a="http://schemas.openxmlformats.org/drawingml/2006/main">
                        <a:rPr sz="4400" spc="-5" dirty="0">
                          <a:latin typeface="Calibri"/>
                          <a:cs typeface="Calibri"/>
                        </a:rPr>
                        <a:t>ال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R="24130" algn="r">
                        <a:lnSpc>
                          <a:spcPts val="4175"/>
                        </a:lnSpc>
                        <a:bidi/>
                      </a:pPr>
                      <a:r xmlns:a="http://schemas.openxmlformats.org/drawingml/2006/main">
                        <a:rPr sz="4400" dirty="0">
                          <a:latin typeface="Calibri"/>
                          <a:cs typeface="Calibri"/>
                        </a:rPr>
                        <a:t>تشخبص،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21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ct val="100000"/>
                        </a:lnSpc>
                        <a:spcBef>
                          <a:spcPts val="1190"/>
                        </a:spcBef>
                        <a:bidi/>
                      </a:pPr>
                      <a:r xmlns:a="http://schemas.openxmlformats.org/drawingml/2006/main">
                        <a:rPr sz="4400" spc="-25" dirty="0">
                          <a:latin typeface="Calibri"/>
                          <a:cs typeface="Calibri"/>
                        </a:rPr>
                        <a:t>فشل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157480">
                        <a:lnSpc>
                          <a:spcPct val="100000"/>
                        </a:lnSpc>
                        <a:spcBef>
                          <a:spcPts val="1190"/>
                        </a:spcBef>
                        <a:bidi/>
                      </a:pPr>
                      <a:r xmlns:a="http://schemas.openxmlformats.org/drawingml/2006/main">
                        <a:rPr sz="4400" spc="-65" dirty="0"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146050">
                        <a:lnSpc>
                          <a:spcPct val="100000"/>
                        </a:lnSpc>
                        <a:spcBef>
                          <a:spcPts val="1190"/>
                        </a:spcBef>
                        <a:bidi/>
                      </a:pPr>
                      <a:r xmlns:a="http://schemas.openxmlformats.org/drawingml/2006/main">
                        <a:rPr sz="4400" spc="-15" dirty="0">
                          <a:latin typeface="Calibri"/>
                          <a:cs typeface="Calibri"/>
                        </a:rPr>
                        <a:t>طلب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tc>
                  <a:txBody>
                    <a:bodyPr/>
                    <a:lstStyle/>
                    <a:p>
                      <a:pPr xmlns:a="http://schemas.openxmlformats.org/drawingml/2006/main" marR="24130" algn="r">
                        <a:lnSpc>
                          <a:spcPct val="100000"/>
                        </a:lnSpc>
                        <a:spcBef>
                          <a:spcPts val="1190"/>
                        </a:spcBef>
                        <a:bidi/>
                      </a:pPr>
                      <a:r xmlns:a="http://schemas.openxmlformats.org/drawingml/2006/main">
                        <a:rPr sz="4400" spc="-15" dirty="0">
                          <a:latin typeface="Calibri"/>
                          <a:cs typeface="Calibri"/>
                        </a:rPr>
                        <a:t>مبين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15113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172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ct val="100000"/>
                        </a:lnSpc>
                        <a:spcBef>
                          <a:spcPts val="1185"/>
                        </a:spcBef>
                        <a:bidi/>
                      </a:pPr>
                      <a:r xmlns:a="http://schemas.openxmlformats.org/drawingml/2006/main">
                        <a:rPr sz="4400" spc="-20" dirty="0">
                          <a:latin typeface="Calibri"/>
                          <a:cs typeface="Calibri"/>
                        </a:rPr>
                        <a:t>الاختبارات.</a:t>
                      </a:r>
                      <a:endParaRPr xmlns:a="http://schemas.openxmlformats.org/drawingml/2006/main" sz="4400">
                        <a:latin typeface="Calibri"/>
                        <a:cs typeface="Calibri"/>
                      </a:endParaRPr>
                    </a:p>
                  </a:txBody>
                  <a:tcPr marL="0" marR="0" marT="150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5061" y="3902583"/>
            <a:ext cx="2332380" cy="250317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1328927"/>
            <a:ext cx="9144000" cy="2490470"/>
            <a:chOff x="1523" y="1328927"/>
            <a:chExt cx="9144000" cy="249047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8023" y="1331975"/>
              <a:ext cx="2855976" cy="2487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5159" y="3410711"/>
              <a:ext cx="1438655" cy="40843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23" y="1333499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01840" y="6653783"/>
            <a:ext cx="2042159" cy="2042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" y="0"/>
            <a:ext cx="8743315" cy="1126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xmlns:a="http://schemas.openxmlformats.org/drawingml/2006/main" marL="3329940" marR="5080" indent="-3317875">
              <a:lnSpc>
                <a:spcPct val="100600"/>
              </a:lnSpc>
              <a:spcBef>
                <a:spcPts val="75"/>
              </a:spcBef>
              <a:bidi/>
            </a:pPr>
            <a:r xmlns:a="http://schemas.openxmlformats.org/drawingml/2006/main"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تم </a:t>
            </a:r>
            <a:r xmlns:a="http://schemas.openxmlformats.org/drawingml/2006/main">
              <a:rPr sz="3600" b="0" u="none" spc="-10" dirty="0">
                <a:solidFill>
                  <a:srgbClr val="000000"/>
                </a:solidFill>
                <a:latin typeface="Calibri"/>
                <a:cs typeface="Calibri"/>
              </a:rPr>
              <a:t>تحديد </a:t>
            </a:r>
            <a:r xmlns:a="http://schemas.openxmlformats.org/drawingml/2006/main">
              <a:rPr sz="3600" u="none" spc="-10" dirty="0"/>
              <a:t>أربع </a:t>
            </a:r>
            <a:r xmlns:a="http://schemas.openxmlformats.org/drawingml/2006/main">
              <a:rPr sz="3600" b="0" u="none" dirty="0">
                <a:solidFill>
                  <a:srgbClr val="000000"/>
                </a:solidFill>
                <a:latin typeface="Calibri"/>
                <a:cs typeface="Calibri"/>
              </a:rPr>
              <a:t>فئات </a:t>
            </a:r>
            <a:r xmlns:a="http://schemas.openxmlformats.org/drawingml/2006/main">
              <a:rPr sz="3600" u="none" dirty="0"/>
              <a:t>من </a:t>
            </a:r>
            <a:r xmlns:a="http://schemas.openxmlformats.org/drawingml/2006/main">
              <a:rPr sz="3600" u="none" spc="-20" dirty="0"/>
              <a:t>الأخطاء </a:t>
            </a:r>
            <a:r xmlns:a="http://schemas.openxmlformats.org/drawingml/2006/main">
              <a:rPr sz="3600" b="0" u="none" spc="-5" dirty="0">
                <a:solidFill>
                  <a:srgbClr val="00000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600" b="0" u="none" spc="-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b="0" u="none" dirty="0">
                <a:solidFill>
                  <a:srgbClr val="000000"/>
                </a:solidFill>
                <a:latin typeface="Calibri"/>
                <a:cs typeface="Calibri"/>
              </a:rPr>
              <a:t>المنظمة الدولية للهجرة</a:t>
            </a:r>
            <a:r xmlns:a="http://schemas.openxmlformats.org/drawingml/2006/main">
              <a:rPr sz="3600" b="0" u="none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b="0" u="none" spc="-10" dirty="0">
                <a:solidFill>
                  <a:srgbClr val="000000"/>
                </a:solidFill>
                <a:latin typeface="Calibri"/>
                <a:cs typeface="Calibri"/>
              </a:rPr>
              <a:t>تقرير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233627"/>
            <a:ext cx="6148070" cy="56629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xmlns:a="http://schemas.openxmlformats.org/drawingml/2006/main" marL="33655" algn="just">
              <a:lnSpc>
                <a:spcPct val="100000"/>
              </a:lnSpc>
              <a:spcBef>
                <a:spcPts val="115"/>
              </a:spcBef>
              <a:bidi/>
            </a:pPr>
            <a:r xmlns:a="http://schemas.openxmlformats.org/drawingml/2006/main">
              <a:rPr sz="3300" spc="5" dirty="0">
                <a:solidFill>
                  <a:srgbClr val="4F81BC"/>
                </a:solidFill>
                <a:latin typeface="Calibri"/>
                <a:cs typeface="Calibri"/>
              </a:rPr>
              <a:t>2.</a:t>
            </a:r>
            <a:r xmlns:a="http://schemas.openxmlformats.org/drawingml/2006/main">
              <a:rPr sz="3300" spc="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300" spc="409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solidFill>
                  <a:srgbClr val="4F81BC"/>
                </a:solidFill>
                <a:latin typeface="Calibri"/>
                <a:cs typeface="Calibri"/>
              </a:rPr>
              <a:t>علاج</a:t>
            </a:r>
            <a:r xmlns:a="http://schemas.openxmlformats.org/drawingml/2006/main">
              <a:rPr sz="3300" spc="3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spc="-20" dirty="0">
                <a:solidFill>
                  <a:srgbClr val="4F81BC"/>
                </a:solidFill>
                <a:latin typeface="Calibri"/>
                <a:cs typeface="Calibri"/>
              </a:rPr>
              <a:t>أخطاء</a:t>
            </a:r>
            <a:r xmlns:a="http://schemas.openxmlformats.org/drawingml/2006/main">
              <a:rPr sz="3300" spc="39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3300" spc="4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25" dirty="0">
                <a:latin typeface="Calibri"/>
                <a:cs typeface="Calibri"/>
              </a:rPr>
              <a:t>أ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70000"/>
              </a:lnSpc>
              <a:spcBef>
                <a:spcPts val="10"/>
              </a:spcBef>
              <a:bidi/>
            </a:pPr>
            <a:r xmlns:a="http://schemas.openxmlformats.org/drawingml/2006/main">
              <a:rPr sz="3300" spc="-10" dirty="0">
                <a:latin typeface="Calibri"/>
                <a:cs typeface="Calibri"/>
              </a:rPr>
              <a:t>خطأ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3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3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3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إجراء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اختبار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خطأ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إدارة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العلاج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7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خطأ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جرعة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3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طريقة</a:t>
            </a:r>
            <a:r xmlns:a="http://schemas.openxmlformats.org/drawingml/2006/main">
              <a:rPr sz="3300" spc="7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3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استخدام 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المخدرات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و/أو غير المناسب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3" y="965124"/>
            <a:ext cx="9144000" cy="5367655"/>
            <a:chOff x="1523" y="965124"/>
            <a:chExt cx="9144000" cy="53676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45061" y="3829430"/>
              <a:ext cx="2332380" cy="250317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1672" y="965124"/>
              <a:ext cx="2602326" cy="28326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0" y="2575560"/>
              <a:ext cx="1438655" cy="411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49440" y="3633216"/>
              <a:ext cx="2042159" cy="2042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19938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806" y="0"/>
            <a:ext cx="87433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u="none" spc="-10" dirty="0"/>
              <a:t>أربعة</a:t>
            </a:r>
            <a:r xmlns:a="http://schemas.openxmlformats.org/drawingml/2006/main">
              <a:rPr sz="3600" u="none" spc="-35" dirty="0"/>
              <a:t> </a:t>
            </a:r>
            <a:r xmlns:a="http://schemas.openxmlformats.org/drawingml/2006/main">
              <a:rPr sz="3600" u="none" spc="-10" dirty="0"/>
              <a:t>فئات</a:t>
            </a:r>
            <a:r xmlns:a="http://schemas.openxmlformats.org/drawingml/2006/main">
              <a:rPr sz="3600" u="none" spc="-20" dirty="0"/>
              <a:t> </a:t>
            </a:r>
            <a:r xmlns:a="http://schemas.openxmlformats.org/drawingml/2006/main">
              <a:rPr sz="3600" u="none" dirty="0"/>
              <a:t>من </a:t>
            </a:r>
            <a:r xmlns:a="http://schemas.openxmlformats.org/drawingml/2006/main">
              <a:rPr sz="3600" u="none" spc="-20" dirty="0"/>
              <a:t>الأخطاء</a:t>
            </a:r>
            <a:r xmlns:a="http://schemas.openxmlformats.org/drawingml/2006/main">
              <a:rPr sz="3600" u="none" spc="-35" dirty="0"/>
              <a:t> </a:t>
            </a:r>
            <a:r xmlns:a="http://schemas.openxmlformats.org/drawingml/2006/main"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كان</a:t>
            </a:r>
            <a:r xmlns:a="http://schemas.openxmlformats.org/drawingml/2006/main">
              <a:rPr sz="3600" b="0" u="none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b="0" u="none" spc="-10" dirty="0">
                <a:solidFill>
                  <a:srgbClr val="000000"/>
                </a:solidFill>
                <a:latin typeface="Calibri"/>
                <a:cs typeface="Calibri"/>
              </a:rPr>
              <a:t>تم تحديده</a:t>
            </a:r>
            <a:r xmlns:a="http://schemas.openxmlformats.org/drawingml/2006/main">
              <a:rPr sz="3600" b="0" u="none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b="0" u="none" spc="-5" dirty="0">
                <a:solidFill>
                  <a:srgbClr val="00000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600" b="0" u="none" dirty="0">
                <a:solidFill>
                  <a:srgbClr val="000000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-11176" y="390157"/>
            <a:ext cx="9169400" cy="64973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575"/>
              </a:spcBef>
              <a:tabLst>
                <a:tab pos="3493770" algn="l"/>
                <a:tab pos="9156065" algn="l"/>
              </a:tabLst>
              <a:bidi/>
            </a:pPr>
            <a:r xmlns:a="http://schemas.openxmlformats.org/drawingml/2006/main">
              <a:rPr sz="36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المنظمة الدولية للهجرة</a:t>
            </a:r>
            <a:r xmlns:a="http://schemas.openxmlformats.org/drawingml/2006/main">
              <a:rPr sz="3600" u="sng" spc="-4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6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تقرير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02235" algn="just">
              <a:lnSpc>
                <a:spcPct val="100000"/>
              </a:lnSpc>
              <a:spcBef>
                <a:spcPts val="535"/>
              </a:spcBef>
              <a:bidi/>
            </a:pPr>
            <a:r xmlns:a="http://schemas.openxmlformats.org/drawingml/2006/main">
              <a:rPr sz="4000" spc="5" dirty="0">
                <a:solidFill>
                  <a:srgbClr val="4F81BC"/>
                </a:solidFill>
                <a:latin typeface="Calibri"/>
                <a:cs typeface="Calibri"/>
              </a:rPr>
              <a:t>3.</a:t>
            </a:r>
            <a:r xmlns:a="http://schemas.openxmlformats.org/drawingml/2006/main">
              <a:rPr sz="4000" spc="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-30" dirty="0">
                <a:solidFill>
                  <a:srgbClr val="4F81BC"/>
                </a:solidFill>
                <a:latin typeface="Calibri"/>
                <a:cs typeface="Calibri"/>
              </a:rPr>
              <a:t>وقائي</a:t>
            </a:r>
            <a:r xmlns:a="http://schemas.openxmlformats.org/drawingml/2006/main">
              <a:rPr sz="4000" spc="930" dirty="0">
                <a:solidFill>
                  <a:srgbClr val="4F81BC"/>
                </a:solidFill>
                <a:latin typeface="Calibri"/>
                <a:cs typeface="Calibri"/>
              </a:rPr>
              <a:t>   </a:t>
            </a:r>
            <a:r xmlns:a="http://schemas.openxmlformats.org/drawingml/2006/main">
              <a:rPr sz="4000" spc="-30" dirty="0">
                <a:solidFill>
                  <a:srgbClr val="4F81BC"/>
                </a:solidFill>
                <a:latin typeface="Calibri"/>
                <a:cs typeface="Calibri"/>
              </a:rPr>
              <a:t>أخطاء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marL="102235" marR="3442335" algn="just">
              <a:lnSpc>
                <a:spcPct val="170100"/>
              </a:lnSpc>
              <a:spcBef>
                <a:spcPts val="5"/>
              </a:spcBef>
              <a:tabLst>
                <a:tab pos="3383279" algn="l"/>
              </a:tabLst>
              <a:bidi/>
            </a:pPr>
            <a:r xmlns:a="http://schemas.openxmlformats.org/drawingml/2006/main">
              <a:rPr sz="4000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فشل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وقائي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علاج</a:t>
            </a:r>
            <a:r xmlns:a="http://schemas.openxmlformats.org/drawingml/2006/main">
              <a:rPr sz="400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و </a:t>
            </a:r>
            <a:r xmlns:a="http://schemas.openxmlformats.org/drawingml/2006/main">
              <a:rPr sz="4000" spc="-75" dirty="0">
                <a:latin typeface="Calibri"/>
                <a:cs typeface="Calibri"/>
              </a:rPr>
              <a:t>/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عدم 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كفاية </a:t>
            </a:r>
            <a:r xmlns:a="http://schemas.openxmlformats.org/drawingml/2006/main">
              <a:rPr sz="4000" spc="-50" dirty="0">
                <a:latin typeface="Calibri"/>
                <a:cs typeface="Calibri"/>
              </a:rPr>
              <a:t>الرصد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المتابعة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علاج.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051560"/>
            <a:ext cx="3203448" cy="50413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6076" y="76326"/>
            <a:ext cx="330962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20" dirty="0">
                <a:latin typeface="Calibri"/>
                <a:cs typeface="Calibri"/>
              </a:rPr>
              <a:t>طبي</a:t>
            </a:r>
            <a:r xmlns:a="http://schemas.openxmlformats.org/drawingml/2006/main">
              <a:rPr b="0" u="none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الأخطاء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56492"/>
            <a:ext cx="5210175" cy="4966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خطأ: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غير مقصود </a:t>
            </a:r>
            <a:r xmlns:a="http://schemas.openxmlformats.org/drawingml/2006/main">
              <a:rPr sz="3600" spc="-25" dirty="0">
                <a:solidFill>
                  <a:srgbClr val="006FC0"/>
                </a:solidFill>
                <a:latin typeface="Calibri"/>
                <a:cs typeface="Calibri"/>
              </a:rPr>
              <a:t>يمكن الوقاية منه</a:t>
            </a:r>
            <a:r xmlns:a="http://schemas.openxmlformats.org/drawingml/2006/main">
              <a:rPr sz="3600" spc="-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5" dirty="0">
                <a:solidFill>
                  <a:srgbClr val="006FC0"/>
                </a:solidFill>
                <a:latin typeface="Calibri"/>
                <a:cs typeface="Calibri"/>
              </a:rPr>
              <a:t>خطأ</a:t>
            </a:r>
            <a:r xmlns:a="http://schemas.openxmlformats.org/drawingml/2006/main">
              <a:rPr sz="36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8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رزق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لها 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تأثير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فعلي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3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محتمل</a:t>
            </a:r>
            <a:r xmlns:a="http://schemas.openxmlformats.org/drawingml/2006/main">
              <a:rPr sz="3600" spc="7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سلبي</a:t>
            </a:r>
            <a:r xmlns:a="http://schemas.openxmlformats.org/drawingml/2006/main">
              <a:rPr sz="3600" spc="-8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تأثير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مريض.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80888" y="0"/>
            <a:ext cx="3563620" cy="6858000"/>
            <a:chOff x="5580888" y="0"/>
            <a:chExt cx="356362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2224" y="0"/>
              <a:ext cx="487425" cy="4876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580888" y="0"/>
              <a:ext cx="3175" cy="3068320"/>
            </a:xfrm>
            <a:custGeom>
              <a:avLst/>
              <a:gdLst/>
              <a:ahLst/>
              <a:cxnLst/>
              <a:rect l="l" t="t" r="r" b="b"/>
              <a:pathLst>
                <a:path w="3175" h="3068320">
                  <a:moveTo>
                    <a:pt x="0" y="3067812"/>
                  </a:moveTo>
                  <a:lnTo>
                    <a:pt x="3048" y="3067812"/>
                  </a:lnTo>
                  <a:lnTo>
                    <a:pt x="3048" y="0"/>
                  </a:lnTo>
                  <a:lnTo>
                    <a:pt x="0" y="0"/>
                  </a:lnTo>
                  <a:lnTo>
                    <a:pt x="0" y="30678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80888" y="0"/>
              <a:ext cx="3563112" cy="6857998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2556" y="2512392"/>
            <a:ext cx="380732" cy="2391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806" y="0"/>
            <a:ext cx="8743315" cy="11264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xmlns:a="http://schemas.openxmlformats.org/drawingml/2006/main" marL="3329940" marR="5080" indent="-3317875">
              <a:lnSpc>
                <a:spcPct val="100600"/>
              </a:lnSpc>
              <a:spcBef>
                <a:spcPts val="75"/>
              </a:spcBef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تحديد </a:t>
            </a:r>
            <a:r xmlns:a="http://schemas.openxmlformats.org/drawingml/2006/main">
              <a:rPr sz="3600" b="1" spc="-10" dirty="0">
                <a:solidFill>
                  <a:srgbClr val="FF0000"/>
                </a:solidFill>
                <a:latin typeface="Calibri"/>
                <a:cs typeface="Calibri"/>
              </a:rPr>
              <a:t>أربع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فئات </a:t>
            </a:r>
            <a:r xmlns:a="http://schemas.openxmlformats.org/drawingml/2006/main">
              <a:rPr sz="3600" b="1" dirty="0">
                <a:solidFill>
                  <a:srgbClr val="FF0000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600" b="1" spc="-20" dirty="0">
                <a:solidFill>
                  <a:srgbClr val="FF0000"/>
                </a:solidFill>
                <a:latin typeface="Calibri"/>
                <a:cs typeface="Calibri"/>
              </a:rPr>
              <a:t>الأخطاء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المنظمة الدولية للهجرة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تقرير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1529587"/>
            <a:ext cx="549084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tabLst>
                <a:tab pos="969644" algn="l"/>
                <a:tab pos="2418080" algn="l"/>
                <a:tab pos="4229100" algn="l"/>
              </a:tabLst>
              <a:bidi/>
            </a:pPr>
            <a:r xmlns:a="http://schemas.openxmlformats.org/drawingml/2006/main"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4 </a:t>
            </a:r>
            <a:r xmlns:a="http://schemas.openxmlformats.org/drawingml/2006/main"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.</a:t>
            </a:r>
            <a:r xmlns:a="http://schemas.openxmlformats.org/drawingml/2006/main"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b="0" u="none" spc="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لا </a:t>
            </a:r>
            <a:r xmlns:a="http://schemas.openxmlformats.org/drawingml/2006/main">
              <a:rPr b="0" u="none" spc="-35" dirty="0">
                <a:solidFill>
                  <a:srgbClr val="4F81BC"/>
                </a:solidFill>
                <a:latin typeface="Calibri"/>
                <a:cs typeface="Calibri"/>
              </a:rPr>
              <a:t>لا </a:t>
            </a:r>
            <a:r xmlns:a="http://schemas.openxmlformats.org/drawingml/2006/main"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لا </a:t>
            </a:r>
            <a:r xmlns:a="http://schemas.openxmlformats.org/drawingml/2006/main">
              <a:rPr b="0" u="none" dirty="0">
                <a:solidFill>
                  <a:srgbClr val="4F81BC"/>
                </a:solidFill>
                <a:latin typeface="Calibri"/>
                <a:cs typeface="Calibri"/>
              </a:rPr>
              <a:t>لا </a:t>
            </a:r>
            <a:r xmlns:a="http://schemas.openxmlformats.org/drawingml/2006/main">
              <a:rPr b="0" u="none" spc="5" dirty="0">
                <a:solidFill>
                  <a:srgbClr val="4F81BC"/>
                </a:solidFill>
                <a:latin typeface="Calibri"/>
                <a:cs typeface="Calibri"/>
              </a:rPr>
              <a:t>لا </a:t>
            </a:r>
            <a:r xmlns:a="http://schemas.openxmlformats.org/drawingml/2006/main">
              <a:rPr b="0" u="none" spc="-10" dirty="0">
                <a:solidFill>
                  <a:srgbClr val="4F81BC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b="0" u="none" spc="-33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b="0" u="none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739" y="2669489"/>
            <a:ext cx="5493385" cy="297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3826510" algn="l"/>
              </a:tabLst>
              <a:bidi/>
            </a:pPr>
            <a:r xmlns:a="http://schemas.openxmlformats.org/drawingml/2006/main"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تتضمن </a:t>
            </a:r>
            <a:endParaRPr xmlns:a="http://schemas.openxmlformats.org/drawingml/2006/main" sz="4400">
              <a:latin typeface="Calibri"/>
              <a:cs typeface="Calibri"/>
            </a:endParaRPr>
            <a:r xmlns:a="http://schemas.openxmlformats.org/drawingml/2006/main">
              <a:rPr sz="4400" i="1" spc="-5" dirty="0">
                <a:solidFill>
                  <a:srgbClr val="4F81BC"/>
                </a:solidFill>
                <a:latin typeface="Calibri"/>
                <a:cs typeface="Calibri"/>
              </a:rPr>
              <a:t>الأخطاء</a:t>
            </a:r>
          </a:p>
          <a:p>
            <a:pPr xmlns:a="http://schemas.openxmlformats.org/drawingml/2006/main" marL="12700" marR="5080">
              <a:lnSpc>
                <a:spcPct val="170100"/>
              </a:lnSpc>
              <a:tabLst>
                <a:tab pos="2768600" algn="l"/>
                <a:tab pos="4622165" algn="l"/>
              </a:tabLst>
              <a:bidi/>
            </a:pPr>
            <a:r xmlns:a="http://schemas.openxmlformats.org/drawingml/2006/main"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معدات</a:t>
            </a:r>
            <a:r xmlns:a="http://schemas.openxmlformats.org/drawingml/2006/main">
              <a:rPr sz="44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6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​ </a:t>
            </a:r>
            <a:r xmlns:a="http://schemas.openxmlformats.org/drawingml/2006/main"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400" spc="-80" dirty="0">
                <a:solidFill>
                  <a:srgbClr val="4F81BC"/>
                </a:solidFill>
                <a:latin typeface="Calibri"/>
                <a:cs typeface="Calibri"/>
              </a:rPr>
              <a:t>فشل </a:t>
            </a:r>
            <a:r xmlns:a="http://schemas.openxmlformats.org/drawingml/2006/main">
              <a:rPr sz="4400" dirty="0">
                <a:solidFill>
                  <a:srgbClr val="4F81BC"/>
                </a:solidFill>
                <a:latin typeface="Calibri"/>
                <a:cs typeface="Calibri"/>
              </a:rPr>
              <a:t>،</a:t>
            </a:r>
            <a:r xmlns:a="http://schemas.openxmlformats.org/drawingml/2006/main">
              <a:rPr sz="44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5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25" dirty="0">
                <a:latin typeface="Calibri"/>
                <a:cs typeface="Calibri"/>
              </a:rPr>
              <a:t>وأخرى</a:t>
            </a:r>
            <a:r xmlns:a="http://schemas.openxmlformats.org/drawingml/2006/main">
              <a:rPr sz="44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4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40" dirty="0">
                <a:latin typeface="Calibri"/>
                <a:cs typeface="Calibri"/>
              </a:rPr>
              <a:t>نظام</a:t>
            </a:r>
            <a:r xmlns:a="http://schemas.openxmlformats.org/drawingml/2006/main">
              <a:rPr sz="44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spc="-20" dirty="0">
                <a:latin typeface="Calibri"/>
                <a:cs typeface="Calibri"/>
              </a:rPr>
              <a:t>الفشل.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296" y="1844039"/>
            <a:ext cx="3346704" cy="5013958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523" y="133350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1905"/>
            <a:ext cx="8295005" cy="1002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xmlns:a="http://schemas.openxmlformats.org/drawingml/2006/main" marL="262255" marR="5080" indent="-250190">
              <a:lnSpc>
                <a:spcPct val="100600"/>
              </a:lnSpc>
              <a:spcBef>
                <a:spcPts val="65"/>
              </a:spcBef>
              <a:bidi/>
            </a:pP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المنظمة الدولية للهجرة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(2000)</a:t>
            </a:r>
            <a:r xmlns:a="http://schemas.openxmlformats.org/drawingml/2006/main">
              <a:rPr sz="3200" b="0" u="none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وضع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خارج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b="0" u="none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none" spc="-15" dirty="0"/>
              <a:t>أربع طبقات</a:t>
            </a:r>
            <a:r xmlns:a="http://schemas.openxmlformats.org/drawingml/2006/main">
              <a:rPr sz="3200" u="none" spc="25" dirty="0"/>
              <a:t> </a:t>
            </a:r>
            <a:r xmlns:a="http://schemas.openxmlformats.org/drawingml/2006/main">
              <a:rPr sz="3200" u="none" spc="-15" dirty="0"/>
              <a:t>يقترب</a:t>
            </a:r>
            <a:r xmlns:a="http://schemas.openxmlformats.org/drawingml/2006/main">
              <a:rPr sz="3200" u="none" spc="30" dirty="0"/>
              <a:t> </a:t>
            </a:r>
            <a:r xmlns:a="http://schemas.openxmlformats.org/drawingml/2006/main">
              <a:rPr sz="3200" b="0" u="none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b="0" u="none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3200" b="0" u="none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25" dirty="0">
                <a:latin typeface="Calibri"/>
                <a:cs typeface="Calibri"/>
              </a:rPr>
              <a:t>الاستراتيجية</a:t>
            </a:r>
            <a:r xmlns:a="http://schemas.openxmlformats.org/drawingml/2006/main">
              <a:rPr sz="3200"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لتحسين</a:t>
            </a:r>
            <a:r xmlns:a="http://schemas.openxmlformats.org/drawingml/2006/main">
              <a:rPr sz="3200" b="0" u="none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25" dirty="0">
                <a:latin typeface="Calibri"/>
                <a:cs typeface="Calibri"/>
              </a:rPr>
              <a:t>أمان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46605"/>
            <a:ext cx="5355590" cy="430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515620" algn="l"/>
                <a:tab pos="2302510" algn="l"/>
                <a:tab pos="2677160" algn="l"/>
                <a:tab pos="435419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1.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إنشاء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تركيز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وطني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8890">
              <a:lnSpc>
                <a:spcPct val="170000"/>
              </a:lnSpc>
              <a:tabLst>
                <a:tab pos="673735" algn="l"/>
                <a:tab pos="1985010" algn="l"/>
                <a:tab pos="2110105" algn="l"/>
                <a:tab pos="2945130" algn="l"/>
                <a:tab pos="4311650" algn="l"/>
                <a:tab pos="4948555" algn="l"/>
              </a:tabLst>
              <a:bidi/>
            </a:pPr>
            <a:r xmlns:a="http://schemas.openxmlformats.org/drawingml/2006/main">
              <a:rPr sz="3600" spc="-35" dirty="0">
                <a:latin typeface="Calibri"/>
                <a:cs typeface="Calibri"/>
              </a:rPr>
              <a:t>لإنشاء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أدوات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قيادية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وبحثية 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وبروتوكولات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9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70100"/>
              </a:lnSpc>
              <a:tabLst>
                <a:tab pos="2128520" algn="l"/>
                <a:tab pos="3314700" algn="l"/>
              </a:tabLst>
              <a:bidi/>
            </a:pP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زيادة </a:t>
            </a:r>
            <a:r xmlns:a="http://schemas.openxmlformats.org/drawingml/2006/main">
              <a:rPr sz="3600" spc="-70" dirty="0">
                <a:solidFill>
                  <a:srgbClr val="4F81BC"/>
                </a:solidFill>
                <a:latin typeface="Calibri"/>
                <a:cs typeface="Calibri"/>
              </a:rPr>
              <a:t>معرفة </a:t>
            </a:r>
            <a:r xmlns:a="http://schemas.openxmlformats.org/drawingml/2006/main"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الحافة 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الأساسية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عن</a:t>
            </a:r>
            <a:r xmlns:a="http://schemas.openxmlformats.org/drawingml/2006/main"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5" dirty="0">
                <a:solidFill>
                  <a:srgbClr val="4F81BC"/>
                </a:solidFill>
                <a:latin typeface="Calibri"/>
                <a:cs typeface="Calibri"/>
              </a:rPr>
              <a:t>سلامة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23" y="1121663"/>
            <a:ext cx="9144000" cy="5736590"/>
            <a:chOff x="1523" y="1121663"/>
            <a:chExt cx="9144000" cy="5736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7" y="3715511"/>
              <a:ext cx="3538727" cy="31424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3" y="1124711"/>
              <a:ext cx="3419855" cy="2590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6" y="6635495"/>
              <a:ext cx="2014728" cy="2225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1126235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1905"/>
            <a:ext cx="8295005" cy="1002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xmlns:a="http://schemas.openxmlformats.org/drawingml/2006/main" marL="262255" marR="5080" indent="-250190">
              <a:lnSpc>
                <a:spcPct val="100600"/>
              </a:lnSpc>
              <a:spcBef>
                <a:spcPts val="65"/>
              </a:spcBef>
              <a:bidi/>
            </a:pP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المنظمة الدولية للهجرة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(2000)</a:t>
            </a:r>
            <a:r xmlns:a="http://schemas.openxmlformats.org/drawingml/2006/main">
              <a:rPr sz="3200" b="0" u="none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وضع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خارج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b="0" u="none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none" spc="-15" dirty="0"/>
              <a:t>أربع طبقات</a:t>
            </a:r>
            <a:r xmlns:a="http://schemas.openxmlformats.org/drawingml/2006/main">
              <a:rPr sz="3200" u="none" spc="25" dirty="0"/>
              <a:t> </a:t>
            </a:r>
            <a:r xmlns:a="http://schemas.openxmlformats.org/drawingml/2006/main">
              <a:rPr sz="3200" u="none" spc="-15" dirty="0"/>
              <a:t>يقترب</a:t>
            </a:r>
            <a:r xmlns:a="http://schemas.openxmlformats.org/drawingml/2006/main">
              <a:rPr sz="3200" u="none" spc="30" dirty="0"/>
              <a:t> </a:t>
            </a:r>
            <a:r xmlns:a="http://schemas.openxmlformats.org/drawingml/2006/main">
              <a:rPr sz="3200" b="0" u="none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b="0" u="none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3200" b="0" u="none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25" dirty="0">
                <a:latin typeface="Calibri"/>
                <a:cs typeface="Calibri"/>
              </a:rPr>
              <a:t>الاستراتيجية</a:t>
            </a:r>
            <a:r xmlns:a="http://schemas.openxmlformats.org/drawingml/2006/main">
              <a:rPr sz="3200"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لتحسين</a:t>
            </a:r>
            <a:r xmlns:a="http://schemas.openxmlformats.org/drawingml/2006/main">
              <a:rPr sz="3200" b="0" u="none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25" dirty="0">
                <a:latin typeface="Calibri"/>
                <a:cs typeface="Calibri"/>
              </a:rPr>
              <a:t>أمان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503375"/>
            <a:ext cx="535622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2.</a:t>
            </a:r>
            <a:r xmlns:a="http://schemas.openxmlformats.org/drawingml/2006/main">
              <a:rPr sz="3000" spc="5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تعريف</a:t>
            </a:r>
            <a:r xmlns:a="http://schemas.openxmlformats.org/drawingml/2006/main">
              <a:rPr sz="3000" spc="5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يتعلم</a:t>
            </a:r>
            <a:r xmlns:a="http://schemas.openxmlformats.org/drawingml/2006/main">
              <a:rPr sz="3000" spc="5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3000" spc="5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أخطاء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70100"/>
              </a:lnSpc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خلال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3000" spc="6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على مستوى البلاد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عام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إلزامي</a:t>
            </a:r>
            <a:r xmlns:a="http://schemas.openxmlformats.org/drawingml/2006/main">
              <a:rPr sz="3000" spc="6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التقارير</a:t>
            </a:r>
            <a:r xmlns:a="http://schemas.openxmlformats.org/drawingml/2006/main"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نظام</a:t>
            </a:r>
            <a:r xmlns:a="http://schemas.openxmlformats.org/drawingml/2006/main"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حسنًا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مشجع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موظفي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الرعاية الصحية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والممارسين و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ستشارك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فيها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تطوعي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التقارير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الأنظمة.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4144" y="4148327"/>
            <a:ext cx="3401695" cy="2710180"/>
            <a:chOff x="5724144" y="4148327"/>
            <a:chExt cx="3401695" cy="27101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44" y="4148327"/>
              <a:ext cx="3401567" cy="270967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6" y="6635495"/>
              <a:ext cx="2014728" cy="22250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888" y="1341119"/>
            <a:ext cx="3563111" cy="2663952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23" y="11262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05"/>
            <a:ext cx="8600440" cy="646049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xmlns:a="http://schemas.openxmlformats.org/drawingml/2006/main" marL="567690" marR="5080" indent="-250190" algn="just">
              <a:lnSpc>
                <a:spcPct val="100600"/>
              </a:lnSpc>
              <a:spcBef>
                <a:spcPts val="65"/>
              </a:spcBef>
              <a:bidi/>
            </a:pP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وضعت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المنظمة الدولية للهجرة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(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2000)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نهجًا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من أربع طبقات 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لـ</a:t>
            </a:r>
            <a:r xmlns:a="http://schemas.openxmlformats.org/drawingml/2006/main">
              <a:rPr sz="3200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تطوير</a:t>
            </a:r>
            <a:r xmlns:a="http://schemas.openxmlformats.org/drawingml/2006/main">
              <a:rPr sz="3200" spc="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الاستراتيجية</a:t>
            </a:r>
            <a:r xmlns:a="http://schemas.openxmlformats.org/drawingml/2006/main">
              <a:rPr sz="3200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لتحسين</a:t>
            </a:r>
            <a:r xmlns:a="http://schemas.openxmlformats.org/drawingml/2006/main">
              <a:rPr sz="3200" spc="-2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أمان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3252470" algn="just">
              <a:lnSpc>
                <a:spcPts val="6150"/>
              </a:lnSpc>
              <a:spcBef>
                <a:spcPts val="535"/>
              </a:spcBef>
              <a:bidi/>
            </a:pP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3. 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رفع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أداء</a:t>
            </a:r>
            <a:r xmlns:a="http://schemas.openxmlformats.org/drawingml/2006/main">
              <a:rPr sz="3200" spc="-7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التوقعات 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والمعايير </a:t>
            </a:r>
            <a:r xmlns:a="http://schemas.openxmlformats.org/drawingml/2006/main"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تحسينات</a:t>
            </a:r>
            <a:r xmlns:a="http://schemas.openxmlformats.org/drawingml/2006/main">
              <a:rPr sz="3200" spc="4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49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45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أمان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algn="just">
              <a:lnSpc>
                <a:spcPct val="100000"/>
              </a:lnSpc>
              <a:spcBef>
                <a:spcPts val="1710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خلال</a:t>
            </a:r>
            <a:r xmlns:a="http://schemas.openxmlformats.org/drawingml/2006/main">
              <a:rPr sz="3200" spc="690" dirty="0">
                <a:latin typeface="Calibri"/>
                <a:cs typeface="Calibri"/>
              </a:rPr>
              <a:t>   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165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11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احترافي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3256915" algn="just">
              <a:lnSpc>
                <a:spcPts val="6150"/>
              </a:lnSpc>
              <a:spcBef>
                <a:spcPts val="385"/>
              </a:spcBef>
              <a:tabLst>
                <a:tab pos="436626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المنظمات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المشترين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الجماعيين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وما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ذلك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الصحية.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11262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47359" y="1484141"/>
            <a:ext cx="3596640" cy="5374005"/>
            <a:chOff x="5547359" y="1484141"/>
            <a:chExt cx="3596640" cy="53740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80887" y="1484141"/>
              <a:ext cx="3563111" cy="255084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7359" y="3861815"/>
              <a:ext cx="3563112" cy="29961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86983" y="6455663"/>
              <a:ext cx="3523488" cy="4023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149" y="1905"/>
            <a:ext cx="8295005" cy="100266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xmlns:a="http://schemas.openxmlformats.org/drawingml/2006/main" marL="262255" marR="5080" indent="-250190">
              <a:lnSpc>
                <a:spcPct val="100600"/>
              </a:lnSpc>
              <a:spcBef>
                <a:spcPts val="65"/>
              </a:spcBef>
              <a:bidi/>
            </a:pP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المنظمة الدولية للهجرة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(2000)</a:t>
            </a:r>
            <a:r xmlns:a="http://schemas.openxmlformats.org/drawingml/2006/main">
              <a:rPr sz="3200" b="0" u="none" spc="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وضع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خارج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b="0" u="none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u="none" spc="-15" dirty="0"/>
              <a:t>أربع طبقات</a:t>
            </a:r>
            <a:r xmlns:a="http://schemas.openxmlformats.org/drawingml/2006/main">
              <a:rPr sz="3200" u="none" spc="25" dirty="0"/>
              <a:t> </a:t>
            </a:r>
            <a:r xmlns:a="http://schemas.openxmlformats.org/drawingml/2006/main">
              <a:rPr sz="3200" u="none" spc="-15" dirty="0"/>
              <a:t>يقترب</a:t>
            </a:r>
            <a:r xmlns:a="http://schemas.openxmlformats.org/drawingml/2006/main">
              <a:rPr sz="3200" u="none" spc="30" dirty="0"/>
              <a:t> </a:t>
            </a:r>
            <a:r xmlns:a="http://schemas.openxmlformats.org/drawingml/2006/main">
              <a:rPr sz="3200" b="0" u="none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b="0" u="none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3200" b="0" u="none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25" dirty="0">
                <a:latin typeface="Calibri"/>
                <a:cs typeface="Calibri"/>
              </a:rPr>
              <a:t>الاستراتيجية</a:t>
            </a:r>
            <a:r xmlns:a="http://schemas.openxmlformats.org/drawingml/2006/main">
              <a:rPr sz="3200"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لتحسين</a:t>
            </a:r>
            <a:r xmlns:a="http://schemas.openxmlformats.org/drawingml/2006/main">
              <a:rPr sz="3200" b="0" u="none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b="0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0" u="none" spc="-25" dirty="0">
                <a:latin typeface="Calibri"/>
                <a:cs typeface="Calibri"/>
              </a:rPr>
              <a:t>أمان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30578"/>
            <a:ext cx="5355590" cy="430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4.</a:t>
            </a:r>
            <a:r xmlns:a="http://schemas.openxmlformats.org/drawingml/2006/main">
              <a:rPr sz="3600" spc="1255" dirty="0">
                <a:solidFill>
                  <a:srgbClr val="4F81BC"/>
                </a:solidFill>
                <a:latin typeface="Calibri"/>
                <a:cs typeface="Calibri"/>
              </a:rPr>
              <a:t> 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التنفيذ</a:t>
            </a:r>
            <a:r xmlns:a="http://schemas.openxmlformats.org/drawingml/2006/main">
              <a:rPr sz="3600" spc="12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127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6350" algn="just">
              <a:lnSpc>
                <a:spcPts val="7350"/>
              </a:lnSpc>
              <a:spcBef>
                <a:spcPts val="545"/>
              </a:spcBef>
              <a:bidi/>
            </a:pPr>
            <a:r xmlns:a="http://schemas.openxmlformats.org/drawingml/2006/main"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أنظمة </a:t>
            </a:r>
            <a:r xmlns:a="http://schemas.openxmlformats.org/drawingml/2006/main"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السلامة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3600" spc="7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spc="8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لضمان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آمن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الممارسات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توصيل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منطقة.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7359" y="1414270"/>
            <a:ext cx="3596640" cy="5333194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523" y="11262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788" y="147904"/>
            <a:ext cx="529971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3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b="0" u="none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الممارسات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72520"/>
            <a:ext cx="8976360" cy="1673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  <a:tab pos="1887220" algn="l"/>
                <a:tab pos="3238500" algn="l"/>
                <a:tab pos="5104130" algn="l"/>
                <a:tab pos="6250940" algn="l"/>
              </a:tabLst>
              <a:bidi/>
            </a:pPr>
            <a:r xmlns:a="http://schemas.openxmlformats.org/drawingml/2006/main">
              <a:rPr sz="3600" spc="-85" dirty="0">
                <a:latin typeface="Calibri"/>
                <a:cs typeface="Calibri"/>
              </a:rPr>
              <a:t>ممارسات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سلامة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المرضى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الموصى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بها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تطبيق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بواسطة AHRQ </a:t>
            </a:r>
            <a:r xmlns:a="http://schemas.openxmlformats.org/drawingml/2006/main">
              <a:rPr sz="3600" spc="20" dirty="0">
                <a:latin typeface="Calibri"/>
                <a:cs typeface="Calibri"/>
              </a:rPr>
              <a:t>(AHRQ،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2013).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071" y="3502150"/>
            <a:ext cx="3797244" cy="33144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831155"/>
            <a:ext cx="4428744" cy="302684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888" y="45719"/>
            <a:ext cx="3516578" cy="92354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111963"/>
            <a:ext cx="81464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20" dirty="0">
                <a:latin typeface="Calibri"/>
                <a:cs typeface="Calibri"/>
              </a:rPr>
              <a:t>بقوة</a:t>
            </a:r>
            <a:r xmlns:a="http://schemas.openxmlformats.org/drawingml/2006/main">
              <a:rPr b="0" u="none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b="0" u="none" spc="9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تطبيق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258011"/>
            <a:ext cx="5574665" cy="513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يُسلِّم</a:t>
            </a:r>
            <a:r xmlns:a="http://schemas.openxmlformats.org/drawingml/2006/main">
              <a:rPr sz="36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صحة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80"/>
              </a:spcBef>
              <a:buFont typeface="Microsoft Sans Serif"/>
              <a:buChar char="•"/>
              <a:tabLst>
                <a:tab pos="357505" algn="l"/>
                <a:tab pos="3445510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حاجز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احتياطات</a:t>
            </a:r>
            <a:r xmlns:a="http://schemas.openxmlformats.org/drawingml/2006/main">
              <a:rPr sz="3600" spc="7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منع </a:t>
            </a:r>
            <a:r xmlns:a="http://schemas.openxmlformats.org/drawingml/2006/main">
              <a:rPr sz="3600" spc="5" dirty="0">
                <a:solidFill>
                  <a:srgbClr val="4F81BC"/>
                </a:solidFill>
                <a:latin typeface="Calibri"/>
                <a:cs typeface="Calibri"/>
              </a:rPr>
              <a:t>كل </a:t>
            </a:r>
            <a:r xmlns:a="http://schemas.openxmlformats.org/drawingml/2006/main">
              <a:rPr sz="3600" spc="-45" dirty="0">
                <a:solidFill>
                  <a:srgbClr val="4F81BC"/>
                </a:solidFill>
                <a:latin typeface="Calibri"/>
                <a:cs typeface="Calibri"/>
              </a:rPr>
              <a:t>ما 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يرتبط </a:t>
            </a:r>
            <a:r xmlns:a="http://schemas.openxmlformats.org/drawingml/2006/main">
              <a:rPr sz="3600" spc="-60" dirty="0">
                <a:solidFill>
                  <a:srgbClr val="4F81BC"/>
                </a:solidFill>
                <a:latin typeface="Calibri"/>
                <a:cs typeface="Calibri"/>
              </a:rPr>
              <a:t>بها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العدوى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11430" indent="-344805" algn="just">
              <a:lnSpc>
                <a:spcPct val="170100"/>
              </a:lnSpc>
              <a:spcBef>
                <a:spcPts val="65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تستخدم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قائمة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خطير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الاختصارات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48511"/>
            <a:ext cx="9144000" cy="2021205"/>
            <a:chOff x="0" y="1048511"/>
            <a:chExt cx="9144000" cy="2021205"/>
          </a:xfrm>
        </p:grpSpPr>
        <p:sp>
          <p:nvSpPr>
            <p:cNvPr id="5" name="object 5"/>
            <p:cNvSpPr/>
            <p:nvPr/>
          </p:nvSpPr>
          <p:spPr>
            <a:xfrm>
              <a:off x="0" y="1048511"/>
              <a:ext cx="9133840" cy="9525"/>
            </a:xfrm>
            <a:custGeom>
              <a:avLst/>
              <a:gdLst/>
              <a:ahLst/>
              <a:cxnLst/>
              <a:rect l="l" t="t" r="r" b="b"/>
              <a:pathLst>
                <a:path w="9133840" h="9525">
                  <a:moveTo>
                    <a:pt x="913333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33332" y="9144"/>
                  </a:lnTo>
                  <a:lnTo>
                    <a:pt x="913333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67399" y="1051559"/>
              <a:ext cx="3276600" cy="20177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67400" y="3145535"/>
            <a:ext cx="3264407" cy="37124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111963"/>
            <a:ext cx="81464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20" dirty="0">
                <a:latin typeface="Calibri"/>
                <a:cs typeface="Calibri"/>
              </a:rPr>
              <a:t>بقوة</a:t>
            </a:r>
            <a:r xmlns:a="http://schemas.openxmlformats.org/drawingml/2006/main">
              <a:rPr b="0" u="none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b="0" u="none" spc="9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تطبيق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94003"/>
            <a:ext cx="5569585" cy="539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6870" algn="l"/>
                <a:tab pos="357505" algn="l"/>
                <a:tab pos="2908935" algn="l"/>
                <a:tab pos="492760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تحضيري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9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قائمة </a:t>
            </a:r>
            <a:r xmlns:a="http://schemas.openxmlformats.org/drawingml/2006/main">
              <a:rPr sz="3200" spc="15" dirty="0">
                <a:solidFill>
                  <a:srgbClr val="4F81BC"/>
                </a:solidFill>
                <a:latin typeface="Calibri"/>
                <a:cs typeface="Calibri"/>
              </a:rPr>
              <a:t>التحقق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algn="just">
              <a:lnSpc>
                <a:spcPct val="100000"/>
              </a:lnSpc>
              <a:spcBef>
                <a:spcPts val="2305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التخدير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قوائم المراجعة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60100"/>
              </a:lnSpc>
              <a:spcBef>
                <a:spcPts val="77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استخدام الموجات فوق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الصوتية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الوقت الحقيقي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مركزي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خط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وضع.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6350" indent="-344805" algn="just">
              <a:lnSpc>
                <a:spcPct val="16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الحزم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تتضمن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قوائم المراجعة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مركزي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خط</a:t>
            </a:r>
            <a:r xmlns:a="http://schemas.openxmlformats.org/drawingml/2006/main"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إدراج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48511"/>
            <a:ext cx="9133840" cy="2094230"/>
            <a:chOff x="0" y="1048511"/>
            <a:chExt cx="9133840" cy="2094230"/>
          </a:xfrm>
        </p:grpSpPr>
        <p:sp>
          <p:nvSpPr>
            <p:cNvPr id="5" name="object 5"/>
            <p:cNvSpPr/>
            <p:nvPr/>
          </p:nvSpPr>
          <p:spPr>
            <a:xfrm>
              <a:off x="0" y="1048511"/>
              <a:ext cx="9133840" cy="9525"/>
            </a:xfrm>
            <a:custGeom>
              <a:avLst/>
              <a:gdLst/>
              <a:ahLst/>
              <a:cxnLst/>
              <a:rect l="l" t="t" r="r" b="b"/>
              <a:pathLst>
                <a:path w="9133840" h="9525">
                  <a:moveTo>
                    <a:pt x="913333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33332" y="9144"/>
                  </a:lnTo>
                  <a:lnTo>
                    <a:pt x="913333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0655" y="1051559"/>
              <a:ext cx="3026663" cy="2090927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0756" y="3251853"/>
            <a:ext cx="2776563" cy="152382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10655" y="5013959"/>
            <a:ext cx="3133725" cy="1844039"/>
            <a:chOff x="6010655" y="5013959"/>
            <a:chExt cx="3133725" cy="1844039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0655" y="5013959"/>
              <a:ext cx="3133343" cy="18440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0655" y="6516622"/>
              <a:ext cx="713231" cy="3413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73439" y="6544055"/>
              <a:ext cx="658368" cy="3139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3326" y="111963"/>
            <a:ext cx="8146415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20" dirty="0">
                <a:latin typeface="Calibri"/>
                <a:cs typeface="Calibri"/>
              </a:rPr>
              <a:t>بقوة</a:t>
            </a:r>
            <a:r xmlns:a="http://schemas.openxmlformats.org/drawingml/2006/main">
              <a:rPr b="0" u="none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b="0" u="none" spc="9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تطبيق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19795"/>
            <a:ext cx="5718810" cy="5697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التدخلات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يقلل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بولي</a:t>
            </a:r>
            <a:r xmlns:a="http://schemas.openxmlformats.org/drawingml/2006/main">
              <a:rPr sz="3000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قسطرة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يستخدم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مشتمل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قسطرة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التذكيرات،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وأوامر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التوقف 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التمريض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بدأت</a:t>
            </a:r>
            <a:r xmlns:a="http://schemas.openxmlformats.org/drawingml/2006/main">
              <a:rPr sz="30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إزالة</a:t>
            </a:r>
            <a:r xmlns:a="http://schemas.openxmlformats.org/drawingml/2006/main">
              <a:rPr sz="30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البروتوكولات.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11430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متعدد المكونات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التدخلات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يقلل</a:t>
            </a:r>
            <a:r xmlns:a="http://schemas.openxmlformats.org/drawingml/2006/main">
              <a:rPr sz="30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ضغط</a:t>
            </a:r>
            <a:r xmlns:a="http://schemas.openxmlformats.org/drawingml/2006/main">
              <a:rPr sz="30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القرحات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6985" indent="-344805" algn="just">
              <a:lnSpc>
                <a:spcPct val="150100"/>
              </a:lnSpc>
              <a:spcBef>
                <a:spcPts val="72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التدخلات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الوقاية</a:t>
            </a:r>
            <a:r xmlns:a="http://schemas.openxmlformats.org/drawingml/2006/main">
              <a:rPr sz="3000" spc="-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0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السكتة الدماغية الإقفارية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940552" y="1267967"/>
            <a:ext cx="3203575" cy="4032885"/>
            <a:chOff x="5940552" y="1267967"/>
            <a:chExt cx="3203575" cy="403288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1267967"/>
              <a:ext cx="3191255" cy="2447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616" y="3645407"/>
              <a:ext cx="3072384" cy="1655064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6047232" y="5443728"/>
            <a:ext cx="3084830" cy="1393190"/>
            <a:chOff x="6047232" y="5443728"/>
            <a:chExt cx="3084830" cy="139319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2952" y="5465064"/>
              <a:ext cx="487425" cy="4876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47232" y="5443728"/>
              <a:ext cx="3084575" cy="1392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177" y="111963"/>
            <a:ext cx="61645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30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تطبيق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86129"/>
            <a:ext cx="5858510" cy="545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indent="-34480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متعدد المكونات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>
              <a:lnSpc>
                <a:spcPct val="100000"/>
              </a:lnSpc>
              <a:spcBef>
                <a:spcPts val="3025"/>
              </a:spcBef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التدخلات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يسقط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8255" indent="-344805">
              <a:lnSpc>
                <a:spcPct val="170000"/>
              </a:lnSpc>
              <a:spcBef>
                <a:spcPts val="869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يستخدم</a:t>
            </a:r>
            <a:r xmlns:a="http://schemas.openxmlformats.org/drawingml/2006/main">
              <a:rPr sz="3600" spc="1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1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سريري</a:t>
            </a:r>
            <a:r xmlns:a="http://schemas.openxmlformats.org/drawingml/2006/main">
              <a:rPr sz="3600" spc="19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الصيادلة</a:t>
            </a:r>
            <a:r xmlns:a="http://schemas.openxmlformats.org/drawingml/2006/main">
              <a:rPr sz="3600" spc="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سلبي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الأحداث.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70100"/>
              </a:lnSpc>
              <a:spcBef>
                <a:spcPts val="865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مُحوسب</a:t>
            </a:r>
            <a:r xmlns:a="http://schemas.openxmlformats.org/drawingml/2006/main">
              <a:rPr sz="3600" spc="3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مزود</a:t>
            </a:r>
            <a:r xmlns:a="http://schemas.openxmlformats.org/drawingml/2006/main">
              <a:rPr sz="3600" spc="3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طلب</a:t>
            </a:r>
            <a:r xmlns:a="http://schemas.openxmlformats.org/drawingml/2006/main">
              <a:rPr sz="3600" spc="-7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دخول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(CPOE)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1670" y="1197863"/>
            <a:ext cx="2871285" cy="1523936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6227064" y="2926079"/>
            <a:ext cx="2905125" cy="3931920"/>
            <a:chOff x="6227064" y="2926079"/>
            <a:chExt cx="2905125" cy="39319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9458" y="2926079"/>
              <a:ext cx="2207008" cy="21614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5096255"/>
              <a:ext cx="2904743" cy="1761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95274"/>
            <a:ext cx="9144000" cy="6562725"/>
            <a:chOff x="0" y="295274"/>
            <a:chExt cx="9144000" cy="6562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275" y="295274"/>
              <a:ext cx="8553450" cy="656272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1664" y="6449567"/>
              <a:ext cx="4212335" cy="4084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516878"/>
              <a:ext cx="4355592" cy="13411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5768" y="3788664"/>
              <a:ext cx="2618231" cy="12954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177" y="111963"/>
            <a:ext cx="61645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30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تطبيق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59001"/>
            <a:ext cx="5854065" cy="568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مصالحة.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7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الحصول على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أُبلغ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موافقة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تحسين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فهم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المرضى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محتمل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مخاطر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إجراءات.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70100"/>
              </a:lnSpc>
              <a:spcBef>
                <a:spcPts val="77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جراحي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حصيلة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القياسات.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48511"/>
            <a:ext cx="9133840" cy="5809615"/>
            <a:chOff x="0" y="1048511"/>
            <a:chExt cx="9133840" cy="5809615"/>
          </a:xfrm>
        </p:grpSpPr>
        <p:sp>
          <p:nvSpPr>
            <p:cNvPr id="5" name="object 5"/>
            <p:cNvSpPr/>
            <p:nvPr/>
          </p:nvSpPr>
          <p:spPr>
            <a:xfrm>
              <a:off x="0" y="1048511"/>
              <a:ext cx="9133840" cy="9525"/>
            </a:xfrm>
            <a:custGeom>
              <a:avLst/>
              <a:gdLst/>
              <a:ahLst/>
              <a:cxnLst/>
              <a:rect l="l" t="t" r="r" b="b"/>
              <a:pathLst>
                <a:path w="9133840" h="9525">
                  <a:moveTo>
                    <a:pt x="9133332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9133332" y="9144"/>
                  </a:lnTo>
                  <a:lnTo>
                    <a:pt x="9133332" y="0"/>
                  </a:lnTo>
                  <a:close/>
                </a:path>
              </a:pathLst>
            </a:custGeom>
            <a:solidFill>
              <a:srgbClr val="497D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72784" y="2566415"/>
              <a:ext cx="2859023" cy="42915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2784" y="1097279"/>
              <a:ext cx="2859023" cy="16824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4177" y="111963"/>
            <a:ext cx="616458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30" dirty="0">
                <a:latin typeface="Calibri"/>
                <a:cs typeface="Calibri"/>
              </a:rPr>
              <a:t>يشجع</a:t>
            </a:r>
            <a:r xmlns:a="http://schemas.openxmlformats.org/drawingml/2006/main">
              <a:rPr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تطبيق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86434"/>
            <a:ext cx="5640070" cy="568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الممارسات</a:t>
            </a:r>
            <a:r xmlns:a="http://schemas.openxmlformats.org/drawingml/2006/main">
              <a:rPr sz="3200" spc="14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14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يقلل</a:t>
            </a:r>
            <a:r xmlns:a="http://schemas.openxmlformats.org/drawingml/2006/main">
              <a:rPr sz="3200" spc="14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إشعاع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9525" algn="just">
              <a:lnSpc>
                <a:spcPct val="170100"/>
              </a:lnSpc>
              <a:bidi/>
            </a:pP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التعرض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من خلال التنظير الفلوري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محسوب</a:t>
            </a:r>
            <a:r xmlns:a="http://schemas.openxmlformats.org/drawingml/2006/main">
              <a:rPr sz="32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التصوير المقطعي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المسح الضوئي.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70100"/>
              </a:lnSpc>
              <a:spcBef>
                <a:spcPts val="76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التوثيق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التفضيلات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للحفاظ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على الحياة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علاج.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28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سريع</a:t>
            </a:r>
            <a:r xmlns:a="http://schemas.openxmlformats.org/drawingml/2006/main">
              <a:rPr sz="3200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إجابة</a:t>
            </a:r>
            <a:r xmlns:a="http://schemas.openxmlformats.org/drawingml/2006/main">
              <a:rPr sz="3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الأنظمة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267967"/>
            <a:ext cx="3191255" cy="55900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247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5" dirty="0">
                <a:latin typeface="Calibri"/>
                <a:cs typeface="Calibri"/>
              </a:rPr>
              <a:t>أساسي</a:t>
            </a:r>
            <a:r xmlns:a="http://schemas.openxmlformats.org/drawingml/2006/main">
              <a:rPr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مبادئ</a:t>
            </a:r>
            <a:r xmlns:a="http://schemas.openxmlformats.org/drawingml/2006/main">
              <a:rPr b="0" u="none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b="0" u="none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أمان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76020"/>
            <a:ext cx="59099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1.</a:t>
            </a:r>
            <a:r xmlns:a="http://schemas.openxmlformats.org/drawingml/2006/main">
              <a:rPr sz="24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2400" spc="-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20" dirty="0">
                <a:solidFill>
                  <a:srgbClr val="4F81BC"/>
                </a:solidFill>
                <a:latin typeface="Calibri"/>
                <a:cs typeface="Calibri"/>
              </a:rPr>
              <a:t>أمان</a:t>
            </a:r>
            <a:r xmlns:a="http://schemas.openxmlformats.org/drawingml/2006/main">
              <a:rPr sz="2400" b="1" spc="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15" dirty="0">
                <a:solidFill>
                  <a:srgbClr val="4F81BC"/>
                </a:solidFill>
                <a:latin typeface="Calibri"/>
                <a:cs typeface="Calibri"/>
              </a:rPr>
              <a:t>يخرج </a:t>
            </a:r>
            <a:r xmlns:a="http://schemas.openxmlformats.org/drawingml/2006/main">
              <a:rPr sz="2400" b="1" spc="-5" dirty="0">
                <a:solidFill>
                  <a:srgbClr val="4F81BC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24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b="1" spc="-25" dirty="0">
                <a:solidFill>
                  <a:srgbClr val="4F81BC"/>
                </a:solidFill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2400" b="1" spc="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b="1" dirty="0">
                <a:solidFill>
                  <a:srgbClr val="4F81BC"/>
                </a:solidFill>
                <a:latin typeface="Calibri"/>
                <a:cs typeface="Calibri"/>
              </a:rPr>
              <a:t>تصميم </a:t>
            </a:r>
            <a:r xmlns:a="http://schemas.openxmlformats.org/drawingml/2006/main">
              <a:rPr sz="2400" b="1" dirty="0">
                <a:latin typeface="Calibri"/>
                <a:cs typeface="Calibri"/>
              </a:rPr>
              <a:t>.</a:t>
            </a:r>
            <a:endParaRPr xmlns:a="http://schemas.openxmlformats.org/drawingml/2006/main"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464054"/>
            <a:ext cx="5928995" cy="44157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9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81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81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معقد</a:t>
            </a:r>
            <a:r xmlns:a="http://schemas.openxmlformats.org/drawingml/2006/main">
              <a:rPr sz="3200" spc="8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8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نظام</a:t>
            </a:r>
            <a:r xmlns:a="http://schemas.openxmlformats.org/drawingml/2006/main">
              <a:rPr sz="3200" spc="7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يكون،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ct val="160100"/>
              </a:lnSpc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فرصة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7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خطأ،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خصوصاً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عندما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مختلف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عمل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معاً.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الأنظمة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لديها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العديد من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عناصر.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318503" y="3069335"/>
            <a:ext cx="2825750" cy="3789045"/>
            <a:chOff x="6318503" y="3069335"/>
            <a:chExt cx="2825750" cy="378904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8503" y="4736591"/>
              <a:ext cx="2825495" cy="21214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59879" y="3069335"/>
              <a:ext cx="2484118" cy="166725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409944" y="1474382"/>
            <a:ext cx="2689860" cy="1479550"/>
            <a:chOff x="6409944" y="1474382"/>
            <a:chExt cx="2689860" cy="147955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1291" y="1474382"/>
              <a:ext cx="2627952" cy="147952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09944" y="1673352"/>
              <a:ext cx="871727" cy="289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85850"/>
            <a:ext cx="8988425" cy="4464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2.</a:t>
            </a:r>
            <a:r xmlns:a="http://schemas.openxmlformats.org/drawingml/2006/main">
              <a:rPr sz="3200" spc="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أمان</a:t>
            </a:r>
            <a:r xmlns:a="http://schemas.openxmlformats.org/drawingml/2006/main">
              <a:rPr sz="3200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تم 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تصميمه</a:t>
            </a:r>
            <a:r xmlns:a="http://schemas.openxmlformats.org/drawingml/2006/main">
              <a:rPr sz="3200" b="1" spc="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اجل</a:t>
            </a:r>
            <a:r xmlns:a="http://schemas.openxmlformats.org/drawingml/2006/main">
              <a:rPr sz="3200" b="1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طبيعة</a:t>
            </a:r>
            <a:r xmlns:a="http://schemas.openxmlformats.org/drawingml/2006/main">
              <a:rPr sz="3200" b="1" spc="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المرض.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xmlns:a="http://schemas.openxmlformats.org/drawingml/2006/main" marL="356870" marR="8255" indent="-344805">
              <a:lnSpc>
                <a:spcPct val="150100"/>
              </a:lnSpc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3200" spc="1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200" spc="1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1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تمت معالجته</a:t>
            </a:r>
            <a:r xmlns:a="http://schemas.openxmlformats.org/drawingml/2006/main">
              <a:rPr sz="3200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200" spc="1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موحد</a:t>
            </a:r>
            <a:r xmlns:a="http://schemas.openxmlformats.org/drawingml/2006/main">
              <a:rPr sz="3200" spc="1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006FC0"/>
                </a:solidFill>
                <a:latin typeface="Calibri"/>
                <a:cs typeface="Calibri"/>
              </a:rPr>
              <a:t>البروتوكولات</a:t>
            </a:r>
            <a:r xmlns:a="http://schemas.openxmlformats.org/drawingml/2006/main">
              <a:rPr sz="3200" spc="-70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006FC0"/>
                </a:solidFill>
                <a:latin typeface="Calibri"/>
                <a:cs typeface="Calibri"/>
              </a:rPr>
              <a:t>و/أو</a:t>
            </a:r>
            <a:r xmlns:a="http://schemas.openxmlformats.org/drawingml/2006/main">
              <a:rPr sz="3200" spc="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006FC0"/>
                </a:solidFill>
                <a:latin typeface="Calibri"/>
                <a:cs typeface="Calibri"/>
              </a:rPr>
              <a:t>المبادئ التوجيهية</a:t>
            </a:r>
            <a:r xmlns:a="http://schemas.openxmlformats.org/drawingml/2006/main">
              <a:rPr sz="3200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للمساعدة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تقليل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75" dirty="0">
                <a:latin typeface="Calibri"/>
                <a:cs typeface="Calibri"/>
              </a:rPr>
              <a:t>خطأ.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770"/>
              </a:spcBef>
              <a:buFont typeface="Microsoft Sans Serif"/>
              <a:buChar char="•"/>
              <a:tabLst>
                <a:tab pos="356870" algn="l"/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التوحيد القياسي</a:t>
            </a:r>
            <a:r xmlns:a="http://schemas.openxmlformats.org/drawingml/2006/main">
              <a:rPr sz="3200" spc="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انخفاض</a:t>
            </a:r>
            <a:r xmlns:a="http://schemas.openxmlformats.org/drawingml/2006/main">
              <a:rPr sz="3200" spc="1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فرص</a:t>
            </a:r>
            <a:r xmlns:a="http://schemas.openxmlformats.org/drawingml/2006/main">
              <a:rPr sz="32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الأخطاء.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2472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5" dirty="0">
                <a:latin typeface="Calibri"/>
                <a:cs typeface="Calibri"/>
              </a:rPr>
              <a:t>أساسي</a:t>
            </a:r>
            <a:r xmlns:a="http://schemas.openxmlformats.org/drawingml/2006/main">
              <a:rPr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مبادئ</a:t>
            </a:r>
            <a:r xmlns:a="http://schemas.openxmlformats.org/drawingml/2006/main">
              <a:rPr b="0" u="none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b="0" u="none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أمان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00783"/>
            <a:ext cx="3995928" cy="11521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1700783"/>
            <a:ext cx="4650810" cy="9229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8488" y="4940807"/>
            <a:ext cx="3386328" cy="191109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76245" y="5361049"/>
            <a:ext cx="3370376" cy="1390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085850"/>
            <a:ext cx="8089265" cy="5124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3.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أمان</a:t>
            </a:r>
            <a:r xmlns:a="http://schemas.openxmlformats.org/drawingml/2006/main"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متكل</a:t>
            </a:r>
            <a:r xmlns:a="http://schemas.openxmlformats.org/drawingml/2006/main">
              <a:rPr sz="3200" b="1" spc="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على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يفتح</a:t>
            </a:r>
            <a:r xmlns:a="http://schemas.openxmlformats.org/drawingml/2006/main"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تعلُّم.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327784"/>
            <a:ext cx="898842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6870" algn="l"/>
                <a:tab pos="357505" algn="l"/>
                <a:tab pos="1561465" algn="l"/>
                <a:tab pos="2762250" algn="l"/>
                <a:tab pos="3954779" algn="l"/>
                <a:tab pos="4719955" algn="l"/>
                <a:tab pos="5790565" algn="l"/>
                <a:tab pos="7116445" algn="l"/>
                <a:tab pos="817435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متى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أخطاء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حدث </a:t>
            </a:r>
            <a:r xmlns:a="http://schemas.openxmlformats.org/drawingml/2006/main">
              <a:rPr sz="3200" spc="-28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حدث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تعلم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الأخطاء.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386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5" dirty="0">
                <a:latin typeface="Calibri"/>
                <a:cs typeface="Calibri"/>
              </a:rPr>
              <a:t>أساسي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مبادئ</a:t>
            </a:r>
            <a:r xmlns:a="http://schemas.openxmlformats.org/drawingml/2006/main">
              <a:rPr b="0" u="none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b="0" u="none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أمان</a:t>
            </a:r>
          </a:p>
        </p:txBody>
      </p:sp>
      <p:sp>
        <p:nvSpPr>
          <p:cNvPr id="5" name="object 5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59880" y="4815839"/>
            <a:ext cx="2471928" cy="20421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03832"/>
            <a:ext cx="9131808" cy="16520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3448" y="4581143"/>
            <a:ext cx="3023616" cy="209897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4364734"/>
            <a:ext cx="3060700" cy="2493645"/>
            <a:chOff x="0" y="4364734"/>
            <a:chExt cx="3060700" cy="249364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4364734"/>
              <a:ext cx="3060192" cy="24932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473951"/>
              <a:ext cx="3060192" cy="38404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68334"/>
            <a:ext cx="8988425" cy="4612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tabLst>
                <a:tab pos="551815" algn="l"/>
                <a:tab pos="3488054" algn="l"/>
                <a:tab pos="3976370" algn="l"/>
                <a:tab pos="5689600" algn="l"/>
                <a:tab pos="6275070" algn="l"/>
                <a:tab pos="7061834" algn="l"/>
                <a:tab pos="8625840" algn="l"/>
              </a:tabLst>
              <a:bidi/>
            </a:pP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4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.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75" dirty="0">
                <a:solidFill>
                  <a:srgbClr val="4F81BC"/>
                </a:solidFill>
                <a:latin typeface="Calibri"/>
                <a:cs typeface="Calibri"/>
              </a:rPr>
              <a:t>الثقة 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هي </a:t>
            </a:r>
            <a:r xmlns:a="http://schemas.openxmlformats.org/drawingml/2006/main"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أساس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كل </a:t>
            </a:r>
            <a:r xmlns:a="http://schemas.openxmlformats.org/drawingml/2006/main">
              <a:rPr sz="3200" b="1" spc="15" dirty="0">
                <a:solidFill>
                  <a:srgbClr val="4F81BC"/>
                </a:solidFill>
                <a:latin typeface="Calibri"/>
                <a:cs typeface="Calibri"/>
              </a:rPr>
              <a:t>شيء</a:t>
            </a:r>
            <a:r xmlns:a="http://schemas.openxmlformats.org/drawingml/2006/main">
              <a:rPr sz="3200" b="1" spc="-5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ضروري</a:t>
            </a:r>
            <a:r xmlns:a="http://schemas.openxmlformats.org/drawingml/2006/main">
              <a:rPr sz="3200" b="1" spc="-4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مفهوم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المريض</a:t>
            </a:r>
            <a:r xmlns:a="http://schemas.openxmlformats.org/drawingml/2006/main">
              <a:rPr sz="3200" b="1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45" dirty="0">
                <a:solidFill>
                  <a:srgbClr val="4F81BC"/>
                </a:solidFill>
                <a:latin typeface="Calibri"/>
                <a:cs typeface="Calibri"/>
              </a:rPr>
              <a:t>أمان.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xmlns:a="http://schemas.openxmlformats.org/drawingml/2006/main" marL="356870" marR="5715" indent="-344805" algn="just">
              <a:lnSpc>
                <a:spcPct val="150100"/>
              </a:lnSpc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أعضاء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فريق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يجب أن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تثق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منهما يتحدث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الآخر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عندما يكون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هناك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خطأ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احتمال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خطأ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التعرف عليه.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758" y="40386"/>
            <a:ext cx="733869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5" dirty="0">
                <a:latin typeface="Calibri"/>
                <a:cs typeface="Calibri"/>
              </a:rPr>
              <a:t>أساسي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مبادئ</a:t>
            </a:r>
            <a:r xmlns:a="http://schemas.openxmlformats.org/drawingml/2006/main">
              <a:rPr b="0" u="none" spc="6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b="0" u="none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30" dirty="0">
                <a:latin typeface="Calibri"/>
                <a:cs typeface="Calibri"/>
              </a:rPr>
              <a:t>أمان</a:t>
            </a:r>
          </a:p>
        </p:txBody>
      </p:sp>
      <p:sp>
        <p:nvSpPr>
          <p:cNvPr id="4" name="object 4"/>
          <p:cNvSpPr/>
          <p:nvPr/>
        </p:nvSpPr>
        <p:spPr>
          <a:xfrm>
            <a:off x="0" y="1048511"/>
            <a:ext cx="9133840" cy="9525"/>
          </a:xfrm>
          <a:custGeom>
            <a:avLst/>
            <a:gdLst/>
            <a:ahLst/>
            <a:cxnLst/>
            <a:rect l="l" t="t" r="r" b="b"/>
            <a:pathLst>
              <a:path w="9133840" h="9525">
                <a:moveTo>
                  <a:pt x="9133332" y="0"/>
                </a:moveTo>
                <a:lnTo>
                  <a:pt x="0" y="0"/>
                </a:lnTo>
                <a:lnTo>
                  <a:pt x="0" y="9144"/>
                </a:lnTo>
                <a:lnTo>
                  <a:pt x="9133332" y="9144"/>
                </a:lnTo>
                <a:lnTo>
                  <a:pt x="9133332" y="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70632" y="1706879"/>
            <a:ext cx="6314912" cy="168629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709415" y="4791441"/>
            <a:ext cx="5422900" cy="2066925"/>
            <a:chOff x="3709415" y="4791441"/>
            <a:chExt cx="5422900" cy="206692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09415" y="4791441"/>
              <a:ext cx="5254751" cy="206655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09415" y="6495287"/>
              <a:ext cx="5422392" cy="3627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8633" y="801770"/>
            <a:ext cx="8685530" cy="5842000"/>
            <a:chOff x="458633" y="801770"/>
            <a:chExt cx="8685530" cy="5842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8633" y="801770"/>
              <a:ext cx="8685366" cy="58414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73836" y="1991868"/>
              <a:ext cx="2952750" cy="2158365"/>
            </a:xfrm>
            <a:custGeom>
              <a:avLst/>
              <a:gdLst/>
              <a:ahLst/>
              <a:cxnLst/>
              <a:rect l="l" t="t" r="r" b="b"/>
              <a:pathLst>
                <a:path w="2952750" h="2158365">
                  <a:moveTo>
                    <a:pt x="0" y="359664"/>
                  </a:moveTo>
                  <a:lnTo>
                    <a:pt x="1800225" y="359664"/>
                  </a:lnTo>
                </a:path>
                <a:path w="2952750" h="2158365">
                  <a:moveTo>
                    <a:pt x="1798320" y="0"/>
                  </a:moveTo>
                  <a:lnTo>
                    <a:pt x="2950464" y="0"/>
                  </a:lnTo>
                </a:path>
                <a:path w="2952750" h="2158365">
                  <a:moveTo>
                    <a:pt x="0" y="2157984"/>
                  </a:moveTo>
                  <a:lnTo>
                    <a:pt x="2952368" y="215798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8575" y="119252"/>
            <a:ext cx="661733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10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مصداقية</a:t>
            </a:r>
            <a:r xmlns:a="http://schemas.openxmlformats.org/drawingml/2006/main">
              <a:rPr b="0" u="none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5" dirty="0">
                <a:latin typeface="Calibri"/>
                <a:cs typeface="Calibri"/>
              </a:rPr>
              <a:t>المنظمات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28633"/>
            <a:ext cx="324104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6870" algn="l"/>
                <a:tab pos="357505" algn="l"/>
                <a:tab pos="1226185" algn="l"/>
                <a:tab pos="1390650" algn="l"/>
                <a:tab pos="2454910" algn="l"/>
                <a:tab pos="2917825" algn="l"/>
              </a:tabLst>
              <a:bidi/>
            </a:pPr>
            <a:r xmlns:a="http://schemas.openxmlformats.org/drawingml/2006/main">
              <a:rPr sz="3200" spc="-25" dirty="0">
                <a:latin typeface="Calibri"/>
                <a:cs typeface="Calibri"/>
              </a:rPr>
              <a:t>هل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هؤلاء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ز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 </a:t>
            </a:r>
            <a:r xmlns:a="http://schemas.openxmlformats.org/drawingml/2006/main">
              <a:rPr sz="3200" spc="-75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عيوب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في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2914" y="1128633"/>
            <a:ext cx="12782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34620" marR="5080" indent="-121920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تحقيق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الجودة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837129"/>
            <a:ext cx="4700905" cy="36353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النتائج.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100"/>
              </a:lnSpc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يسعى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عاليا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موثوقية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النظام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الذي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مليئة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بالمخاطر.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32667" y="1267966"/>
            <a:ext cx="3835536" cy="559003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751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b="0" u="none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خمسة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مصداقية</a:t>
            </a:r>
            <a:r xmlns:a="http://schemas.openxmlformats.org/drawingml/2006/main">
              <a:rPr b="0" u="none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عوامل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75650"/>
            <a:ext cx="5715635" cy="500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527685" marR="6985" indent="-515620" algn="just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1.</a:t>
            </a:r>
            <a:r xmlns:a="http://schemas.openxmlformats.org/drawingml/2006/main">
              <a:rPr sz="3000" spc="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الانشغال</a:t>
            </a:r>
            <a:r xmlns:a="http://schemas.openxmlformats.org/drawingml/2006/main">
              <a:rPr sz="3000" spc="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65" dirty="0">
                <a:latin typeface="Microsoft Sans Serif"/>
                <a:cs typeface="Microsoft Sans Serif"/>
              </a:rPr>
              <a:t>لاغشنلاا</a:t>
            </a:r>
            <a:r xmlns:a="http://schemas.openxmlformats.org/drawingml/2006/main">
              <a:rPr sz="3000" spc="7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مع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فشل: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500"/>
              </a:lnSpc>
              <a:spcBef>
                <a:spcPts val="705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جميع الأشخاص داخل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يجب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البحث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والإبلاغ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وتصحيح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كل شيء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المخاطر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المحتملة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أو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الصغيرة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قبل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إن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المخاطرة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لديها الفرصة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للتحول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داخل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سلبي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حصيلة.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3048" y="762000"/>
            <a:ext cx="9153525" cy="5955030"/>
            <a:chOff x="-3048" y="762000"/>
            <a:chExt cx="9153525" cy="5955030"/>
          </a:xfrm>
        </p:grpSpPr>
        <p:sp>
          <p:nvSpPr>
            <p:cNvPr id="5" name="object 5"/>
            <p:cNvSpPr/>
            <p:nvPr/>
          </p:nvSpPr>
          <p:spPr>
            <a:xfrm>
              <a:off x="1523" y="766572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1551" y="838200"/>
              <a:ext cx="2822447" cy="17404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4523" y="2578607"/>
              <a:ext cx="1542323" cy="228295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0375" y="2578607"/>
              <a:ext cx="1563624" cy="228295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0402" y="5000344"/>
              <a:ext cx="2810594" cy="17161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67400" y="4687823"/>
              <a:ext cx="1618488" cy="3627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43264"/>
            <a:ext cx="4923155" cy="3312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المنظمات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ثم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استخدم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بشكل متكرر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لين-ستة</a:t>
            </a:r>
            <a:r xmlns:a="http://schemas.openxmlformats.org/drawingml/2006/main"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سيجما</a:t>
            </a:r>
            <a:r xmlns:a="http://schemas.openxmlformats.org/drawingml/2006/main">
              <a:rPr sz="28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4F81BC"/>
                </a:solidFill>
                <a:latin typeface="Calibri"/>
                <a:cs typeface="Calibri"/>
              </a:rPr>
              <a:t>أدوات</a:t>
            </a:r>
            <a:r xmlns:a="http://schemas.openxmlformats.org/drawingml/2006/main">
              <a:rPr sz="28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معالجة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تلك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المجالات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من المخاطر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التي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لديها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امكانات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المشاكل.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235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15" dirty="0">
                <a:latin typeface="Calibri"/>
                <a:cs typeface="Calibri"/>
              </a:rPr>
              <a:t>يتواصل.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975360"/>
            <a:ext cx="3276600" cy="44683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00527" y="4221478"/>
            <a:ext cx="2769790" cy="262128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751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b="0" u="none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خمسة</a:t>
            </a:r>
            <a:r xmlns:a="http://schemas.openxmlformats.org/drawingml/2006/main">
              <a:rPr b="0" u="none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مصداقية</a:t>
            </a:r>
            <a:r xmlns:a="http://schemas.openxmlformats.org/drawingml/2006/main">
              <a:rPr b="0" u="none" spc="5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عوامل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4507991"/>
              <a:ext cx="362712" cy="31394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77656" y="4562855"/>
              <a:ext cx="368807" cy="2773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013959"/>
              <a:ext cx="9144000" cy="18440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8088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خمسة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موثوقية 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عالية</a:t>
            </a:r>
            <a:r xmlns:a="http://schemas.openxmlformats.org/drawingml/2006/main">
              <a:rPr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عوامل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91433" y="1031570"/>
            <a:ext cx="2409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390" dirty="0">
                <a:latin typeface="Microsoft Sans Serif"/>
                <a:cs typeface="Microsoft Sans Serif"/>
              </a:rPr>
              <a:t>بَغْر</a:t>
            </a:r>
            <a:r xmlns:a="http://schemas.openxmlformats.org/drawingml/2006/main">
              <a:rPr sz="3600" spc="440" dirty="0">
                <a:latin typeface="Microsoft Sans Serif"/>
                <a:cs typeface="Microsoft Sans Serif"/>
              </a:rPr>
              <a:t>  </a:t>
            </a:r>
            <a:r xmlns:a="http://schemas.openxmlformats.org/drawingml/2006/main">
              <a:rPr sz="3600" spc="-40" dirty="0">
                <a:latin typeface="Microsoft Sans Serif"/>
                <a:cs typeface="Microsoft Sans Serif"/>
              </a:rPr>
              <a:t>مدع</a:t>
            </a:r>
            <a:r xmlns:a="http://schemas.openxmlformats.org/drawingml/2006/main">
              <a:rPr sz="3600" spc="1800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500" spc="-25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endParaRPr xmlns:a="http://schemas.openxmlformats.org/drawingml/2006/main" sz="3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772339"/>
            <a:ext cx="5423535" cy="1637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1000"/>
              </a:lnSpc>
              <a:spcBef>
                <a:spcPts val="100"/>
              </a:spcBef>
              <a:tabLst>
                <a:tab pos="701675" algn="l"/>
                <a:tab pos="4345305" algn="l"/>
              </a:tabLst>
              <a:bidi/>
            </a:pPr>
            <a:r xmlns:a="http://schemas.openxmlformats.org/drawingml/2006/main">
              <a:rPr sz="3500" spc="-5" dirty="0">
                <a:latin typeface="Calibri"/>
                <a:cs typeface="Calibri"/>
              </a:rPr>
              <a:t>2. </a:t>
            </a:r>
            <a:r xmlns:a="http://schemas.openxmlformats.org/drawingml/2006/main">
              <a:rPr sz="3500" spc="-15" dirty="0">
                <a:solidFill>
                  <a:srgbClr val="4F81BC"/>
                </a:solidFill>
                <a:latin typeface="Calibri"/>
                <a:cs typeface="Calibri"/>
              </a:rPr>
              <a:t>التردد</a:t>
            </a:r>
            <a:r xmlns:a="http://schemas.openxmlformats.org/drawingml/2006/main">
              <a:rPr sz="35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5" dirty="0">
                <a:solidFill>
                  <a:srgbClr val="4F81BC"/>
                </a:solidFill>
                <a:latin typeface="Calibri"/>
                <a:cs typeface="Calibri"/>
              </a:rPr>
              <a:t>تبسيطات </a:t>
            </a:r>
            <a:r xmlns:a="http://schemas.openxmlformats.org/drawingml/2006/main">
              <a:rPr sz="3500" spc="10" dirty="0">
                <a:solidFill>
                  <a:srgbClr val="4F81BC"/>
                </a:solidFill>
                <a:latin typeface="Calibri"/>
                <a:cs typeface="Calibri"/>
              </a:rPr>
              <a:t>: </a:t>
            </a:r>
            <a:r xmlns:a="http://schemas.openxmlformats.org/drawingml/2006/main"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هذه </a:t>
            </a:r>
            <a:r xmlns:a="http://schemas.openxmlformats.org/drawingml/2006/main"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هي</a:t>
            </a:r>
            <a:r xmlns:a="http://schemas.openxmlformats.org/drawingml/2006/main"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​</a:t>
            </a:r>
            <a:endParaRPr xmlns:a="http://schemas.openxmlformats.org/drawingml/2006/main" sz="3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380396"/>
            <a:ext cx="5425440" cy="402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105"/>
              </a:spcBef>
              <a:bidi/>
            </a:pPr>
            <a:r xmlns:a="http://schemas.openxmlformats.org/drawingml/2006/main">
              <a:rPr sz="3500" spc="-15" dirty="0">
                <a:latin typeface="Calibri"/>
                <a:cs typeface="Calibri"/>
              </a:rPr>
              <a:t>المنظمات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تسأل </a:t>
            </a:r>
            <a:r xmlns:a="http://schemas.openxmlformats.org/drawingml/2006/main">
              <a:rPr sz="3500" spc="-20" dirty="0">
                <a:latin typeface="Calibri"/>
                <a:cs typeface="Calibri"/>
              </a:rPr>
              <a:t>"لماذا"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500" spc="-7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غالباً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0" dirty="0">
                <a:latin typeface="Calibri"/>
                <a:cs typeface="Calibri"/>
              </a:rPr>
              <a:t>أحسن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0" dirty="0">
                <a:latin typeface="Calibri"/>
                <a:cs typeface="Calibri"/>
              </a:rPr>
              <a:t>يفهم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أسباب </a:t>
            </a:r>
            <a:r xmlns:a="http://schemas.openxmlformats.org/drawingml/2006/main">
              <a:rPr sz="3500" spc="-25" dirty="0">
                <a:latin typeface="Calibri"/>
                <a:cs typeface="Calibri"/>
              </a:rPr>
              <a:t>المشاكل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7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5" dirty="0">
                <a:latin typeface="Calibri"/>
                <a:cs typeface="Calibri"/>
              </a:rPr>
              <a:t>استخدم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التفكير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الجديد للحصول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5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يمين</a:t>
            </a:r>
            <a:r xmlns:a="http://schemas.openxmlformats.org/drawingml/2006/main">
              <a:rPr sz="35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60" dirty="0">
                <a:latin typeface="Calibri"/>
                <a:cs typeface="Calibri"/>
              </a:rPr>
              <a:t>إجابة.</a:t>
            </a:r>
            <a:endParaRPr xmlns:a="http://schemas.openxmlformats.org/drawingml/2006/main" sz="35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0552" y="1774917"/>
            <a:ext cx="3203447" cy="218748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940552" y="4122277"/>
            <a:ext cx="3203575" cy="2114550"/>
            <a:chOff x="5940552" y="4122277"/>
            <a:chExt cx="3203575" cy="211455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4122277"/>
              <a:ext cx="3203448" cy="2113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60008" y="5876544"/>
              <a:ext cx="2154936" cy="359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8088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خمسة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موثوقية 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عالية</a:t>
            </a:r>
            <a:r xmlns:a="http://schemas.openxmlformats.org/drawingml/2006/main">
              <a:rPr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عوامل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692" y="756492"/>
            <a:ext cx="5501640" cy="5789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 marR="5080" indent="2540" algn="just">
              <a:lnSpc>
                <a:spcPct val="150100"/>
              </a:lnSpc>
              <a:spcBef>
                <a:spcPts val="105"/>
              </a:spcBef>
              <a:tabLst>
                <a:tab pos="3528060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3.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حساسية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6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العمليات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790" dirty="0">
                <a:latin typeface="Microsoft Sans Serif"/>
                <a:cs typeface="Microsoft Sans Serif"/>
              </a:rPr>
              <a:t>ليجست </a:t>
            </a:r>
            <a:r xmlns:a="http://schemas.openxmlformats.org/drawingml/2006/main">
              <a:rPr sz="3600" spc="-790" dirty="0">
                <a:latin typeface="Calibri"/>
                <a:cs typeface="Calibri"/>
              </a:rPr>
              <a:t>:</a:t>
            </a:r>
            <a:r xmlns:a="http://schemas.openxmlformats.org/drawingml/2006/main">
              <a:rPr sz="3600" spc="-7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5" dirty="0">
                <a:solidFill>
                  <a:srgbClr val="006FC0"/>
                </a:solidFill>
                <a:latin typeface="Calibri"/>
                <a:cs typeface="Calibri"/>
              </a:rPr>
              <a:t>يدفع</a:t>
            </a:r>
            <a:r xmlns:a="http://schemas.openxmlformats.org/drawingml/2006/main">
              <a:rPr sz="36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solidFill>
                  <a:srgbClr val="006FC0"/>
                </a:solidFill>
                <a:latin typeface="Calibri"/>
                <a:cs typeface="Calibri"/>
              </a:rPr>
              <a:t>انتباه</a:t>
            </a:r>
            <a:r xmlns:a="http://schemas.openxmlformats.org/drawingml/2006/main"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الى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solidFill>
                  <a:srgbClr val="006FC0"/>
                </a:solidFill>
                <a:latin typeface="Calibri"/>
                <a:cs typeface="Calibri"/>
              </a:rPr>
              <a:t>أمام</a:t>
            </a:r>
            <a:r xmlns:a="http://schemas.openxmlformats.org/drawingml/2006/main">
              <a:rPr sz="3600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006FC0"/>
                </a:solidFill>
                <a:latin typeface="Calibri"/>
                <a:cs typeface="Calibri"/>
              </a:rPr>
              <a:t>الخط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ومساعدتهم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الوعي 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التنموي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والوضعي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يتكلم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أعلى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عن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مشاكل.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القادة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زراعة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هذا.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3" y="766572"/>
            <a:ext cx="9144000" cy="72390"/>
          </a:xfrm>
          <a:custGeom>
            <a:avLst/>
            <a:gdLst/>
            <a:ahLst/>
            <a:cxnLst/>
            <a:rect l="l" t="t" r="r" b="b"/>
            <a:pathLst>
              <a:path w="9144000" h="72390">
                <a:moveTo>
                  <a:pt x="9144000" y="0"/>
                </a:moveTo>
                <a:lnTo>
                  <a:pt x="0" y="7200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5940552" y="1054608"/>
            <a:ext cx="3203575" cy="5803900"/>
            <a:chOff x="5940552" y="1054608"/>
            <a:chExt cx="3203575" cy="58039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2" y="4797551"/>
              <a:ext cx="3203448" cy="20604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1054608"/>
              <a:ext cx="3203448" cy="1837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0552" y="2755391"/>
              <a:ext cx="3203447" cy="2042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3472" y="4434840"/>
              <a:ext cx="2700527" cy="36271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35112" y="6592822"/>
              <a:ext cx="972311" cy="265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80884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خمسة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موثوقية </a:t>
            </a:r>
            <a:r xmlns:a="http://schemas.openxmlformats.org/drawingml/2006/main">
              <a:rPr b="0" u="none" dirty="0">
                <a:latin typeface="Calibri"/>
                <a:cs typeface="Calibri"/>
              </a:rPr>
              <a:t>عالية</a:t>
            </a:r>
            <a:r xmlns:a="http://schemas.openxmlformats.org/drawingml/2006/main">
              <a:rPr b="0" u="none" spc="5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عوامل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031570"/>
            <a:ext cx="5499735" cy="4526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4.</a:t>
            </a:r>
            <a:r xmlns:a="http://schemas.openxmlformats.org/drawingml/2006/main">
              <a:rPr sz="3600" spc="22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التزام</a:t>
            </a:r>
            <a:r xmlns:a="http://schemas.openxmlformats.org/drawingml/2006/main">
              <a:rPr sz="3600" spc="2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600" spc="2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صمود.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290"/>
              </a:spcBef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أحد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مفاهيم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العوامل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البشرية </a:t>
            </a:r>
            <a:r xmlns:a="http://schemas.openxmlformats.org/drawingml/2006/main">
              <a:rPr sz="2400" spc="-35" dirty="0">
                <a:latin typeface="Calibri"/>
                <a:cs typeface="Calibri"/>
              </a:rPr>
              <a:t>الرئيسية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"المرونة"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20" dirty="0">
                <a:latin typeface="Calibri"/>
                <a:cs typeface="Calibri"/>
              </a:rPr>
              <a:t>يحقق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كيف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الأفراد،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فرق</a:t>
            </a:r>
            <a:r xmlns:a="http://schemas.openxmlformats.org/drawingml/2006/main">
              <a:rPr sz="2400" spc="-5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والمنظمات </a:t>
            </a:r>
            <a:r xmlns:a="http://schemas.openxmlformats.org/drawingml/2006/main">
              <a:rPr sz="2400" spc="-40" dirty="0">
                <a:solidFill>
                  <a:srgbClr val="4F81BC"/>
                </a:solidFill>
                <a:latin typeface="Calibri"/>
                <a:cs typeface="Calibri"/>
              </a:rPr>
              <a:t>تراقب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وتتكيف 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وتتصرف</a:t>
            </a:r>
            <a:r xmlns:a="http://schemas.openxmlformats.org/drawingml/2006/main">
              <a:rPr sz="24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عن 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الفشل</a:t>
            </a:r>
            <a:r xmlns:a="http://schemas.openxmlformats.org/drawingml/2006/main">
              <a:rPr sz="24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عالية الخطورة</a:t>
            </a:r>
            <a:r xmlns:a="http://schemas.openxmlformats.org/drawingml/2006/main">
              <a:rPr sz="2400" spc="-5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solidFill>
                  <a:srgbClr val="4F81BC"/>
                </a:solidFill>
                <a:latin typeface="Calibri"/>
                <a:cs typeface="Calibri"/>
              </a:rPr>
              <a:t>المواقف.</a:t>
            </a:r>
            <a:endParaRPr xmlns:a="http://schemas.openxmlformats.org/drawingml/2006/main" sz="2400">
              <a:latin typeface="Calibri"/>
              <a:cs typeface="Calibri"/>
            </a:endParaRPr>
          </a:p>
          <a:p>
            <a:pPr xmlns:a="http://schemas.openxmlformats.org/drawingml/2006/main" marL="12700" marR="6985" algn="just">
              <a:lnSpc>
                <a:spcPct val="150000"/>
              </a:lnSpc>
              <a:spcBef>
                <a:spcPts val="575"/>
              </a:spcBef>
              <a:bidi/>
            </a:pPr>
            <a:r xmlns:a="http://schemas.openxmlformats.org/drawingml/2006/main">
              <a:rPr sz="2400" dirty="0">
                <a:latin typeface="Calibri"/>
                <a:cs typeface="Calibri"/>
              </a:rPr>
              <a:t>إنه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ينتقل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ردود الفعل التبسيطية إلى 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الخطأ</a:t>
            </a:r>
            <a:r xmlns:a="http://schemas.openxmlformats.org/drawingml/2006/main">
              <a:rPr sz="24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التوجه </a:t>
            </a:r>
            <a:r xmlns:a="http://schemas.openxmlformats.org/drawingml/2006/main">
              <a:rPr sz="2400" spc="-25" dirty="0">
                <a:latin typeface="Calibri"/>
                <a:cs typeface="Calibri"/>
              </a:rPr>
              <a:t>نحو </a:t>
            </a:r>
            <a:r xmlns:a="http://schemas.openxmlformats.org/drawingml/2006/main">
              <a:rPr sz="2400" spc="-5" dirty="0">
                <a:latin typeface="Calibri"/>
                <a:cs typeface="Calibri"/>
              </a:rPr>
              <a:t>تقدير </a:t>
            </a:r>
            <a:r xmlns:a="http://schemas.openxmlformats.org/drawingml/2006/main">
              <a:rPr sz="2400" dirty="0"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2400" spc="-10" dirty="0">
                <a:solidFill>
                  <a:srgbClr val="4F81BC"/>
                </a:solidFill>
                <a:latin typeface="Calibri"/>
                <a:cs typeface="Calibri"/>
              </a:rPr>
              <a:t>الاستباقي </a:t>
            </a:r>
            <a:r xmlns:a="http://schemas.openxmlformats.org/drawingml/2006/main">
              <a:rPr sz="2400" spc="5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24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4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400" spc="-30" dirty="0">
                <a:latin typeface="Calibri"/>
                <a:cs typeface="Calibri"/>
              </a:rPr>
              <a:t>استعادة </a:t>
            </a:r>
            <a:endParaRPr xmlns:a="http://schemas.openxmlformats.org/drawingml/2006/main" sz="2400">
              <a:latin typeface="Calibri"/>
              <a:cs typeface="Calibri"/>
            </a:endParaRPr>
            <a:r xmlns:a="http://schemas.openxmlformats.org/drawingml/2006/main">
              <a:rPr sz="2400" spc="-10" dirty="0">
                <a:latin typeface="Calibri"/>
                <a:cs typeface="Calibri"/>
              </a:rPr>
              <a:t>الخطأ 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-3048" y="762000"/>
            <a:ext cx="9153525" cy="6096000"/>
            <a:chOff x="-3048" y="762000"/>
            <a:chExt cx="9153525" cy="6096000"/>
          </a:xfrm>
        </p:grpSpPr>
        <p:sp>
          <p:nvSpPr>
            <p:cNvPr id="5" name="object 5"/>
            <p:cNvSpPr/>
            <p:nvPr/>
          </p:nvSpPr>
          <p:spPr>
            <a:xfrm>
              <a:off x="1523" y="766572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40551" y="838199"/>
              <a:ext cx="3203448" cy="60197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0864" y="5373622"/>
              <a:ext cx="2871216" cy="14569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6495287"/>
              <a:ext cx="3419855" cy="36270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73023" y="40386"/>
            <a:ext cx="707517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bidi/>
            </a:pPr>
            <a:r xmlns:a="http://schemas.openxmlformats.org/drawingml/2006/main">
              <a:rPr b="0" u="none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خمسة</a:t>
            </a:r>
            <a:r xmlns:a="http://schemas.openxmlformats.org/drawingml/2006/main">
              <a:rPr b="0" u="none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0" dirty="0">
                <a:latin typeface="Calibri"/>
                <a:cs typeface="Calibri"/>
              </a:rPr>
              <a:t>عالي</a:t>
            </a:r>
            <a:r xmlns:a="http://schemas.openxmlformats.org/drawingml/2006/main">
              <a:rPr b="0" u="none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15" dirty="0">
                <a:latin typeface="Calibri"/>
                <a:cs typeface="Calibri"/>
              </a:rPr>
              <a:t>مصداقية</a:t>
            </a:r>
            <a:r xmlns:a="http://schemas.openxmlformats.org/drawingml/2006/main">
              <a:rPr b="0" u="none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40" dirty="0">
                <a:latin typeface="Calibri"/>
                <a:cs typeface="Calibri"/>
              </a:rPr>
              <a:t>عوامل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68334"/>
            <a:ext cx="5781675" cy="2953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5.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احترام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90" dirty="0">
                <a:latin typeface="Microsoft Sans Serif"/>
                <a:cs typeface="Microsoft Sans Serif"/>
              </a:rPr>
              <a:t>مارتحا</a:t>
            </a:r>
            <a:r xmlns:a="http://schemas.openxmlformats.org/drawingml/2006/main">
              <a:rPr sz="3200" spc="275" dirty="0">
                <a:latin typeface="Microsoft Sans Serif"/>
                <a:cs typeface="Microsoft Sans Serif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خبرة.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أدرك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هؤلاء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الأقرب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إليك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الخط الأمامي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الخبراء</a:t>
            </a:r>
            <a:r xmlns:a="http://schemas.openxmlformats.org/drawingml/2006/main">
              <a:rPr sz="3200" spc="69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يفهم</a:t>
            </a:r>
            <a:r xmlns:a="http://schemas.openxmlformats.org/drawingml/2006/main">
              <a:rPr sz="3200" spc="1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الأسباب</a:t>
            </a:r>
            <a:r xmlns:a="http://schemas.openxmlformats.org/drawingml/2006/main">
              <a:rPr sz="3200" spc="1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خلف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695877"/>
            <a:ext cx="19354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tabLst>
                <a:tab pos="1244600" algn="l"/>
              </a:tabLst>
              <a:bidi/>
            </a:pP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القضايا 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التي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يحددها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الأعضاء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82748" y="3695877"/>
            <a:ext cx="9721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54610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أريس 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هـ 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.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كيف 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spc="-15" dirty="0">
                <a:latin typeface="Calibri"/>
                <a:cs typeface="Calibri"/>
              </a:rPr>
              <a:t>يمكن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83458" y="3695877"/>
            <a:ext cx="1645285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55575" marR="44450" indent="-45720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المقدمة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920"/>
              </a:spcBef>
              <a:tabLst>
                <a:tab pos="741045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يصنع</a:t>
            </a:r>
            <a:r xmlns:a="http://schemas.openxmlformats.org/drawingml/2006/main">
              <a:rPr sz="3200" spc="-1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05502" y="3695877"/>
            <a:ext cx="957580" cy="22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210185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55" dirty="0">
                <a:latin typeface="Calibri"/>
                <a:cs typeface="Calibri"/>
              </a:rPr>
              <a:t>موظف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الخدمة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90525">
              <a:lnSpc>
                <a:spcPct val="100000"/>
              </a:lnSpc>
              <a:spcBef>
                <a:spcPts val="1920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6136335"/>
            <a:ext cx="311340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بيئة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75" dirty="0">
                <a:latin typeface="Calibri"/>
                <a:cs typeface="Calibri"/>
              </a:rPr>
              <a:t>أكثر أمانا.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-3048" y="762000"/>
            <a:ext cx="9153525" cy="6096000"/>
            <a:chOff x="-3048" y="762000"/>
            <a:chExt cx="9153525" cy="6096000"/>
          </a:xfrm>
        </p:grpSpPr>
        <p:sp>
          <p:nvSpPr>
            <p:cNvPr id="10" name="object 10"/>
            <p:cNvSpPr/>
            <p:nvPr/>
          </p:nvSpPr>
          <p:spPr>
            <a:xfrm>
              <a:off x="1523" y="766572"/>
              <a:ext cx="9144000" cy="72390"/>
            </a:xfrm>
            <a:custGeom>
              <a:avLst/>
              <a:gdLst/>
              <a:ahLst/>
              <a:cxnLst/>
              <a:rect l="l" t="t" r="r" b="b"/>
              <a:pathLst>
                <a:path w="9144000" h="72390">
                  <a:moveTo>
                    <a:pt x="9144000" y="0"/>
                  </a:moveTo>
                  <a:lnTo>
                    <a:pt x="0" y="72008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3807" y="838200"/>
              <a:ext cx="3060191" cy="224942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3744" y="2801111"/>
              <a:ext cx="2810255" cy="1780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7" y="4581143"/>
              <a:ext cx="2788174" cy="224182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53199" y="6608063"/>
              <a:ext cx="1908048" cy="2499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335" y="4291583"/>
              <a:ext cx="9122663" cy="25664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3031" y="6095"/>
              <a:ext cx="2410968" cy="176783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6095"/>
              <a:ext cx="9144000" cy="17678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1175" y="83312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tabLst>
                <a:tab pos="3255645" algn="l"/>
                <a:tab pos="9156065" algn="l"/>
              </a:tabLst>
              <a:bidi/>
            </a:pPr>
            <a:r xmlns:a="http://schemas.openxmlformats.org/drawingml/2006/main">
              <a:rPr b="0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مجرد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ثقافة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708390"/>
            <a:ext cx="5208905" cy="5807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6985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معهد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الصحة الحيوانية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يقدر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أن</a:t>
            </a:r>
            <a:r xmlns:a="http://schemas.openxmlformats.org/drawingml/2006/main">
              <a:rPr sz="3200" spc="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80%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من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الأخطاء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الطبية هي </a:t>
            </a:r>
            <a:r xmlns:a="http://schemas.openxmlformats.org/drawingml/2006/main">
              <a:rPr sz="3200" spc="-25" dirty="0">
                <a:solidFill>
                  <a:srgbClr val="548ED4"/>
                </a:solidFill>
                <a:latin typeface="Calibri"/>
                <a:cs typeface="Calibri"/>
              </a:rPr>
              <a:t>نظام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-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مدفوعة.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24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فقط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ثقافة</a:t>
            </a:r>
            <a:r xmlns:a="http://schemas.openxmlformats.org/drawingml/2006/main">
              <a:rPr sz="3200" spc="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يتعرف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المهنيين 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لا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ينبغي لهم</a:t>
            </a:r>
            <a:r xmlns:a="http://schemas.openxmlformats.org/drawingml/2006/main">
              <a:rPr sz="3200" spc="-7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محتجز</a:t>
            </a:r>
            <a:r xmlns:a="http://schemas.openxmlformats.org/drawingml/2006/main">
              <a:rPr sz="32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مسئول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1F487C"/>
                </a:solidFill>
                <a:latin typeface="Calibri"/>
                <a:cs typeface="Calibri"/>
              </a:rPr>
              <a:t>نظام</a:t>
            </a:r>
            <a:r xmlns:a="http://schemas.openxmlformats.org/drawingml/2006/main">
              <a:rPr sz="3200" spc="-2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1F487C"/>
                </a:solidFill>
                <a:latin typeface="Calibri"/>
                <a:cs typeface="Calibri"/>
              </a:rPr>
              <a:t>الفشل</a:t>
            </a:r>
            <a:r xmlns:a="http://schemas.openxmlformats.org/drawingml/2006/main">
              <a:rPr sz="3200" spc="-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200" spc="6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أيّ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يتحكم.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77255" y="981455"/>
            <a:ext cx="3666744" cy="5846064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657340"/>
            <a:chOff x="0" y="0"/>
            <a:chExt cx="9144000" cy="66573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945" y="214312"/>
              <a:ext cx="9010054" cy="644276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50023" y="0"/>
              <a:ext cx="2093974" cy="21915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6576"/>
              <a:ext cx="2557272" cy="21549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91016" y="36576"/>
              <a:ext cx="252983" cy="21549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4984" y="801770"/>
            <a:ext cx="8743315" cy="6056630"/>
            <a:chOff x="214984" y="801770"/>
            <a:chExt cx="8743315" cy="60566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84" y="801770"/>
              <a:ext cx="8742695" cy="45815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40023" y="5114543"/>
              <a:ext cx="2630424" cy="17434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815604"/>
            <a:ext cx="54292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>
              <a:lnSpc>
                <a:spcPct val="1500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  <a:tab pos="1695450" algn="l"/>
                <a:tab pos="1798955" algn="l"/>
                <a:tab pos="3601085" algn="l"/>
                <a:tab pos="3909060" algn="l"/>
              </a:tabLst>
              <a:bidi/>
            </a:pPr>
            <a:r xmlns:a="http://schemas.openxmlformats.org/drawingml/2006/main">
              <a:rPr sz="4000" dirty="0">
                <a:latin typeface="Calibri"/>
                <a:cs typeface="Calibri"/>
              </a:rPr>
              <a:t>عادل </a:t>
            </a:r>
            <a:r xmlns:a="http://schemas.openxmlformats.org/drawingml/2006/main">
              <a:rPr sz="4000" spc="-60" dirty="0">
                <a:latin typeface="Calibri"/>
                <a:cs typeface="Calibri"/>
              </a:rPr>
              <a:t>الثقافة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  </a:t>
            </a:r>
            <a:r xmlns:a="http://schemas.openxmlformats.org/drawingml/2006/main">
              <a:rPr sz="4000" spc="-5" dirty="0">
                <a:latin typeface="Calibri"/>
                <a:cs typeface="Calibri"/>
              </a:rPr>
              <a:t>د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ي 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...</a:t>
            </a:r>
            <a:r xmlns:a="http://schemas.openxmlformats.org/drawingml/2006/main">
              <a:rPr sz="4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-5" dirty="0">
                <a:solidFill>
                  <a:srgbClr val="006FC0"/>
                </a:solidFill>
                <a:latin typeface="Calibri"/>
                <a:cs typeface="Calibri"/>
              </a:rPr>
              <a:t>ممكن</a:t>
            </a:r>
            <a:r xmlns:a="http://schemas.openxmlformats.org/drawingml/2006/main">
              <a:rPr sz="4000" spc="-5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spc="-15" dirty="0">
                <a:solidFill>
                  <a:srgbClr val="006FC0"/>
                </a:solidFill>
                <a:latin typeface="Calibri"/>
                <a:cs typeface="Calibri"/>
              </a:rPr>
              <a:t>سلوك</a:t>
            </a:r>
            <a:r xmlns:a="http://schemas.openxmlformats.org/drawingml/2006/main">
              <a:rPr sz="40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6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468" y="2645718"/>
            <a:ext cx="2034539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4000" spc="-5" dirty="0">
                <a:solidFill>
                  <a:srgbClr val="006FC0"/>
                </a:solidFill>
                <a:latin typeface="Calibri"/>
                <a:cs typeface="Calibri"/>
              </a:rPr>
              <a:t>اختيارات</a:t>
            </a:r>
            <a:r xmlns:a="http://schemas.openxmlformats.org/drawingml/2006/main">
              <a:rPr sz="40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فردي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1220" y="2645718"/>
            <a:ext cx="2592705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130810">
              <a:lnSpc>
                <a:spcPct val="150000"/>
              </a:lnSpc>
              <a:spcBef>
                <a:spcPts val="95"/>
              </a:spcBef>
              <a:tabLst>
                <a:tab pos="1805305" algn="l"/>
                <a:tab pos="2070735" algn="l"/>
              </a:tabLst>
              <a:bidi/>
            </a:pPr>
            <a:r xmlns:a="http://schemas.openxmlformats.org/drawingml/2006/main">
              <a:rPr sz="4000" spc="-20" dirty="0">
                <a:latin typeface="Calibri"/>
                <a:cs typeface="Calibri"/>
              </a:rPr>
              <a:t>هذا 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ما </a:t>
            </a:r>
            <a:r xmlns:a="http://schemas.openxmlformats.org/drawingml/2006/main">
              <a:rPr sz="4000" spc="-45" dirty="0">
                <a:latin typeface="Calibri"/>
                <a:cs typeface="Calibri"/>
              </a:rPr>
              <a:t>يجعل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1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4000" spc="5" dirty="0">
                <a:latin typeface="Calibri"/>
                <a:cs typeface="Calibri"/>
              </a:rPr>
              <a:t>​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3468" y="4778197"/>
            <a:ext cx="35775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dirty="0">
                <a:latin typeface="Calibri"/>
                <a:cs typeface="Calibri"/>
              </a:rPr>
              <a:t>احتياجات</a:t>
            </a:r>
            <a:r xmlns:a="http://schemas.openxmlformats.org/drawingml/2006/main">
              <a:rPr sz="4000" spc="-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dirty="0">
                <a:latin typeface="Calibri"/>
                <a:cs typeface="Calibri"/>
              </a:rPr>
              <a:t>يدير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-11175" y="83312"/>
            <a:ext cx="9169400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0"/>
              </a:spcBef>
              <a:tabLst>
                <a:tab pos="3255645" algn="l"/>
                <a:tab pos="9156065" algn="l"/>
              </a:tabLst>
              <a:bidi/>
            </a:pPr>
            <a:r xmlns:a="http://schemas.openxmlformats.org/drawingml/2006/main">
              <a:rPr b="0" spc="-5" dirty="0">
                <a:latin typeface="Calibri"/>
                <a:cs typeface="Calibri"/>
              </a:rPr>
              <a:t> 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مجرد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ثقافة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724144" y="1014862"/>
            <a:ext cx="3420110" cy="5843270"/>
            <a:chOff x="5724144" y="1014862"/>
            <a:chExt cx="3420110" cy="584327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2710" y="1014862"/>
              <a:ext cx="3148438" cy="255739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5560" y="3447288"/>
              <a:ext cx="2097024" cy="2438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3572254"/>
              <a:ext cx="3419855" cy="3285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3400" y="609599"/>
              <a:ext cx="8077200" cy="6095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34911" y="0"/>
              <a:ext cx="2609087" cy="11978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234184" cy="90830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88408" y="6251447"/>
              <a:ext cx="2392680" cy="6065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77439" y="6236207"/>
              <a:ext cx="2410967" cy="6217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6275830"/>
              <a:ext cx="2377440" cy="582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31735" y="6227062"/>
              <a:ext cx="2106168" cy="618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228599"/>
            <a:ext cx="8848725" cy="6629400"/>
            <a:chOff x="152400" y="228599"/>
            <a:chExt cx="8848725" cy="66294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228599"/>
              <a:ext cx="8848725" cy="66293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1889759"/>
              <a:ext cx="2737104" cy="2194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" y="3313176"/>
              <a:ext cx="2374392" cy="4663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7" y="6166103"/>
              <a:ext cx="591312" cy="2377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6704" y="6260591"/>
              <a:ext cx="362712" cy="3230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3087" y="1594104"/>
              <a:ext cx="856488" cy="295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50991" y="2276855"/>
              <a:ext cx="505967" cy="2377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244840" y="981455"/>
              <a:ext cx="591311" cy="2377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85759" y="4221479"/>
              <a:ext cx="850392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89426" y="1922779"/>
            <a:ext cx="14947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1152525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استطلاع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30" dirty="0">
                <a:latin typeface="Calibri"/>
                <a:cs typeface="Calibri"/>
              </a:rPr>
              <a:t>على</a:t>
            </a:r>
            <a:endParaRPr xmlns:a="http://schemas.openxmlformats.org/drawingml/2006/main" sz="2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12925"/>
            <a:ext cx="3441700" cy="1549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قياس</a:t>
            </a:r>
            <a:r xmlns:a="http://schemas.openxmlformats.org/drawingml/2006/main">
              <a:rPr sz="250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solidFill>
                  <a:srgbClr val="FF0000"/>
                </a:solidFill>
                <a:latin typeface="Calibri"/>
                <a:cs typeface="Calibri"/>
              </a:rPr>
              <a:t>أداة: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356870" marR="5080" indent="-344805">
              <a:lnSpc>
                <a:spcPct val="140100"/>
              </a:lnSpc>
              <a:spcBef>
                <a:spcPts val="600"/>
              </a:spcBef>
              <a:buFont typeface="Microsoft Sans Serif"/>
              <a:buChar char="•"/>
              <a:tabLst>
                <a:tab pos="356870" algn="l"/>
                <a:tab pos="357505" algn="l"/>
                <a:tab pos="1417955" algn="l"/>
                <a:tab pos="2235200" algn="l"/>
              </a:tabLst>
              <a:bidi/>
            </a:pPr>
            <a:r xmlns:a="http://schemas.openxmlformats.org/drawingml/2006/main">
              <a:rPr sz="2500" spc="-5" dirty="0">
                <a:latin typeface="Calibri"/>
                <a:cs typeface="Calibri"/>
              </a:rPr>
              <a:t>أه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ر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ق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حر</a:t>
            </a:r>
            <a:r xmlns:a="http://schemas.openxmlformats.org/drawingml/2006/main">
              <a:rPr sz="25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"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مريض </a:t>
            </a:r>
            <a:r xmlns:a="http://schemas.openxmlformats.org/drawingml/2006/main">
              <a:rPr sz="2500" spc="-10" dirty="0">
                <a:latin typeface="Calibri"/>
                <a:cs typeface="Calibri"/>
              </a:rPr>
              <a:t>المستشفى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"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ثقافة"</a:t>
            </a:r>
            <a:endParaRPr xmlns:a="http://schemas.openxmlformats.org/drawingml/2006/main" sz="2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083839"/>
            <a:ext cx="5208270" cy="3604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500" spc="-10" dirty="0">
                <a:latin typeface="Calibri"/>
                <a:cs typeface="Calibri"/>
              </a:rPr>
              <a:t>يساعد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تقييم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ثقافة 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السلامة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تعريف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يقيس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شروط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3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5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المنظمات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الصحية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التي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تؤدي </a:t>
            </a:r>
            <a:r xmlns:a="http://schemas.openxmlformats.org/drawingml/2006/main">
              <a:rPr sz="2500" spc="-50" dirty="0">
                <a:latin typeface="Calibri"/>
                <a:cs typeface="Calibri"/>
              </a:rPr>
              <a:t>إلى</a:t>
            </a:r>
            <a:r xmlns:a="http://schemas.openxmlformats.org/drawingml/2006/main">
              <a:rPr sz="25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سلبي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15" dirty="0">
                <a:latin typeface="Calibri"/>
                <a:cs typeface="Calibri"/>
              </a:rPr>
              <a:t>الأحداث</a:t>
            </a:r>
            <a:r xmlns:a="http://schemas.openxmlformats.org/drawingml/2006/main">
              <a:rPr sz="25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5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5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500" spc="-5" dirty="0">
                <a:latin typeface="Calibri"/>
                <a:cs typeface="Calibri"/>
              </a:rPr>
              <a:t>ضرر.</a:t>
            </a:r>
            <a:endParaRPr xmlns:a="http://schemas.openxmlformats.org/drawingml/2006/main" sz="25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40100"/>
              </a:lnSpc>
              <a:spcBef>
                <a:spcPts val="195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المسوحات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الجارية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FF0000"/>
                </a:solidFill>
                <a:latin typeface="Calibri"/>
                <a:cs typeface="Calibri"/>
              </a:rPr>
              <a:t>كل</a:t>
            </a:r>
            <a:r xmlns:a="http://schemas.openxmlformats.org/drawingml/2006/main">
              <a:rPr sz="28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اثنين</a:t>
            </a:r>
            <a:r xmlns:a="http://schemas.openxmlformats.org/drawingml/2006/main">
              <a:rPr sz="2800" spc="-6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FF0000"/>
                </a:solidFill>
                <a:latin typeface="Calibri"/>
                <a:cs typeface="Calibri"/>
              </a:rPr>
              <a:t>سنين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523" y="0"/>
            <a:ext cx="9144000" cy="4596765"/>
            <a:chOff x="1523" y="0"/>
            <a:chExt cx="9144000" cy="459676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3" y="2852927"/>
              <a:ext cx="3419855" cy="17434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3" y="1341119"/>
              <a:ext cx="3419855" cy="1658112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144" y="4935727"/>
            <a:ext cx="3334359" cy="188732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72520"/>
            <a:ext cx="5498465" cy="5899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مستشفى،</a:t>
            </a:r>
            <a:r xmlns:a="http://schemas.openxmlformats.org/drawingml/2006/main">
              <a:rPr sz="3600" spc="7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عالية الخطورة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تشمل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المناطق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وحدة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العناية المركزة،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قسم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الطوارئ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والعمالة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توصيل،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جراحة،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قريباً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6870" marR="5715" indent="-344805" algn="just">
              <a:lnSpc>
                <a:spcPct val="150100"/>
              </a:lnSpc>
              <a:spcBef>
                <a:spcPts val="86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في عام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واحد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يمكن إجراء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المسح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واحد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عالية الخطورة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المناطق.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5905" cy="1341120"/>
            <a:chOff x="0" y="0"/>
            <a:chExt cx="9145905" cy="13411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40"/>
              <a:ext cx="4858512" cy="132587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0552" y="1634859"/>
            <a:ext cx="3166342" cy="208065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724144" y="4005071"/>
            <a:ext cx="3420110" cy="2853055"/>
            <a:chOff x="5724144" y="4005071"/>
            <a:chExt cx="3420110" cy="285305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4" y="4005071"/>
              <a:ext cx="3419855" cy="28529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24144" y="6571486"/>
              <a:ext cx="3419855" cy="2865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48141"/>
            <a:ext cx="5210810" cy="2038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10795">
              <a:lnSpc>
                <a:spcPct val="140100"/>
              </a:lnSpc>
              <a:spcBef>
                <a:spcPts val="95"/>
              </a:spcBef>
              <a:tabLst>
                <a:tab pos="692150" algn="l"/>
                <a:tab pos="1778000" algn="l"/>
                <a:tab pos="2600960" algn="l"/>
                <a:tab pos="3582670" algn="l"/>
                <a:tab pos="4159250" algn="l"/>
              </a:tabLst>
              <a:bidi/>
            </a:pPr>
            <a:r xmlns:a="http://schemas.openxmlformats.org/drawingml/2006/main">
              <a:rPr sz="3000" spc="-15" dirty="0">
                <a:solidFill>
                  <a:srgbClr val="FF0000"/>
                </a:solidFill>
                <a:latin typeface="Calibri"/>
                <a:cs typeface="Calibri"/>
              </a:rPr>
              <a:t>ستة 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مجالات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يجب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عليك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مراجعتها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تقييمها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: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4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165"/>
              </a:spcBef>
              <a:tabLst>
                <a:tab pos="777875" algn="l"/>
                <a:tab pos="2942590" algn="l"/>
                <a:tab pos="40005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1.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القيادة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والثقافة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: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0327" y="3160709"/>
            <a:ext cx="368744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32740" marR="5080" indent="-320040">
              <a:lnSpc>
                <a:spcPct val="140100"/>
              </a:lnSpc>
              <a:spcBef>
                <a:spcPts val="95"/>
              </a:spcBef>
              <a:tabLst>
                <a:tab pos="1985010" algn="l"/>
                <a:tab pos="289052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p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r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o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cesse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s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, im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p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leme n 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o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-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punit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i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v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e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, er 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r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o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r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160709"/>
            <a:ext cx="1475105" cy="1946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40100"/>
              </a:lnSpc>
              <a:spcBef>
                <a:spcPts val="95"/>
              </a:spcBef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تحليل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التغييرات،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الإبلاغ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173228"/>
            <a:ext cx="5211445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40100"/>
              </a:lnSpc>
              <a:spcBef>
                <a:spcPts val="95"/>
              </a:spcBef>
              <a:tabLst>
                <a:tab pos="798830" algn="l"/>
                <a:tab pos="2353945" algn="l"/>
                <a:tab pos="3866515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2. </a:t>
            </a:r>
            <a:r xmlns:a="http://schemas.openxmlformats.org/drawingml/2006/main">
              <a:rPr sz="3000" spc="-65" dirty="0">
                <a:solidFill>
                  <a:srgbClr val="4F81BC"/>
                </a:solidFill>
                <a:latin typeface="Calibri"/>
                <a:cs typeface="Calibri"/>
              </a:rPr>
              <a:t>الأشخاص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(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الموظفون </a:t>
            </a:r>
            <a:r xmlns:a="http://schemas.openxmlformats.org/drawingml/2006/main">
              <a:rPr sz="3000" spc="40" dirty="0">
                <a:solidFill>
                  <a:srgbClr val="4F81BC"/>
                </a:solidFill>
                <a:latin typeface="Calibri"/>
                <a:cs typeface="Calibri"/>
              </a:rPr>
              <a:t>)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الموقف 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التعليم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تمرين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80888" y="1627632"/>
            <a:ext cx="3563111" cy="5230366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31493"/>
            <a:ext cx="5207635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  <a:tab pos="426275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3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3600" spc="-15" dirty="0">
                <a:solidFill>
                  <a:srgbClr val="4F81BC"/>
                </a:solidFill>
                <a:latin typeface="Calibri"/>
                <a:cs typeface="Calibri"/>
              </a:rPr>
              <a:t>P 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r </a:t>
            </a:r>
            <a:r xmlns:a="http://schemas.openxmlformats.org/drawingml/2006/main">
              <a:rPr sz="3600" spc="-60" dirty="0">
                <a:solidFill>
                  <a:srgbClr val="4F81BC"/>
                </a:solidFill>
                <a:latin typeface="Calibri"/>
                <a:cs typeface="Calibri"/>
              </a:rPr>
              <a:t>o 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c 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e </a:t>
            </a:r>
            <a:r xmlns:a="http://schemas.openxmlformats.org/drawingml/2006/main"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s 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s </a:t>
            </a:r>
            <a:r xmlns:a="http://schemas.openxmlformats.org/drawingml/2006/main"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e </a:t>
            </a:r>
            <a:r xmlns:a="http://schemas.openxmlformats.org/drawingml/2006/main">
              <a:rPr sz="3600" spc="15" dirty="0">
                <a:solidFill>
                  <a:srgbClr val="4F81BC"/>
                </a:solidFill>
                <a:latin typeface="Calibri"/>
                <a:cs typeface="Calibri"/>
              </a:rPr>
              <a:t>s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n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ee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d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595"/>
              </a:spcBef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تحسين؟</a:t>
            </a:r>
            <a:r xmlns:a="http://schemas.openxmlformats.org/drawingml/2006/main">
              <a:rPr sz="3600" spc="-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إعادة التصميم؟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4286250"/>
            <a:ext cx="48240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4.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المعدات/التكنولوجيا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4867655"/>
            <a:ext cx="9143999" cy="1990343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0" y="1557527"/>
            <a:ext cx="9144000" cy="2749550"/>
            <a:chOff x="0" y="1557527"/>
            <a:chExt cx="9144000" cy="274955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996183"/>
              <a:ext cx="8930640" cy="13106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7296" y="1557527"/>
              <a:ext cx="3346703" cy="143865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31493"/>
            <a:ext cx="5212080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061085" algn="l"/>
                <a:tab pos="426910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5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E </a:t>
            </a:r>
            <a:r xmlns:a="http://schemas.openxmlformats.org/drawingml/2006/main">
              <a:rPr sz="3600" spc="-70" dirty="0">
                <a:solidFill>
                  <a:srgbClr val="4F81BC"/>
                </a:solidFill>
                <a:latin typeface="Calibri"/>
                <a:cs typeface="Calibri"/>
              </a:rPr>
              <a:t>n 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vi </a:t>
            </a:r>
            <a:r xmlns:a="http://schemas.openxmlformats.org/drawingml/2006/main">
              <a:rPr sz="3600" spc="-60" dirty="0">
                <a:solidFill>
                  <a:srgbClr val="4F81BC"/>
                </a:solidFill>
                <a:latin typeface="Calibri"/>
                <a:cs typeface="Calibri"/>
              </a:rPr>
              <a:t>r 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on </a:t>
            </a:r>
            <a:r xmlns:a="http://schemas.openxmlformats.org/drawingml/2006/main">
              <a:rPr sz="3600" spc="5" dirty="0">
                <a:solidFill>
                  <a:srgbClr val="4F81BC"/>
                </a:solidFill>
                <a:latin typeface="Calibri"/>
                <a:cs typeface="Calibri"/>
              </a:rPr>
              <a:t>m en 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t </a:t>
            </a:r>
            <a:r xmlns:a="http://schemas.openxmlformats.org/drawingml/2006/main"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: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li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g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h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t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,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595"/>
              </a:spcBef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درجة حرارة،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55440" y="2310129"/>
            <a:ext cx="1130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ضوضاء،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3188030"/>
            <a:ext cx="3263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الأسطح،</a:t>
            </a:r>
            <a:r xmlns:a="http://schemas.openxmlformats.org/drawingml/2006/main">
              <a:rPr sz="3600" spc="-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تخزين.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164023"/>
            <a:ext cx="5208905" cy="1452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3564254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6.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الهيكل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اللوازم،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595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السياسات.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373623" y="1438439"/>
            <a:ext cx="3770629" cy="5419725"/>
            <a:chOff x="5373623" y="1438439"/>
            <a:chExt cx="3770629" cy="541972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63183" y="1438439"/>
              <a:ext cx="3480816" cy="26397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73623" y="3206496"/>
              <a:ext cx="3770376" cy="365150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191" y="15237"/>
            <a:ext cx="9131935" cy="6842759"/>
            <a:chOff x="12191" y="15237"/>
            <a:chExt cx="9131935" cy="684275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1" y="15237"/>
              <a:ext cx="9131808" cy="684275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95471" y="6486143"/>
              <a:ext cx="774191" cy="37185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5" y="6486143"/>
              <a:ext cx="719327" cy="371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3024" y="6486143"/>
              <a:ext cx="405384" cy="37185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984234"/>
            <a:ext cx="8986520" cy="577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فائدة</a:t>
            </a:r>
            <a:r xmlns:a="http://schemas.openxmlformats.org/drawingml/2006/main">
              <a:rPr sz="320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32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تقييم</a:t>
            </a:r>
            <a:r xmlns:a="http://schemas.openxmlformats.org/drawingml/2006/main">
              <a:rPr sz="3200" b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200" b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أمان</a:t>
            </a:r>
            <a:r xmlns:a="http://schemas.openxmlformats.org/drawingml/2006/main">
              <a:rPr sz="3200" b="1" spc="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ثقافة</a:t>
            </a:r>
            <a:r xmlns:a="http://schemas.openxmlformats.org/drawingml/2006/main">
              <a:rPr sz="3200" b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b="1" spc="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200" b="1" spc="-7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منظمة: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3866515">
              <a:lnSpc>
                <a:spcPct val="170100"/>
              </a:lnSpc>
              <a:buAutoNum type="arabicPeriod"/>
              <a:tabLst>
                <a:tab pos="527685" algn="l"/>
                <a:tab pos="52832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يرفع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وعي</a:t>
            </a:r>
            <a:r xmlns:a="http://schemas.openxmlformats.org/drawingml/2006/main">
              <a:rPr sz="3200" spc="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أمان.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AutoNum type="arabicPeriod"/>
            </a:pPr>
            <a:endParaRPr sz="2400">
              <a:latin typeface="Calibri"/>
              <a:cs typeface="Calibri"/>
            </a:endParaRPr>
          </a:p>
          <a:p>
            <a:pPr xmlns:a="http://schemas.openxmlformats.org/drawingml/2006/main" marL="415290" indent="-40322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5925" algn="l"/>
                <a:tab pos="2211070" algn="l"/>
                <a:tab pos="3113405" algn="l"/>
                <a:tab pos="442150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تشخيص وتقييم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3888740">
              <a:lnSpc>
                <a:spcPct val="180100"/>
              </a:lnSpc>
              <a:bidi/>
            </a:pP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حاضِر</a:t>
            </a:r>
            <a:r xmlns:a="http://schemas.openxmlformats.org/drawingml/2006/main">
              <a:rPr sz="3200" spc="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حالة</a:t>
            </a:r>
            <a:r xmlns:a="http://schemas.openxmlformats.org/drawingml/2006/main">
              <a:rPr sz="3200" spc="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ثقافة.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587679" y="2203704"/>
            <a:ext cx="3556635" cy="4654550"/>
            <a:chOff x="5587679" y="2203704"/>
            <a:chExt cx="3556635" cy="465455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50991" y="4581143"/>
              <a:ext cx="3493006" cy="227685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7679" y="2203704"/>
              <a:ext cx="3467039" cy="23529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24599" y="4212336"/>
              <a:ext cx="1703831" cy="43281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40470"/>
            <a:ext cx="5500370" cy="2495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95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3.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دراسة </a:t>
            </a:r>
            <a:r xmlns:a="http://schemas.openxmlformats.org/drawingml/2006/main">
              <a:rPr sz="3600" spc="-20" dirty="0">
                <a:solidFill>
                  <a:srgbClr val="4F81BC"/>
                </a:solidFill>
                <a:latin typeface="Calibri"/>
                <a:cs typeface="Calibri"/>
              </a:rPr>
              <a:t>الاتجاهات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المريض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5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تغيير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الثقافة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وقت.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3820520"/>
            <a:ext cx="222250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100"/>
              </a:lnSpc>
              <a:spcBef>
                <a:spcPts val="95"/>
              </a:spcBef>
              <a:tabLst>
                <a:tab pos="783590" algn="l"/>
                <a:tab pos="151574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4.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تحديد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المناطق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لـ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5564" y="3820520"/>
            <a:ext cx="2961640" cy="1671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85090">
              <a:lnSpc>
                <a:spcPct val="150100"/>
              </a:lnSpc>
              <a:spcBef>
                <a:spcPts val="95"/>
              </a:spcBef>
              <a:tabLst>
                <a:tab pos="1841500" algn="l"/>
                <a:tab pos="2250440" algn="l"/>
              </a:tabLst>
              <a:bidi/>
            </a:pP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نقاط </a:t>
            </a:r>
            <a:r xmlns:a="http://schemas.openxmlformats.org/drawingml/2006/main"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القوة 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وسلامة </a:t>
            </a:r>
            <a:r xmlns:a="http://schemas.openxmlformats.org/drawingml/2006/main">
              <a:rPr sz="3600" spc="-65" dirty="0">
                <a:solidFill>
                  <a:srgbClr val="4F81BC"/>
                </a:solidFill>
                <a:latin typeface="Calibri"/>
                <a:cs typeface="Calibri"/>
              </a:rPr>
              <a:t>المرضى</a:t>
            </a:r>
            <a:r xmlns:a="http://schemas.openxmlformats.org/drawingml/2006/main">
              <a:rPr sz="3600" spc="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9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5741009"/>
            <a:ext cx="40747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ثقافة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solidFill>
                  <a:srgbClr val="4F81BC"/>
                </a:solidFill>
                <a:latin typeface="Calibri"/>
                <a:cs typeface="Calibri"/>
              </a:rPr>
              <a:t>تحسين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0478"/>
            <a:ext cx="4664171" cy="620015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1523" y="0"/>
            <a:ext cx="9144000" cy="1341120"/>
            <a:chOff x="1523" y="0"/>
            <a:chExt cx="9144000" cy="13411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58511" y="0"/>
              <a:ext cx="4285487" cy="134112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523" y="1321308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914400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97296" y="1484375"/>
            <a:ext cx="3333115" cy="5374005"/>
            <a:chOff x="5797296" y="1484375"/>
            <a:chExt cx="3333115" cy="537400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7296" y="1484375"/>
              <a:ext cx="3332816" cy="256641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8632" y="3788663"/>
              <a:ext cx="3300984" cy="18288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97296" y="5145023"/>
              <a:ext cx="3322320" cy="17129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58511" y="2253012"/>
            <a:ext cx="4285487" cy="26877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802" y="2556379"/>
            <a:ext cx="3360906" cy="193980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1427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4724398"/>
            <a:ext cx="9143999" cy="21244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867179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9055" y="5806439"/>
              <a:ext cx="8061959" cy="1051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1256" y="0"/>
              <a:ext cx="2142743" cy="1844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3616" y="5013959"/>
              <a:ext cx="2310383" cy="184403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373623"/>
              <a:ext cx="2142744" cy="148437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42744" y="5391910"/>
              <a:ext cx="2286000" cy="146608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0" y="5373623"/>
              <a:ext cx="2142744" cy="14843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2577"/>
            <a:ext cx="9144000" cy="6605905"/>
            <a:chOff x="0" y="252577"/>
            <a:chExt cx="9144000" cy="66059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2577"/>
              <a:ext cx="9144000" cy="326667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28998"/>
              <a:ext cx="3346704" cy="3429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46703" y="3428998"/>
              <a:ext cx="2810255" cy="3322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6959" y="3176016"/>
              <a:ext cx="2987040" cy="1743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56959" y="4715255"/>
              <a:ext cx="2987040" cy="21427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6452621"/>
              <a:ext cx="6156722" cy="3964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102035"/>
            <a:ext cx="9144000" cy="4755962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5240" y="0"/>
            <a:ext cx="9119870" cy="2143125"/>
            <a:chOff x="15240" y="0"/>
            <a:chExt cx="9119870" cy="214312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7736" y="0"/>
              <a:ext cx="3627119" cy="18166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8592" y="688848"/>
              <a:ext cx="3636264" cy="14203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" y="0"/>
              <a:ext cx="5492496" cy="2142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8462" y="0"/>
            <a:ext cx="8258175" cy="12496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1905" algn="ctr">
              <a:lnSpc>
                <a:spcPct val="100000"/>
              </a:lnSpc>
              <a:spcBef>
                <a:spcPts val="110"/>
              </a:spcBef>
              <a:bidi/>
            </a:pPr>
            <a:r xmlns:a="http://schemas.openxmlformats.org/drawingml/2006/main">
              <a:rPr sz="4000" b="0" u="none" dirty="0">
                <a:latin typeface="Calibri"/>
                <a:cs typeface="Calibri"/>
              </a:rPr>
              <a:t>هدف</a:t>
            </a:r>
            <a:r xmlns:a="http://schemas.openxmlformats.org/drawingml/2006/main">
              <a:rPr sz="4000" b="0" u="none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5" dirty="0">
                <a:latin typeface="Calibri"/>
                <a:cs typeface="Calibri"/>
              </a:rPr>
              <a:t>3</a:t>
            </a:r>
            <a:endParaRPr xmlns:a="http://schemas.openxmlformats.org/drawingml/2006/main" sz="4000">
              <a:latin typeface="Calibri"/>
              <a:cs typeface="Calibri"/>
            </a:endParaRPr>
          </a:p>
          <a:p>
            <a:pPr xmlns:a="http://schemas.openxmlformats.org/drawingml/2006/main" algn="ctr">
              <a:lnSpc>
                <a:spcPct val="100000"/>
              </a:lnSpc>
              <a:spcBef>
                <a:spcPts val="25"/>
              </a:spcBef>
              <a:bidi/>
            </a:pP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يحسن</a:t>
            </a:r>
            <a:r xmlns:a="http://schemas.openxmlformats.org/drawingml/2006/main">
              <a:rPr sz="4000" b="0" u="none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4000" b="0" u="none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25" dirty="0">
                <a:latin typeface="Calibri"/>
                <a:cs typeface="Calibri"/>
              </a:rPr>
              <a:t>أمان</a:t>
            </a:r>
            <a:r xmlns:a="http://schemas.openxmlformats.org/drawingml/2006/main">
              <a:rPr sz="4000" b="0" u="none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000" b="0" u="none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4000" b="0" u="none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000" b="0" u="none" spc="-5" dirty="0">
                <a:latin typeface="Calibri"/>
                <a:cs typeface="Calibri"/>
              </a:rPr>
              <a:t>الأدوية</a:t>
            </a:r>
            <a:endParaRPr xmlns:a="http://schemas.openxmlformats.org/drawingml/2006/main"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96111" y="1309878"/>
            <a:ext cx="2430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800" spc="-10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مصالحة</a:t>
            </a:r>
            <a:endParaRPr xmlns:a="http://schemas.openxmlformats.org/drawingml/2006/main"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1638380"/>
            <a:ext cx="3720465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1800" spc="-10" dirty="0">
                <a:latin typeface="Calibri"/>
                <a:cs typeface="Calibri"/>
              </a:rPr>
              <a:t>كما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هو محدد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جكاهو،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المصالحة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هي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"ال</a:t>
            </a:r>
            <a:r xmlns:a="http://schemas.openxmlformats.org/drawingml/2006/main">
              <a:rPr sz="1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عملية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1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1800" spc="1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1800" spc="1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طلبات</a:t>
            </a:r>
            <a:r xmlns:a="http://schemas.openxmlformats.org/drawingml/2006/main">
              <a:rPr sz="1800" spc="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30" dirty="0">
                <a:latin typeface="Calibri"/>
                <a:cs typeface="Calibri"/>
              </a:rPr>
              <a:t>ل</a:t>
            </a:r>
            <a:endParaRPr xmlns:a="http://schemas.openxmlformats.org/drawingml/2006/main"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71721" y="1638380"/>
            <a:ext cx="127381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204470" algn="just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1800" dirty="0">
                <a:latin typeface="Calibri"/>
                <a:cs typeface="Calibri"/>
              </a:rPr>
              <a:t>مقارنة </a:t>
            </a:r>
            <a:r xmlns:a="http://schemas.openxmlformats.org/drawingml/2006/main">
              <a:rPr sz="1800" spc="30" dirty="0">
                <a:latin typeface="Calibri"/>
                <a:cs typeface="Calibri"/>
              </a:rPr>
              <a:t>بين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الأدوية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3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1800" spc="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1800" spc="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ال</a:t>
            </a:r>
            <a:endParaRPr xmlns:a="http://schemas.openxmlformats.org/drawingml/2006/main"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010865"/>
            <a:ext cx="5063490" cy="3758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1800" spc="-10" dirty="0">
                <a:latin typeface="Calibri"/>
                <a:cs typeface="Calibri"/>
              </a:rPr>
              <a:t>الأدوية</a:t>
            </a:r>
            <a:r xmlns:a="http://schemas.openxmlformats.org/drawingml/2006/main">
              <a:rPr sz="18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1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18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18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لديه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18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أخذ.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000"/>
              </a:lnSpc>
              <a:spcBef>
                <a:spcPts val="434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1800" spc="-5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تمت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المصالحة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لتجنب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أخطاء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الإغفالات،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التكرارات،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الجرعات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أخطاء،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1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التفاعلات.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6870" marR="5080" indent="-344805" algn="just">
              <a:lnSpc>
                <a:spcPct val="150000"/>
              </a:lnSpc>
              <a:spcBef>
                <a:spcPts val="434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1800" dirty="0">
                <a:latin typeface="Calibri"/>
                <a:cs typeface="Calibri"/>
              </a:rPr>
              <a:t>ينبغي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أن 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يتم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ذلك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انتقال 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للرعاية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حيث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ادوية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جديدة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مُرتّب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1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موجود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طلبات</a:t>
            </a:r>
            <a:r xmlns:a="http://schemas.openxmlformats.org/drawingml/2006/main">
              <a:rPr sz="1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أعيد كتابتها.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51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1800" spc="-20" dirty="0">
                <a:latin typeface="Calibri"/>
                <a:cs typeface="Calibri"/>
              </a:rPr>
              <a:t>انتقالات</a:t>
            </a:r>
            <a:r xmlns:a="http://schemas.openxmlformats.org/drawingml/2006/main">
              <a:rPr sz="1800" spc="6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1800" spc="2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1800" spc="68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1800" spc="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التغييرات</a:t>
            </a:r>
            <a:r xmlns:a="http://schemas.openxmlformats.org/drawingml/2006/main">
              <a:rPr sz="1800" spc="6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1800" spc="2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5" dirty="0">
                <a:latin typeface="Calibri"/>
                <a:cs typeface="Calibri"/>
              </a:rPr>
              <a:t>جلسة،</a:t>
            </a:r>
            <a:endParaRPr xmlns:a="http://schemas.openxmlformats.org/drawingml/2006/main" sz="1800">
              <a:latin typeface="Calibri"/>
              <a:cs typeface="Calibri"/>
            </a:endParaRPr>
          </a:p>
          <a:p>
            <a:pPr xmlns:a="http://schemas.openxmlformats.org/drawingml/2006/main" marL="356870" algn="just">
              <a:lnSpc>
                <a:spcPct val="100000"/>
              </a:lnSpc>
              <a:spcBef>
                <a:spcPts val="1080"/>
              </a:spcBef>
              <a:bidi/>
            </a:pPr>
            <a:r xmlns:a="http://schemas.openxmlformats.org/drawingml/2006/main">
              <a:rPr sz="1800" spc="-5" dirty="0">
                <a:latin typeface="Calibri"/>
                <a:cs typeface="Calibri"/>
              </a:rPr>
              <a:t>خدمة،</a:t>
            </a:r>
            <a:r xmlns:a="http://schemas.openxmlformats.org/drawingml/2006/main">
              <a:rPr sz="18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0" dirty="0">
                <a:latin typeface="Calibri"/>
                <a:cs typeface="Calibri"/>
              </a:rPr>
              <a:t>ممارس</a:t>
            </a:r>
            <a:r xmlns:a="http://schemas.openxmlformats.org/drawingml/2006/main">
              <a:rPr sz="1800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المستوى</a:t>
            </a:r>
            <a:r xmlns:a="http://schemas.openxmlformats.org/drawingml/2006/main">
              <a:rPr sz="18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1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18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267966"/>
            <a:ext cx="9144000" cy="5590540"/>
            <a:chOff x="0" y="1267966"/>
            <a:chExt cx="9144000" cy="5590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267966"/>
              <a:ext cx="9144000" cy="559003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779775"/>
              <a:ext cx="9144000" cy="23042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7064" y="4980430"/>
              <a:ext cx="2913888" cy="187756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3344" y="4934710"/>
              <a:ext cx="3093720" cy="192328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4980430"/>
              <a:ext cx="3133344" cy="18775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58289" y="221437"/>
            <a:ext cx="59029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15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b="0" u="none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مصالحة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65021"/>
            <a:ext cx="5069205" cy="5097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0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3500" dirty="0">
                <a:latin typeface="Calibri"/>
                <a:cs typeface="Calibri"/>
              </a:rPr>
              <a:t>هذا</a:t>
            </a:r>
            <a:r xmlns:a="http://schemas.openxmlformats.org/drawingml/2006/main">
              <a:rPr sz="35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مصالحة</a:t>
            </a:r>
            <a:r xmlns:a="http://schemas.openxmlformats.org/drawingml/2006/main">
              <a:rPr sz="35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500" spc="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منتهي</a:t>
            </a:r>
            <a:endParaRPr xmlns:a="http://schemas.openxmlformats.org/drawingml/2006/main" sz="350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ct val="170100"/>
              </a:lnSpc>
              <a:spcBef>
                <a:spcPts val="10"/>
              </a:spcBef>
              <a:tabLst>
                <a:tab pos="2689225" algn="l"/>
                <a:tab pos="3866515" algn="l"/>
                <a:tab pos="4220210" algn="l"/>
              </a:tabLst>
              <a:bidi/>
            </a:pPr>
            <a:r xmlns:a="http://schemas.openxmlformats.org/drawingml/2006/main">
              <a:rPr sz="3500" spc="-15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500" spc="7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5" dirty="0">
                <a:solidFill>
                  <a:srgbClr val="006FC0"/>
                </a:solidFill>
                <a:latin typeface="Calibri"/>
                <a:cs typeface="Calibri"/>
              </a:rPr>
              <a:t>يتجنب</a:t>
            </a:r>
            <a:r xmlns:a="http://schemas.openxmlformats.org/drawingml/2006/main"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solidFill>
                  <a:srgbClr val="006FC0"/>
                </a:solidFill>
                <a:latin typeface="Calibri"/>
                <a:cs typeface="Calibri"/>
              </a:rPr>
              <a:t>دواء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الأخطاء 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مثل 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الإغفالات 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،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التكرارات </a:t>
            </a:r>
            <a:r xmlns:a="http://schemas.openxmlformats.org/drawingml/2006/main"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500" spc="5" dirty="0">
                <a:solidFill>
                  <a:srgbClr val="006FC0"/>
                </a:solidFill>
                <a:latin typeface="Calibri"/>
                <a:cs typeface="Calibri"/>
              </a:rPr>
              <a:t>أو 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أخطاء </a:t>
            </a:r>
            <a:r xmlns:a="http://schemas.openxmlformats.org/drawingml/2006/main">
              <a:rPr sz="3500" spc="5" dirty="0">
                <a:solidFill>
                  <a:srgbClr val="006FC0"/>
                </a:solidFill>
                <a:latin typeface="Calibri"/>
                <a:cs typeface="Calibri"/>
              </a:rPr>
              <a:t>الجرعات </a:t>
            </a:r>
            <a:r xmlns:a="http://schemas.openxmlformats.org/drawingml/2006/main">
              <a:rPr sz="3500" spc="10" dirty="0">
                <a:solidFill>
                  <a:srgbClr val="006FC0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أو 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تفاعلات 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الأدوية </a:t>
            </a:r>
            <a:r xmlns:a="http://schemas.openxmlformats.org/drawingml/2006/main">
              <a:rPr sz="3500" spc="-10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3500">
              <a:latin typeface="Calibri"/>
              <a:cs typeface="Calibri"/>
            </a:endParaRPr>
            <a:r xmlns:a="http://schemas.openxmlformats.org/drawingml/2006/main">
              <a:rPr sz="3500" spc="-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3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2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1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2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40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7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5" dirty="0">
                <a:solidFill>
                  <a:srgbClr val="006FC0"/>
                </a:solidFill>
                <a:latin typeface="Calibri"/>
                <a:cs typeface="Calibri"/>
              </a:rPr>
              <a:t>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888" y="1197863"/>
            <a:ext cx="3563112" cy="547116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419301"/>
            <a:ext cx="5068570" cy="4893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11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هو - هي</a:t>
            </a:r>
            <a:r xmlns:a="http://schemas.openxmlformats.org/drawingml/2006/main">
              <a:rPr sz="2800" spc="14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2800" spc="14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800" spc="14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منتهي</a:t>
            </a:r>
            <a:r xmlns:a="http://schemas.openxmlformats.org/drawingml/2006/main">
              <a:rPr sz="2800" spc="14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800" spc="14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solidFill>
                  <a:srgbClr val="006FC0"/>
                </a:solidFill>
                <a:latin typeface="Calibri"/>
                <a:cs typeface="Calibri"/>
              </a:rPr>
              <a:t>كل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6985" algn="just">
              <a:lnSpc>
                <a:spcPts val="5710"/>
              </a:lnSpc>
              <a:spcBef>
                <a:spcPts val="585"/>
              </a:spcBef>
              <a:bidi/>
            </a:pPr>
            <a:r xmlns:a="http://schemas.openxmlformats.org/drawingml/2006/main">
              <a:rPr sz="2800" spc="-10" dirty="0">
                <a:solidFill>
                  <a:srgbClr val="006FC0"/>
                </a:solidFill>
                <a:latin typeface="Calibri"/>
                <a:cs typeface="Calibri"/>
              </a:rPr>
              <a:t>انتقال </a:t>
            </a:r>
            <a:r xmlns:a="http://schemas.openxmlformats.org/drawingml/2006/main">
              <a:rPr sz="2800" spc="5" dirty="0">
                <a:solidFill>
                  <a:srgbClr val="006FC0"/>
                </a:solidFill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حيث يتم </a:t>
            </a:r>
            <a:r xmlns:a="http://schemas.openxmlformats.org/drawingml/2006/main">
              <a:rPr sz="2800" spc="-20" dirty="0">
                <a:solidFill>
                  <a:srgbClr val="006FC0"/>
                </a:solidFill>
                <a:latin typeface="Calibri"/>
                <a:cs typeface="Calibri"/>
              </a:rPr>
              <a:t>إدخال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أدوية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جديدة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مُرتّب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موجود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طلبات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أعيد كتابتها.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6870" marR="7620" indent="-344805" algn="just">
              <a:lnSpc>
                <a:spcPct val="17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800" spc="-25" dirty="0">
                <a:latin typeface="Calibri"/>
                <a:cs typeface="Calibri"/>
              </a:rPr>
              <a:t>انتقالات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يشمل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التغييرات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جلسة،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خدمة،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ممارس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المستوى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27120" y="1267967"/>
            <a:ext cx="5516880" cy="5590540"/>
            <a:chOff x="3627120" y="1267967"/>
            <a:chExt cx="5516880" cy="5590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91327" y="1267967"/>
              <a:ext cx="3852672" cy="5559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27120" y="6525767"/>
              <a:ext cx="5516880" cy="332231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58289" y="221437"/>
            <a:ext cx="590296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b="0" u="none" spc="-15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b="0" u="none" spc="4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u="none" spc="-20" dirty="0">
                <a:latin typeface="Calibri"/>
                <a:cs typeface="Calibri"/>
              </a:rPr>
              <a:t>مصالحة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10588"/>
            <a:ext cx="5208270" cy="44646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9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600" spc="-15" dirty="0">
                <a:latin typeface="Calibri"/>
                <a:cs typeface="Calibri"/>
              </a:rPr>
              <a:t>سلبي</a:t>
            </a:r>
            <a:r xmlns:a="http://schemas.openxmlformats.org/drawingml/2006/main">
              <a:rPr sz="2600" spc="12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حدث</a:t>
            </a:r>
            <a:r xmlns:a="http://schemas.openxmlformats.org/drawingml/2006/main">
              <a:rPr sz="2600" spc="12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spc="12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600" spc="12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006FC0"/>
                </a:solidFill>
                <a:latin typeface="Calibri"/>
                <a:cs typeface="Calibri"/>
              </a:rPr>
              <a:t>غير مقصود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6870" marR="5080" algn="just">
              <a:lnSpc>
                <a:spcPct val="170100"/>
              </a:lnSpc>
              <a:bidi/>
            </a:pP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إصابة</a:t>
            </a:r>
            <a:r xmlns:a="http://schemas.openxmlformats.org/drawingml/2006/main">
              <a:rPr sz="26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تسبب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3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26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طبي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بدلاً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600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الحالة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الأساسية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للمريض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نتائج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قابلة للقياس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5" dirty="0">
                <a:solidFill>
                  <a:srgbClr val="006FC0"/>
                </a:solidFill>
                <a:latin typeface="Calibri"/>
                <a:cs typeface="Calibri"/>
              </a:rPr>
              <a:t>الإعاقة،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والاستشفاء لفترات طويلة،</a:t>
            </a:r>
            <a:r xmlns:a="http://schemas.openxmlformats.org/drawingml/2006/main">
              <a:rPr sz="2600" spc="-5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أو</a:t>
            </a:r>
            <a:r xmlns:a="http://schemas.openxmlformats.org/drawingml/2006/main">
              <a:rPr sz="2600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كلاهما"</a:t>
            </a:r>
            <a:r xmlns:a="http://schemas.openxmlformats.org/drawingml/2006/main">
              <a:rPr sz="2600" spc="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084445"/>
            <a:chOff x="0" y="0"/>
            <a:chExt cx="9144000" cy="50844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60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8344"/>
              <a:ext cx="9144000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4584" y="1228344"/>
              <a:ext cx="3709415" cy="20177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4" y="3246120"/>
              <a:ext cx="3419855" cy="1837943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24144" y="5242559"/>
            <a:ext cx="3419855" cy="15956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50273"/>
            <a:ext cx="5209540" cy="5020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6870" marR="5080" indent="-344805" algn="just">
              <a:lnSpc>
                <a:spcPct val="150100"/>
              </a:lnSpc>
              <a:spcBef>
                <a:spcPts val="100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600" spc="-5" dirty="0">
                <a:latin typeface="Calibri"/>
                <a:cs typeface="Calibri"/>
              </a:rPr>
              <a:t>نظرًا لأن ليس كل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الأحداث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السلبية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هي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نتيجة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45" dirty="0">
                <a:latin typeface="Calibri"/>
                <a:cs typeface="Calibri"/>
              </a:rPr>
              <a:t>خطأ،</a:t>
            </a:r>
            <a:r xmlns:a="http://schemas.openxmlformats.org/drawingml/2006/main">
              <a:rPr sz="2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سلبي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حدث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يمكن نسبه</a:t>
            </a:r>
            <a:r xmlns:a="http://schemas.openxmlformats.org/drawingml/2006/main">
              <a:rPr sz="2600" spc="56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latin typeface="Calibri"/>
                <a:cs typeface="Calibri"/>
              </a:rPr>
              <a:t>خطأ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26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" </a:t>
            </a:r>
            <a:r xmlns:a="http://schemas.openxmlformats.org/drawingml/2006/main">
              <a:rPr sz="2600" spc="-15" dirty="0">
                <a:solidFill>
                  <a:srgbClr val="4F81BC"/>
                </a:solidFill>
                <a:latin typeface="Calibri"/>
                <a:cs typeface="Calibri"/>
              </a:rPr>
              <a:t>يمكن الوقاية منها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"</a:t>
            </a:r>
            <a:r xmlns:a="http://schemas.openxmlformats.org/drawingml/2006/main">
              <a:rPr sz="26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5" dirty="0">
                <a:solidFill>
                  <a:srgbClr val="4F81BC"/>
                </a:solidFill>
                <a:latin typeface="Calibri"/>
                <a:cs typeface="Calibri"/>
              </a:rPr>
              <a:t>سلبي</a:t>
            </a:r>
            <a:r xmlns:a="http://schemas.openxmlformats.org/drawingml/2006/main">
              <a:rPr sz="26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45" dirty="0">
                <a:solidFill>
                  <a:srgbClr val="4F81BC"/>
                </a:solidFill>
                <a:latin typeface="Calibri"/>
                <a:cs typeface="Calibri"/>
              </a:rPr>
              <a:t>حدث </a:t>
            </a:r>
            <a:r xmlns:a="http://schemas.openxmlformats.org/drawingml/2006/main">
              <a:rPr sz="2600" spc="-45" dirty="0">
                <a:latin typeface="Calibri"/>
                <a:cs typeface="Calibri"/>
              </a:rPr>
              <a:t>."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6870" marR="6985" indent="-344805" algn="just">
              <a:lnSpc>
                <a:spcPct val="150100"/>
              </a:lnSpc>
              <a:spcBef>
                <a:spcPts val="625"/>
              </a:spcBef>
              <a:buFont typeface="Microsoft Sans Serif"/>
              <a:buChar char="•"/>
              <a:tabLst>
                <a:tab pos="357505" algn="l"/>
              </a:tabLst>
              <a:bidi/>
            </a:pPr>
            <a:r xmlns:a="http://schemas.openxmlformats.org/drawingml/2006/main">
              <a:rPr sz="2600" dirty="0">
                <a:latin typeface="Calibri"/>
                <a:cs typeface="Calibri"/>
              </a:rPr>
              <a:t>تم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تصنيف </a:t>
            </a:r>
            <a:r xmlns:a="http://schemas.openxmlformats.org/drawingml/2006/main">
              <a:rPr sz="2600" spc="-15" dirty="0">
                <a:latin typeface="Calibri"/>
                <a:cs typeface="Calibri"/>
              </a:rPr>
              <a:t>الأحداث </a:t>
            </a:r>
            <a:r xmlns:a="http://schemas.openxmlformats.org/drawingml/2006/main">
              <a:rPr sz="2600" spc="-20" dirty="0">
                <a:latin typeface="Calibri"/>
                <a:cs typeface="Calibri"/>
              </a:rPr>
              <a:t>السلبية</a:t>
            </a:r>
            <a:r xmlns:a="http://schemas.openxmlformats.org/drawingml/2006/main">
              <a:rPr sz="2600" spc="-5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2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latin typeface="Calibri"/>
                <a:cs typeface="Calibri"/>
              </a:rPr>
              <a:t>أيضاً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2185"/>
              </a:spcBef>
              <a:buChar char="-"/>
              <a:tabLst>
                <a:tab pos="357505" algn="l"/>
              </a:tabLst>
              <a:bidi/>
            </a:pP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يمكن الوقاية منها:</a:t>
            </a:r>
            <a:r xmlns:a="http://schemas.openxmlformats.org/drawingml/2006/main">
              <a:rPr sz="2600" spc="5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حق</a:t>
            </a:r>
            <a:r xmlns:a="http://schemas.openxmlformats.org/drawingml/2006/main">
              <a:rPr sz="2600" spc="-4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20" dirty="0">
                <a:solidFill>
                  <a:srgbClr val="006FC0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26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55" dirty="0">
                <a:solidFill>
                  <a:srgbClr val="006FC0"/>
                </a:solidFill>
                <a:latin typeface="Calibri"/>
                <a:cs typeface="Calibri"/>
              </a:rPr>
              <a:t>خطأ.</a:t>
            </a:r>
            <a:endParaRPr xmlns:a="http://schemas.openxmlformats.org/drawingml/2006/main" sz="2600">
              <a:latin typeface="Calibri"/>
              <a:cs typeface="Calibri"/>
            </a:endParaRPr>
          </a:p>
          <a:p>
            <a:pPr xmlns:a="http://schemas.openxmlformats.org/drawingml/2006/main" marL="356870" indent="-344805" algn="just">
              <a:lnSpc>
                <a:spcPct val="100000"/>
              </a:lnSpc>
              <a:spcBef>
                <a:spcPts val="2185"/>
              </a:spcBef>
              <a:buChar char="-"/>
              <a:tabLst>
                <a:tab pos="357505" algn="l"/>
              </a:tabLst>
              <a:bidi/>
            </a:pPr>
            <a:r xmlns:a="http://schemas.openxmlformats.org/drawingml/2006/main">
              <a:rPr sz="2600" spc="-5" dirty="0">
                <a:solidFill>
                  <a:srgbClr val="006FC0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2600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600" spc="-10" dirty="0">
                <a:solidFill>
                  <a:srgbClr val="006FC0"/>
                </a:solidFill>
                <a:latin typeface="Calibri"/>
                <a:cs typeface="Calibri"/>
              </a:rPr>
              <a:t>يمكن الوقاية منها.</a:t>
            </a:r>
            <a:endParaRPr xmlns:a="http://schemas.openxmlformats.org/drawingml/2006/main" sz="26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60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28344"/>
              <a:ext cx="9144000" cy="4724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34584" y="1466088"/>
              <a:ext cx="3709416" cy="19141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80888" y="3380232"/>
              <a:ext cx="3563112" cy="347776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4538"/>
              <a:ext cx="9144000" cy="67434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2776" y="0"/>
              <a:ext cx="5221223" cy="1557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2776" y="1271016"/>
              <a:ext cx="5221223" cy="5730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2776" y="5300470"/>
              <a:ext cx="5221224" cy="15392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1734</Words>
  <Application>Microsoft Office PowerPoint</Application>
  <PresentationFormat>On-screen Show (4:3)</PresentationFormat>
  <Paragraphs>193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Calibri</vt:lpstr>
      <vt:lpstr>Microsoft Sans Serif</vt:lpstr>
      <vt:lpstr>Times New Roman</vt:lpstr>
      <vt:lpstr>Office Theme</vt:lpstr>
      <vt:lpstr>PowerPoint Presentation</vt:lpstr>
      <vt:lpstr>Medical Errors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James Reason's Swiss Cheese Model</vt:lpstr>
      <vt:lpstr>James Reason's Swiss Cheese Model</vt:lpstr>
      <vt:lpstr>1. The communication</vt:lpstr>
      <vt:lpstr>Four categories of errors were identified in the  IOM report</vt:lpstr>
      <vt:lpstr>Four categories of errors were identified in the</vt:lpstr>
      <vt:lpstr>4. And lastly, other</vt:lpstr>
      <vt:lpstr>The IOM (2000) laid out a four-tiered approach to  developing a strategy to improve patient safety</vt:lpstr>
      <vt:lpstr>The IOM (2000) laid out a four-tiered approach to  developing a strategy to improve patient safety</vt:lpstr>
      <vt:lpstr>PowerPoint Presentation</vt:lpstr>
      <vt:lpstr>The IOM (2000) laid out a four-tiered approach to  developing a strategy to improve patient safety</vt:lpstr>
      <vt:lpstr>Patient Safety Practices</vt:lpstr>
      <vt:lpstr>Strongly encourage implementation</vt:lpstr>
      <vt:lpstr>Strongly encourage implementation</vt:lpstr>
      <vt:lpstr>Strongly encourage implementation</vt:lpstr>
      <vt:lpstr>Encourage Implementation</vt:lpstr>
      <vt:lpstr>Encourage Implementation</vt:lpstr>
      <vt:lpstr>Encourage Implementation</vt:lpstr>
      <vt:lpstr>Basic principles of patient safety</vt:lpstr>
      <vt:lpstr>Basic principles of patient safety</vt:lpstr>
      <vt:lpstr>Basic principles of patient safety</vt:lpstr>
      <vt:lpstr>Basic principles of patient safety</vt:lpstr>
      <vt:lpstr>PowerPoint Presentation</vt:lpstr>
      <vt:lpstr>High Reliability Organizations</vt:lpstr>
      <vt:lpstr>The five High Reliability Factors</vt:lpstr>
      <vt:lpstr>The five High Reliability Factors</vt:lpstr>
      <vt:lpstr>The five High Reliability Factors</vt:lpstr>
      <vt:lpstr>The five High Reliability Factors</vt:lpstr>
      <vt:lpstr>The five High Reliability Factors</vt:lpstr>
      <vt:lpstr>The five High Reliability Factors</vt:lpstr>
      <vt:lpstr>PowerPoint Presentation</vt:lpstr>
      <vt:lpstr>PowerPoint Presentation</vt:lpstr>
      <vt:lpstr>  Just Culture </vt:lpstr>
      <vt:lpstr>PowerPoint Presentation</vt:lpstr>
      <vt:lpstr>PowerPoint Presentation</vt:lpstr>
      <vt:lpstr>  Just Culture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Goal 3 Improve the safety of using medications</vt:lpstr>
      <vt:lpstr>Medication Reconciliation</vt:lpstr>
      <vt:lpstr>Medication Reconciliation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Mujdi Alzoubi</cp:lastModifiedBy>
  <cp:revision>1</cp:revision>
  <dcterms:created xsi:type="dcterms:W3CDTF">2023-12-09T14:29:56Z</dcterms:created>
  <dcterms:modified xsi:type="dcterms:W3CDTF">2023-12-10T21:14:42Z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2023-12-09T00:00:00Z</vt:filetime>
  </property>
</Properties>
</file>