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3"/>
  </p:notesMasterIdLst>
  <p:sldIdLst>
    <p:sldId id="256" r:id="rId2"/>
    <p:sldId id="278" r:id="rId3"/>
    <p:sldId id="279" r:id="rId4"/>
    <p:sldId id="280" r:id="rId5"/>
    <p:sldId id="285" r:id="rId6"/>
    <p:sldId id="286" r:id="rId7"/>
    <p:sldId id="287" r:id="rId8"/>
    <p:sldId id="288" r:id="rId9"/>
    <p:sldId id="283" r:id="rId10"/>
    <p:sldId id="284" r:id="rId11"/>
    <p:sldId id="282" r:id="rId12"/>
  </p:sldIdLst>
  <p:sldSz cx="9144000" cy="6858000" type="screen4x3"/>
  <p:notesSz cx="6858000" cy="9144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7942913385826795E-2"/>
          <c:y val="5.8139458385507221E-2"/>
          <c:w val="0.89995466475781438"/>
          <c:h val="0.8022486496917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Bed Occupancy rate</c:v>
                </c:pt>
              </c:strCache>
            </c:strRef>
          </c:tx>
          <c:invertIfNegative val="0"/>
          <c:dLbls>
            <c:spPr>
              <a:ln>
                <a:solidFill>
                  <a:schemeClr val="accent1"/>
                </a:solidFill>
              </a:ln>
            </c:spPr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January</c:v>
                </c:pt>
                <c:pt idx="1">
                  <c:v>February</c:v>
                </c:pt>
                <c:pt idx="2">
                  <c:v>May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September</c:v>
                </c:pt>
                <c:pt idx="7">
                  <c:v>October </c:v>
                </c:pt>
                <c:pt idx="8">
                  <c:v>November </c:v>
                </c:pt>
                <c:pt idx="9">
                  <c:v>December </c:v>
                </c:pt>
              </c:strCache>
            </c:strRef>
          </c:cat>
          <c:val>
            <c:numRef>
              <c:f>Sheet1!$B$2:$B$11</c:f>
              <c:numCache>
                <c:formatCode>0.0</c:formatCode>
                <c:ptCount val="10"/>
                <c:pt idx="0">
                  <c:v>37.5</c:v>
                </c:pt>
                <c:pt idx="1">
                  <c:v>32.299999999999997</c:v>
                </c:pt>
                <c:pt idx="2">
                  <c:v>39.07</c:v>
                </c:pt>
                <c:pt idx="3">
                  <c:v>42.7</c:v>
                </c:pt>
                <c:pt idx="4" formatCode="0">
                  <c:v>47</c:v>
                </c:pt>
                <c:pt idx="5">
                  <c:v>62.5</c:v>
                </c:pt>
                <c:pt idx="6">
                  <c:v>35.799999999999997</c:v>
                </c:pt>
                <c:pt idx="7">
                  <c:v>27.9</c:v>
                </c:pt>
                <c:pt idx="8">
                  <c:v>44.9</c:v>
                </c:pt>
                <c:pt idx="9">
                  <c:v>33.4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0"/>
        <c:axId val="65313408"/>
        <c:axId val="65676032"/>
      </c:barChart>
      <c:catAx>
        <c:axId val="65313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5676032"/>
        <c:crosses val="autoZero"/>
        <c:auto val="1"/>
        <c:lblAlgn val="ctr"/>
        <c:lblOffset val="100"/>
        <c:noMultiLvlLbl val="0"/>
      </c:catAx>
      <c:valAx>
        <c:axId val="65676032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crossAx val="65313408"/>
        <c:crosses val="autoZero"/>
        <c:crossBetween val="between"/>
        <c:majorUnit val="10"/>
        <c:minorUnit val="2.0000000000000004E-2"/>
      </c:valAx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A1F25-F1C9-4A7E-9A2A-E2753BD49C37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0687E-605B-4B5A-9916-78ED69017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039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CA5DA-7A5E-4ACF-A3F0-89B59C059F90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999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bmd.com/skin-problems-and-treatments/understanding-mrs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4101577"/>
            <a:ext cx="2968740" cy="573976"/>
          </a:xfrm>
        </p:spPr>
        <p:txBody>
          <a:bodyPr/>
          <a:lstStyle/>
          <a:p>
            <a:r xmlns:a="http://schemas.openxmlformats.org/drawingml/2006/main">
              <a:rPr lang="a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قسم الجودة</a:t>
            </a:r>
            <a:endParaRPr xmlns:a="http://schemas.openxmlformats.org/drawingml/2006/main"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295524"/>
            <a:ext cx="7175351" cy="1781547"/>
          </a:xfrm>
        </p:spPr>
        <p:txBody>
          <a:bodyPr/>
          <a:lstStyle/>
          <a:p>
            <a:pPr xmlns:a="http://schemas.openxmlformats.org/drawingml/2006/main" marL="182880" indent="0" algn="ctr">
              <a:buNone/>
              <a:bidi/>
            </a:pPr>
            <a:r xmlns:a="http://schemas.openxmlformats.org/drawingml/2006/main">
              <a:rPr lang="ar" sz="48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مؤشرات الأداء الرئيسية KPIs</a:t>
            </a:r>
            <a:endParaRPr xmlns:a="http://schemas.openxmlformats.org/drawingml/2006/main" lang="en-US" sz="480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QA_1\Desktop\pic\1057403-logo-m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83380" cy="184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QA_1\Desktop\pic\key-messa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185" y="4351703"/>
            <a:ext cx="404812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QA_1\Desktop\pic\Call-to-Action-Safeguarding-the-Integrity-of-Healthcare-Quality-and-Safety-System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75553"/>
            <a:ext cx="2095500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QA_1\Desktop\pic\images (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3" y="0"/>
            <a:ext cx="1750012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41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504" y="197346"/>
            <a:ext cx="885698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 xmlns:a="http://schemas.openxmlformats.org/drawingml/2006/main">
              <a:rPr lang="ar" sz="2000" b="1" dirty="0" smtClean="0">
                <a:latin typeface="Times New Roman" pitchFamily="18" charset="0"/>
                <a:cs typeface="Times New Roman" pitchFamily="18" charset="0"/>
              </a:rPr>
              <a:t>هدف </a:t>
            </a:r>
            <a:r xmlns:a="http://schemas.openxmlformats.org/drawingml/2006/main">
              <a:rPr lang="ar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لتقليل وقت انتظار المريض في قسم الطوارئ والذي قد يكون بسبب مشاكل غير طبية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 xmlns:a="http://schemas.openxmlformats.org/drawingml/2006/main">
              <a:rPr lang="ar" sz="2000" b="1" dirty="0">
                <a:latin typeface="Times New Roman" pitchFamily="18" charset="0"/>
                <a:cs typeface="Times New Roman" pitchFamily="18" charset="0"/>
              </a:rPr>
              <a:t>التحسن الملحوظ:</a:t>
            </a:r>
          </a:p>
          <a:p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- زيادة </a:t>
            </a:r>
            <a:r xmlns:a="http://schemas.openxmlformats.org/drawingml/2006/main">
              <a:rPr lang="ar" sz="2000" dirty="0">
                <a:latin typeface="Times New Roman"/>
                <a:ea typeface="Times New Roman"/>
                <a:cs typeface="Times New Roman"/>
                <a:sym typeface="Wingdings"/>
              </a:rPr>
              <a:t></a:t>
            </a:r>
            <a:endParaRPr xmlns:a="http://schemas.openxmlformats.org/drawingml/2006/main" lang="en-US" sz="2000" dirty="0">
              <a:latin typeface="Times New Roman" pitchFamily="18" charset="0"/>
              <a:cs typeface="Times New Roman" pitchFamily="18" charset="0"/>
            </a:endParaRPr>
          </a:p>
          <a:p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- انخفض</a:t>
            </a:r>
          </a:p>
          <a:p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- مستدام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متوسط مدة الإقامة في قسم الطوارئ </a:t>
            </a: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 xmlns:a="http://schemas.openxmlformats.org/drawingml/2006/main">
              <a:rPr lang="ar" sz="2000" u="sng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 xmlns:a="http://schemas.openxmlformats.org/drawingml/2006/main">
              <a:rPr lang="ar" sz="2000" u="sng" dirty="0">
                <a:latin typeface="Times New Roman" pitchFamily="18" charset="0"/>
                <a:cs typeface="Times New Roman" pitchFamily="18" charset="0"/>
              </a:rPr>
              <a:t>إجمالي عدد الدقائق التي قضاها المريض في </a:t>
            </a:r>
            <a:r xmlns:a="http://schemas.openxmlformats.org/drawingml/2006/main">
              <a:rPr lang="ar" sz="2000" u="sng" dirty="0" smtClean="0">
                <a:latin typeface="Times New Roman" pitchFamily="18" charset="0"/>
                <a:cs typeface="Times New Roman" pitchFamily="18" charset="0"/>
              </a:rPr>
              <a:t>قسم الطوارئ.</a:t>
            </a: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xmlns:a="http://schemas.openxmlformats.org/drawingml/2006/main" lang="en-US" sz="2000" dirty="0">
              <a:latin typeface="Times New Roman" pitchFamily="18" charset="0"/>
              <a:cs typeface="Times New Roman" pitchFamily="18" charset="0"/>
            </a:endParaRPr>
          </a:p>
          <a:p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إجمالي </a:t>
            </a:r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عدد المرضى في قسم الطوارئ في نفس الشهر</a:t>
            </a:r>
          </a:p>
          <a:p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</a:p>
          <a:p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= </a:t>
            </a:r>
            <a:r xmlns:a="http://schemas.openxmlformats.org/drawingml/2006/main">
              <a:rPr lang="ar" sz="2000" u="sng" dirty="0" smtClean="0">
                <a:latin typeface="Times New Roman" pitchFamily="18" charset="0"/>
                <a:cs typeface="Times New Roman" pitchFamily="18" charset="0"/>
              </a:rPr>
              <a:t>2335</a:t>
            </a: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= 33.4 دقيقة</a:t>
            </a:r>
          </a:p>
          <a:p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 xmlns:a="http://schemas.openxmlformats.org/drawingml/2006/main">
              <a:rPr lang="ar" sz="2000" dirty="0">
                <a:latin typeface="Times New Roman" pitchFamily="18" charset="0"/>
                <a:cs typeface="Times New Roman" pitchFamily="18" charset="0"/>
              </a:rPr>
              <a:t>70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142446715"/>
              </p:ext>
            </p:extLst>
          </p:nvPr>
        </p:nvGraphicFramePr>
        <p:xfrm>
          <a:off x="121142" y="4906327"/>
          <a:ext cx="9022857" cy="1824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704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2332037"/>
            <a:ext cx="8229600" cy="1817043"/>
          </a:xfrm>
        </p:spPr>
        <p:txBody>
          <a:bodyPr>
            <a:normAutofit/>
          </a:bodyPr>
          <a:lstStyle/>
          <a:p>
            <a:pPr xmlns:a="http://schemas.openxmlformats.org/drawingml/2006/main" marL="0" indent="0" algn="ctr">
              <a:buNone/>
              <a:bidi/>
            </a:pPr>
            <a:r xmlns:a="http://schemas.openxmlformats.org/drawingml/2006/main">
              <a:rPr lang="ar" sz="8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شكرًا لك</a:t>
            </a:r>
            <a:endParaRPr xmlns:a="http://schemas.openxmlformats.org/drawingml/2006/main" lang="en-US" sz="80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19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9919" y="188640"/>
            <a:ext cx="8229600" cy="5361459"/>
          </a:xfrm>
        </p:spPr>
        <p:txBody>
          <a:bodyPr/>
          <a:lstStyle/>
          <a:p>
            <a:pPr xmlns:a="http://schemas.openxmlformats.org/drawingml/2006/main" marL="0" indent="0" algn="ctr">
              <a:buNone/>
              <a:bidi/>
            </a:pPr>
            <a:r xmlns:a="http://schemas.openxmlformats.org/drawingml/2006/main">
              <a:rPr lang="ar" sz="4400" b="1" dirty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مؤشر</a:t>
            </a:r>
            <a:endParaRPr xmlns:a="http://schemas.openxmlformats.org/drawingml/2006/main"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marL="0" indent="0" algn="ctr">
              <a:buNone/>
              <a:bidi/>
            </a:pPr>
            <a:r xmlns:a="http://schemas.openxmlformats.org/drawingml/2006/main">
              <a:rPr lang="ar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الرئيسية </a:t>
            </a:r>
            <a:r xmlns:a="http://schemas.openxmlformats.org/drawingml/2006/main">
              <a:rPr lang="ar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(KPIs </a:t>
            </a:r>
            <a:r xmlns:a="http://schemas.openxmlformats.org/drawingml/2006/main">
              <a:rPr lang="ar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xmlns:a="http://schemas.openxmlformats.org/drawingml/2006/main"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هي إجراءات </a:t>
            </a:r>
            <a:r xmlns:a="http://schemas.openxmlformats.org/drawingml/2006/main">
              <a:rPr lang="a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وأدوات قياس تستخدم لمراقبة التقدم نحو تحقيق </a:t>
            </a:r>
            <a:r xmlns:a="http://schemas.openxmlformats.org/drawingml/2006/main">
              <a:rPr lang="a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أهداف المستشفى.</a:t>
            </a:r>
          </a:p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إذا لم تتمكن من </a:t>
            </a:r>
            <a:r xmlns:a="http://schemas.openxmlformats.org/drawingml/2006/main">
              <a:rPr lang="a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القياس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إذا لم تتمكن من </a:t>
            </a:r>
            <a:r xmlns:a="http://schemas.openxmlformats.org/drawingml/2006/main">
              <a:rPr lang="a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الإدارة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هو - هي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933056"/>
            <a:ext cx="3963503" cy="226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149080"/>
            <a:ext cx="3973598" cy="2394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69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10326" y="764704"/>
            <a:ext cx="8482153" cy="4525963"/>
          </a:xfrm>
        </p:spPr>
        <p:txBody>
          <a:bodyPr>
            <a:normAutofit lnSpcReduction="10000"/>
          </a:bodyPr>
          <a:lstStyle/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sz="3600" b="1" dirty="0" smtClean="0">
                <a:latin typeface="Times New Roman" pitchFamily="18" charset="0"/>
                <a:cs typeface="Times New Roman" pitchFamily="18" charset="0"/>
              </a:rPr>
              <a:t>نحن نفعل المؤشر ل</a:t>
            </a:r>
          </a:p>
          <a:p>
            <a:pPr xmlns:a="http://schemas.openxmlformats.org/drawingml/2006/main">
              <a:buFont typeface="Arial" pitchFamily="34" charset="0"/>
              <a:buChar char="•"/>
              <a:bidi/>
            </a:pPr>
            <a:r xmlns:a="http://schemas.openxmlformats.org/drawingml/2006/main">
              <a:rPr lang="a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مراقبة أداء القسم لتحسينه بشكل مستمر</a:t>
            </a:r>
          </a:p>
          <a:p>
            <a:pPr xmlns:a="http://schemas.openxmlformats.org/drawingml/2006/main" lvl="0">
              <a:buFont typeface="Arial" pitchFamily="34" charset="0"/>
              <a:buChar char="•"/>
              <a:bidi/>
            </a:pPr>
            <a:r xmlns:a="http://schemas.openxmlformats.org/drawingml/2006/main">
              <a:rPr lang="a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لمعرفة وجود مشكلة وحجم المشكلة</a:t>
            </a:r>
            <a:endParaRPr xmlns:a="http://schemas.openxmlformats.org/drawingml/2006/main"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lvl="0">
              <a:buFont typeface="Arial" pitchFamily="34" charset="0"/>
              <a:buChar char="•"/>
              <a:bidi/>
            </a:pPr>
            <a:r xmlns:a="http://schemas.openxmlformats.org/drawingml/2006/main">
              <a:rPr lang="a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لتحديد </a:t>
            </a:r>
            <a:r xmlns:a="http://schemas.openxmlformats.org/drawingml/2006/main">
              <a:rPr lang="a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الاختلافات بين </a:t>
            </a:r>
            <a:r xmlns:a="http://schemas.openxmlformats.org/drawingml/2006/main">
              <a:rPr lang="a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الأسباب الخاصة </a:t>
            </a:r>
            <a:r xmlns:a="http://schemas.openxmlformats.org/drawingml/2006/main">
              <a:rPr lang="a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والأسباب المشتركة</a:t>
            </a:r>
          </a:p>
          <a:p>
            <a:pPr xmlns:a="http://schemas.openxmlformats.org/drawingml/2006/main">
              <a:buFont typeface="Arial" pitchFamily="34" charset="0"/>
              <a:buChar char="•"/>
              <a:bidi/>
            </a:pPr>
            <a:r xmlns:a="http://schemas.openxmlformats.org/drawingml/2006/main">
              <a:rPr lang="a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مراقبة </a:t>
            </a:r>
            <a:r xmlns:a="http://schemas.openxmlformats.org/drawingml/2006/main">
              <a:rPr lang="a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عمل القسم عند وجود سياسة جديدة تتطلب المتابعة والمراقبة ( مراقبة إنتاجية الموظفين )</a:t>
            </a:r>
          </a:p>
          <a:p>
            <a:pPr marL="0" lvl="0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pPr>
              <a:buFontTx/>
              <a:buChar char="-"/>
            </a:pP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717995" y="5698122"/>
            <a:ext cx="7301999" cy="6463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 xmlns:a="http://schemas.openxmlformats.org/drawingml/2006/main">
              <a:rPr lang="ar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طريقة </a:t>
            </a:r>
            <a:r xmlns:a="http://schemas.openxmlformats.org/drawingml/2006/main">
              <a:rPr lang="ar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اتخاذ القرار الفعال</a:t>
            </a:r>
          </a:p>
        </p:txBody>
      </p:sp>
    </p:spTree>
    <p:extLst>
      <p:ext uri="{BB962C8B-B14F-4D97-AF65-F5344CB8AC3E}">
        <p14:creationId xmlns:p14="http://schemas.microsoft.com/office/powerpoint/2010/main" val="355179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229600" cy="4525963"/>
          </a:xfrm>
        </p:spPr>
        <p:txBody>
          <a:bodyPr>
            <a:normAutofit/>
          </a:bodyPr>
          <a:lstStyle/>
          <a:p>
            <a:pPr xmlns:a="http://schemas.openxmlformats.org/drawingml/2006/main" marL="0" indent="0" algn="ctr">
              <a:buNone/>
              <a:bidi/>
            </a:pPr>
            <a:r xmlns:a="http://schemas.openxmlformats.org/drawingml/2006/main">
              <a:rPr lang="ar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تحديد الوظائف </a:t>
            </a:r>
            <a:r xmlns:a="http://schemas.openxmlformats.org/drawingml/2006/main">
              <a:rPr lang="ar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المهمة </a:t>
            </a:r>
            <a:r xmlns:a="http://schemas.openxmlformats.org/drawingml/2006/main">
              <a:rPr lang="ar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للمستشفيات</a:t>
            </a:r>
          </a:p>
          <a:p>
            <a:pPr xmlns:a="http://schemas.openxmlformats.org/drawingml/2006/main" marL="0" indent="0" algn="ctr">
              <a:buNone/>
              <a:bidi/>
            </a:pPr>
            <a:r xmlns:a="http://schemas.openxmlformats.org/drawingml/2006/main">
              <a:rPr lang="ar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xmlns:a="http://schemas.openxmlformats.org/drawingml/2006/main"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 xmlns:a="http://schemas.openxmlformats.org/drawingml/2006/main">
              <a:rPr lang="a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في </a:t>
            </a:r>
            <a:r xmlns:a="http://schemas.openxmlformats.org/drawingml/2006/main">
              <a:rPr lang="a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مجالات الرعاية السريرية: حجم كبير، مخاطر عالية، </a:t>
            </a:r>
            <a:r xmlns:a="http://schemas.openxmlformats.org/drawingml/2006/main">
              <a:rPr lang="a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حجم منخفض/ </a:t>
            </a:r>
            <a:r xmlns:a="http://schemas.openxmlformats.org/drawingml/2006/main">
              <a:rPr lang="a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مخاطر عالية، </a:t>
            </a:r>
            <a:r xmlns:a="http://schemas.openxmlformats.org/drawingml/2006/main">
              <a:rPr lang="a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عرضة للمشاكل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 xmlns:a="http://schemas.openxmlformats.org/drawingml/2006/main">
              <a:rPr lang="a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في </a:t>
            </a:r>
            <a:r xmlns:a="http://schemas.openxmlformats.org/drawingml/2006/main">
              <a:rPr lang="a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تقديم الخدمة: حجم كبير، عرضة للمشاكل، </a:t>
            </a:r>
            <a:r xmlns:a="http://schemas.openxmlformats.org/drawingml/2006/main">
              <a:rPr lang="a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تكلفة عالية</a:t>
            </a:r>
            <a:endParaRPr xmlns:a="http://schemas.openxmlformats.org/drawingml/2006/main"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01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15219"/>
            <a:ext cx="6400800" cy="537240"/>
          </a:xfrm>
        </p:spPr>
        <p:txBody>
          <a:bodyPr>
            <a:normAutofit/>
          </a:bodyPr>
          <a:lstStyle/>
          <a:p>
            <a:pPr xmlns:a="http://schemas.openxmlformats.org/drawingml/2006/main" marL="45720" indent="0">
              <a:buNone/>
              <a:bidi/>
            </a:pPr>
            <a:r xmlns:a="http://schemas.openxmlformats.org/drawingml/2006/main">
              <a:rPr lang="ar" sz="2800" b="1" dirty="0" smtClean="0">
                <a:solidFill>
                  <a:srgbClr val="C00000"/>
                </a:solidFill>
              </a:rPr>
              <a:t>قائمة مؤشرات الأداء الرئيسية 2021</a:t>
            </a:r>
            <a:endParaRPr xmlns:a="http://schemas.openxmlformats.org/drawingml/2006/main"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587058"/>
              </p:ext>
            </p:extLst>
          </p:nvPr>
        </p:nvGraphicFramePr>
        <p:xfrm>
          <a:off x="107504" y="478536"/>
          <a:ext cx="8821488" cy="6134100"/>
        </p:xfrm>
        <a:graphic>
          <a:graphicData uri="http://schemas.openxmlformats.org/drawingml/2006/table">
            <a:tbl>
              <a:tblPr firstRow="1" firstCol="1" bandRow="1"/>
              <a:tblGrid>
                <a:gridCol w="551488"/>
                <a:gridCol w="5182750"/>
                <a:gridCol w="1764143"/>
                <a:gridCol w="1323107"/>
              </a:tblGrid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b="1" dirty="0" err="1">
                          <a:effectLst/>
                          <a:latin typeface="Times New Roman"/>
                          <a:ea typeface="Calibri"/>
                          <a:cs typeface="Arial"/>
                        </a:rPr>
                        <a:t>رقم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اسم المؤشر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مسؤولية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تكرار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449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معدل إشغال الأسرة في المستشفى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قبول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7449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متوسط وقت الانتظار في قسم القبول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قبول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3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وحدات فصيلة الدم التي تم إرجاعها إلى بنك الدم الوطني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معمل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7449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عدد </a:t>
                      </a: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حوادث تفاعل 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نقل الدم</a:t>
                      </a: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معمل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اختبار تروبونين I في قسم الطوارئ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معمل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عدد العينة المرفوضة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معمل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7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الموظفين السريري حضروا دورات BLS و ACLS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التعليم المستمر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8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معدل الرضا (المدرب، محتوى المادة، المكان، الخ...)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التعليم المستمر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9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المعرفة المكتسبة بناء على أهداف التدريب.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التعليم المستمر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10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تغيير السلوك و/أو المهارات أو الموقف.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التعليم المستمر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11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الدورات التدريبية المكتملة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التعليم المستمر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12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مشاركة الموظفين ورضاهم.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التعليم المستمر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13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معدل الاحتفاظ بالسنة الأولى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التعليم المستمر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سنوي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14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متوسط مدة الإقامة في قسم الطوارئ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ER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15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المرضى الذين يبقون في قسم الطوارئ أكثر من 4 ساعات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ER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7449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16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من مرضى الطوارئ الذين تم تقييمهم وفقًا لمعايير الفرز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ER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17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الإجازات المرضية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الموارد البشرية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18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معدل دوران الموظفين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الموارد البشرية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19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رضا الموظفين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الموارد البشرية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6 أشهر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20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الالتزام بارتداء شارة التعريف.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الموارد البشرية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21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معدل الالتهاب الرئوي المرتبط بجهاز التنفس الصناعي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مكافحة العدوى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22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عدوى موقع الجراحة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مكافحة العدوى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23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عدد الإصابات بالأدوات الحادة (وخز الإبر) التي وقعت في مستشفى عمان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مكافحة العدوى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9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627685"/>
              </p:ext>
            </p:extLst>
          </p:nvPr>
        </p:nvGraphicFramePr>
        <p:xfrm>
          <a:off x="107504" y="188640"/>
          <a:ext cx="8856984" cy="6624828"/>
        </p:xfrm>
        <a:graphic>
          <a:graphicData uri="http://schemas.openxmlformats.org/drawingml/2006/table">
            <a:tbl>
              <a:tblPr firstRow="1" firstCol="1" bandRow="1"/>
              <a:tblGrid>
                <a:gridCol w="553708"/>
                <a:gridCol w="5203605"/>
                <a:gridCol w="1771241"/>
                <a:gridCol w="1328430"/>
              </a:tblGrid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24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التزام الموظفين بقواعد نظافة اليدين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مكافحة العدوى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25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معدل الإصابة بعدوى مجرى الدم المرتبطة بالخط المركزي (CLABSI)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مكافحة العدوى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26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معدل إصابات المسالك البولية المرتبطة بالقسطرة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مكافحة العدوى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732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27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من المكورات العنقودية الذهبية المقاومة للميثيسيلين ( </a:t>
                      </a:r>
                      <a:r xmlns:a="http://schemas.openxmlformats.org/drawingml/2006/main" xmlns:r="http://schemas.openxmlformats.org/officeDocument/2006/relationships">
                        <a:rPr lang="ar" sz="140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  <a:hlinkClick r:id="rId2"/>
                        </a:rPr>
                        <a:t>MRSA </a:t>
                      </a: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)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مكافحة العدوى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28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من إجمالي الكائنات الحية المعزولة من ESBL تسببت في العدوى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مكافحة العدوى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29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من إجمالي الكائنات الحية المعزولة من CRE تسببت في العدوى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مكافحة العدوى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30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من إجمالي الكائنات الحية المعزولة من نوع CRAB تسببت في حدوث عدوى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مكافحة العدوى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3 أشهر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31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5-10 التشخيصات الأكثر شيوعاً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قبول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32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5-10 الإجراءات الأكثر شيوعًا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قبول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33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نموذج موافقة نقل الدم الكامل في ملفات المرضى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طبي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34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الالتزام في ملخص التفريغ والتعبئة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السجل الطبي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35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تحديد ملف المريض الكامل برقم ملف مريض واحد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السجل الطبي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7465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36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منطقة الاتصال والتنسيق الفعال بين الموظفين تمامًا في وحدة العناية بالمرضى تتطلب إدارة سجلات طبية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السجل الطبي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732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37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الطبية </a:t>
                      </a:r>
                      <a:r xmlns:a="http://schemas.openxmlformats.org/drawingml/2006/main">
                        <a:rPr lang="ar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الخاصة بالمستشفى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السجل الطبي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38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نسبة الالتزام بالوقت المحقق لاستلام سجلات المرضى الذين تخلصوا من المستشفى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السجل الطبي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39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معدل حدوث قرحة الضغط المكتسبة من المستشفى لكل 1000 يوم مريض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تمريض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40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عدد المرضى الذين سقطوا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تمريض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41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الالتزام بارتداء شريط الهوية بما في ذلك معرفين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تمريض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42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عدد الإصابات بالتسرب والتسرب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تمريض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7465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43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عدد النساء الحوامل اللاتي يعانين من مضاعفات الولادة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قسم المخاض والولادة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44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العمليات الملغاة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أو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45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التأخير في التشغيل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أو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46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أداء تحديد موقع الجراحة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أو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176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47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المرضى الذين تم إعادتهم إلى غرفة العمليات خلال 24 ساعة لأي سبب يتعلق بالجراحة أو الإجراء الذي تم إجراؤه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أو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7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010658"/>
              </p:ext>
            </p:extLst>
          </p:nvPr>
        </p:nvGraphicFramePr>
        <p:xfrm>
          <a:off x="179512" y="233172"/>
          <a:ext cx="8856983" cy="6379464"/>
        </p:xfrm>
        <a:graphic>
          <a:graphicData uri="http://schemas.openxmlformats.org/drawingml/2006/table">
            <a:tbl>
              <a:tblPr firstRow="1" firstCol="1" bandRow="1"/>
              <a:tblGrid>
                <a:gridCol w="553707"/>
                <a:gridCol w="5203606"/>
                <a:gridCol w="1771240"/>
                <a:gridCol w="1328430"/>
              </a:tblGrid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48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الامتثال لمعايير القبول في وحدة العناية المركزة (ICU/CCU)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وحدة العناية المركزة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49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الالتزام باتباع إرشادات الوقاية من المضادات الحيوية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صيدلية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019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50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الالتزام بتعبئة الوصفة الطبية (المريض الداخلي) (اسم المريض، تاريخ الوصفة الطبية، اسم الدواء، الجرعة والطريق، توقيع الطبيب)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صيدلية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019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51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الالتزام بتعبئة الوصفة الطبية (العيادات الخارجية) (اسم المريض، تاريخ الوصفة الطبية، اسم الدواء، الجرعة والطريق، توقيع الطبيب)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صيدلية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52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فعالية الاستشارة الدوائية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صيدلية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كل 6 أشهر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53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الامتثال للتوقيع المزدوج على الأدوية عالية التنبيه من قبل 2 ممرضين مسجلين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صيدلية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54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عدد أخطاء الأدوية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صيدلية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55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الامتثال لتقرير TAT لـ CT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الأشعة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64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56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الامتثال لـ TAT لتقرير التصوير بالرنين المغناطيسي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الأشعة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57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47750" algn="l"/>
                        </a:tabLs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حوادث الموظفين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أمان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58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47750" algn="l"/>
                        </a:tabLs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تردد رموز الطوارئ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أمان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59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47750" algn="l"/>
                        </a:tabLs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الموظفين على دراية بخطة مكافحة الحرائق (السباق والتمرير)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أمان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60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47750" algn="l"/>
                        </a:tabLs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الموظفين على دراية بخطة المواد الكيميائية (مجموعة الانسكاب)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أمان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61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أوزان النفايات الطبية لكل مريض (كجم/ </a:t>
                      </a:r>
                      <a:r xmlns:a="http://schemas.openxmlformats.org/drawingml/2006/main">
                        <a:rPr lang="ar" sz="1400" dirty="0" err="1">
                          <a:effectLst/>
                          <a:latin typeface="Times New Roman"/>
                          <a:ea typeface="Calibri"/>
                          <a:cs typeface="Arial"/>
                        </a:rPr>
                        <a:t>نقطة </a:t>
                      </a: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)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التدبير المنزلي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5346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62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متوسط الوقت اللازم من قبل موظفي التدبير المنزلي لتجهيز غرفة المريض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التدبير المنزلي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63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رضا المرضى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شؤون المرضى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5346">
                <a:tc>
                  <a:txBody>
                    <a:bodyPr/>
                    <a:lstStyle/>
                    <a:p>
                      <a:pPr xmlns:a="http://schemas.openxmlformats.org/drawingml/2006/main"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6 </a:t>
                      </a: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من التقييم الأولي للطبيب يتم البدء به في غضون 30 دقيقة من القبول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جودة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6 </a:t>
                      </a: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إغلاق الرسم البياني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جودة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xmlns:a="http://schemas.openxmlformats.org/drawingml/2006/main"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6 </a:t>
                      </a: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افتح الرسم البياني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جودة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71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777467"/>
              </p:ext>
            </p:extLst>
          </p:nvPr>
        </p:nvGraphicFramePr>
        <p:xfrm>
          <a:off x="251521" y="1189958"/>
          <a:ext cx="8496943" cy="3435096"/>
        </p:xfrm>
        <a:graphic>
          <a:graphicData uri="http://schemas.openxmlformats.org/drawingml/2006/table">
            <a:tbl>
              <a:tblPr firstRow="1" firstCol="1" bandRow="1"/>
              <a:tblGrid>
                <a:gridCol w="531199"/>
                <a:gridCol w="4992076"/>
                <a:gridCol w="1699239"/>
                <a:gridCol w="1274429"/>
              </a:tblGrid>
              <a:tr h="171350">
                <a:tc>
                  <a:txBody>
                    <a:bodyPr/>
                    <a:lstStyle/>
                    <a:p>
                      <a:pPr xmlns:a="http://schemas.openxmlformats.org/drawingml/2006/main"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 </a:t>
                      </a: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7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مخطط العيادات الخارجية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جودة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350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68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تقرير الحادث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جودة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855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69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معدل التزام المرضى الذين يعانون من خلل انقباض البطين الأيسر والذين خرجوا من المستشفى على حاصرات بيتا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طبي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2700">
                <a:tc>
                  <a:txBody>
                    <a:bodyPr/>
                    <a:lstStyle/>
                    <a:p>
                      <a:pPr xmlns:a="http://schemas.openxmlformats.org/drawingml/2006/main"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7 </a:t>
                      </a: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معدل التزام مرضى وحدة العناية المركزة الذين تلقوا العلاج الوقائي لجلطات الأوردة العميقة في يوم دخولهم المستشفى أو اليوم التالي له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طبي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855">
                <a:tc>
                  <a:txBody>
                    <a:bodyPr/>
                    <a:lstStyle/>
                    <a:p>
                      <a:pPr xmlns:a="http://schemas.openxmlformats.org/drawingml/2006/main"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7 </a:t>
                      </a: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معدل التزام مرضى الطوارئ المصابين بصدمات والذين تلقوا علاج الألم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طبي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2700">
                <a:tc>
                  <a:txBody>
                    <a:bodyPr/>
                    <a:lstStyle/>
                    <a:p>
                      <a:pPr xmlns:a="http://schemas.openxmlformats.org/drawingml/2006/main"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7 </a:t>
                      </a: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التزام مرضى احتشاء عضلة القلب الحاد الذين وصف لهم الأسبرين عند الخروج من المستشفى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طبي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2700">
                <a:tc>
                  <a:txBody>
                    <a:bodyPr/>
                    <a:lstStyle/>
                    <a:p>
                      <a:pPr xmlns:a="http://schemas.openxmlformats.org/drawingml/2006/main"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7 </a:t>
                      </a: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الالتزام بإعطاء المضادات الحيوية عن طريق الوريد خلال 3 ساعات في غرفة الطوارئ أو ساعة واحدة في وحدة العناية المركزة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طبي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855"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74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الالتزام بالعناية الفموية المناسبة للمرضى الذين يستخدمون أجهزة التنفس الصناعي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طبي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84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491880" y="0"/>
            <a:ext cx="2160240" cy="465232"/>
          </a:xfrm>
        </p:spPr>
        <p:txBody>
          <a:bodyPr>
            <a:noAutofit/>
          </a:bodyPr>
          <a:lstStyle/>
          <a:p>
            <a:pPr xmlns:a="http://schemas.openxmlformats.org/drawingml/2006/main" marL="45720" indent="0">
              <a:buNone/>
              <a:bidi/>
            </a:pPr>
            <a:r xmlns:a="http://schemas.openxmlformats.org/drawingml/2006/main">
              <a:rPr lang="a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مثال</a:t>
            </a:r>
            <a:endParaRPr xmlns:a="http://schemas.openxmlformats.org/drawingml/2006/main"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050235"/>
              </p:ext>
            </p:extLst>
          </p:nvPr>
        </p:nvGraphicFramePr>
        <p:xfrm>
          <a:off x="251520" y="1196752"/>
          <a:ext cx="8784974" cy="5177232"/>
        </p:xfrm>
        <a:graphic>
          <a:graphicData uri="http://schemas.openxmlformats.org/drawingml/2006/table">
            <a:tbl>
              <a:tblPr firstRow="1" firstCol="1" bandRow="1"/>
              <a:tblGrid>
                <a:gridCol w="2822200"/>
                <a:gridCol w="1501106"/>
                <a:gridCol w="207542"/>
                <a:gridCol w="1389352"/>
                <a:gridCol w="409346"/>
                <a:gridCol w="622626"/>
                <a:gridCol w="1832802"/>
              </a:tblGrid>
              <a:tr h="144541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اسم المؤشر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متوسط مدة الإقامة في قسم الطوارئ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5281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تعريف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إجمالي الوقت من أول وقت موثق بعد وصول المريض إلى قسم الطوارئ، إلى وقت مغادرة المريض لقسم الطوارئ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تكرار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شهريا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6157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نوع المؤشر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 </a:t>
                      </a: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الهيكل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xmlns:a="http://schemas.openxmlformats.org/drawingml/2006/main" marL="0" marR="0" indent="749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 </a:t>
                      </a: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العملية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xmlns:a="http://schemas.openxmlformats.org/drawingml/2006/main" marL="0" marR="0" indent="571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 </a:t>
                      </a: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النتيجة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797">
                <a:tc rowSpan="2"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البعد</a:t>
                      </a: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 </a:t>
                      </a: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التوقيت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xmlns:a="http://schemas.openxmlformats.org/drawingml/2006/main" marL="116205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 </a:t>
                      </a: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الاحترام/الرعاية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xmlns:a="http://schemas.openxmlformats.org/drawingml/2006/main" marL="11620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 </a:t>
                      </a:r>
                      <a:r xmlns:a="http://schemas.openxmlformats.org/drawingml/2006/main">
                        <a:rPr lang="ar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السلامة</a:t>
                      </a:r>
                      <a:endParaRPr xmlns:a="http://schemas.openxmlformats.org/drawingml/2006/main"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marL="11620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 </a:t>
                      </a: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فعالة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1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 </a:t>
                      </a: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الفعالية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xmlns:a="http://schemas.openxmlformats.org/drawingml/2006/main" marL="11620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 </a:t>
                      </a: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الملاءمة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xmlns:a="http://schemas.openxmlformats.org/drawingml/2006/main" marL="11620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 </a:t>
                      </a:r>
                      <a:r xmlns:a="http://schemas.openxmlformats.org/drawingml/2006/main">
                        <a:rPr lang="ar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الكفاءة</a:t>
                      </a:r>
                      <a:endParaRPr xmlns:a="http://schemas.openxmlformats.org/drawingml/2006/main"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مؤشر منطقي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لتحديد كل الوقت الضائع الذي يمكن أن يحدث أثناء علاج المريض في غرفة الطوارئ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3339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المرشح</a:t>
                      </a: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المسيطر</a:t>
                      </a: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صيغة</a:t>
                      </a: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xmlns:a="http://schemas.openxmlformats.org/drawingml/2006/main" marL="0" marR="0" algn="justLow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idi/>
                      </a:pP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إجمالي عدد الدقائق التي قضاها المريض في قسم الطوارئ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إجمالي عدد المرضى في قسم الطوارئ في نفس الشهر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المرشح / المسيطر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أخذ العينات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70 لجميع النقاط (عدد النقاط أكبر من 500؛ عدد النقاط = 70)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هدف</a:t>
                      </a: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أقل من 60 دقيقة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طريقة جمع البيانات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أداة مدة الإقامة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البيانات التي تم جمعها بواسطة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رئيسة ممرضات قسم الطوارئ</a:t>
                      </a:r>
                      <a:endParaRPr xmlns:a="http://schemas.openxmlformats.org/drawingml/2006/main"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مصدر البيانات</a:t>
                      </a: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سجل ER اليومي</a:t>
                      </a:r>
                      <a:endParaRPr xmlns:a="http://schemas.openxmlformats.org/drawingml/2006/main"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635390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 xmlns:a="http://schemas.openxmlformats.org/drawingml/2006/main">
              <a:rPr lang="a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بطاقة مؤشرات الأداء الرئيسية</a:t>
            </a:r>
            <a:endParaRPr xmlns:a="http://schemas.openxmlformats.org/drawingml/2006/main"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7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1278</Words>
  <Application>Microsoft Office PowerPoint</Application>
  <PresentationFormat>On-screen Show (4:3)</PresentationFormat>
  <Paragraphs>375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Slipstream</vt:lpstr>
      <vt:lpstr>Key Performance Indicators KPIs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in health care</dc:title>
  <dc:creator>QA_1 Batool</dc:creator>
  <cp:lastModifiedBy>Batool</cp:lastModifiedBy>
  <cp:revision>50</cp:revision>
  <cp:lastPrinted>2019-10-20T09:12:41Z</cp:lastPrinted>
  <dcterms:created xsi:type="dcterms:W3CDTF">2017-07-27T06:38:37Z</dcterms:created>
  <dcterms:modified xsi:type="dcterms:W3CDTF">2021-01-19T07:47:11Z</dcterms:modified>
</cp:coreProperties>
</file>