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2" r:id="rId19"/>
    <p:sldId id="313" r:id="rId20"/>
    <p:sldId id="314" r:id="rId21"/>
    <p:sldId id="315" r:id="rId22"/>
    <p:sldId id="316" r:id="rId23"/>
    <p:sldId id="317" r:id="rId24"/>
    <p:sldId id="321" r:id="rId25"/>
    <p:sldId id="322" r:id="rId26"/>
    <p:sldId id="375" r:id="rId27"/>
    <p:sldId id="376" r:id="rId28"/>
    <p:sldId id="377" r:id="rId29"/>
    <p:sldId id="378" r:id="rId30"/>
    <p:sldId id="379" r:id="rId31"/>
    <p:sldId id="380" r:id="rId32"/>
    <p:sldId id="386" r:id="rId33"/>
    <p:sldId id="392" r:id="rId34"/>
    <p:sldId id="393" r:id="rId35"/>
    <p:sldId id="394" r:id="rId36"/>
    <p:sldId id="397" r:id="rId37"/>
    <p:sldId id="400" r:id="rId38"/>
    <p:sldId id="401" r:id="rId39"/>
    <p:sldId id="402" r:id="rId40"/>
    <p:sldId id="403" r:id="rId41"/>
    <p:sldId id="406" r:id="rId42"/>
    <p:sldId id="407" r:id="rId43"/>
    <p:sldId id="410" r:id="rId44"/>
    <p:sldId id="411" r:id="rId45"/>
    <p:sldId id="412" r:id="rId46"/>
    <p:sldId id="414" r:id="rId47"/>
    <p:sldId id="424" r:id="rId48"/>
    <p:sldId id="425" r:id="rId49"/>
    <p:sldId id="265" r:id="rId50"/>
    <p:sldId id="269" r:id="rId51"/>
    <p:sldId id="270" r:id="rId52"/>
    <p:sldId id="271" r:id="rId53"/>
    <p:sldId id="272" r:id="rId54"/>
    <p:sldId id="280" r:id="rId55"/>
    <p:sldId id="281" r:id="rId56"/>
    <p:sldId id="282" r:id="rId57"/>
    <p:sldId id="283" r:id="rId58"/>
    <p:sldId id="285" r:id="rId59"/>
    <p:sldId id="286" r:id="rId60"/>
    <p:sldId id="293" r:id="rId61"/>
    <p:sldId id="294" r:id="rId62"/>
    <p:sldId id="298" r:id="rId63"/>
    <p:sldId id="301" r:id="rId64"/>
    <p:sldId id="429" r:id="rId65"/>
    <p:sldId id="430" r:id="rId66"/>
  </p:sldIdLst>
  <p:sldSz cx="9144000" cy="6858000" type="screen4x3"/>
  <p:notesSz cx="9144000" cy="6858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433" y="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12700" y="189357"/>
            <a:ext cx="916940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516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13080" y="38371"/>
            <a:ext cx="9170161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18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sng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39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sng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36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sng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66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00" y="74421"/>
            <a:ext cx="9169401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068603"/>
            <a:ext cx="8986520" cy="4592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3080" y="-36874"/>
            <a:ext cx="9170161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 u="sng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287687"/>
            <a:ext cx="8986520" cy="4643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1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5" Type="http://schemas.openxmlformats.org/officeDocument/2006/relationships/image" Target="../media/image80.jpg"/><Relationship Id="rId4" Type="http://schemas.openxmlformats.org/officeDocument/2006/relationships/image" Target="../media/image79.jpg"/><Relationship Id="rId9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7" Type="http://schemas.openxmlformats.org/officeDocument/2006/relationships/image" Target="../media/image127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jp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2.png"/><Relationship Id="rId5" Type="http://schemas.openxmlformats.org/officeDocument/2006/relationships/image" Target="../media/image131.jpg"/><Relationship Id="rId10" Type="http://schemas.openxmlformats.org/officeDocument/2006/relationships/image" Target="../media/image136.png"/><Relationship Id="rId4" Type="http://schemas.openxmlformats.org/officeDocument/2006/relationships/image" Target="../media/image130.jpg"/><Relationship Id="rId9" Type="http://schemas.openxmlformats.org/officeDocument/2006/relationships/image" Target="../media/image1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jpg"/><Relationship Id="rId4" Type="http://schemas.openxmlformats.org/officeDocument/2006/relationships/image" Target="../media/image1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jpg"/><Relationship Id="rId4" Type="http://schemas.openxmlformats.org/officeDocument/2006/relationships/image" Target="../media/image151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8.png"/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"/>
            <a:ext cx="9144000" cy="563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CAFBB-4E89-E451-0FDB-87361D08A553}"/>
              </a:ext>
            </a:extLst>
          </p:cNvPr>
          <p:cNvSpPr txBox="1"/>
          <p:nvPr/>
        </p:nvSpPr>
        <p:spPr>
          <a:xfrm>
            <a:off x="762000" y="5181600"/>
            <a:ext cx="480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xmlns:a="http://schemas.openxmlformats.org/drawingml/2006/main" algn="l">
              <a:bidi/>
            </a:pPr>
            <a:r xmlns:a="http://schemas.openxmlformats.org/drawingml/2006/main">
              <a:rPr lang="ar" sz="1800" b="1" i="0" u="none" strike="noStrike" baseline="0" dirty="0">
                <a:solidFill>
                  <a:srgbClr val="FF0000"/>
                </a:solidFill>
              </a:rPr>
              <a:t>إدارة المعلومات</a:t>
            </a:r>
            <a:endParaRPr xmlns:a="http://schemas.openxmlformats.org/drawingml/2006/main" lang="ar-JO" sz="1800" b="1" i="0" u="none" strike="noStrike" baseline="0" dirty="0">
              <a:solidFill>
                <a:srgbClr val="FF0000"/>
              </a:solidFill>
            </a:endParaRPr>
          </a:p>
          <a:p>
            <a:pPr xmlns:a="http://schemas.openxmlformats.org/drawingml/2006/main" algn="l">
              <a:bidi/>
            </a:pPr>
            <a:r xmlns:a="http://schemas.openxmlformats.org/drawingml/2006/main">
              <a:rPr lang="ar" sz="1800" b="1" i="0" u="none" strike="noStrike" baseline="0" dirty="0">
                <a:solidFill>
                  <a:srgbClr val="FF0000"/>
                </a:solidFill>
              </a:rPr>
              <a:t>الأدوات والمقاييس</a:t>
            </a:r>
          </a:p>
          <a:p>
            <a:pPr xmlns:a="http://schemas.openxmlformats.org/drawingml/2006/main" algn="l">
              <a:bidi/>
            </a:pPr>
            <a:r xmlns:a="http://schemas.openxmlformats.org/drawingml/2006/main">
              <a:rPr lang="ar" sz="1800" b="1" i="0" u="none" strike="noStrike" baseline="0" dirty="0">
                <a:solidFill>
                  <a:srgbClr val="FF0000"/>
                </a:solidFill>
              </a:rPr>
              <a:t>وتطبيقاتها</a:t>
            </a:r>
          </a:p>
          <a:p>
            <a:pPr xmlns:a="http://schemas.openxmlformats.org/drawingml/2006/main" algn="l">
              <a:bidi/>
            </a:pPr>
            <a:r xmlns:a="http://schemas.openxmlformats.org/drawingml/2006/main">
              <a:rPr lang="ar" sz="1800" b="1" i="0" u="none" strike="noStrike" baseline="0" dirty="0">
                <a:solidFill>
                  <a:srgbClr val="FF0000"/>
                </a:solidFill>
              </a:rPr>
              <a:t>أدوات إحصائية للجودة</a:t>
            </a:r>
          </a:p>
          <a:p>
            <a:pPr xmlns:a="http://schemas.openxmlformats.org/drawingml/2006/main" algn="l">
              <a:bidi/>
            </a:pPr>
            <a:r xmlns:a="http://schemas.openxmlformats.org/drawingml/2006/main">
              <a:rPr lang="ar" sz="1800" b="1" i="0" u="none" strike="noStrike" baseline="0" dirty="0">
                <a:solidFill>
                  <a:srgbClr val="FF0000"/>
                </a:solidFill>
              </a:rPr>
              <a:t>تحسين</a:t>
            </a:r>
            <a:endParaRPr xmlns:a="http://schemas.openxmlformats.org/drawingml/2006/main"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89151"/>
              </p:ext>
            </p:extLst>
          </p:nvPr>
        </p:nvGraphicFramePr>
        <p:xfrm>
          <a:off x="0" y="6223"/>
          <a:ext cx="5648325" cy="6845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2009">
                <a:tc>
                  <a:txBody>
                    <a:bodyPr/>
                    <a:lstStyle/>
                    <a:p>
                      <a:pPr xmlns:a="http://schemas.openxmlformats.org/drawingml/2006/main" marL="247650" algn="ctr">
                        <a:lnSpc>
                          <a:spcPct val="100000"/>
                        </a:lnSpc>
                        <a:spcBef>
                          <a:spcPts val="1260"/>
                        </a:spcBef>
                        <a:bidi/>
                      </a:pPr>
                      <a:r xmlns:a="http://schemas.openxmlformats.org/drawingml/2006/main">
                        <a:rPr sz="3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يسجل</a:t>
                      </a:r>
                      <a:r xmlns:a="http://schemas.openxmlformats.org/drawingml/2006/main">
                        <a:rPr sz="3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3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3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3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​</a:t>
                      </a:r>
                      <a:endParaRPr xmlns:a="http://schemas.openxmlformats.org/drawingml/2006/main" sz="3600" dirty="0">
                        <a:latin typeface="Calibri"/>
                        <a:cs typeface="Calibri"/>
                      </a:endParaRPr>
                    </a:p>
                  </a:txBody>
                  <a:tcPr marL="0" marR="0" marT="1600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369">
                <a:tc>
                  <a:txBody>
                    <a:bodyPr/>
                    <a:lstStyle/>
                    <a:p>
                      <a:pPr xmlns:a="http://schemas.openxmlformats.org/drawingml/2006/main" marL="65405">
                        <a:lnSpc>
                          <a:spcPct val="100000"/>
                        </a:lnSpc>
                        <a:spcBef>
                          <a:spcPts val="830"/>
                        </a:spcBef>
                        <a:bidi/>
                      </a:pPr>
                      <a:r xmlns:a="http://schemas.openxmlformats.org/drawingml/2006/main"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نكون</a:t>
                      </a:r>
                      <a:r xmlns:a="http://schemas.openxmlformats.org/drawingml/2006/main">
                        <a:rPr sz="2800" b="1" spc="2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دائم</a:t>
                      </a:r>
                      <a:r xmlns:a="http://schemas.openxmlformats.org/drawingml/2006/main">
                        <a:rPr sz="280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مرتب زمنيًا</a:t>
                      </a:r>
                      <a:r xmlns:a="http://schemas.openxmlformats.org/drawingml/2006/main">
                        <a:rPr sz="2800" b="1" spc="3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القوائم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5405">
                        <a:lnSpc>
                          <a:spcPct val="100000"/>
                        </a:lnSpc>
                        <a:spcBef>
                          <a:spcPts val="1680"/>
                        </a:spcBef>
                        <a:bidi/>
                      </a:pPr>
                      <a:r xmlns:a="http://schemas.openxmlformats.org/drawingml/2006/main"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صيانة</a:t>
                      </a:r>
                      <a:r xmlns:a="http://schemas.openxmlformats.org/drawingml/2006/main">
                        <a:rPr sz="2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تأكيد</a:t>
                      </a:r>
                      <a:r xmlns:a="http://schemas.openxmlformats.org/drawingml/2006/main">
                        <a:rPr sz="2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إحصائيات.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2045">
                <a:tc>
                  <a:txBody>
                    <a:bodyPr/>
                    <a:lstStyle/>
                    <a:p>
                      <a:pPr xmlns:a="http://schemas.openxmlformats.org/drawingml/2006/main" marL="65405">
                        <a:lnSpc>
                          <a:spcPct val="100000"/>
                        </a:lnSpc>
                        <a:spcBef>
                          <a:spcPts val="985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أمثلة:</a:t>
                      </a:r>
                      <a:endParaRPr xmlns:a="http://schemas.openxmlformats.org/drawingml/2006/main" sz="28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2448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5120" algn="l"/>
                        </a:tabLst>
                        <a:bidi/>
                      </a:pPr>
                      <a:r xmlns:a="http://schemas.openxmlformats.org/drawingml/2006/main"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الولادة</a:t>
                      </a:r>
                      <a:r xmlns:a="http://schemas.openxmlformats.org/drawingml/2006/main"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يسجل.</a:t>
                      </a:r>
                      <a:endParaRPr xmlns:a="http://schemas.openxmlformats.org/drawingml/2006/main" sz="28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2448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5120" algn="l"/>
                        </a:tabLst>
                        <a:bidi/>
                      </a:pP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موت</a:t>
                      </a:r>
                      <a:r xmlns:a="http://schemas.openxmlformats.org/drawingml/2006/main"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يسجل.</a:t>
                      </a:r>
                      <a:endParaRPr xmlns:a="http://schemas.openxmlformats.org/drawingml/2006/main" sz="28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2448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5120" algn="l"/>
                        </a:tabLst>
                        <a:bidi/>
                      </a:pP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التسليمات</a:t>
                      </a:r>
                      <a:r xmlns:a="http://schemas.openxmlformats.org/drawingml/2006/main">
                        <a:rPr sz="2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يسجل.</a:t>
                      </a:r>
                      <a:endParaRPr xmlns:a="http://schemas.openxmlformats.org/drawingml/2006/main" sz="28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2448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5120" algn="l"/>
                        </a:tabLst>
                        <a:bidi/>
                      </a:pP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التحصين</a:t>
                      </a:r>
                      <a:r xmlns:a="http://schemas.openxmlformats.org/drawingml/2006/main"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يسجل.</a:t>
                      </a:r>
                      <a:endParaRPr xmlns:a="http://schemas.openxmlformats.org/drawingml/2006/main" sz="28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2448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5120" algn="l"/>
                        </a:tabLst>
                        <a:bidi/>
                      </a:pP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جراحي</a:t>
                      </a:r>
                      <a:r xmlns:a="http://schemas.openxmlformats.org/drawingml/2006/main"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سجل.</a:t>
                      </a:r>
                      <a:endParaRPr xmlns:a="http://schemas.openxmlformats.org/drawingml/2006/main" sz="28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24485" indent="-259715">
                        <a:lnSpc>
                          <a:spcPct val="100000"/>
                        </a:lnSpc>
                        <a:spcBef>
                          <a:spcPts val="1685"/>
                        </a:spcBef>
                        <a:buChar char="•"/>
                        <a:tabLst>
                          <a:tab pos="325120" algn="l"/>
                        </a:tabLst>
                        <a:bidi/>
                      </a:pPr>
                      <a:r xmlns:a="http://schemas.openxmlformats.org/drawingml/2006/main"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طارئ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يسجل.</a:t>
                      </a:r>
                      <a:endParaRPr xmlns:a="http://schemas.openxmlformats.org/drawingml/2006/main" sz="2800" dirty="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5652515" y="0"/>
            <a:ext cx="3491865" cy="6858000"/>
            <a:chOff x="5652515" y="0"/>
            <a:chExt cx="349186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2515" y="2133600"/>
              <a:ext cx="3491484" cy="47243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2657855"/>
              <a:ext cx="1242060" cy="1630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0947" y="2601467"/>
              <a:ext cx="1386840" cy="5547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0947" y="4940808"/>
              <a:ext cx="1386840" cy="5760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2515" y="0"/>
              <a:ext cx="3491483" cy="213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05050"/>
            <a:ext cx="6289040" cy="451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هؤلاء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السجلات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مفيدة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دراسة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الأمراض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مرض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انتشار.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5715" indent="-342900" algn="just">
              <a:lnSpc>
                <a:spcPct val="15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200" spc="-25" dirty="0">
                <a:latin typeface="Calibri"/>
                <a:cs typeface="Calibri"/>
              </a:rPr>
              <a:t>لقد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ثبت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أن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السجلات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تؤدي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لتحسين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النتائج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الصحية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مخفض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التكاليف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صحة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الرعاية.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0726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0611" y="2276855"/>
            <a:ext cx="2723387" cy="45537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146126"/>
            <a:ext cx="91516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tabLst>
                <a:tab pos="2828290" algn="l"/>
                <a:tab pos="9138285" algn="l"/>
              </a:tabLst>
              <a:bidi/>
            </a:pPr>
            <a:r xmlns:a="http://schemas.openxmlformats.org/drawingml/2006/main">
              <a:rPr b="0" dirty="0">
                <a:latin typeface="Calibri"/>
                <a:cs typeface="Calibri"/>
              </a:rPr>
              <a:t>  </a:t>
            </a:r>
            <a:r xmlns:a="http://schemas.openxmlformats.org/drawingml/2006/main">
              <a:rPr b="0" spc="-30" dirty="0">
                <a:latin typeface="Calibri"/>
                <a:cs typeface="Calibri"/>
              </a:rPr>
              <a:t>السجل 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الطبي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60018"/>
            <a:ext cx="6576695" cy="5772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50000"/>
              </a:lnSpc>
              <a:spcBef>
                <a:spcPts val="100"/>
              </a:spcBef>
              <a:bidi/>
            </a:pPr>
            <a:r xmlns:a="http://schemas.openxmlformats.org/drawingml/2006/main">
              <a:rPr sz="26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أساسي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قانوني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وثيقة،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حسنا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كما</a:t>
            </a:r>
            <a:r xmlns:a="http://schemas.openxmlformats.org/drawingml/2006/main">
              <a:rPr sz="2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أساسي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مصدر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البيانات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تسجيل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600" spc="-5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التأكد من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جودة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تقديم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2600" spc="-25" dirty="0">
                <a:latin typeface="Calibri"/>
                <a:cs typeface="Calibri"/>
              </a:rPr>
              <a:t>الصحية</a:t>
            </a:r>
            <a:r xmlns:a="http://schemas.openxmlformats.org/drawingml/2006/main">
              <a:rPr sz="2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مرضى.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12700" algn="just">
              <a:lnSpc>
                <a:spcPct val="100000"/>
              </a:lnSpc>
              <a:spcBef>
                <a:spcPts val="2185"/>
              </a:spcBef>
              <a:bidi/>
            </a:pPr>
            <a:r xmlns:a="http://schemas.openxmlformats.org/drawingml/2006/main"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غرض </a:t>
            </a:r>
            <a:r xmlns:a="http://schemas.openxmlformats.org/drawingml/2006/main">
              <a:rPr sz="2600" b="1" dirty="0">
                <a:solidFill>
                  <a:srgbClr val="006FC0"/>
                </a:solidFill>
                <a:latin typeface="Calibri"/>
                <a:cs typeface="Calibri"/>
              </a:rPr>
              <a:t>السجل </a:t>
            </a:r>
            <a:r xmlns:a="http://schemas.openxmlformats.org/drawingml/2006/main"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الطبي </a:t>
            </a:r>
            <a:r xmlns:a="http://schemas.openxmlformats.org/drawingml/2006/main">
              <a:rPr sz="2600" b="1" spc="-15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12700" algn="just">
              <a:lnSpc>
                <a:spcPct val="100000"/>
              </a:lnSpc>
              <a:spcBef>
                <a:spcPts val="2185"/>
              </a:spcBef>
              <a:bidi/>
            </a:pPr>
            <a:r xmlns:a="http://schemas.openxmlformats.org/drawingml/2006/main">
              <a:rPr sz="2600" dirty="0">
                <a:latin typeface="Calibri"/>
                <a:cs typeface="Calibri"/>
              </a:rPr>
              <a:t>أنا-</a:t>
            </a:r>
            <a:r xmlns:a="http://schemas.openxmlformats.org/drawingml/2006/main">
              <a:rPr sz="26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سريرية: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spc="-5" dirty="0">
                <a:latin typeface="Calibri"/>
                <a:cs typeface="Calibri"/>
              </a:rPr>
              <a:t>الاستمرارية</a:t>
            </a:r>
            <a:r xmlns:a="http://schemas.openxmlformats.org/drawingml/2006/main">
              <a:rPr sz="26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الرعاية.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spc="-5" dirty="0">
                <a:latin typeface="Calibri"/>
                <a:cs typeface="Calibri"/>
              </a:rPr>
              <a:t>تواصل</a:t>
            </a:r>
            <a:r xmlns:a="http://schemas.openxmlformats.org/drawingml/2006/main">
              <a:rPr sz="26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ضمن</a:t>
            </a:r>
            <a:r xmlns:a="http://schemas.openxmlformats.org/drawingml/2006/main">
              <a:rPr sz="2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الممارسين.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spc="-15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26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تعريف.</a:t>
            </a:r>
            <a:endParaRPr xmlns:a="http://schemas.openxmlformats.org/drawingml/2006/main"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52515" y="1124711"/>
            <a:ext cx="3491865" cy="5720080"/>
            <a:chOff x="5652515" y="1124711"/>
            <a:chExt cx="3491865" cy="5720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3887" y="1124711"/>
              <a:ext cx="2401824" cy="20878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515" y="2843783"/>
              <a:ext cx="3491483" cy="40004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2539"/>
            <a:ext cx="91516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2828290" algn="l"/>
                <a:tab pos="9138285" algn="l"/>
              </a:tabLst>
              <a:bidi/>
            </a:pPr>
            <a:r xmlns:a="http://schemas.openxmlformats.org/drawingml/2006/main">
              <a:rPr b="0" dirty="0">
                <a:latin typeface="Calibri"/>
                <a:cs typeface="Calibri"/>
              </a:rPr>
              <a:t>  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طبي</a:t>
            </a:r>
            <a:r xmlns:a="http://schemas.openxmlformats.org/drawingml/2006/main">
              <a:rPr b="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30" dirty="0">
                <a:latin typeface="Calibri"/>
                <a:cs typeface="Calibri"/>
              </a:rPr>
              <a:t>سِجِلّ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571982"/>
            <a:ext cx="5495925" cy="5930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501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  <a:tab pos="1286510" algn="l"/>
                <a:tab pos="2997200" algn="l"/>
                <a:tab pos="3684270" algn="l"/>
                <a:tab pos="4438650" algn="l"/>
              </a:tabLst>
              <a:bidi/>
            </a:pPr>
            <a:r xmlns:a="http://schemas.openxmlformats.org/drawingml/2006/main">
              <a:rPr sz="2600" spc="-15" dirty="0">
                <a:latin typeface="Calibri"/>
                <a:cs typeface="Calibri"/>
              </a:rPr>
              <a:t>الحماية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القانونية </a:t>
            </a:r>
            <a:r xmlns:a="http://schemas.openxmlformats.org/drawingml/2006/main">
              <a:rPr sz="2600" spc="-65" dirty="0">
                <a:latin typeface="Calibri"/>
                <a:cs typeface="Calibri"/>
              </a:rPr>
              <a:t>للمريض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والممارس</a:t>
            </a:r>
            <a:r xmlns:a="http://schemas.openxmlformats.org/drawingml/2006/main">
              <a:rPr sz="26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منظمة.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185"/>
              </a:spcBef>
              <a:bidi/>
            </a:pPr>
            <a:r xmlns:a="http://schemas.openxmlformats.org/drawingml/2006/main">
              <a:rPr sz="2600" dirty="0">
                <a:latin typeface="Calibri"/>
                <a:cs typeface="Calibri"/>
              </a:rPr>
              <a:t>ثانيا-</a:t>
            </a:r>
            <a:r xmlns:a="http://schemas.openxmlformats.org/drawingml/2006/main">
              <a:rPr sz="26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غير سريرية: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dirty="0">
                <a:latin typeface="Calibri"/>
                <a:cs typeface="Calibri"/>
              </a:rPr>
              <a:t>تمويل.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spc="-15" dirty="0">
                <a:latin typeface="Calibri"/>
                <a:cs typeface="Calibri"/>
              </a:rPr>
              <a:t>نظير</a:t>
            </a:r>
            <a:r xmlns:a="http://schemas.openxmlformats.org/drawingml/2006/main">
              <a:rPr sz="26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35" dirty="0">
                <a:latin typeface="Calibri"/>
                <a:cs typeface="Calibri"/>
              </a:rPr>
              <a:t>مراجعة.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spc="-5" dirty="0">
                <a:latin typeface="Calibri"/>
                <a:cs typeface="Calibri"/>
              </a:rPr>
              <a:t>سريري</a:t>
            </a:r>
            <a:r xmlns:a="http://schemas.openxmlformats.org/drawingml/2006/main">
              <a:rPr sz="26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بحث.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spc="-10" dirty="0">
                <a:latin typeface="Calibri"/>
                <a:cs typeface="Calibri"/>
              </a:rPr>
              <a:t>التعويض.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spc="-5" dirty="0">
                <a:latin typeface="Calibri"/>
                <a:cs typeface="Calibri"/>
              </a:rPr>
              <a:t>الاعتماد.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600" dirty="0">
                <a:latin typeface="Calibri"/>
                <a:cs typeface="Calibri"/>
              </a:rPr>
              <a:t>RM/UM</a:t>
            </a:r>
            <a:r xmlns:a="http://schemas.openxmlformats.org/drawingml/2006/main">
              <a:rPr sz="2600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/م.ق.</a:t>
            </a:r>
            <a:endParaRPr xmlns:a="http://schemas.openxmlformats.org/drawingml/2006/main"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291" y="1196339"/>
            <a:ext cx="4140707" cy="17769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3713" y="3068534"/>
            <a:ext cx="4764465" cy="165666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804154" y="4820411"/>
            <a:ext cx="5306695" cy="2037714"/>
            <a:chOff x="3804154" y="4820411"/>
            <a:chExt cx="5306695" cy="203771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4154" y="4820411"/>
              <a:ext cx="5306476" cy="20375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0036" y="6678166"/>
              <a:ext cx="3456432" cy="1691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98094"/>
            <a:ext cx="898652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 algn="just">
              <a:lnSpc>
                <a:spcPct val="14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يتم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تخزين السجلات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الطبية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إدارة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المعلومات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الصحية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قسم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(طبي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السجلات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قسم)،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إلا إذا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السجلات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هي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إلكترونية.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6057" y="4156329"/>
            <a:ext cx="45192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1055370" algn="l"/>
                <a:tab pos="3144520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علاقة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وثيقة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بين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26985" y="3973068"/>
            <a:ext cx="194056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116839">
              <a:lnSpc>
                <a:spcPct val="140100"/>
              </a:lnSpc>
              <a:spcBef>
                <a:spcPts val="100"/>
              </a:spcBef>
              <a:tabLst>
                <a:tab pos="814069" algn="l"/>
                <a:tab pos="90233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الصحة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والجودة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973068"/>
            <a:ext cx="244284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4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1503045" algn="l"/>
                <a:tab pos="1993900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هناك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معلومة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1777" y="4613960"/>
            <a:ext cx="234188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82905" marR="5080" indent="-370840">
              <a:lnSpc>
                <a:spcPct val="14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قسم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الإدارة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9786" y="4613960"/>
            <a:ext cx="196850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87350" marR="5080" indent="-375285">
              <a:lnSpc>
                <a:spcPct val="140000"/>
              </a:lnSpc>
              <a:spcBef>
                <a:spcPts val="100"/>
              </a:spcBef>
              <a:tabLst>
                <a:tab pos="1385570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القسم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04709" y="5436819"/>
            <a:ext cx="1860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معلومة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6076594"/>
            <a:ext cx="38030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spc="-30" dirty="0">
                <a:latin typeface="Calibri"/>
                <a:cs typeface="Calibri"/>
              </a:rPr>
              <a:t>تكنولوجيا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قسم.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12700" y="2539"/>
            <a:ext cx="91516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2828290" algn="l"/>
                <a:tab pos="9138285" algn="l"/>
              </a:tabLst>
              <a:bidi/>
            </a:pPr>
            <a:r xmlns:a="http://schemas.openxmlformats.org/drawingml/2006/main">
              <a:rPr b="0" dirty="0">
                <a:latin typeface="Calibri"/>
                <a:cs typeface="Calibri"/>
              </a:rPr>
              <a:t>  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طبي</a:t>
            </a:r>
            <a:r xmlns:a="http://schemas.openxmlformats.org/drawingml/2006/main">
              <a:rPr b="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30" dirty="0">
                <a:latin typeface="Calibri"/>
                <a:cs typeface="Calibri"/>
              </a:rPr>
              <a:t>سِجِلّ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0" y="2493264"/>
            <a:ext cx="9144000" cy="1702435"/>
            <a:chOff x="0" y="2493264"/>
            <a:chExt cx="9144000" cy="170243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93264"/>
              <a:ext cx="4715256" cy="16855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5255" y="2510028"/>
              <a:ext cx="4428743" cy="168554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035" y="5876543"/>
            <a:ext cx="4283963" cy="9814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982" y="127"/>
            <a:ext cx="8311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طبي</a:t>
            </a:r>
            <a:r xmlns:a="http://schemas.openxmlformats.org/drawingml/2006/main">
              <a:rPr sz="4000" b="0" u="none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25" dirty="0">
                <a:latin typeface="Calibri"/>
                <a:cs typeface="Calibri"/>
              </a:rPr>
              <a:t>السجلات</a:t>
            </a:r>
            <a:r xmlns:a="http://schemas.openxmlformats.org/drawingml/2006/main">
              <a:rPr sz="4000" b="0" u="none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السياسات</a:t>
            </a:r>
            <a:r xmlns:a="http://schemas.openxmlformats.org/drawingml/2006/main">
              <a:rPr sz="4000" b="0" u="none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4000" b="0" u="none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20" dirty="0">
                <a:latin typeface="Calibri"/>
                <a:cs typeface="Calibri"/>
              </a:rPr>
              <a:t>إجراءات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82472"/>
            <a:ext cx="5927090" cy="5574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طبي</a:t>
            </a:r>
            <a:r xmlns:a="http://schemas.openxmlformats.org/drawingml/2006/main">
              <a:rPr sz="2800" spc="3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السجلات</a:t>
            </a:r>
            <a:r xmlns:a="http://schemas.openxmlformats.org/drawingml/2006/main">
              <a:rPr sz="2800" spc="3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الضباط</a:t>
            </a:r>
            <a:r xmlns:a="http://schemas.openxmlformats.org/drawingml/2006/main">
              <a:rPr sz="2800" spc="3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spc="3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يطور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020"/>
              </a:spcBef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ملائم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السياسات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ل: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التوثيق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مشاكل: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6350" indent="-342900">
              <a:lnSpc>
                <a:spcPct val="160000"/>
              </a:lnSpc>
              <a:spcBef>
                <a:spcPts val="670"/>
              </a:spcBef>
              <a:buChar char="-"/>
              <a:tabLst>
                <a:tab pos="354965" algn="l"/>
                <a:tab pos="355600" algn="l"/>
                <a:tab pos="1242695" algn="l"/>
                <a:tab pos="2501265" algn="l"/>
                <a:tab pos="4175125" algn="l"/>
                <a:tab pos="5302885" algn="l"/>
              </a:tabLst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وقت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الأطر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؛</a:t>
            </a:r>
            <a:r xmlns:a="http://schemas.openxmlformats.org/drawingml/2006/main">
              <a:rPr sz="2800" spc="-7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تصحيح</a:t>
            </a:r>
            <a:r xmlns:a="http://schemas.openxmlformats.org/drawingml/2006/main">
              <a:rPr sz="28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أخطاء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؛</a:t>
            </a:r>
            <a:r xmlns:a="http://schemas.openxmlformats.org/drawingml/2006/main">
              <a:rPr sz="28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الإدخالات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المتأخرة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​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-"/>
            </a:pPr>
            <a:endParaRPr sz="22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التوثيق</a:t>
            </a:r>
            <a:r xmlns:a="http://schemas.openxmlformats.org/drawingml/2006/main">
              <a:rPr sz="28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مقروءة.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5080" indent="-342900">
              <a:lnSpc>
                <a:spcPct val="160100"/>
              </a:lnSpc>
              <a:spcBef>
                <a:spcPts val="670"/>
              </a:spcBef>
              <a:buChar char="-"/>
              <a:tabLst>
                <a:tab pos="354965" algn="l"/>
                <a:tab pos="355600" algn="l"/>
                <a:tab pos="1123315" algn="l"/>
                <a:tab pos="2216150" algn="l"/>
                <a:tab pos="3376295" algn="l"/>
                <a:tab pos="4424680" algn="l"/>
                <a:tab pos="5370195" algn="l"/>
              </a:tabLst>
              <a:bidi/>
            </a:pPr>
            <a:r xmlns:a="http://schemas.openxmlformats.org/drawingml/2006/main">
              <a:rPr sz="2800" spc="-4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كل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دخول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؛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وقت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تاريخ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والتوقيع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تم التعرف عليه.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6017" y="5001344"/>
            <a:ext cx="2127857" cy="176729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155435" y="1348236"/>
            <a:ext cx="2988945" cy="3504565"/>
            <a:chOff x="6155435" y="1348236"/>
            <a:chExt cx="2988945" cy="35045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1348236"/>
              <a:ext cx="2769324" cy="15519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5435" y="2781300"/>
              <a:ext cx="2988563" cy="207111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0" y="693419"/>
            <a:ext cx="9126220" cy="0"/>
          </a:xfrm>
          <a:custGeom>
            <a:avLst/>
            <a:gdLst/>
            <a:ahLst/>
            <a:cxnLst/>
            <a:rect l="l" t="t" r="r" b="b"/>
            <a:pathLst>
              <a:path w="9126220">
                <a:moveTo>
                  <a:pt x="912583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982" y="127"/>
            <a:ext cx="8311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طبي</a:t>
            </a:r>
            <a:r xmlns:a="http://schemas.openxmlformats.org/drawingml/2006/main">
              <a:rPr sz="4000" b="0" u="none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25" dirty="0">
                <a:latin typeface="Calibri"/>
                <a:cs typeface="Calibri"/>
              </a:rPr>
              <a:t>السجلات</a:t>
            </a:r>
            <a:r xmlns:a="http://schemas.openxmlformats.org/drawingml/2006/main">
              <a:rPr sz="4000" b="0" u="none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السياسات</a:t>
            </a:r>
            <a:r xmlns:a="http://schemas.openxmlformats.org/drawingml/2006/main">
              <a:rPr sz="4000" b="0" u="none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4000" b="0" u="none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20" dirty="0">
                <a:latin typeface="Calibri"/>
                <a:cs typeface="Calibri"/>
              </a:rPr>
              <a:t>إجراءات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910590"/>
            <a:ext cx="5926455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1658620" algn="l"/>
                <a:tab pos="3219450" algn="l"/>
                <a:tab pos="4769485" algn="l"/>
              </a:tabLst>
              <a:bidi/>
            </a:pPr>
            <a:r xmlns:a="http://schemas.openxmlformats.org/drawingml/2006/main">
              <a:rPr sz="3300" spc="-5" dirty="0">
                <a:latin typeface="Calibri"/>
                <a:cs typeface="Calibri"/>
              </a:rPr>
              <a:t>ينبغي </a:t>
            </a:r>
            <a:endParaRPr xmlns:a="http://schemas.openxmlformats.org/drawingml/2006/main" sz="3300">
              <a:latin typeface="Calibri"/>
              <a:cs typeface="Calibri"/>
            </a:endParaRPr>
            <a:r xmlns:a="http://schemas.openxmlformats.org/drawingml/2006/main">
              <a:rPr sz="3300" spc="-15" dirty="0">
                <a:latin typeface="Calibri"/>
                <a:cs typeface="Calibri"/>
              </a:rPr>
              <a:t>لمسؤولي </a:t>
            </a:r>
            <a:r xmlns:a="http://schemas.openxmlformats.org/drawingml/2006/main">
              <a:rPr sz="3300" spc="-20" dirty="0">
                <a:latin typeface="Calibri"/>
                <a:cs typeface="Calibri"/>
              </a:rPr>
              <a:t>السجلات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الطبية</a:t>
            </a: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375"/>
              </a:spcBef>
              <a:bidi/>
            </a:pPr>
            <a:r xmlns:a="http://schemas.openxmlformats.org/drawingml/2006/main">
              <a:rPr sz="3300" spc="-10" dirty="0">
                <a:latin typeface="Calibri"/>
                <a:cs typeface="Calibri"/>
              </a:rPr>
              <a:t>تطوير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السياسات 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المناسبة</a:t>
            </a:r>
            <a:r xmlns:a="http://schemas.openxmlformats.org/drawingml/2006/main">
              <a:rPr sz="33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20" dirty="0">
                <a:latin typeface="Calibri"/>
                <a:cs typeface="Calibri"/>
              </a:rPr>
              <a:t>ل:</a:t>
            </a:r>
            <a:endParaRPr xmlns:a="http://schemas.openxmlformats.org/drawingml/2006/main"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300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33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الاختصارات.</a:t>
            </a:r>
            <a:endParaRPr xmlns:a="http://schemas.openxmlformats.org/drawingml/2006/main" sz="33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31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300" spc="-20" dirty="0">
                <a:latin typeface="Calibri"/>
                <a:cs typeface="Calibri"/>
              </a:rPr>
              <a:t>حفظ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طبي</a:t>
            </a:r>
            <a:r xmlns:a="http://schemas.openxmlformats.org/drawingml/2006/main">
              <a:rPr sz="33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20" dirty="0">
                <a:latin typeface="Calibri"/>
                <a:cs typeface="Calibri"/>
              </a:rPr>
              <a:t>السجلات.</a:t>
            </a:r>
            <a:endParaRPr xmlns:a="http://schemas.openxmlformats.org/drawingml/2006/main" sz="33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31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300" spc="-5" dirty="0">
                <a:latin typeface="Calibri"/>
                <a:cs typeface="Calibri"/>
              </a:rPr>
              <a:t>دمار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طبي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20" dirty="0">
                <a:latin typeface="Calibri"/>
                <a:cs typeface="Calibri"/>
              </a:rPr>
              <a:t>السجلات.</a:t>
            </a:r>
            <a:endParaRPr xmlns:a="http://schemas.openxmlformats.org/drawingml/2006/main" sz="3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79364" y="1484375"/>
            <a:ext cx="3564890" cy="5374005"/>
            <a:chOff x="5579364" y="1484375"/>
            <a:chExt cx="3564890" cy="53740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1484375"/>
              <a:ext cx="3276599" cy="53736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9364" y="6452615"/>
              <a:ext cx="3564635" cy="405383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0" y="765048"/>
            <a:ext cx="9126220" cy="0"/>
          </a:xfrm>
          <a:custGeom>
            <a:avLst/>
            <a:gdLst/>
            <a:ahLst/>
            <a:cxnLst/>
            <a:rect l="l" t="t" r="r" b="b"/>
            <a:pathLst>
              <a:path w="9126220">
                <a:moveTo>
                  <a:pt x="912583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66827"/>
            <a:ext cx="505587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الكتروني</a:t>
            </a:r>
            <a:r xmlns:a="http://schemas.openxmlformats.org/drawingml/2006/main">
              <a:rPr sz="3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صحة</a:t>
            </a:r>
            <a:r xmlns:a="http://schemas.openxmlformats.org/drawingml/2006/main"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السجلات</a:t>
            </a:r>
            <a:r xmlns:a="http://schemas.openxmlformats.org/drawingml/2006/main"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(السجلات الصحية الإلكترونية)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5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قوي.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492457"/>
            <a:ext cx="121221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spc="-20" dirty="0">
                <a:latin typeface="Calibri"/>
                <a:cs typeface="Calibri"/>
              </a:rPr>
              <a:t>بيانات 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spc="-25" dirty="0">
                <a:latin typeface="Calibri"/>
                <a:cs typeface="Calibri"/>
              </a:rPr>
              <a:t>الذهاب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3058" y="1492457"/>
            <a:ext cx="143002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248285">
              <a:lnSpc>
                <a:spcPct val="150100"/>
              </a:lnSpc>
              <a:spcBef>
                <a:spcPts val="100"/>
              </a:spcBef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خارج 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المجموعة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4405" y="1492457"/>
            <a:ext cx="286639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97790">
              <a:lnSpc>
                <a:spcPct val="150100"/>
              </a:lnSpc>
              <a:spcBef>
                <a:spcPts val="100"/>
              </a:spcBef>
              <a:tabLst>
                <a:tab pos="544830" algn="l"/>
                <a:tab pos="1308100" algn="l"/>
                <a:tab pos="1803400" algn="l"/>
              </a:tabLst>
              <a:bidi/>
            </a:pPr>
            <a:r xmlns:a="http://schemas.openxmlformats.org/drawingml/2006/main">
              <a:rPr sz="3000" spc="-35" dirty="0">
                <a:latin typeface="Calibri"/>
                <a:cs typeface="Calibri"/>
              </a:rPr>
              <a:t>معيار 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سريري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مقدم 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الخدمة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1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8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093846"/>
            <a:ext cx="5784215" cy="340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مكتب.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marR="6350" indent="-342900">
              <a:lnSpc>
                <a:spcPct val="15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  <a:tab pos="1347470" algn="l"/>
                <a:tab pos="2909570" algn="l"/>
                <a:tab pos="4058920" algn="l"/>
                <a:tab pos="4545330" algn="l"/>
                <a:tab pos="4886960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يمنح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الأطباء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إمكانية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الوصول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نطاق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أوسع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بيانات المريض.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marR="5080" indent="-342900">
              <a:lnSpc>
                <a:spcPct val="150000"/>
              </a:lnSpc>
              <a:spcBef>
                <a:spcPts val="7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3000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300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تم البناء</a:t>
            </a:r>
            <a:r xmlns:a="http://schemas.openxmlformats.org/drawingml/2006/main">
              <a:rPr sz="300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يشارك</a:t>
            </a:r>
            <a:r xmlns:a="http://schemas.openxmlformats.org/drawingml/2006/main">
              <a:rPr sz="3000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معلومة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صحة اخرى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رعاية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المقدمين.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05384"/>
            <a:ext cx="9144000" cy="6452870"/>
            <a:chOff x="0" y="405384"/>
            <a:chExt cx="9144000" cy="64528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5435" y="405384"/>
              <a:ext cx="2988563" cy="645261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765047"/>
              <a:ext cx="6300470" cy="0"/>
            </a:xfrm>
            <a:custGeom>
              <a:avLst/>
              <a:gdLst/>
              <a:ahLst/>
              <a:cxnLst/>
              <a:rect l="l" t="t" r="r" b="b"/>
              <a:pathLst>
                <a:path w="6300470">
                  <a:moveTo>
                    <a:pt x="6300216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0"/>
            <a:ext cx="5735955" cy="3782060"/>
          </a:xfrm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xmlns:a="http://schemas.openxmlformats.org/drawingml/2006/main" marL="104139">
              <a:lnSpc>
                <a:spcPct val="100000"/>
              </a:lnSpc>
              <a:spcBef>
                <a:spcPts val="2025"/>
              </a:spcBef>
              <a:tabLst>
                <a:tab pos="2466340" algn="l"/>
                <a:tab pos="4249420" algn="l"/>
              </a:tabLst>
              <a:bidi/>
            </a:pP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السجلات 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الصحية الإلكترونية</a:t>
            </a: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920"/>
              </a:spcBef>
              <a:tabLst>
                <a:tab pos="5722620" algn="l"/>
              </a:tabLst>
              <a:bidi/>
            </a:pPr>
            <a:r xmlns:a="http://schemas.openxmlformats.org/drawingml/2006/main">
              <a:rPr sz="3200" b="1" u="sng" spc="-5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(السجلات الصحية الإلكترونية)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447040" marR="226060" indent="-342900" algn="just">
              <a:lnSpc>
                <a:spcPct val="150000"/>
              </a:lnSpc>
              <a:spcBef>
                <a:spcPts val="770"/>
              </a:spcBef>
              <a:buFont typeface="Arial MT"/>
              <a:buChar char="•"/>
              <a:tabLst>
                <a:tab pos="447040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يذهب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أينما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يذهب،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وهو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مملوك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للمريض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لديه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الصبر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مدخل.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0428" y="332231"/>
            <a:ext cx="3419855" cy="34564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7289" y="4021932"/>
            <a:ext cx="6629400" cy="26519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146126"/>
            <a:ext cx="91516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tabLst>
                <a:tab pos="680720" algn="l"/>
                <a:tab pos="9138285" algn="l"/>
              </a:tabLst>
              <a:bidi/>
            </a:pPr>
            <a:r xmlns:a="http://schemas.openxmlformats.org/drawingml/2006/main">
              <a:rPr b="0" dirty="0">
                <a:latin typeface="Calibri"/>
                <a:cs typeface="Calibri"/>
              </a:rPr>
              <a:t>  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صحة</a:t>
            </a:r>
            <a:r xmlns:a="http://schemas.openxmlformats.org/drawingml/2006/main">
              <a:rPr b="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20" dirty="0">
                <a:latin typeface="Calibri"/>
                <a:cs typeface="Calibri"/>
              </a:rPr>
              <a:t>معلومة</a:t>
            </a:r>
            <a:r xmlns:a="http://schemas.openxmlformats.org/drawingml/2006/main">
              <a:rPr b="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20" dirty="0">
                <a:latin typeface="Calibri"/>
                <a:cs typeface="Calibri"/>
              </a:rPr>
              <a:t>تبادل</a:t>
            </a:r>
            <a:r xmlns:a="http://schemas.openxmlformats.org/drawingml/2006/main">
              <a:rPr b="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(هي)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81861"/>
            <a:ext cx="898715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1539875" algn="l"/>
                <a:tab pos="3536315" algn="l"/>
                <a:tab pos="5147310" algn="l"/>
                <a:tab pos="6281420" algn="l"/>
                <a:tab pos="7171690" algn="l"/>
                <a:tab pos="831659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تكوين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الصحة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تغيير </a:t>
            </a:r>
            <a:r xmlns:a="http://schemas.openxmlformats.org/drawingml/2006/main">
              <a:rPr sz="3000" spc="-80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شيء 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الروبوت</a:t>
            </a:r>
            <a:r xmlns:a="http://schemas.openxmlformats.org/drawingml/2006/main">
              <a:rPr sz="30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marR="5080">
              <a:lnSpc>
                <a:spcPts val="5760"/>
              </a:lnSpc>
              <a:spcBef>
                <a:spcPts val="550"/>
              </a:spcBef>
              <a:tabLst>
                <a:tab pos="2515235" algn="l"/>
                <a:tab pos="5060950" algn="l"/>
                <a:tab pos="7270750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المهنيين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3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مرضى</a:t>
            </a:r>
            <a:r xmlns:a="http://schemas.openxmlformats.org/drawingml/2006/main">
              <a:rPr sz="3000" spc="3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للوصول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بشكل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مناسب</a:t>
            </a:r>
            <a:r xmlns:a="http://schemas.openxmlformats.org/drawingml/2006/main">
              <a:rPr sz="3000" spc="2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6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بأمان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يشارك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طبي حيوي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معلومة</a:t>
            </a:r>
            <a:r xmlns:a="http://schemas.openxmlformats.org/drawingml/2006/main">
              <a:rPr sz="30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الكترونيا.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33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مشاركة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يسمح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بـ: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88620" indent="-376555">
              <a:lnSpc>
                <a:spcPct val="100000"/>
              </a:lnSpc>
              <a:spcBef>
                <a:spcPts val="2880"/>
              </a:spcBef>
              <a:buAutoNum type="arabicPeriod"/>
              <a:tabLst>
                <a:tab pos="389255" algn="l"/>
              </a:tabLst>
              <a:bidi/>
            </a:pPr>
            <a:r xmlns:a="http://schemas.openxmlformats.org/drawingml/2006/main">
              <a:rPr sz="3000" spc="-20" dirty="0">
                <a:latin typeface="Calibri"/>
                <a:cs typeface="Calibri"/>
              </a:rPr>
              <a:t>أحسن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قرار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تحضير.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sz="2350">
              <a:latin typeface="Calibri"/>
              <a:cs typeface="Calibri"/>
            </a:endParaRPr>
          </a:p>
          <a:p>
            <a:pPr xmlns:a="http://schemas.openxmlformats.org/drawingml/2006/main" marL="388620" indent="-376555">
              <a:lnSpc>
                <a:spcPct val="100000"/>
              </a:lnSpc>
              <a:buAutoNum type="arabicPeriod"/>
              <a:tabLst>
                <a:tab pos="389255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تجنب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إعادة القبول.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eriod"/>
            </a:pPr>
            <a:endParaRPr sz="2350">
              <a:latin typeface="Calibri"/>
              <a:cs typeface="Calibri"/>
            </a:endParaRPr>
          </a:p>
          <a:p>
            <a:pPr xmlns:a="http://schemas.openxmlformats.org/drawingml/2006/main" marL="388620" indent="-3765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89255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تجنب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دواء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الأخطاء.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910" y="5076824"/>
            <a:ext cx="2361478" cy="176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355591" y="3268979"/>
            <a:ext cx="4788535" cy="3589020"/>
            <a:chOff x="4355591" y="3268979"/>
            <a:chExt cx="4788535" cy="35890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591" y="3268979"/>
              <a:ext cx="2441448" cy="16215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9211" y="3268979"/>
              <a:ext cx="2494787" cy="16215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3835" y="4890515"/>
              <a:ext cx="1865375" cy="19674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89282"/>
            <a:ext cx="5422265" cy="1488440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xmlns:a="http://schemas.openxmlformats.org/drawingml/2006/main" marL="767080" indent="-754380">
              <a:lnSpc>
                <a:spcPct val="100000"/>
              </a:lnSpc>
              <a:spcBef>
                <a:spcPts val="2014"/>
              </a:spcBef>
              <a:buChar char="•"/>
              <a:tabLst>
                <a:tab pos="766445" algn="l"/>
                <a:tab pos="767080" algn="l"/>
                <a:tab pos="2196465" algn="l"/>
                <a:tab pos="3432810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البيانات: </a:t>
            </a:r>
            <a:r xmlns:a="http://schemas.openxmlformats.org/drawingml/2006/main">
              <a:rPr sz="3200" spc="-90" dirty="0">
                <a:latin typeface="Calibri"/>
                <a:cs typeface="Calibri"/>
              </a:rPr>
              <a:t>خام،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غير محللة،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R="5080" algn="r">
              <a:lnSpc>
                <a:spcPct val="100000"/>
              </a:lnSpc>
              <a:spcBef>
                <a:spcPts val="1920"/>
              </a:spcBef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غير ذات صلة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219635"/>
            <a:ext cx="2331720" cy="2221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غير منظم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حقائق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غير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مفسره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1129" y="3195320"/>
            <a:ext cx="28111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tabLst>
                <a:tab pos="243776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ملاحظات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513355"/>
            <a:ext cx="291782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000"/>
              </a:lnSpc>
              <a:spcBef>
                <a:spcPts val="95"/>
              </a:spcBef>
              <a:tabLst>
                <a:tab pos="1106805" algn="l"/>
                <a:tab pos="1983105" algn="l"/>
                <a:tab pos="209296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بيانات 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فردية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مفيدة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لا معنى له.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1947" y="4513355"/>
            <a:ext cx="236918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162560">
              <a:lnSpc>
                <a:spcPct val="150000"/>
              </a:lnSpc>
              <a:spcBef>
                <a:spcPts val="95"/>
              </a:spcBef>
              <a:tabLst>
                <a:tab pos="415925" algn="l"/>
                <a:tab pos="754380" algn="l"/>
                <a:tab pos="841375" algn="l"/>
                <a:tab pos="164465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ليس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الأمر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كذلك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الإطلاق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بل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هو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أمر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نسبي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8255" y="1772411"/>
            <a:ext cx="3269315" cy="50601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639"/>
            <a:ext cx="9144000" cy="16121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146126"/>
            <a:ext cx="91516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tabLst>
                <a:tab pos="680720" algn="l"/>
                <a:tab pos="9138285" algn="l"/>
              </a:tabLst>
              <a:bidi/>
            </a:pPr>
            <a:r xmlns:a="http://schemas.openxmlformats.org/drawingml/2006/main">
              <a:rPr b="0" dirty="0">
                <a:latin typeface="Calibri"/>
                <a:cs typeface="Calibri"/>
              </a:rPr>
              <a:t>  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صحة</a:t>
            </a:r>
            <a:r xmlns:a="http://schemas.openxmlformats.org/drawingml/2006/main">
              <a:rPr b="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20" dirty="0">
                <a:latin typeface="Calibri"/>
                <a:cs typeface="Calibri"/>
              </a:rPr>
              <a:t>معلومة</a:t>
            </a:r>
            <a:r xmlns:a="http://schemas.openxmlformats.org/drawingml/2006/main">
              <a:rPr b="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20" dirty="0">
                <a:latin typeface="Calibri"/>
                <a:cs typeface="Calibri"/>
              </a:rPr>
              <a:t>تبادل</a:t>
            </a:r>
            <a:r xmlns:a="http://schemas.openxmlformats.org/drawingml/2006/main">
              <a:rPr b="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(هي)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29106"/>
            <a:ext cx="5998845" cy="402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414655" indent="-402590">
              <a:lnSpc>
                <a:spcPct val="100000"/>
              </a:lnSpc>
              <a:spcBef>
                <a:spcPts val="105"/>
              </a:spcBef>
              <a:buAutoNum type="arabicPeriod" startAt="4"/>
              <a:tabLst>
                <a:tab pos="41529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تناقص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ينسخ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اختبار.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70100"/>
              </a:lnSpc>
              <a:spcBef>
                <a:spcPts val="760"/>
              </a:spcBef>
              <a:buAutoNum type="arabicPeriod" startAt="4"/>
              <a:tabLst>
                <a:tab pos="502920" algn="l"/>
                <a:tab pos="503555" algn="l"/>
                <a:tab pos="2359660" algn="l"/>
                <a:tab pos="3673475" algn="l"/>
                <a:tab pos="4479925" algn="l"/>
                <a:tab pos="564578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تحسين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جودة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وسلامة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المريض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9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الرعاية.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70100"/>
              </a:lnSpc>
              <a:spcBef>
                <a:spcPts val="765"/>
              </a:spcBef>
              <a:buAutoNum type="arabicPeriod" startAt="4"/>
              <a:tabLst>
                <a:tab pos="452120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مُحفز</a:t>
            </a:r>
            <a:r xmlns:a="http://schemas.openxmlformats.org/drawingml/2006/main">
              <a:rPr sz="3200" spc="3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3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المشاركات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هُم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ملك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صحة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الرعاية.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55435" y="1080516"/>
            <a:ext cx="2988945" cy="5758180"/>
            <a:chOff x="6155435" y="1080516"/>
            <a:chExt cx="2988945" cy="57581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5435" y="1080516"/>
              <a:ext cx="2988563" cy="37612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4841746"/>
              <a:ext cx="2988563" cy="199643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43" y="5311138"/>
            <a:ext cx="5892570" cy="150159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980" y="127"/>
            <a:ext cx="6405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السجلات الصحية الإلكترونية</a:t>
            </a:r>
            <a:r xmlns:a="http://schemas.openxmlformats.org/drawingml/2006/main">
              <a:rPr sz="4000" b="0" u="none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5" dirty="0">
                <a:latin typeface="Calibri"/>
                <a:cs typeface="Calibri"/>
              </a:rPr>
              <a:t>ذات معنى</a:t>
            </a: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5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4000" b="0" u="none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5" dirty="0">
                <a:latin typeface="Calibri"/>
                <a:cs typeface="Calibri"/>
              </a:rPr>
              <a:t>(السجل الصحي الإلكتروني-جامعة ميشيغان)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8042" y="582040"/>
            <a:ext cx="3709670" cy="121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66675">
              <a:lnSpc>
                <a:spcPct val="130100"/>
              </a:lnSpc>
              <a:spcBef>
                <a:spcPts val="95"/>
              </a:spcBef>
              <a:tabLst>
                <a:tab pos="864869" algn="l"/>
                <a:tab pos="1346200" algn="l"/>
                <a:tab pos="1414780" algn="l"/>
                <a:tab pos="2406650" algn="l"/>
                <a:tab pos="283527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استخدم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سجلات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صحية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معتمدة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(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EHR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)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82040"/>
            <a:ext cx="2135505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3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يعني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إلكترونيًا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رائعًا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تكنولوجيا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456333"/>
            <a:ext cx="4065904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301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1461770" algn="l"/>
                <a:tab pos="2467610" algn="l"/>
                <a:tab pos="3422015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يوفر 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spc="-20" dirty="0">
                <a:latin typeface="Calibri"/>
                <a:cs typeface="Calibri"/>
              </a:rPr>
              <a:t>برنامج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السجلات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الطبية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الإلكترونية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التابع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لـ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Medic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Aid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48327" y="2456333"/>
            <a:ext cx="1431925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1270">
              <a:lnSpc>
                <a:spcPct val="130100"/>
              </a:lnSpc>
              <a:spcBef>
                <a:spcPts val="100"/>
              </a:spcBef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i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n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ce 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n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t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i 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v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ei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n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ce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n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t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i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v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e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646584"/>
            <a:ext cx="5659120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30000"/>
              </a:lnSpc>
              <a:spcBef>
                <a:spcPts val="95"/>
              </a:spcBef>
              <a:tabLst>
                <a:tab pos="771525" algn="l"/>
                <a:tab pos="1745614" algn="l"/>
                <a:tab pos="2287905" algn="l"/>
                <a:tab pos="2327275" algn="l"/>
                <a:tab pos="2943860" algn="l"/>
                <a:tab pos="3611245" algn="l"/>
                <a:tab pos="4135120" algn="l"/>
                <a:tab pos="4638040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المدفوعات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للمهنيين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المؤهلين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والمستشفيات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لبذل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الجهود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للتبني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،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02590" y="5080253"/>
          <a:ext cx="5694679" cy="1570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xmlns:a="http://schemas.openxmlformats.org/drawingml/2006/main" marL="31750">
                        <a:lnSpc>
                          <a:spcPts val="2850"/>
                        </a:lnSpc>
                        <a:bidi/>
                      </a:pPr>
                      <a:r xmlns:a="http://schemas.openxmlformats.org/drawingml/2006/main">
                        <a:rPr sz="3000" spc="-5" dirty="0">
                          <a:latin typeface="Calibri"/>
                          <a:cs typeface="Calibri"/>
                        </a:rPr>
                        <a:t>ينفذ،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702310">
                        <a:lnSpc>
                          <a:spcPts val="2850"/>
                        </a:lnSpc>
                        <a:bidi/>
                      </a:pPr>
                      <a:r xmlns:a="http://schemas.openxmlformats.org/drawingml/2006/main">
                        <a:rPr sz="3000" spc="-15" dirty="0">
                          <a:latin typeface="Calibri"/>
                          <a:cs typeface="Calibri"/>
                        </a:rPr>
                        <a:t>يرقي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R="24130" algn="r">
                        <a:lnSpc>
                          <a:spcPts val="2850"/>
                        </a:lnSpc>
                        <a:bidi/>
                      </a:pPr>
                      <a:r xmlns:a="http://schemas.openxmlformats.org/drawingml/2006/main">
                        <a:rPr sz="3000" dirty="0">
                          <a:latin typeface="Calibri"/>
                          <a:cs typeface="Calibri"/>
                        </a:rPr>
                        <a:t>أو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512">
                <a:tc>
                  <a:txBody>
                    <a:bodyPr/>
                    <a:lstStyle/>
                    <a:p>
                      <a:pPr xmlns:a="http://schemas.openxmlformats.org/drawingml/2006/main" marL="31750">
                        <a:lnSpc>
                          <a:spcPct val="100000"/>
                        </a:lnSpc>
                        <a:spcBef>
                          <a:spcPts val="90"/>
                        </a:spcBef>
                        <a:bidi/>
                      </a:pPr>
                      <a:r xmlns:a="http://schemas.openxmlformats.org/drawingml/2006/main">
                        <a:rPr sz="3000" spc="-5" dirty="0">
                          <a:latin typeface="Calibri"/>
                          <a:cs typeface="Calibri"/>
                        </a:rPr>
                        <a:t>بمعنى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194310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1121410" algn="l"/>
                        </a:tabLst>
                        <a:bidi/>
                      </a:pPr>
                      <a:r xmlns:a="http://schemas.openxmlformats.org/drawingml/2006/main">
                        <a:rPr sz="3000" spc="-5" dirty="0">
                          <a:latin typeface="Calibri"/>
                          <a:cs typeface="Calibri"/>
                        </a:rPr>
                        <a:t>استخدم معتمد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xmlns:a="http://schemas.openxmlformats.org/drawingml/2006/main" marR="25400" algn="r">
                        <a:lnSpc>
                          <a:spcPct val="100000"/>
                        </a:lnSpc>
                        <a:spcBef>
                          <a:spcPts val="90"/>
                        </a:spcBef>
                        <a:bidi/>
                      </a:pPr>
                      <a:r xmlns:a="http://schemas.openxmlformats.org/drawingml/2006/main">
                        <a:rPr sz="3000" spc="-5" dirty="0">
                          <a:latin typeface="Calibri"/>
                          <a:cs typeface="Calibri"/>
                        </a:rPr>
                        <a:t>السجلات الصحية الإلكترونية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32">
                <a:tc>
                  <a:txBody>
                    <a:bodyPr/>
                    <a:lstStyle/>
                    <a:p>
                      <a:pPr xmlns:a="http://schemas.openxmlformats.org/drawingml/2006/main" marL="31750">
                        <a:lnSpc>
                          <a:spcPct val="100000"/>
                        </a:lnSpc>
                        <a:spcBef>
                          <a:spcPts val="90"/>
                        </a:spcBef>
                        <a:bidi/>
                      </a:pPr>
                      <a:r xmlns:a="http://schemas.openxmlformats.org/drawingml/2006/main">
                        <a:rPr sz="3000" spc="-25" dirty="0">
                          <a:latin typeface="Calibri"/>
                          <a:cs typeface="Calibri"/>
                        </a:rPr>
                        <a:t>تكنولوجيا.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6155435" y="836675"/>
            <a:ext cx="2988945" cy="6021705"/>
            <a:chOff x="6155435" y="836675"/>
            <a:chExt cx="2988945" cy="60217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5435" y="2581655"/>
              <a:ext cx="2988563" cy="28468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836675"/>
              <a:ext cx="2706623" cy="17358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5435" y="5143499"/>
              <a:ext cx="2988563" cy="17144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1843" y="6327646"/>
              <a:ext cx="2762570" cy="524704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0" y="693419"/>
            <a:ext cx="9126220" cy="0"/>
          </a:xfrm>
          <a:custGeom>
            <a:avLst/>
            <a:gdLst/>
            <a:ahLst/>
            <a:cxnLst/>
            <a:rect l="l" t="t" r="r" b="b"/>
            <a:pathLst>
              <a:path w="9126220">
                <a:moveTo>
                  <a:pt x="912583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36" y="0"/>
            <a:ext cx="8781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b="0" u="none" spc="-15" dirty="0">
                <a:latin typeface="Calibri"/>
                <a:cs typeface="Calibri"/>
              </a:rPr>
              <a:t>الحوسبة </a:t>
            </a:r>
            <a:r xmlns:a="http://schemas.openxmlformats.org/drawingml/2006/main">
              <a:rPr sz="4000" b="0" u="none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اختيار </a:t>
            </a:r>
            <a:r xmlns:a="http://schemas.openxmlformats.org/drawingml/2006/main">
              <a:rPr sz="4000" b="0" u="none" spc="-15" dirty="0">
                <a:latin typeface="Calibri"/>
                <a:cs typeface="Calibri"/>
              </a:rPr>
              <a:t>البرمجيات</a:t>
            </a:r>
            <a:r xmlns:a="http://schemas.openxmlformats.org/drawingml/2006/main">
              <a:rPr sz="4000" b="0" u="none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5" dirty="0">
                <a:latin typeface="Calibri"/>
                <a:cs typeface="Calibri"/>
              </a:rPr>
              <a:t>و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12700" y="272480"/>
            <a:ext cx="9151620" cy="6285865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1770"/>
              </a:spcBef>
              <a:tabLst>
                <a:tab pos="2871470" algn="l"/>
                <a:tab pos="9138285" algn="l"/>
              </a:tabLst>
              <a:bidi/>
            </a:pPr>
            <a:r xmlns:a="http://schemas.openxmlformats.org/drawingml/2006/main">
              <a:rPr sz="4000" u="sng" spc="-5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 </a:t>
            </a:r>
            <a:r xmlns:a="http://schemas.openxmlformats.org/drawingml/2006/main">
              <a:rPr sz="4000" u="sng" spc="-10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تطبيق</a:t>
            </a:r>
            <a:endParaRPr xmlns:a="http://schemas.openxmlformats.org/drawingml/2006/main" sz="4000">
              <a:latin typeface="Calibri"/>
              <a:cs typeface="Calibri"/>
            </a:endParaRPr>
          </a:p>
          <a:p>
            <a:pPr xmlns:a="http://schemas.openxmlformats.org/drawingml/2006/main" marL="447040" indent="-342900" algn="just">
              <a:lnSpc>
                <a:spcPct val="100000"/>
              </a:lnSpc>
              <a:spcBef>
                <a:spcPts val="1345"/>
              </a:spcBef>
              <a:buFont typeface="Arial MT"/>
              <a:buChar char="•"/>
              <a:tabLst>
                <a:tab pos="447040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يتطلب</a:t>
            </a:r>
            <a:r xmlns:a="http://schemas.openxmlformats.org/drawingml/2006/main">
              <a:rPr sz="3200" spc="2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200" spc="1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فريق</a:t>
            </a:r>
            <a:r xmlns:a="http://schemas.openxmlformats.org/drawingml/2006/main">
              <a:rPr sz="3200" spc="10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جهد</a:t>
            </a:r>
            <a:r xmlns:a="http://schemas.openxmlformats.org/drawingml/2006/main">
              <a:rPr sz="3200" spc="99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10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تاكد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447040" marR="2776855" algn="just">
              <a:lnSpc>
                <a:spcPct val="160000"/>
              </a:lnSpc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الاحزاب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التي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من الممكن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أن يكون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متأثر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خيار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ممثلة.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447040" marR="2775585" indent="-342900" algn="just">
              <a:lnSpc>
                <a:spcPct val="160000"/>
              </a:lnSpc>
              <a:spcBef>
                <a:spcPts val="770"/>
              </a:spcBef>
              <a:buFont typeface="Arial MT"/>
              <a:buChar char="•"/>
              <a:tabLst>
                <a:tab pos="447040" algn="l"/>
              </a:tabLst>
              <a:bidi/>
            </a:pPr>
            <a:r xmlns:a="http://schemas.openxmlformats.org/drawingml/2006/main">
              <a:rPr sz="3200" spc="-30" dirty="0">
                <a:latin typeface="Calibri"/>
                <a:cs typeface="Calibri"/>
              </a:rPr>
              <a:t>من الناحية المثالية،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كبير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قيادة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أمر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بأن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يكون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جميع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اللاعبين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حاضرين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الاستحواذ على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النظام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المناقشات.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1844" y="1462851"/>
            <a:ext cx="2772155" cy="28302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2719" y="4509515"/>
            <a:ext cx="2619755" cy="23484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36" y="0"/>
            <a:ext cx="8781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b="0" u="none" spc="-15" dirty="0">
                <a:latin typeface="Calibri"/>
                <a:cs typeface="Calibri"/>
              </a:rPr>
              <a:t>الحوسبة </a:t>
            </a:r>
            <a:r xmlns:a="http://schemas.openxmlformats.org/drawingml/2006/main">
              <a:rPr sz="4000" b="0" u="none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اختيار </a:t>
            </a:r>
            <a:r xmlns:a="http://schemas.openxmlformats.org/drawingml/2006/main">
              <a:rPr sz="4000" b="0" u="none" spc="-15" dirty="0">
                <a:latin typeface="Calibri"/>
                <a:cs typeface="Calibri"/>
              </a:rPr>
              <a:t>البرمجيات</a:t>
            </a:r>
            <a:r xmlns:a="http://schemas.openxmlformats.org/drawingml/2006/main">
              <a:rPr sz="4000" b="0" u="none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5" dirty="0">
                <a:latin typeface="Calibri"/>
                <a:cs typeface="Calibri"/>
              </a:rPr>
              <a:t>و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695" y="4581143"/>
            <a:ext cx="2051303" cy="22768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-12700" y="485012"/>
            <a:ext cx="9151620" cy="6028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ts val="4430"/>
              </a:lnSpc>
              <a:spcBef>
                <a:spcPts val="95"/>
              </a:spcBef>
              <a:tabLst>
                <a:tab pos="2871470" algn="l"/>
                <a:tab pos="9138285" algn="l"/>
              </a:tabLst>
              <a:bidi/>
            </a:pPr>
            <a:r xmlns:a="http://schemas.openxmlformats.org/drawingml/2006/main">
              <a:rPr sz="4000" u="sng" spc="-5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 </a:t>
            </a:r>
            <a:r xmlns:a="http://schemas.openxmlformats.org/drawingml/2006/main">
              <a:rPr sz="4000" u="sng" spc="-10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تطبيق</a:t>
            </a:r>
            <a:endParaRPr xmlns:a="http://schemas.openxmlformats.org/drawingml/2006/main" sz="4000">
              <a:latin typeface="Calibri"/>
              <a:cs typeface="Calibri"/>
            </a:endParaRPr>
          </a:p>
          <a:p>
            <a:pPr xmlns:a="http://schemas.openxmlformats.org/drawingml/2006/main" marL="104139">
              <a:lnSpc>
                <a:spcPts val="3229"/>
              </a:lnSpc>
              <a:tabLst>
                <a:tab pos="1430020" algn="l"/>
                <a:tab pos="2980055" algn="l"/>
                <a:tab pos="3509010" algn="l"/>
                <a:tab pos="5093970" algn="l"/>
                <a:tab pos="5586730" algn="l"/>
              </a:tabLst>
              <a:bidi/>
            </a:pPr>
            <a:r xmlns:a="http://schemas.openxmlformats.org/drawingml/2006/main">
              <a:rPr sz="3000" b="1" spc="-20" dirty="0">
                <a:solidFill>
                  <a:srgbClr val="006FC0"/>
                </a:solidFill>
                <a:latin typeface="Calibri"/>
                <a:cs typeface="Calibri"/>
              </a:rPr>
              <a:t>ميزات </a:t>
            </a:r>
            <a:r xmlns:a="http://schemas.openxmlformats.org/drawingml/2006/main">
              <a:rPr sz="3000" b="1" spc="-25" dirty="0">
                <a:solidFill>
                  <a:srgbClr val="006FC0"/>
                </a:solidFill>
                <a:latin typeface="Calibri"/>
                <a:cs typeface="Calibri"/>
              </a:rPr>
              <a:t>النظام التي يجب </a:t>
            </a:r>
            <a:r xmlns:a="http://schemas.openxmlformats.org/drawingml/2006/main"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مراعاتها عند </a:t>
            </a:r>
            <a:r xmlns:a="http://schemas.openxmlformats.org/drawingml/2006/main"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الاختيار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104139">
              <a:lnSpc>
                <a:spcPct val="100000"/>
              </a:lnSpc>
              <a:spcBef>
                <a:spcPts val="2520"/>
              </a:spcBef>
              <a:bidi/>
            </a:pPr>
            <a:r xmlns:a="http://schemas.openxmlformats.org/drawingml/2006/main">
              <a:rPr sz="3000" b="1" spc="-15" dirty="0">
                <a:solidFill>
                  <a:srgbClr val="006FC0"/>
                </a:solidFill>
                <a:latin typeface="Calibri"/>
                <a:cs typeface="Calibri"/>
              </a:rPr>
              <a:t>برمجة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xmlns:a="http://schemas.openxmlformats.org/drawingml/2006/main" marL="498475" indent="-394970">
              <a:lnSpc>
                <a:spcPct val="100000"/>
              </a:lnSpc>
              <a:buAutoNum type="arabicParenR"/>
              <a:tabLst>
                <a:tab pos="499109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يُسَهّل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يستخدم.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AutoNum type="arabicParenR"/>
            </a:pPr>
            <a:endParaRPr sz="2650">
              <a:latin typeface="Calibri"/>
              <a:cs typeface="Calibri"/>
            </a:endParaRPr>
          </a:p>
          <a:p>
            <a:pPr xmlns:a="http://schemas.openxmlformats.org/drawingml/2006/main" marL="498475" indent="-394970">
              <a:lnSpc>
                <a:spcPct val="100000"/>
              </a:lnSpc>
              <a:buAutoNum type="arabicParenR"/>
              <a:tabLst>
                <a:tab pos="499109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قدرة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للإستخدام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الأجهزة الحالية.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arenR"/>
            </a:pPr>
            <a:endParaRPr sz="2650">
              <a:latin typeface="Calibri"/>
              <a:cs typeface="Calibri"/>
            </a:endParaRPr>
          </a:p>
          <a:p>
            <a:pPr xmlns:a="http://schemas.openxmlformats.org/drawingml/2006/main" marL="498475" indent="-394970">
              <a:lnSpc>
                <a:spcPct val="100000"/>
              </a:lnSpc>
              <a:buAutoNum type="arabicParenR"/>
              <a:tabLst>
                <a:tab pos="499109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القدرة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واجهة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حاضِر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برمجة.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104139" marR="2132965">
              <a:lnSpc>
                <a:spcPct val="170000"/>
              </a:lnSpc>
              <a:spcBef>
                <a:spcPts val="720"/>
              </a:spcBef>
              <a:buAutoNum type="arabicParenR"/>
              <a:tabLst>
                <a:tab pos="603885" algn="l"/>
                <a:tab pos="604520" algn="l"/>
                <a:tab pos="1774189" algn="l"/>
                <a:tab pos="2289175" algn="l"/>
                <a:tab pos="3517900" algn="l"/>
                <a:tab pos="5510530" algn="l"/>
                <a:tab pos="668972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القدرة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الوصول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بسهولة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/ 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الوقت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المناسب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المعلومات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حسب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المحدد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المستخدمين.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67711" y="1484375"/>
            <a:ext cx="6876415" cy="2166620"/>
            <a:chOff x="2267711" y="1484375"/>
            <a:chExt cx="6876415" cy="21666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2491" y="1484375"/>
              <a:ext cx="6731507" cy="21610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11" y="3474724"/>
              <a:ext cx="6870845" cy="1759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36" y="0"/>
            <a:ext cx="8781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b="0" u="none" spc="-15" dirty="0">
                <a:latin typeface="Calibri"/>
                <a:cs typeface="Calibri"/>
              </a:rPr>
              <a:t>الحوسبة </a:t>
            </a:r>
            <a:r xmlns:a="http://schemas.openxmlformats.org/drawingml/2006/main">
              <a:rPr sz="4000" b="0" u="none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اختيار </a:t>
            </a:r>
            <a:r xmlns:a="http://schemas.openxmlformats.org/drawingml/2006/main">
              <a:rPr sz="4000" b="0" u="none" spc="-15" dirty="0">
                <a:latin typeface="Calibri"/>
                <a:cs typeface="Calibri"/>
              </a:rPr>
              <a:t>البرمجيات</a:t>
            </a:r>
            <a:r xmlns:a="http://schemas.openxmlformats.org/drawingml/2006/main">
              <a:rPr sz="4000" b="0" u="none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5" dirty="0">
                <a:latin typeface="Calibri"/>
                <a:cs typeface="Calibri"/>
              </a:rPr>
              <a:t>و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9364" y="1988820"/>
            <a:ext cx="3564636" cy="2133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-12700" y="176491"/>
            <a:ext cx="9151620" cy="6388100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2525"/>
              </a:spcBef>
              <a:tabLst>
                <a:tab pos="2871470" algn="l"/>
                <a:tab pos="9138285" algn="l"/>
              </a:tabLst>
              <a:bidi/>
            </a:pPr>
            <a:r xmlns:a="http://schemas.openxmlformats.org/drawingml/2006/main">
              <a:rPr sz="4000" u="sng" spc="-5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 </a:t>
            </a:r>
            <a:r xmlns:a="http://schemas.openxmlformats.org/drawingml/2006/main">
              <a:rPr sz="4000" u="sng" spc="-10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تطبيق</a:t>
            </a:r>
            <a:endParaRPr xmlns:a="http://schemas.openxmlformats.org/drawingml/2006/main" sz="4000">
              <a:latin typeface="Calibri"/>
              <a:cs typeface="Calibri"/>
            </a:endParaRPr>
          </a:p>
          <a:p>
            <a:pPr xmlns:a="http://schemas.openxmlformats.org/drawingml/2006/main" marL="104139" marR="2991485">
              <a:lnSpc>
                <a:spcPts val="5760"/>
              </a:lnSpc>
              <a:spcBef>
                <a:spcPts val="215"/>
              </a:spcBef>
              <a:tabLst>
                <a:tab pos="1618615" algn="l"/>
                <a:tab pos="3359785" algn="l"/>
                <a:tab pos="4079240" algn="l"/>
                <a:tab pos="5851525" algn="l"/>
              </a:tabLst>
              <a:bidi/>
            </a:pPr>
            <a:r xmlns:a="http://schemas.openxmlformats.org/drawingml/2006/main"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ميزات </a:t>
            </a:r>
            <a:r xmlns:a="http://schemas.openxmlformats.org/drawingml/2006/main"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النظام </a:t>
            </a:r>
            <a:r xmlns:a="http://schemas.openxmlformats.org/drawingml/2006/main">
              <a:rPr sz="3000" b="1" spc="-50" dirty="0">
                <a:solidFill>
                  <a:srgbClr val="006FC0"/>
                </a:solidFill>
                <a:latin typeface="Calibri"/>
                <a:cs typeface="Calibri"/>
              </a:rPr>
              <a:t>التي </a:t>
            </a:r>
            <a:r xmlns:a="http://schemas.openxmlformats.org/drawingml/2006/main">
              <a:rPr sz="3000" b="1" spc="-20" dirty="0">
                <a:solidFill>
                  <a:srgbClr val="006FC0"/>
                </a:solidFill>
                <a:latin typeface="Calibri"/>
                <a:cs typeface="Calibri"/>
              </a:rPr>
              <a:t>يجب </a:t>
            </a:r>
            <a:r xmlns:a="http://schemas.openxmlformats.org/drawingml/2006/main">
              <a:rPr sz="3000" b="1" spc="-35" dirty="0">
                <a:solidFill>
                  <a:srgbClr val="006FC0"/>
                </a:solidFill>
                <a:latin typeface="Calibri"/>
                <a:cs typeface="Calibri"/>
              </a:rPr>
              <a:t>مراعاتها </a:t>
            </a:r>
            <a:r xmlns:a="http://schemas.openxmlformats.org/drawingml/2006/main">
              <a:rPr sz="3000" b="1" spc="5" dirty="0">
                <a:solidFill>
                  <a:srgbClr val="006FC0"/>
                </a:solidFill>
                <a:latin typeface="Calibri"/>
                <a:cs typeface="Calibri"/>
              </a:rPr>
              <a:t>عند </a:t>
            </a:r>
            <a:r xmlns:a="http://schemas.openxmlformats.org/drawingml/2006/main"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اختيار </a:t>
            </a:r>
            <a:r xmlns:a="http://schemas.openxmlformats.org/drawingml/2006/main">
              <a:rPr sz="3000" b="1" spc="-15" dirty="0">
                <a:solidFill>
                  <a:srgbClr val="006FC0"/>
                </a:solidFill>
                <a:latin typeface="Calibri"/>
                <a:cs typeface="Calibri"/>
              </a:rPr>
              <a:t>البرنامج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spc="-4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spc="-3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spc="-3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498475" indent="-394970">
              <a:lnSpc>
                <a:spcPct val="100000"/>
              </a:lnSpc>
              <a:spcBef>
                <a:spcPts val="2330"/>
              </a:spcBef>
              <a:buAutoNum type="arabicParenR" startAt="5"/>
              <a:tabLst>
                <a:tab pos="499109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إحصائية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تحليل.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arenR" startAt="5"/>
            </a:pPr>
            <a:endParaRPr sz="2350">
              <a:latin typeface="Calibri"/>
              <a:cs typeface="Calibri"/>
            </a:endParaRPr>
          </a:p>
          <a:p>
            <a:pPr xmlns:a="http://schemas.openxmlformats.org/drawingml/2006/main" marL="498475" indent="-394970">
              <a:lnSpc>
                <a:spcPct val="100000"/>
              </a:lnSpc>
              <a:spcBef>
                <a:spcPts val="5"/>
              </a:spcBef>
              <a:buAutoNum type="arabicParenR" startAt="5"/>
              <a:tabLst>
                <a:tab pos="499109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رسم بياني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بيانات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جدولية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عرض.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arenR" startAt="5"/>
            </a:pPr>
            <a:endParaRPr sz="2350">
              <a:latin typeface="Calibri"/>
              <a:cs typeface="Calibri"/>
            </a:endParaRPr>
          </a:p>
          <a:p>
            <a:pPr xmlns:a="http://schemas.openxmlformats.org/drawingml/2006/main" marL="498475" indent="-394970">
              <a:lnSpc>
                <a:spcPct val="100000"/>
              </a:lnSpc>
              <a:buAutoNum type="arabicParenR" startAt="5"/>
              <a:tabLst>
                <a:tab pos="499109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إنتاج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التقارير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حسب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الحاجة.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104139" marR="2992120">
              <a:lnSpc>
                <a:spcPct val="160000"/>
              </a:lnSpc>
              <a:spcBef>
                <a:spcPts val="720"/>
              </a:spcBef>
              <a:buAutoNum type="arabicParenR" startAt="5"/>
              <a:tabLst>
                <a:tab pos="646430" algn="l"/>
                <a:tab pos="647065" algn="l"/>
                <a:tab pos="1595755" algn="l"/>
                <a:tab pos="2972435" algn="l"/>
                <a:tab pos="3786504" algn="l"/>
                <a:tab pos="470217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إمكانيات 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تخزين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البيانات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وتبادلها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8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5435" y="4221478"/>
            <a:ext cx="2988563" cy="263651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363" y="166827"/>
            <a:ext cx="50082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التعاريف</a:t>
            </a:r>
            <a:r xmlns:a="http://schemas.openxmlformats.org/drawingml/2006/main">
              <a:rPr sz="3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علم الأوبئة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714989"/>
            <a:ext cx="5855335" cy="153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000"/>
              </a:lnSpc>
              <a:spcBef>
                <a:spcPts val="95"/>
              </a:spcBef>
              <a:bidi/>
            </a:pPr>
            <a:r xmlns:a="http://schemas.openxmlformats.org/drawingml/2006/main">
              <a:rPr sz="3300" b="0" u="none" spc="-5" dirty="0">
                <a:solidFill>
                  <a:srgbClr val="000000"/>
                </a:solidFill>
                <a:latin typeface="Calibri"/>
                <a:cs typeface="Calibri"/>
              </a:rPr>
              <a:t>يكون</a:t>
            </a:r>
            <a:r xmlns:a="http://schemas.openxmlformats.org/drawingml/2006/main">
              <a:rPr sz="3300" b="0" u="none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300" b="0" u="none" spc="-10" dirty="0">
                <a:solidFill>
                  <a:srgbClr val="000000"/>
                </a:solidFill>
                <a:latin typeface="Calibri"/>
                <a:cs typeface="Calibri"/>
              </a:rPr>
              <a:t>الآن</a:t>
            </a:r>
            <a:r xmlns:a="http://schemas.openxmlformats.org/drawingml/2006/main">
              <a:rPr sz="3300" b="0" u="none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300" b="0" u="none" dirty="0">
                <a:solidFill>
                  <a:srgbClr val="000000"/>
                </a:solidFill>
                <a:latin typeface="Calibri"/>
                <a:cs typeface="Calibri"/>
              </a:rPr>
              <a:t>على نطاق واسع</a:t>
            </a:r>
            <a:r xmlns:a="http://schemas.openxmlformats.org/drawingml/2006/main">
              <a:rPr sz="3300" b="0" u="none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300" b="0" u="none" spc="-5" dirty="0">
                <a:solidFill>
                  <a:srgbClr val="000000"/>
                </a:solidFill>
                <a:latin typeface="Calibri"/>
                <a:cs typeface="Calibri"/>
              </a:rPr>
              <a:t>مُطبَّق</a:t>
            </a:r>
            <a:r xmlns:a="http://schemas.openxmlformats.org/drawingml/2006/main">
              <a:rPr sz="3300" b="0" u="none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300" b="0" u="none" spc="-20" dirty="0">
                <a:solidFill>
                  <a:srgbClr val="00000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300" b="0" u="none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300" b="0" u="none" spc="-15" dirty="0">
                <a:solidFill>
                  <a:srgbClr val="000000"/>
                </a:solidFill>
                <a:latin typeface="Calibri"/>
                <a:cs typeface="Calibri"/>
              </a:rPr>
              <a:t>غطاء</a:t>
            </a:r>
            <a:r xmlns:a="http://schemas.openxmlformats.org/drawingml/2006/main">
              <a:rPr sz="3300" b="0" u="none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300" b="0" u="none" dirty="0">
                <a:solidFill>
                  <a:srgbClr val="00000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300" b="0" u="none" spc="-7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300" b="0" u="none" spc="-5" dirty="0">
                <a:solidFill>
                  <a:srgbClr val="000000"/>
                </a:solidFill>
                <a:latin typeface="Calibri"/>
                <a:cs typeface="Calibri"/>
              </a:rPr>
              <a:t>وصف</a:t>
            </a:r>
            <a:r xmlns:a="http://schemas.openxmlformats.org/drawingml/2006/main">
              <a:rPr sz="3300" b="0" u="none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300" b="0" u="none" dirty="0">
                <a:solidFill>
                  <a:srgbClr val="000000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300" b="0" u="none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300" b="0" u="none" spc="-10" dirty="0">
                <a:solidFill>
                  <a:srgbClr val="000000"/>
                </a:solidFill>
                <a:latin typeface="Calibri"/>
                <a:cs typeface="Calibri"/>
              </a:rPr>
              <a:t>السبب </a:t>
            </a:r>
            <a:r xmlns:a="http://schemas.openxmlformats.org/drawingml/2006/main">
              <a:rPr sz="3300" b="0" u="none" spc="-5" dirty="0">
                <a:solidFill>
                  <a:srgbClr val="000000"/>
                </a:solidFill>
                <a:latin typeface="Calibri"/>
                <a:cs typeface="Calibri"/>
              </a:rPr>
              <a:t>في:</a:t>
            </a:r>
            <a:endParaRPr xmlns:a="http://schemas.openxmlformats.org/drawingml/2006/main" sz="3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575686"/>
            <a:ext cx="3622040" cy="1383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469900" indent="-457200">
              <a:lnSpc>
                <a:spcPct val="100000"/>
              </a:lnSpc>
              <a:spcBef>
                <a:spcPts val="100"/>
              </a:spcBef>
              <a:buChar char="-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3300" spc="-5" dirty="0">
                <a:latin typeface="Calibri"/>
                <a:cs typeface="Calibri"/>
              </a:rPr>
              <a:t>وباء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مرض.</a:t>
            </a:r>
            <a:endParaRPr xmlns:a="http://schemas.openxmlformats.org/drawingml/2006/main" sz="3300">
              <a:latin typeface="Calibri"/>
              <a:cs typeface="Calibri"/>
            </a:endParaRPr>
          </a:p>
          <a:p>
            <a:pPr xmlns:a="http://schemas.openxmlformats.org/drawingml/2006/main" marL="469900" indent="-457200">
              <a:lnSpc>
                <a:spcPct val="100000"/>
              </a:lnSpc>
              <a:spcBef>
                <a:spcPts val="2770"/>
              </a:spcBef>
              <a:buChar char="-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3300" spc="-5" dirty="0">
                <a:latin typeface="Calibri"/>
                <a:cs typeface="Calibri"/>
              </a:rPr>
              <a:t>مرض</a:t>
            </a:r>
            <a:r xmlns:a="http://schemas.openxmlformats.org/drawingml/2006/main">
              <a:rPr sz="33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3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عام.</a:t>
            </a:r>
            <a:endParaRPr xmlns:a="http://schemas.openxmlformats.org/drawingml/2006/main" sz="3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034028"/>
            <a:ext cx="1689735" cy="153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469900" marR="5080" indent="-457200">
              <a:lnSpc>
                <a:spcPct val="150100"/>
              </a:lnSpc>
              <a:spcBef>
                <a:spcPts val="100"/>
              </a:spcBef>
              <a:tabLst>
                <a:tab pos="469265" algn="l"/>
              </a:tabLst>
              <a:bidi/>
            </a:pPr>
            <a:r xmlns:a="http://schemas.openxmlformats.org/drawingml/2006/main">
              <a:rPr sz="3300" dirty="0">
                <a:latin typeface="Calibri"/>
                <a:cs typeface="Calibri"/>
              </a:rPr>
              <a:t>- 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كثير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45" dirty="0">
                <a:latin typeface="Calibri"/>
                <a:cs typeface="Calibri"/>
              </a:rPr>
              <a:t>متعلق 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ب</a:t>
            </a:r>
            <a:r xmlns:a="http://schemas.openxmlformats.org/drawingml/2006/main">
              <a:rPr sz="33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3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​</a:t>
            </a:r>
            <a:endParaRPr xmlns:a="http://schemas.openxmlformats.org/drawingml/2006/main" sz="3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5329" y="4034028"/>
            <a:ext cx="2392045" cy="153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00380" marR="5080" indent="-487680">
              <a:lnSpc>
                <a:spcPct val="150100"/>
              </a:lnSpc>
              <a:spcBef>
                <a:spcPts val="100"/>
              </a:spcBef>
              <a:bidi/>
            </a:pPr>
            <a:r xmlns:a="http://schemas.openxmlformats.org/drawingml/2006/main">
              <a:rPr sz="3300" spc="-5" dirty="0">
                <a:latin typeface="Calibri"/>
                <a:cs typeface="Calibri"/>
              </a:rPr>
              <a:t>غير مرضي،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30" dirty="0">
                <a:latin typeface="Calibri"/>
                <a:cs typeface="Calibri"/>
              </a:rPr>
              <a:t>شروط 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،</a:t>
            </a:r>
            <a:endParaRPr xmlns:a="http://schemas.openxmlformats.org/drawingml/2006/main" sz="3300">
              <a:latin typeface="Calibri"/>
              <a:cs typeface="Calibri"/>
            </a:endParaRPr>
            <a:r xmlns:a="http://schemas.openxmlformats.org/drawingml/2006/main">
              <a:rPr sz="33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300" spc="5" dirty="0">
                <a:latin typeface="Calibri"/>
                <a:cs typeface="Calibri"/>
              </a:rPr>
              <a:t>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94046" y="4034028"/>
            <a:ext cx="1239520" cy="1535430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xmlns:a="http://schemas.openxmlformats.org/drawingml/2006/main" marR="5080" algn="r">
              <a:lnSpc>
                <a:spcPct val="100000"/>
              </a:lnSpc>
              <a:spcBef>
                <a:spcPts val="2080"/>
              </a:spcBef>
              <a:bidi/>
            </a:pPr>
            <a:r xmlns:a="http://schemas.openxmlformats.org/drawingml/2006/main">
              <a:rPr sz="3300" spc="-5" dirty="0">
                <a:latin typeface="Calibri"/>
                <a:cs typeface="Calibri"/>
              </a:rPr>
              <a:t>صحة 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-</a:t>
            </a:r>
            <a:endParaRPr xmlns:a="http://schemas.openxmlformats.org/drawingml/2006/main" sz="3300">
              <a:latin typeface="Calibri"/>
              <a:cs typeface="Calibri"/>
            </a:endParaRPr>
          </a:p>
          <a:p>
            <a:pPr xmlns:a="http://schemas.openxmlformats.org/drawingml/2006/main" marR="6985" algn="r">
              <a:lnSpc>
                <a:spcPct val="100000"/>
              </a:lnSpc>
              <a:spcBef>
                <a:spcPts val="1985"/>
              </a:spcBef>
              <a:bidi/>
            </a:pPr>
            <a:r xmlns:a="http://schemas.openxmlformats.org/drawingml/2006/main">
              <a:rPr sz="3300" spc="-5" dirty="0">
                <a:latin typeface="Calibri"/>
                <a:cs typeface="Calibri"/>
              </a:rPr>
              <a:t>هذه</a:t>
            </a:r>
            <a:endParaRPr xmlns:a="http://schemas.openxmlformats.org/drawingml/2006/main" sz="3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5794959"/>
            <a:ext cx="47517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300" spc="-35" dirty="0">
                <a:latin typeface="Calibri"/>
                <a:cs typeface="Calibri"/>
              </a:rPr>
              <a:t>السمنة 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والكحول</a:t>
            </a:r>
            <a:r xmlns:a="http://schemas.openxmlformats.org/drawingml/2006/main">
              <a:rPr sz="33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3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تدخين.</a:t>
            </a:r>
            <a:endParaRPr xmlns:a="http://schemas.openxmlformats.org/drawingml/2006/main" sz="33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12179" y="1196339"/>
            <a:ext cx="3131820" cy="5661660"/>
            <a:chOff x="6012179" y="1196339"/>
            <a:chExt cx="3131820" cy="56616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2179" y="1196339"/>
              <a:ext cx="3131819" cy="28803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79" y="3933442"/>
              <a:ext cx="3131819" cy="2924554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650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6813" y="110185"/>
            <a:ext cx="2207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b="0" u="none" dirty="0">
                <a:latin typeface="Calibri"/>
                <a:cs typeface="Calibri"/>
              </a:rPr>
              <a:t>حدوث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39780"/>
            <a:ext cx="8961120" cy="2221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5080" indent="-342900" algn="just">
              <a:lnSpc>
                <a:spcPct val="15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يقيس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معدل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حدوث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حالات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جديدة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حالات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مرض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حالة خلال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فترة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زمنية محددة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وقت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فترة.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40963"/>
            <a:ext cx="9143999" cy="371703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90830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68807"/>
            <a:ext cx="898779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indent="-3429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200" b="1" spc="-5" dirty="0">
                <a:latin typeface="Calibri"/>
                <a:cs typeface="Calibri"/>
              </a:rPr>
              <a:t>حدوث</a:t>
            </a:r>
            <a:r xmlns:a="http://schemas.openxmlformats.org/drawingml/2006/main">
              <a:rPr sz="32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latin typeface="Calibri"/>
                <a:cs typeface="Calibri"/>
              </a:rPr>
              <a:t>حَجم</a:t>
            </a:r>
            <a:r xmlns:a="http://schemas.openxmlformats.org/drawingml/2006/main">
              <a:rPr sz="32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( </a:t>
            </a:r>
            <a:r xmlns:a="http://schemas.openxmlformats.org/drawingml/2006/main">
              <a:rPr sz="3200" b="1" spc="-5" dirty="0">
                <a:latin typeface="Calibri"/>
                <a:cs typeface="Calibri"/>
              </a:rPr>
              <a:t>آي بي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):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70000"/>
              </a:lnSpc>
              <a:spcBef>
                <a:spcPts val="765"/>
              </a:spcBef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-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يتم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حسابها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بقسمة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عدد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الحالات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الجديدة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3200" spc="5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spc="5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منح</a:t>
            </a:r>
            <a:r xmlns:a="http://schemas.openxmlformats.org/drawingml/2006/main">
              <a:rPr sz="3200" spc="5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فترة</a:t>
            </a:r>
            <a:r xmlns:a="http://schemas.openxmlformats.org/drawingml/2006/main">
              <a:rPr sz="3200" spc="5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200" spc="5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5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رقم</a:t>
            </a:r>
            <a:r xmlns:a="http://schemas.openxmlformats.org/drawingml/2006/main">
              <a:rPr sz="3200" spc="5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5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المواضيع</a:t>
            </a:r>
            <a:r xmlns:a="http://schemas.openxmlformats.org/drawingml/2006/main">
              <a:rPr sz="3200" spc="5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المخاطر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السكان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المعرضين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للخطر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البداية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الدراسة 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6813" y="110185"/>
            <a:ext cx="2207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b="0" u="none" dirty="0">
                <a:latin typeface="Calibri"/>
                <a:cs typeface="Calibri"/>
              </a:rPr>
              <a:t>حدوث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011237"/>
            <a:ext cx="8686800" cy="184675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836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602" y="38481"/>
            <a:ext cx="25634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u="none" spc="-15" dirty="0"/>
              <a:t>انتشار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48257"/>
            <a:ext cx="8986520" cy="285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577850" indent="-565785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578485" algn="l"/>
              </a:tabLst>
              <a:bidi/>
            </a:pPr>
            <a:r xmlns:a="http://schemas.openxmlformats.org/drawingml/2006/main">
              <a:rPr sz="3200" spc="-40" dirty="0">
                <a:latin typeface="Calibri"/>
                <a:cs typeface="Calibri"/>
              </a:rPr>
              <a:t>يشير</a:t>
            </a:r>
            <a:r xmlns:a="http://schemas.openxmlformats.org/drawingml/2006/main">
              <a:rPr sz="3200" spc="1019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10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10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المجموع</a:t>
            </a:r>
            <a:r xmlns:a="http://schemas.openxmlformats.org/drawingml/2006/main">
              <a:rPr sz="3200" spc="10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رقم</a:t>
            </a:r>
            <a:r xmlns:a="http://schemas.openxmlformats.org/drawingml/2006/main">
              <a:rPr sz="3200" spc="10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1019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فرادى</a:t>
            </a:r>
            <a:r xmlns:a="http://schemas.openxmlformats.org/drawingml/2006/main">
              <a:rPr sz="3200" spc="10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10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5080" algn="just">
              <a:lnSpc>
                <a:spcPct val="160000"/>
              </a:lnSpc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السكان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الذين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يعانون من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مرض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أو حالة صحية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فترة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زمنية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محددة ،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وعادة ما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يتم التعبير عنها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على أنها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نسبة مئوية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السكان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76699"/>
            <a:ext cx="9144000" cy="278129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836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3317875" algn="l"/>
                <a:tab pos="9156065" algn="l"/>
              </a:tabLst>
              <a:bidi/>
            </a:pPr>
            <a:r xmlns:a="http://schemas.openxmlformats.org/drawingml/2006/main">
              <a:rPr dirty="0"/>
              <a:t>  </a:t>
            </a:r>
            <a:r xmlns:a="http://schemas.openxmlformats.org/drawingml/2006/main">
              <a:rPr spc="-15" dirty="0"/>
              <a:t>انتشار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75949"/>
            <a:ext cx="8989060" cy="5695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6985" indent="-342900" algn="just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انتشار</a:t>
            </a:r>
            <a:r xmlns:a="http://schemas.openxmlformats.org/drawingml/2006/main">
              <a:rPr sz="3000" spc="6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الإجابات</a:t>
            </a:r>
            <a:r xmlns:a="http://schemas.openxmlformats.org/drawingml/2006/main">
              <a:rPr sz="3000" spc="6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"كيف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كثير</a:t>
            </a:r>
            <a:r xmlns:a="http://schemas.openxmlformats.org/drawingml/2006/main">
              <a:rPr sz="3000" spc="6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الناس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هذا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"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المرض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الآن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؟"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"كم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عدد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الأشخاص</a:t>
            </a:r>
            <a:r xmlns:a="http://schemas.openxmlformats.org/drawingml/2006/main">
              <a:rPr sz="3000" spc="6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3000" spc="6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كان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هذا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مرض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30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هذا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وقت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فترة؟".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marR="5080" indent="-342900" algn="just">
              <a:lnSpc>
                <a:spcPct val="150100"/>
              </a:lnSpc>
              <a:spcBef>
                <a:spcPts val="71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حدوث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الإجابات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"كيف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كثير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من الناس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مكتسب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مرض أثناء</a:t>
            </a:r>
            <a:r xmlns:a="http://schemas.openxmlformats.org/drawingml/2006/main">
              <a:rPr sz="30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[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محدد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وقت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فترة]؟"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marR="5080" indent="-342900" algn="just">
              <a:lnSpc>
                <a:spcPct val="15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وبالتالي، فإن معدل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الإصابة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ينقل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معلومات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حول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خطر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الإصابة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بالمرض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في حين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يشير الانتشار إلى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مدى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منتشرة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على نطاق واسع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المرض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هو.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4632325" cy="642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78860" algn="l"/>
              </a:tabLst>
              <a:bidi/>
            </a:pPr>
            <a:r xmlns:a="http://schemas.openxmlformats.org/drawingml/2006/main">
              <a:rPr sz="4000" spc="-15" dirty="0">
                <a:latin typeface="Calibri"/>
                <a:cs typeface="Calibri"/>
              </a:rPr>
              <a:t>المعلومات </a:t>
            </a:r>
            <a:r xmlns:a="http://schemas.openxmlformats.org/drawingml/2006/main">
              <a:rPr sz="4000" spc="-10" dirty="0">
                <a:latin typeface="Calibri"/>
                <a:cs typeface="Calibri"/>
              </a:rPr>
              <a:t>هي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مجموعة 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30" dirty="0">
                <a:latin typeface="Calibri"/>
                <a:cs typeface="Calibri"/>
              </a:rPr>
              <a:t>البيانات </a:t>
            </a:r>
            <a:r xmlns:a="http://schemas.openxmlformats.org/drawingml/2006/main">
              <a:rPr sz="4000" spc="-10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لديها 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بالفعل</a:t>
            </a:r>
            <a:r xmlns:a="http://schemas.openxmlformats.org/drawingml/2006/main">
              <a:rPr sz="40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تمت 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معالجتها </a:t>
            </a:r>
            <a:r xmlns:a="http://schemas.openxmlformats.org/drawingml/2006/main">
              <a:rPr sz="4000" spc="-20" dirty="0">
                <a:latin typeface="Calibri"/>
                <a:cs typeface="Calibri"/>
              </a:rPr>
              <a:t>وتحليلها</a:t>
            </a:r>
            <a:r xmlns:a="http://schemas.openxmlformats.org/drawingml/2006/main">
              <a:rPr sz="4000" spc="-8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مُنظمة </a:t>
            </a:r>
            <a:r xmlns:a="http://schemas.openxmlformats.org/drawingml/2006/main">
              <a:rPr sz="4000" spc="-1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8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ذو معنى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40" dirty="0">
                <a:latin typeface="Calibri"/>
                <a:cs typeface="Calibri"/>
              </a:rPr>
              <a:t>طريق</a:t>
            </a:r>
            <a:r xmlns:a="http://schemas.openxmlformats.org/drawingml/2006/main">
              <a:rPr sz="4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4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4000" spc="-8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يصبح</a:t>
            </a:r>
            <a:r xmlns:a="http://schemas.openxmlformats.org/drawingml/2006/main">
              <a:rPr sz="4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10" dirty="0">
                <a:latin typeface="Calibri"/>
                <a:cs typeface="Calibri"/>
              </a:rPr>
              <a:t>مفيد.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48071" y="461368"/>
            <a:ext cx="3996054" cy="6384925"/>
            <a:chOff x="5148071" y="461368"/>
            <a:chExt cx="3996054" cy="6384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6660" y="461368"/>
              <a:ext cx="3472922" cy="46261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071" y="4997194"/>
              <a:ext cx="3995927" cy="1848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9145"/>
            <a:ext cx="9144000" cy="6657975"/>
            <a:chOff x="0" y="109145"/>
            <a:chExt cx="9144000" cy="6657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61" y="109145"/>
              <a:ext cx="8991345" cy="66578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24711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764" y="151257"/>
            <a:ext cx="51600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b="0" u="none" spc="-5" dirty="0">
                <a:latin typeface="Calibri"/>
                <a:cs typeface="Calibri"/>
              </a:rPr>
              <a:t>تكرار</a:t>
            </a:r>
            <a:r xmlns:a="http://schemas.openxmlformats.org/drawingml/2006/main">
              <a:rPr b="0" u="none" spc="-10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5" dirty="0">
                <a:latin typeface="Calibri"/>
                <a:cs typeface="Calibri"/>
              </a:rPr>
              <a:t>توزيع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70076"/>
            <a:ext cx="5424170" cy="3181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30100"/>
              </a:lnSpc>
              <a:spcBef>
                <a:spcPts val="95"/>
              </a:spcBef>
              <a:buChar char="-"/>
              <a:tabLst>
                <a:tab pos="611505" algn="l"/>
                <a:tab pos="612140" algn="l"/>
                <a:tab pos="2707005" algn="l"/>
                <a:tab pos="3425190" algn="l"/>
                <a:tab pos="4580255" algn="l"/>
              </a:tabLst>
              <a:bidi/>
            </a:pP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متكرر </a:t>
            </a:r>
            <a:r xmlns:a="http://schemas.openxmlformats.org/drawingml/2006/main">
              <a:rPr sz="3000" spc="-40" dirty="0">
                <a:solidFill>
                  <a:srgbClr val="006FC0"/>
                </a:solidFill>
                <a:latin typeface="Calibri"/>
                <a:cs typeface="Calibri"/>
              </a:rPr>
              <a:t>يشير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إلى 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حدوث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شيء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ما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كثير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الأحيان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12700" marR="5080">
              <a:lnSpc>
                <a:spcPct val="130100"/>
              </a:lnSpc>
              <a:spcBef>
                <a:spcPts val="720"/>
              </a:spcBef>
              <a:buChar char="-"/>
              <a:tabLst>
                <a:tab pos="352425" algn="l"/>
                <a:tab pos="353060" algn="l"/>
                <a:tab pos="928369" algn="l"/>
                <a:tab pos="1987550" algn="l"/>
                <a:tab pos="3554729" algn="l"/>
                <a:tab pos="4092575" algn="l"/>
                <a:tab pos="4833620" algn="l"/>
              </a:tabLst>
              <a:bidi/>
            </a:pPr>
            <a:r xmlns:a="http://schemas.openxmlformats.org/drawingml/2006/main">
              <a:rPr sz="3000" spc="-265" dirty="0">
                <a:latin typeface="Calibri"/>
                <a:cs typeface="Calibri"/>
              </a:rPr>
              <a:t>ولإيجاد </a:t>
            </a:r>
            <a:r xmlns:a="http://schemas.openxmlformats.org/drawingml/2006/main">
              <a:rPr sz="3000" spc="-100" dirty="0">
                <a:latin typeface="Calibri"/>
                <a:cs typeface="Calibri"/>
              </a:rPr>
              <a:t>معنى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للبيانات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الخام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نستخدم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يجب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تنظيم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هو - هي.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29565" indent="-317500">
              <a:lnSpc>
                <a:spcPct val="100000"/>
              </a:lnSpc>
              <a:spcBef>
                <a:spcPts val="1800"/>
              </a:spcBef>
              <a:buChar char="-"/>
              <a:tabLst>
                <a:tab pos="329565" algn="l"/>
                <a:tab pos="330200" algn="l"/>
                <a:tab pos="751205" algn="l"/>
                <a:tab pos="1189355" algn="l"/>
                <a:tab pos="1771014" algn="l"/>
                <a:tab pos="3474085" algn="l"/>
                <a:tab pos="5260340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إنها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جدولة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منظمة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/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7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4025038"/>
            <a:ext cx="1428115" cy="1809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30000"/>
              </a:lnSpc>
              <a:spcBef>
                <a:spcPts val="105"/>
              </a:spcBef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الرقم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الرسومي</a:t>
            </a:r>
            <a:r xmlns:a="http://schemas.openxmlformats.org/drawingml/2006/main">
              <a:rPr sz="30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فئة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0654" y="5351779"/>
            <a:ext cx="27374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928369" algn="l"/>
                <a:tab pos="196024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نطاق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واسع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1469" y="4025038"/>
            <a:ext cx="3902710" cy="180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172085" algn="r">
              <a:lnSpc>
                <a:spcPct val="130100"/>
              </a:lnSpc>
              <a:spcBef>
                <a:spcPts val="100"/>
              </a:spcBef>
              <a:tabLst>
                <a:tab pos="624840" algn="l"/>
                <a:tab pos="2573020" algn="l"/>
                <a:tab pos="2762250" algn="l"/>
                <a:tab pos="3156585" algn="l"/>
                <a:tab pos="3371850" algn="l"/>
              </a:tabLst>
              <a:bidi/>
            </a:pPr>
            <a:r xmlns:a="http://schemas.openxmlformats.org/drawingml/2006/main">
              <a:rPr sz="3000" spc="-40" dirty="0">
                <a:latin typeface="Calibri"/>
                <a:cs typeface="Calibri"/>
              </a:rPr>
              <a:t>تمثيل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الأفراد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مكان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R="6350" algn="r">
              <a:lnSpc>
                <a:spcPct val="100000"/>
              </a:lnSpc>
              <a:spcBef>
                <a:spcPts val="1080"/>
              </a:spcBef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ل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5945835"/>
            <a:ext cx="22834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قياس.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90830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687567" y="1053083"/>
            <a:ext cx="3456940" cy="5805170"/>
            <a:chOff x="5687567" y="1053083"/>
            <a:chExt cx="3456940" cy="580517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1507" y="1053083"/>
              <a:ext cx="2412491" cy="58049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7567" y="1053083"/>
              <a:ext cx="3428999" cy="5804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472408"/>
            <a:ext cx="898715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50000"/>
              </a:lnSpc>
              <a:spcBef>
                <a:spcPts val="100"/>
              </a:spcBef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كلاهما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الهستوجرامات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حاجِز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المخططات البيانية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يمد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spc="7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مرئي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العرض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باستخدام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الأعمدة (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أشرطة مستطيلة)،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مع الحرف y-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المحور الذي يمثل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عدد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الترددات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والمحور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x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يمثل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المتغير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تم قياسه.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57225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27276"/>
              <a:ext cx="934212" cy="3322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961" y="127"/>
            <a:ext cx="2135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ه </a:t>
            </a:r>
            <a:r xmlns:a="http://schemas.openxmlformats.org/drawingml/2006/main">
              <a:rPr sz="4000" b="0" u="none" spc="-20" dirty="0">
                <a:latin typeface="Calibri"/>
                <a:cs typeface="Calibri"/>
              </a:rPr>
              <a:t>ا </a:t>
            </a:r>
            <a:r xmlns:a="http://schemas.openxmlformats.org/drawingml/2006/main">
              <a:rPr sz="4000" b="0" u="none" spc="-60" dirty="0">
                <a:latin typeface="Calibri"/>
                <a:cs typeface="Calibri"/>
              </a:rPr>
              <a:t>س </a:t>
            </a:r>
            <a:r xmlns:a="http://schemas.openxmlformats.org/drawingml/2006/main">
              <a:rPr sz="4000" b="0" u="none" spc="-40" dirty="0">
                <a:latin typeface="Calibri"/>
                <a:cs typeface="Calibri"/>
              </a:rPr>
              <a:t>ت </a:t>
            </a: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غ </a:t>
            </a:r>
            <a:r xmlns:a="http://schemas.openxmlformats.org/drawingml/2006/main">
              <a:rPr sz="4000" b="0" u="none" spc="-90" dirty="0">
                <a:latin typeface="Calibri"/>
                <a:cs typeface="Calibri"/>
              </a:rPr>
              <a:t>ا </a:t>
            </a:r>
            <a:r xmlns:a="http://schemas.openxmlformats.org/drawingml/2006/main">
              <a:rPr sz="4000" b="0" u="none" spc="-5" dirty="0">
                <a:latin typeface="Calibri"/>
                <a:cs typeface="Calibri"/>
              </a:rPr>
              <a:t>م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434236"/>
            <a:ext cx="509524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الهيستوجرام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هو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بار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رسم بياني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تكرار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واحد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آخر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متغير.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لأن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تكرار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في الواقع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مستمر</a:t>
            </a:r>
            <a:r xmlns:a="http://schemas.openxmlformats.org/drawingml/2006/main">
              <a:rPr sz="28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عامل،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الحانات</a:t>
            </a:r>
            <a:r xmlns:a="http://schemas.openxmlformats.org/drawingml/2006/main">
              <a:rPr sz="28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متصل</a:t>
            </a:r>
            <a:r xmlns:a="http://schemas.openxmlformats.org/drawingml/2006/main">
              <a:rPr sz="28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،لذا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الحانات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أطول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منفصلة.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4714" y="814577"/>
            <a:ext cx="3416715" cy="26193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1328" y="3645408"/>
            <a:ext cx="3852672" cy="291388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69341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945" y="351129"/>
            <a:ext cx="8079166" cy="640811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33234"/>
            <a:chOff x="0" y="0"/>
            <a:chExt cx="9144000" cy="68332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328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32803" y="4293108"/>
              <a:ext cx="382905" cy="720090"/>
            </a:xfrm>
            <a:custGeom>
              <a:avLst/>
              <a:gdLst/>
              <a:ahLst/>
              <a:cxnLst/>
              <a:rect l="l" t="t" r="r" b="b"/>
              <a:pathLst>
                <a:path w="382904" h="720089">
                  <a:moveTo>
                    <a:pt x="0" y="0"/>
                  </a:moveTo>
                  <a:lnTo>
                    <a:pt x="382650" y="72009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6" y="125670"/>
            <a:ext cx="8715375" cy="671437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67400" cy="60213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31890" y="75057"/>
            <a:ext cx="3335654" cy="63671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xmlns:a="http://schemas.openxmlformats.org/drawingml/2006/main" marL="12700" marR="7620" algn="just">
              <a:lnSpc>
                <a:spcPts val="3460"/>
              </a:lnSpc>
              <a:spcBef>
                <a:spcPts val="535"/>
              </a:spcBef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الحانات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تنازلي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طلب.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(مع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خط)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Calibri"/>
              <a:cs typeface="Calibri"/>
            </a:endParaRPr>
          </a:p>
          <a:p>
            <a:pPr xmlns:a="http://schemas.openxmlformats.org/drawingml/2006/main" marL="12700" marR="8255" algn="just">
              <a:lnSpc>
                <a:spcPts val="3460"/>
              </a:lnSpc>
              <a:spcBef>
                <a:spcPts val="5"/>
              </a:spcBef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الإجابات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هذا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سؤال: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Calibri"/>
              <a:cs typeface="Calibri"/>
            </a:endParaRPr>
          </a:p>
          <a:p>
            <a:pPr xmlns:a="http://schemas.openxmlformats.org/drawingml/2006/main" marL="12700" marR="6350" algn="just">
              <a:lnSpc>
                <a:spcPts val="3460"/>
              </a:lnSpc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ما هي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المتغيرات الخارجة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كثير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ما الذي يحدث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أكثر؟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ts val="3460"/>
              </a:lnSpc>
              <a:spcBef>
                <a:spcPts val="5"/>
              </a:spcBef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متغيرات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الأسباب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نحن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ركز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على؟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48640"/>
            <a:ext cx="8930640" cy="6309360"/>
            <a:chOff x="0" y="548640"/>
            <a:chExt cx="8930640" cy="63093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232" y="6327646"/>
              <a:ext cx="3070860" cy="5044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230367"/>
              <a:ext cx="2697480" cy="16276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7479" y="5230366"/>
              <a:ext cx="2522220" cy="16017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5208" y="548640"/>
              <a:ext cx="3063240" cy="457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7400" y="1053084"/>
              <a:ext cx="3063240" cy="228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1844" y="4509516"/>
              <a:ext cx="1277111" cy="91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55208" y="6452616"/>
              <a:ext cx="1275588" cy="99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431" y="1130808"/>
              <a:ext cx="1066800" cy="2758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64307" y="2421635"/>
              <a:ext cx="1495044" cy="3322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00815"/>
            <a:ext cx="4993005" cy="1717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4586605" algn="l"/>
              </a:tabLst>
              <a:bidi/>
            </a:pPr>
            <a:r xmlns:a="http://schemas.openxmlformats.org/drawingml/2006/main">
              <a:rPr sz="3700" spc="-10" dirty="0">
                <a:latin typeface="Calibri"/>
                <a:cs typeface="Calibri"/>
              </a:rPr>
              <a:t>مزيج</a:t>
            </a:r>
            <a:r xmlns:a="http://schemas.openxmlformats.org/drawingml/2006/main">
              <a:rPr sz="3700" spc="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7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7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7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700" spc="-15" dirty="0">
                <a:latin typeface="Calibri"/>
                <a:cs typeface="Calibri"/>
              </a:rPr>
              <a:t>من المعلومات،</a:t>
            </a:r>
            <a:r xmlns:a="http://schemas.openxmlformats.org/drawingml/2006/main">
              <a:rPr sz="3700" spc="3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700" spc="-10" dirty="0">
                <a:latin typeface="Calibri"/>
                <a:cs typeface="Calibri"/>
              </a:rPr>
              <a:t>خبرة</a:t>
            </a:r>
            <a:endParaRPr xmlns:a="http://schemas.openxmlformats.org/drawingml/2006/main" sz="3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3092836"/>
            <a:ext cx="1162050" cy="1717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000"/>
              </a:lnSpc>
              <a:spcBef>
                <a:spcPts val="95"/>
              </a:spcBef>
              <a:bidi/>
            </a:pPr>
            <a:r xmlns:a="http://schemas.openxmlformats.org/drawingml/2006/main">
              <a:rPr sz="3700" spc="-5" dirty="0">
                <a:latin typeface="Calibri"/>
                <a:cs typeface="Calibri"/>
              </a:rPr>
              <a:t>يؤدي</a:t>
            </a:r>
            <a:r xmlns:a="http://schemas.openxmlformats.org/drawingml/2006/main">
              <a:rPr sz="37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700" spc="-5" dirty="0">
                <a:latin typeface="Calibri"/>
                <a:cs typeface="Calibri"/>
              </a:rPr>
              <a:t>أيّ</a:t>
            </a:r>
            <a:endParaRPr xmlns:a="http://schemas.openxmlformats.org/drawingml/2006/main" sz="3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0089" y="3092836"/>
            <a:ext cx="3079115" cy="2562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56515" marR="5080" indent="-44450" algn="r">
              <a:lnSpc>
                <a:spcPct val="150000"/>
              </a:lnSpc>
              <a:spcBef>
                <a:spcPts val="95"/>
              </a:spcBef>
              <a:tabLst>
                <a:tab pos="981710" algn="l"/>
                <a:tab pos="1198245" algn="l"/>
                <a:tab pos="2710180" algn="l"/>
              </a:tabLst>
              <a:bidi/>
            </a:pPr>
            <a:r xmlns:a="http://schemas.openxmlformats.org/drawingml/2006/main">
              <a:rPr sz="3700" spc="-4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7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7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700" spc="-5" dirty="0">
                <a:latin typeface="Calibri"/>
                <a:cs typeface="Calibri"/>
              </a:rPr>
              <a:t>المعرفة </a:t>
            </a:r>
            <a:r xmlns:a="http://schemas.openxmlformats.org/drawingml/2006/main">
              <a:rPr sz="3700" spc="10" dirty="0">
                <a:latin typeface="Calibri"/>
                <a:cs typeface="Calibri"/>
              </a:rPr>
              <a:t>يمكن </a:t>
            </a:r>
            <a:r xmlns:a="http://schemas.openxmlformats.org/drawingml/2006/main">
              <a:rPr sz="3700" spc="-10" dirty="0">
                <a:latin typeface="Calibri"/>
                <a:cs typeface="Calibri"/>
              </a:rPr>
              <a:t>أن</a:t>
            </a:r>
            <a:r xmlns:a="http://schemas.openxmlformats.org/drawingml/2006/main">
              <a:rPr sz="37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7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7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7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700" dirty="0">
                <a:latin typeface="Calibri"/>
                <a:cs typeface="Calibri"/>
              </a:rPr>
              <a:t>  </a:t>
            </a:r>
            <a:r xmlns:a="http://schemas.openxmlformats.org/drawingml/2006/main">
              <a:rPr sz="3700" spc="-5" dirty="0">
                <a:latin typeface="Calibri"/>
                <a:cs typeface="Calibri"/>
              </a:rPr>
              <a:t>يساعد</a:t>
            </a:r>
            <a:r xmlns:a="http://schemas.openxmlformats.org/drawingml/2006/main">
              <a:rPr sz="37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7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7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700" spc="-5" dirty="0">
                <a:latin typeface="Calibri"/>
                <a:cs typeface="Calibri"/>
              </a:rPr>
              <a:t>في</a:t>
            </a:r>
            <a:endParaRPr xmlns:a="http://schemas.openxmlformats.org/drawingml/2006/main" sz="3700">
              <a:latin typeface="Calibri"/>
              <a:cs typeface="Calibri"/>
            </a:endParaRPr>
          </a:p>
          <a:p>
            <a:pPr xmlns:a="http://schemas.openxmlformats.org/drawingml/2006/main" marR="6985" algn="r">
              <a:lnSpc>
                <a:spcPct val="100000"/>
              </a:lnSpc>
              <a:spcBef>
                <a:spcPts val="2220"/>
              </a:spcBef>
              <a:bidi/>
            </a:pPr>
            <a:r xmlns:a="http://schemas.openxmlformats.org/drawingml/2006/main">
              <a:rPr sz="3700" spc="-5" dirty="0">
                <a:latin typeface="Calibri"/>
                <a:cs typeface="Calibri"/>
              </a:rPr>
              <a:t>و</a:t>
            </a:r>
            <a:endParaRPr xmlns:a="http://schemas.openxmlformats.org/drawingml/2006/main" sz="3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84730"/>
            <a:ext cx="3458845" cy="1717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000"/>
              </a:lnSpc>
              <a:spcBef>
                <a:spcPts val="95"/>
              </a:spcBef>
              <a:tabLst>
                <a:tab pos="2054860" algn="l"/>
              </a:tabLst>
              <a:bidi/>
            </a:pPr>
            <a:r xmlns:a="http://schemas.openxmlformats.org/drawingml/2006/main">
              <a:rPr sz="3700" spc="-10" dirty="0">
                <a:latin typeface="Calibri"/>
                <a:cs typeface="Calibri"/>
              </a:rPr>
              <a:t>قرار</a:t>
            </a:r>
            <a:r xmlns:a="http://schemas.openxmlformats.org/drawingml/2006/main">
              <a:rPr sz="37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7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7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700" spc="-5" dirty="0">
                <a:latin typeface="Calibri"/>
                <a:cs typeface="Calibri"/>
              </a:rPr>
              <a:t>صنع </a:t>
            </a:r>
            <a:r xmlns:a="http://schemas.openxmlformats.org/drawingml/2006/main">
              <a:rPr sz="3700" spc="-10" dirty="0">
                <a:latin typeface="Calibri"/>
                <a:cs typeface="Calibri"/>
              </a:rPr>
              <a:t>الأخذ</a:t>
            </a:r>
            <a:r xmlns:a="http://schemas.openxmlformats.org/drawingml/2006/main">
              <a:rPr sz="37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7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7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700" spc="-5" dirty="0">
                <a:latin typeface="Calibri"/>
                <a:cs typeface="Calibri"/>
              </a:rPr>
              <a:t>الأفعال.</a:t>
            </a:r>
            <a:endParaRPr xmlns:a="http://schemas.openxmlformats.org/drawingml/2006/main" sz="37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48071" y="0"/>
            <a:ext cx="3996054" cy="6858000"/>
            <a:chOff x="5148071" y="0"/>
            <a:chExt cx="3996054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7" y="0"/>
              <a:ext cx="3852672" cy="24216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071" y="4805171"/>
              <a:ext cx="3977639" cy="20528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1327" y="2421635"/>
              <a:ext cx="3834383" cy="238353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03" y="0"/>
            <a:ext cx="4899660" cy="174345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225374"/>
            <a:ext cx="9169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tabLst>
                <a:tab pos="1390650" algn="l"/>
                <a:tab pos="9156065" algn="l"/>
              </a:tabLst>
              <a:bidi/>
            </a:pPr>
            <a:r xmlns:a="http://schemas.openxmlformats.org/drawingml/2006/main">
              <a:rPr b="0" dirty="0">
                <a:latin typeface="Calibri"/>
                <a:cs typeface="Calibri"/>
              </a:rPr>
              <a:t>متى</a:t>
            </a:r>
            <a:r xmlns:a="http://schemas.openxmlformats.org/drawingml/2006/main">
              <a:rPr b="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b="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b="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25" dirty="0">
                <a:latin typeface="Calibri"/>
                <a:cs typeface="Calibri"/>
              </a:rPr>
              <a:t>باريتو</a:t>
            </a:r>
            <a:r xmlns:a="http://schemas.openxmlformats.org/drawingml/2006/main">
              <a:rPr b="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تحليل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15949"/>
            <a:ext cx="8987790" cy="529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27685" marR="5080" indent="-515620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  <a:tab pos="3098800" algn="l"/>
                <a:tab pos="5535930" algn="l"/>
                <a:tab pos="8276590" algn="l"/>
              </a:tabLst>
              <a:bidi/>
            </a:pPr>
            <a:r xmlns:a="http://schemas.openxmlformats.org/drawingml/2006/main">
              <a:rPr sz="3600" spc="-15" dirty="0">
                <a:latin typeface="Calibri"/>
                <a:cs typeface="Calibri"/>
              </a:rPr>
              <a:t>تحديد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أولويات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المشاكل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: 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الترشيح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والاختيار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8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تحسين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مشروع.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527685" indent="-515620">
              <a:lnSpc>
                <a:spcPct val="100000"/>
              </a:lnSpc>
              <a:spcBef>
                <a:spcPts val="3025"/>
              </a:spcBef>
              <a:buAutoNum type="arabicPeriod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تحديد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حيوي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عدد قليل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التابع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أعراض.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527685" indent="-515620">
              <a:lnSpc>
                <a:spcPct val="100000"/>
              </a:lnSpc>
              <a:spcBef>
                <a:spcPts val="3025"/>
              </a:spcBef>
              <a:buAutoNum type="arabicPeriod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تحديد الهوية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جذر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الأسباب.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527685" marR="5715" indent="-515620">
              <a:lnSpc>
                <a:spcPct val="150000"/>
              </a:lnSpc>
              <a:spcBef>
                <a:spcPts val="865"/>
              </a:spcBef>
              <a:buAutoNum type="arabicPeriod"/>
              <a:tabLst>
                <a:tab pos="527685" algn="l"/>
                <a:tab pos="528320" algn="l"/>
                <a:tab pos="1870075" algn="l"/>
                <a:tab pos="4575810" algn="l"/>
                <a:tab pos="5243830" algn="l"/>
                <a:tab pos="8339455" algn="l"/>
              </a:tabLst>
              <a:bidi/>
            </a:pPr>
            <a:r xmlns:a="http://schemas.openxmlformats.org/drawingml/2006/main">
              <a:rPr sz="3600" dirty="0">
                <a:latin typeface="Calibri"/>
                <a:cs typeface="Calibri"/>
              </a:rPr>
              <a:t>إثبات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فعالية 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التحسينات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: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غير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منتشرة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نطاق </a:t>
            </a:r>
            <a:r xmlns:a="http://schemas.openxmlformats.org/drawingml/2006/main">
              <a:rPr sz="3600" spc="-75" dirty="0">
                <a:latin typeface="Calibri"/>
                <a:cs typeface="Calibri"/>
              </a:rPr>
              <a:t>واسع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.</a:t>
            </a:r>
            <a:endParaRPr xmlns:a="http://schemas.openxmlformats.org/drawingml/2006/main" sz="3600">
              <a:latin typeface="Calibri"/>
              <a:cs typeface="Calibri"/>
            </a:endParaRPr>
            <a:r xmlns:a="http://schemas.openxmlformats.org/drawingml/2006/main">
              <a:rPr sz="36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8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191770"/>
            <a:ext cx="91694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2610485" algn="l"/>
                <a:tab pos="9156065" algn="l"/>
              </a:tabLst>
              <a:bidi/>
            </a:pPr>
            <a:r xmlns:a="http://schemas.openxmlformats.org/drawingml/2006/main">
              <a:rPr b="0" dirty="0">
                <a:latin typeface="Times New Roman"/>
                <a:cs typeface="Times New Roman"/>
              </a:rPr>
              <a:t>  </a:t>
            </a:r>
            <a:r xmlns:a="http://schemas.openxmlformats.org/drawingml/2006/main">
              <a:rPr b="0" spc="-105" dirty="0">
                <a:latin typeface="Times New Roman"/>
                <a:cs typeface="Times New Roman"/>
              </a:rPr>
              <a:t>رادار</a:t>
            </a:r>
            <a:r xmlns:a="http://schemas.openxmlformats.org/drawingml/2006/main">
              <a:rPr b="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spc="-185" dirty="0">
                <a:latin typeface="Times New Roman"/>
                <a:cs typeface="Times New Roman"/>
              </a:rPr>
              <a:t>جدول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75918"/>
            <a:ext cx="5354320" cy="545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50000"/>
              </a:lnSpc>
              <a:spcBef>
                <a:spcPts val="100"/>
              </a:spcBef>
              <a:buChar char="•"/>
              <a:tabLst>
                <a:tab pos="258445" algn="l"/>
                <a:tab pos="1623695" algn="l"/>
                <a:tab pos="4142740" algn="l"/>
              </a:tabLst>
              <a:bidi/>
            </a:pPr>
            <a:r xmlns:a="http://schemas.openxmlformats.org/drawingml/2006/main">
              <a:rPr sz="2600" dirty="0">
                <a:latin typeface="Calibri"/>
                <a:cs typeface="Calibri"/>
              </a:rPr>
              <a:t>مخطط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الرادار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هو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طريقة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رسومية لـ</a:t>
            </a:r>
            <a:r xmlns:a="http://schemas.openxmlformats.org/drawingml/2006/main">
              <a:rPr sz="2600" spc="-5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عرض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بيانات متعددة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المتغيرات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لثلاثة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المتغيرات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الكمية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الممثلة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600" spc="-30" dirty="0">
                <a:latin typeface="Calibri"/>
                <a:cs typeface="Calibri"/>
              </a:rPr>
              <a:t>المحاور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بدءًا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6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نفس</a:t>
            </a:r>
            <a:r xmlns:a="http://schemas.openxmlformats.org/drawingml/2006/main">
              <a:rPr sz="2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نقطة.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12700" marR="7620" algn="just">
              <a:lnSpc>
                <a:spcPct val="150000"/>
              </a:lnSpc>
              <a:spcBef>
                <a:spcPts val="625"/>
              </a:spcBef>
              <a:buChar char="•"/>
              <a:tabLst>
                <a:tab pos="270510" algn="l"/>
              </a:tabLst>
              <a:bidi/>
            </a:pPr>
            <a:r xmlns:a="http://schemas.openxmlformats.org/drawingml/2006/main">
              <a:rPr sz="2600" spc="-5" dirty="0">
                <a:latin typeface="Calibri"/>
                <a:cs typeface="Calibri"/>
              </a:rPr>
              <a:t>يُعرف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مخطط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الرادار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أيضًا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باسم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الويب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مخطط،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مخطط العنكبوت، مخطط </a:t>
            </a:r>
            <a:r xmlns:a="http://schemas.openxmlformats.org/drawingml/2006/main">
              <a:rPr sz="2600" spc="-20" dirty="0">
                <a:latin typeface="Calibri"/>
                <a:cs typeface="Calibri"/>
              </a:rPr>
              <a:t>النجوم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، مخطط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النجوم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 مخطط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شبكة العنكبوت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مخطط متعدد الأضلاع غير المنتظم، مخطط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قطبي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6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كيفيات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رسم بياني.</a:t>
            </a:r>
            <a:endParaRPr xmlns:a="http://schemas.openxmlformats.org/drawingml/2006/main"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2536" y="1652810"/>
            <a:ext cx="1370979" cy="27730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144" y="1269491"/>
            <a:ext cx="3419855" cy="25907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4144" y="4363779"/>
            <a:ext cx="3419855" cy="24759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088" y="2348483"/>
            <a:ext cx="1924429" cy="381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2311" y="5373623"/>
            <a:ext cx="1922912" cy="381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3016" y="3500628"/>
            <a:ext cx="1922912" cy="381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638" y="191770"/>
            <a:ext cx="33655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b="0" u="none" spc="-140" dirty="0">
                <a:latin typeface="Times New Roman"/>
                <a:cs typeface="Times New Roman"/>
              </a:rPr>
              <a:t>صورة توضيحية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9294" y="1135125"/>
            <a:ext cx="2301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572135" algn="l"/>
                <a:tab pos="1080770" algn="l"/>
                <a:tab pos="1992630" algn="l"/>
              </a:tabLst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40" dirty="0">
                <a:latin typeface="Calibri"/>
                <a:cs typeface="Calibri"/>
              </a:rPr>
              <a:t>طريق</a:t>
            </a:r>
            <a:r xmlns:a="http://schemas.openxmlformats.org/drawingml/2006/main">
              <a:rPr sz="28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ل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135125"/>
            <a:ext cx="20859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528955" algn="l"/>
                <a:tab pos="529590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صورة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تمثل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9085" y="1561541"/>
            <a:ext cx="2444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1791335" algn="l"/>
              </a:tabLst>
              <a:bidi/>
            </a:pPr>
            <a:r xmlns:a="http://schemas.openxmlformats.org/drawingml/2006/main">
              <a:rPr sz="2800" spc="-45" dirty="0">
                <a:latin typeface="Calibri"/>
                <a:cs typeface="Calibri"/>
              </a:rPr>
              <a:t>احصائي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88947"/>
            <a:ext cx="47021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استخدام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الأرقام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الرمزية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للمطابقة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ترددات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مختلف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أنواع</a:t>
            </a:r>
            <a:r xmlns:a="http://schemas.openxmlformats.org/drawingml/2006/main">
              <a:rPr sz="28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بيانات.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1328" y="3645407"/>
            <a:ext cx="3852671" cy="32125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" y="3788663"/>
            <a:ext cx="4841748" cy="30662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6653" y="70944"/>
            <a:ext cx="3762020" cy="335805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11683"/>
            <a:ext cx="91694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3203575" algn="l"/>
                <a:tab pos="9156065" algn="l"/>
              </a:tabLst>
              <a:bidi/>
            </a:pPr>
            <a:r xmlns:a="http://schemas.openxmlformats.org/drawingml/2006/main">
              <a:rPr b="0" dirty="0">
                <a:latin typeface="Times New Roman"/>
                <a:cs typeface="Times New Roman"/>
              </a:rPr>
              <a:t>  </a:t>
            </a:r>
            <a:r xmlns:a="http://schemas.openxmlformats.org/drawingml/2006/main">
              <a:rPr b="0" spc="25" dirty="0">
                <a:latin typeface="Times New Roman"/>
                <a:cs typeface="Times New Roman"/>
              </a:rPr>
              <a:t>فطيرة</a:t>
            </a:r>
            <a:r xmlns:a="http://schemas.openxmlformats.org/drawingml/2006/main">
              <a:rPr b="0" spc="-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spc="-185" dirty="0">
                <a:latin typeface="Times New Roman"/>
                <a:cs typeface="Times New Roman"/>
              </a:rPr>
              <a:t>جدول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47090"/>
            <a:ext cx="89852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287020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spc="1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فطيرة</a:t>
            </a:r>
            <a:r xmlns:a="http://schemas.openxmlformats.org/drawingml/2006/main">
              <a:rPr sz="2800" spc="1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جدول</a:t>
            </a:r>
            <a:r xmlns:a="http://schemas.openxmlformats.org/drawingml/2006/main">
              <a:rPr sz="2800" spc="1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(أو</a:t>
            </a:r>
            <a:r xmlns:a="http://schemas.openxmlformats.org/drawingml/2006/main">
              <a:rPr sz="2800" spc="1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spc="1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دائرة</a:t>
            </a:r>
            <a:r xmlns:a="http://schemas.openxmlformats.org/drawingml/2006/main">
              <a:rPr sz="2800" spc="1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(الرسم البياني)</a:t>
            </a:r>
            <a:r xmlns:a="http://schemas.openxmlformats.org/drawingml/2006/main">
              <a:rPr sz="2800" spc="1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spc="1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spc="1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دائري</a:t>
            </a:r>
            <a:r xmlns:a="http://schemas.openxmlformats.org/drawingml/2006/main">
              <a:rPr sz="2800" spc="1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جدول</a:t>
            </a:r>
            <a:r xmlns:a="http://schemas.openxmlformats.org/drawingml/2006/main">
              <a:rPr sz="2800" spc="1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مقسم</a:t>
            </a:r>
            <a:r xmlns:a="http://schemas.openxmlformats.org/drawingml/2006/main">
              <a:rPr sz="2800" spc="1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2800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القطاعات،</a:t>
            </a:r>
            <a:r xmlns:a="http://schemas.openxmlformats.org/drawingml/2006/main">
              <a:rPr sz="28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توضيحي</a:t>
            </a:r>
            <a:r xmlns:a="http://schemas.openxmlformats.org/drawingml/2006/main">
              <a:rPr sz="28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حَجم.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5563"/>
            <a:ext cx="9144000" cy="501243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592455" algn="l"/>
                <a:tab pos="9156065" algn="l"/>
              </a:tabLst>
              <a:bidi/>
            </a:pPr>
            <a:r xmlns:a="http://schemas.openxmlformats.org/drawingml/2006/main">
              <a:rPr b="0" dirty="0">
                <a:latin typeface="Times New Roman"/>
                <a:cs typeface="Times New Roman"/>
              </a:rPr>
              <a:t>  </a:t>
            </a:r>
            <a:r xmlns:a="http://schemas.openxmlformats.org/drawingml/2006/main">
              <a:rPr b="0" spc="-50" dirty="0">
                <a:latin typeface="Times New Roman"/>
                <a:cs typeface="Times New Roman"/>
              </a:rPr>
              <a:t>الحالة </a:t>
            </a:r>
            <a:r xmlns:a="http://schemas.openxmlformats.org/drawingml/2006/main">
              <a:rPr b="0" spc="-375" dirty="0">
                <a:latin typeface="Times New Roman"/>
                <a:cs typeface="Times New Roman"/>
              </a:rPr>
              <a:t>ج</a:t>
            </a:r>
            <a:r xmlns:a="http://schemas.openxmlformats.org/drawingml/2006/main">
              <a:rPr b="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spc="-190" dirty="0">
                <a:latin typeface="Times New Roman"/>
                <a:cs typeface="Times New Roman"/>
              </a:rPr>
              <a:t>و</a:t>
            </a:r>
            <a:r xmlns:a="http://schemas.openxmlformats.org/drawingml/2006/main">
              <a:rPr b="0" spc="-52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spc="-380" dirty="0">
                <a:latin typeface="Times New Roman"/>
                <a:cs typeface="Times New Roman"/>
              </a:rPr>
              <a:t>متحرك</a:t>
            </a:r>
            <a:r xmlns:a="http://schemas.openxmlformats.org/drawingml/2006/main">
              <a:rPr b="0" spc="-18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spc="-37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spc="-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spc="-105" dirty="0">
                <a:latin typeface="Times New Roman"/>
                <a:cs typeface="Times New Roman"/>
              </a:rPr>
              <a:t>عرض</a:t>
            </a:r>
            <a:r xmlns:a="http://schemas.openxmlformats.org/drawingml/2006/main">
              <a:rPr b="0" spc="-35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37234"/>
            <a:ext cx="5135880" cy="544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ثابت</a:t>
            </a:r>
            <a:r xmlns:a="http://schemas.openxmlformats.org/drawingml/2006/main">
              <a:rPr sz="24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عرض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73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spc="-25" dirty="0">
                <a:latin typeface="Calibri"/>
                <a:cs typeface="Calibri"/>
              </a:rPr>
              <a:t>يحب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لقطة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4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آلة تصوير.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7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spc="-15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تظهر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الأزياء </a:t>
            </a:r>
            <a:endParaRPr xmlns:a="http://schemas.openxmlformats.org/drawingml/2006/main" sz="2400">
              <a:latin typeface="Calibri"/>
              <a:cs typeface="Calibri"/>
            </a:endParaRPr>
            <a:r xmlns:a="http://schemas.openxmlformats.org/drawingml/2006/main">
              <a:rPr sz="2400" spc="-15" dirty="0">
                <a:latin typeface="Calibri"/>
                <a:cs typeface="Calibri"/>
              </a:rPr>
              <a:t>المجمعة</a:t>
            </a:r>
          </a:p>
          <a:p>
            <a:pPr xmlns:a="http://schemas.openxmlformats.org/drawingml/2006/main" marL="355600">
              <a:lnSpc>
                <a:spcPct val="100000"/>
              </a:lnSpc>
              <a:spcBef>
                <a:spcPts val="1155"/>
              </a:spcBef>
              <a:bidi/>
            </a:pPr>
            <a:r xmlns:a="http://schemas.openxmlformats.org/drawingml/2006/main">
              <a:rPr sz="2400" spc="5" dirty="0">
                <a:latin typeface="Calibri"/>
                <a:cs typeface="Calibri"/>
              </a:rPr>
              <a:t>مثلا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30" dirty="0">
                <a:latin typeface="Calibri"/>
                <a:cs typeface="Calibri"/>
              </a:rPr>
              <a:t>طاولات،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بار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المخططات البيانية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الرسم البياني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متحرك</a:t>
            </a:r>
            <a:r xmlns:a="http://schemas.openxmlformats.org/drawingml/2006/main">
              <a:rPr sz="2400" b="1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عرض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73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spc="-5" dirty="0">
                <a:latin typeface="Calibri"/>
                <a:cs typeface="Calibri"/>
              </a:rPr>
              <a:t>فيديو</a:t>
            </a:r>
            <a:r xmlns:a="http://schemas.openxmlformats.org/drawingml/2006/main">
              <a:rPr sz="24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آلة تصوير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355600" marR="48260" indent="-342900">
              <a:lnSpc>
                <a:spcPct val="14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400" spc="-15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يتم عرضها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4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وقت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(يرى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كيف</a:t>
            </a:r>
            <a:r xmlns:a="http://schemas.openxmlformats.org/drawingml/2006/main">
              <a:rPr sz="2400" spc="-5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تختلف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البيانات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بمرور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الوقت)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على سبيل المثال،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قم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بتشغيل و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يتحكم</a:t>
            </a:r>
            <a:r xmlns:a="http://schemas.openxmlformats.org/drawingml/2006/main">
              <a:rPr sz="24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المخططات البيانية</a:t>
            </a:r>
            <a:endParaRPr xmlns:a="http://schemas.openxmlformats.org/drawingml/2006/main"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0" y="765048"/>
            <a:ext cx="2857500" cy="309524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988564" y="3756598"/>
            <a:ext cx="6155690" cy="3101975"/>
            <a:chOff x="2988564" y="3756598"/>
            <a:chExt cx="6155690" cy="31019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8564" y="3756598"/>
              <a:ext cx="3023616" cy="14132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44" y="5055106"/>
              <a:ext cx="3419855" cy="18028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471805" algn="l"/>
                <a:tab pos="9156065" algn="l"/>
              </a:tabLst>
              <a:bidi/>
            </a:pPr>
            <a:r xmlns:a="http://schemas.openxmlformats.org/drawingml/2006/main">
              <a:rPr b="0" dirty="0">
                <a:latin typeface="Calibri"/>
                <a:cs typeface="Calibri"/>
              </a:rPr>
              <a:t>  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ماذا </a:t>
            </a:r>
            <a:r xmlns:a="http://schemas.openxmlformats.org/drawingml/2006/main">
              <a:rPr b="0" spc="-10" dirty="0">
                <a:latin typeface="Calibri"/>
                <a:cs typeface="Calibri"/>
              </a:rPr>
              <a:t>يقصد </a:t>
            </a:r>
            <a:r xmlns:a="http://schemas.openxmlformats.org/drawingml/2006/main">
              <a:rPr b="0" spc="-20" dirty="0">
                <a:latin typeface="Calibri"/>
                <a:cs typeface="Calibri"/>
              </a:rPr>
              <a:t>ب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15" dirty="0">
                <a:latin typeface="Calibri"/>
                <a:cs typeface="Calibri"/>
              </a:rPr>
              <a:t>عملية</a:t>
            </a:r>
            <a:r xmlns:a="http://schemas.openxmlformats.org/drawingml/2006/main">
              <a:rPr b="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10" dirty="0">
                <a:latin typeface="Calibri"/>
                <a:cs typeface="Calibri"/>
              </a:rPr>
              <a:t>تفاوت؟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68603"/>
            <a:ext cx="5351780" cy="4592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spc="-25" dirty="0">
                <a:latin typeface="Calibri"/>
                <a:cs typeface="Calibri"/>
              </a:rPr>
              <a:t>تفاوت</a:t>
            </a:r>
            <a:r xmlns:a="http://schemas.openxmlformats.org/drawingml/2006/main">
              <a:rPr sz="2800" spc="5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"هو ""التغيير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الانحراف""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حالة جيدة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سابق</a:t>
            </a:r>
            <a:r xmlns:a="http://schemas.openxmlformats.org/drawingml/2006/main">
              <a:rPr sz="2800" spc="5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المعتاد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ولاية،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مفترض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معيار."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6985" indent="-342900" algn="just">
              <a:lnSpc>
                <a:spcPct val="15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تنوع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العملية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يمكن أن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أفضل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مصورة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استخدام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خط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الرسوم البيانية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(يجري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يتحكم</a:t>
            </a:r>
            <a:r xmlns:a="http://schemas.openxmlformats.org/drawingml/2006/main">
              <a:rPr sz="28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(الرسوم البيانية).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0983" y="1429859"/>
            <a:ext cx="3406176" cy="17111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144" y="4076699"/>
            <a:ext cx="3268979" cy="278129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068" y="227086"/>
            <a:ext cx="7506268" cy="644924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4410" y="38371"/>
            <a:ext cx="61239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400" u="none" spc="-20" dirty="0">
                <a:solidFill>
                  <a:srgbClr val="FF0000"/>
                </a:solidFill>
              </a:rPr>
              <a:t>ملائم</a:t>
            </a:r>
            <a:r xmlns:a="http://schemas.openxmlformats.org/drawingml/2006/main">
              <a:rPr sz="4400" u="none" spc="-15" dirty="0">
                <a:solidFill>
                  <a:srgbClr val="FF0000"/>
                </a:solidFill>
              </a:rPr>
              <a:t> </a:t>
            </a:r>
            <a:r xmlns:a="http://schemas.openxmlformats.org/drawingml/2006/main">
              <a:rPr sz="4400" u="none" spc="-5" dirty="0">
                <a:solidFill>
                  <a:srgbClr val="FF0000"/>
                </a:solidFill>
              </a:rPr>
              <a:t>فعل</a:t>
            </a:r>
            <a:r xmlns:a="http://schemas.openxmlformats.org/drawingml/2006/main">
              <a:rPr sz="4400" u="none" spc="-15" dirty="0">
                <a:solidFill>
                  <a:srgbClr val="FF0000"/>
                </a:solidFill>
              </a:rPr>
              <a:t> </a:t>
            </a:r>
            <a:r xmlns:a="http://schemas.openxmlformats.org/drawingml/2006/main">
              <a:rPr sz="4400" u="none" spc="-25" dirty="0">
                <a:solidFill>
                  <a:srgbClr val="FF0000"/>
                </a:solidFill>
              </a:rPr>
              <a:t>ل</a:t>
            </a:r>
            <a:r xmlns:a="http://schemas.openxmlformats.org/drawingml/2006/main">
              <a:rPr sz="4400" u="none" spc="-10" dirty="0">
                <a:solidFill>
                  <a:srgbClr val="FF0000"/>
                </a:solidFill>
              </a:rPr>
              <a:t> </a:t>
            </a:r>
            <a:r xmlns:a="http://schemas.openxmlformats.org/drawingml/2006/main">
              <a:rPr sz="4400" u="none" spc="-75" dirty="0">
                <a:solidFill>
                  <a:srgbClr val="FF0000"/>
                </a:solidFill>
              </a:rPr>
              <a:t>يأخذ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78460" y="808446"/>
            <a:ext cx="5351145" cy="5657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lvl="0" indent="0" algn="l" defTabSz="914400" rtl="0" eaLnBrk="1" fontAlgn="auto" latinLnBrk="0" hangingPunct="1">
              <a:lnSpc>
                <a:spcPct val="14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4455" algn="l"/>
                <a:tab pos="2298700" algn="l"/>
                <a:tab pos="4060825" algn="l"/>
                <a:tab pos="5119370" algn="l"/>
              </a:tabLst>
              <a:defRPr/>
              <a:bidi/>
            </a:pP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سبب </a:t>
            </a:r>
            <a:r xmlns:a="http://schemas.openxmlformats.org/drawingml/2006/main"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شائع </a:t>
            </a: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 </a:t>
            </a: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متوقع </a:t>
            </a: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، </a:t>
            </a:r>
            <a:r xmlns:a="http://schemas.openxmlformats.org/drawingml/2006/main"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مستقر </a:t>
            </a:r>
            <a:r xmlns:a="http://schemas.openxmlformats.org/drawingml/2006/main"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، </a:t>
            </a:r>
            <a:r xmlns:a="http://schemas.openxmlformats.org/drawingml/2006/main">
              <a:rPr kumimoji="0" sz="2200" b="1" i="0" u="none" strike="noStrike" kern="1200" cap="none" spc="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تحت </a:t>
            </a:r>
            <a:r xmlns:a="http://schemas.openxmlformats.org/drawingml/2006/main"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السيطرة </a:t>
            </a:r>
            <a:r xmlns:a="http://schemas.openxmlformats.org/drawingml/2006/main">
              <a:rPr kumimoji="0" sz="2200" b="1" i="0" u="none" strike="noStrike" kern="1200" cap="none" spc="-2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،</a:t>
            </a:r>
            <a:r xmlns:a="http://schemas.openxmlformats.org/drawingml/2006/main"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-3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-3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-3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متأصل</a:t>
            </a:r>
            <a:r xmlns:a="http://schemas.openxmlformats.org/drawingml/2006/main">
              <a:rPr kumimoji="0" sz="2200" b="1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في </a:t>
            </a:r>
            <a:r xmlns:a="http://schemas.openxmlformats.org/drawingml/2006/main"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طور التنفيذ)</a:t>
            </a:r>
            <a:endParaRPr xmlns:a="http://schemas.openxmlformats.org/drawingml/2006/main"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  <a:tab pos="356235" algn="l"/>
              </a:tabLst>
              <a:defRPr/>
              <a:bidi/>
            </a:pP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يفعل</a:t>
            </a:r>
            <a:r xmlns:a="http://schemas.openxmlformats.org/drawingml/2006/main"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لا </a:t>
            </a:r>
            <a:r xmlns:a="http://schemas.openxmlformats.org/drawingml/2006/main"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تتفاعل</a:t>
            </a:r>
            <a:r xmlns:a="http://schemas.openxmlformats.org/drawingml/2006/main"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</a:t>
            </a: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فردي</a:t>
            </a:r>
            <a:r xmlns:a="http://schemas.openxmlformats.org/drawingml/2006/main"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الاختلافات.</a:t>
            </a:r>
            <a:endParaRPr xmlns:a="http://schemas.openxmlformats.org/drawingml/2006/main"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355600" marR="5080" lvl="0" indent="-342900" algn="l" defTabSz="914400" rtl="0" eaLnBrk="1" fontAlgn="auto" latinLnBrk="0" hangingPunct="1">
              <a:lnSpc>
                <a:spcPct val="14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  <a:tab pos="356235" algn="l"/>
                <a:tab pos="981710" algn="l"/>
                <a:tab pos="1361440" algn="l"/>
                <a:tab pos="2310765" algn="l"/>
                <a:tab pos="3708400" algn="l"/>
                <a:tab pos="4849495" algn="l"/>
              </a:tabLst>
              <a:defRPr/>
              <a:bidi/>
            </a:pPr>
            <a:r xmlns:a="http://schemas.openxmlformats.org/drawingml/2006/main">
              <a:rPr kumimoji="0" sz="22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حاول </a:t>
            </a:r>
            <a:r xmlns:a="http://schemas.openxmlformats.org/drawingml/2006/main"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أن </a:t>
            </a: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تشرح </a:t>
            </a:r>
            <a:r xmlns:a="http://schemas.openxmlformats.org/drawingml/2006/main"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الفرق </a:t>
            </a: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بين </a:t>
            </a:r>
            <a:r xmlns:a="http://schemas.openxmlformats.org/drawingml/2006/main"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الارتفاع </a:t>
            </a:r>
            <a:r xmlns:a="http://schemas.openxmlformats.org/drawingml/2006/main"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والانخفاض </a:t>
            </a: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قليل</a:t>
            </a:r>
            <a:r xmlns:a="http://schemas.openxmlformats.org/drawingml/2006/main"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أرقام.</a:t>
            </a:r>
            <a:endParaRPr xmlns:a="http://schemas.openxmlformats.org/drawingml/2006/main"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12700" marR="5715" lvl="0" indent="0" algn="l" defTabSz="914400" rtl="0" eaLnBrk="1" fontAlgn="auto" latinLnBrk="0" hangingPunct="1">
              <a:lnSpc>
                <a:spcPct val="14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خاص</a:t>
            </a:r>
            <a:r xmlns:a="http://schemas.openxmlformats.org/drawingml/2006/main">
              <a:rPr kumimoji="0" sz="2200" b="1" i="0" u="none" strike="noStrike" kern="1200" cap="none" spc="9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سبب</a:t>
            </a:r>
            <a:r xmlns:a="http://schemas.openxmlformats.org/drawingml/2006/main">
              <a:rPr kumimoji="0" sz="2200" b="1" i="0" u="none" strike="noStrike" kern="1200" cap="none" spc="1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(غير متوقع،</a:t>
            </a:r>
            <a:r xmlns:a="http://schemas.openxmlformats.org/drawingml/2006/main">
              <a:rPr kumimoji="0" sz="2200" b="1" i="0" u="none" strike="noStrike" kern="1200" cap="none" spc="10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1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غير مستقر</a:t>
            </a:r>
            <a:r xmlns:a="http://schemas.openxmlformats.org/drawingml/2006/main">
              <a:rPr kumimoji="0" sz="2200" b="1" i="0" u="none" strike="noStrike" kern="1200" cap="none" spc="10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خارج</a:t>
            </a:r>
            <a:r xmlns:a="http://schemas.openxmlformats.org/drawingml/2006/main">
              <a:rPr kumimoji="0" sz="2200" b="1" i="0" u="none" strike="noStrike" kern="1200" cap="none" spc="10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</a:t>
            </a:r>
            <a:r xmlns:a="http://schemas.openxmlformats.org/drawingml/2006/main">
              <a:rPr kumimoji="0" sz="2200" b="1" i="0" u="none" strike="noStrike" kern="1200" cap="none" spc="-48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يتحكم)</a:t>
            </a:r>
            <a:endParaRPr xmlns:a="http://schemas.openxmlformats.org/drawingml/2006/main"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  <a:tab pos="356235" algn="l"/>
              </a:tabLst>
              <a:defRPr/>
              <a:bidi/>
            </a:pPr>
            <a:r xmlns:a="http://schemas.openxmlformats.org/drawingml/2006/main"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التحقق </a:t>
            </a:r>
            <a:r xmlns:a="http://schemas.openxmlformats.org/drawingml/2006/main"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من </a:t>
            </a: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البيانات</a:t>
            </a:r>
            <a:r xmlns:a="http://schemas.openxmlformats.org/drawingml/2006/main"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مجموعة.</a:t>
            </a:r>
            <a:endParaRPr xmlns:a="http://schemas.openxmlformats.org/drawingml/2006/main"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  <a:tab pos="356235" algn="l"/>
              </a:tabLst>
              <a:defRPr/>
              <a:bidi/>
            </a:pP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تعريف</a:t>
            </a:r>
            <a:r xmlns:a="http://schemas.openxmlformats.org/drawingml/2006/main"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و</a:t>
            </a:r>
            <a:r xmlns:a="http://schemas.openxmlformats.org/drawingml/2006/main"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يذاكر</a:t>
            </a:r>
            <a:r xmlns:a="http://schemas.openxmlformats.org/drawingml/2006/main"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خاص</a:t>
            </a:r>
            <a:r xmlns:a="http://schemas.openxmlformats.org/drawingml/2006/main"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سبب:</a:t>
            </a:r>
            <a:endParaRPr xmlns:a="http://schemas.openxmlformats.org/drawingml/2006/main"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 </a:t>
            </a: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إذا</a:t>
            </a:r>
            <a:r xmlns:a="http://schemas.openxmlformats.org/drawingml/2006/main"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سلبي، </a:t>
            </a:r>
            <a:r xmlns:a="http://schemas.openxmlformats.org/drawingml/2006/main"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تقليل</a:t>
            </a: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أو</a:t>
            </a: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يمنع</a:t>
            </a:r>
            <a:endParaRPr xmlns:a="http://schemas.openxmlformats.org/drawingml/2006/main"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 </a:t>
            </a: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إذا</a:t>
            </a:r>
            <a:r xmlns:a="http://schemas.openxmlformats.org/drawingml/2006/main"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إيجابي،</a:t>
            </a:r>
            <a:r xmlns:a="http://schemas.openxmlformats.org/drawingml/2006/main"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البناء </a:t>
            </a:r>
            <a:r xmlns:a="http://schemas.openxmlformats.org/drawingml/2006/main"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في </a:t>
            </a:r>
            <a:r xmlns:a="http://schemas.openxmlformats.org/drawingml/2006/main"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العملية</a:t>
            </a:r>
            <a:endParaRPr xmlns:a="http://schemas.openxmlformats.org/drawingml/2006/main"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540" y="3028950"/>
            <a:ext cx="5261608" cy="4000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909066"/>
            <a:ext cx="9144000" cy="5949315"/>
            <a:chOff x="0" y="909066"/>
            <a:chExt cx="9144000" cy="59493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09066"/>
              <a:ext cx="9143998" cy="59489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994" y="6309360"/>
              <a:ext cx="1872233" cy="380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5772" y="4508754"/>
              <a:ext cx="3024377" cy="4381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4300" y="6328422"/>
              <a:ext cx="1333499" cy="3619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8717" y="6353556"/>
              <a:ext cx="465581" cy="3406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8046" y="6236970"/>
              <a:ext cx="848093" cy="4762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8895"/>
            <a:ext cx="9109075" cy="6490970"/>
            <a:chOff x="0" y="298895"/>
            <a:chExt cx="9109075" cy="6490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8895"/>
              <a:ext cx="9108488" cy="64428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81000"/>
              <a:ext cx="1331975" cy="4084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0326" y="2539"/>
            <a:ext cx="24066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b="0" u="none" dirty="0">
                <a:latin typeface="Calibri"/>
                <a:cs typeface="Calibri"/>
              </a:rPr>
              <a:t>هدف</a:t>
            </a:r>
            <a:r xmlns:a="http://schemas.openxmlformats.org/drawingml/2006/main">
              <a:rPr b="0" u="none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b="0" u="none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10" dirty="0">
                <a:latin typeface="Calibri"/>
                <a:cs typeface="Calibri"/>
              </a:rPr>
              <a:t>أنا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44041"/>
            <a:ext cx="5855335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127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955675" algn="l"/>
                <a:tab pos="2475230" algn="l"/>
                <a:tab pos="4064000" algn="l"/>
                <a:tab pos="5493385" algn="l"/>
              </a:tabLst>
              <a:bidi/>
            </a:pPr>
            <a:r xmlns:a="http://schemas.openxmlformats.org/drawingml/2006/main">
              <a:rPr sz="3200" spc="-290" dirty="0">
                <a:latin typeface="Calibri"/>
                <a:cs typeface="Calibri"/>
              </a:rPr>
              <a:t>لدعم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اتخاذ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القرار 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لتحسين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: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النتائج.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65"/>
              </a:spcBef>
              <a:buChar char="-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صحة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التوثيق.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أمان.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4965" algn="l"/>
                <a:tab pos="355600" algn="l"/>
                <a:tab pos="2835275" algn="l"/>
                <a:tab pos="3498215" algn="l"/>
                <a:tab pos="5039360" algn="l"/>
              </a:tabLst>
              <a:bidi/>
            </a:pPr>
            <a:r xmlns:a="http://schemas.openxmlformats.org/drawingml/2006/main">
              <a:rPr sz="3200" spc="-75" dirty="0">
                <a:latin typeface="Calibri"/>
                <a:cs typeface="Calibri"/>
              </a:rPr>
              <a:t>الأداء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رعاية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المرضى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والعلاج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8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خدمات.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908303"/>
            <a:ext cx="3116160" cy="33678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048" y="5034328"/>
            <a:ext cx="8207297" cy="174573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7650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61" cy="8671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0059" y="678180"/>
              <a:ext cx="1043939" cy="46230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" y="3644646"/>
              <a:ext cx="1794497" cy="32133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50570"/>
              <a:ext cx="8100059" cy="2590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2954" y="4076700"/>
              <a:ext cx="683513" cy="1175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85799"/>
            <a:ext cx="9144000" cy="6172200"/>
            <a:chOff x="0" y="685799"/>
            <a:chExt cx="9144000" cy="6172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5799"/>
              <a:ext cx="8381999" cy="6172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3120" y="4895849"/>
              <a:ext cx="3230867" cy="19621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946904"/>
              <a:ext cx="1619999" cy="4762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096000"/>
            <a:chOff x="0" y="0"/>
            <a:chExt cx="9144000" cy="609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095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29155"/>
              <a:ext cx="3790949" cy="219989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6063246"/>
            <a:ext cx="9144000" cy="795020"/>
            <a:chOff x="0" y="6063246"/>
            <a:chExt cx="9144000" cy="7950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0993" y="6451091"/>
              <a:ext cx="1800605" cy="4069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063246"/>
              <a:ext cx="9143999" cy="7947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82" y="0"/>
            <a:ext cx="5928995" cy="684085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xmlns:a="http://schemas.openxmlformats.org/drawingml/2006/main" marL="13335" marR="0" lvl="0" indent="0" algn="just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33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مخطط انسيابي</a:t>
            </a:r>
            <a:r xmlns:a="http://schemas.openxmlformats.org/drawingml/2006/main">
              <a:rPr kumimoji="0" sz="33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 xmlns:a="http://schemas.openxmlformats.org/drawingml/2006/main">
              <a:rPr kumimoji="0" sz="33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تدفق</a:t>
            </a:r>
            <a:r xmlns:a="http://schemas.openxmlformats.org/drawingml/2006/main">
              <a:rPr kumimoji="0" sz="3300" b="1" i="0" u="none" strike="noStrike" kern="1200" cap="none" spc="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رسم بياني:</a:t>
            </a:r>
            <a:endParaRPr xmlns:a="http://schemas.openxmlformats.org/drawingml/2006/main"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13335" marR="5080" lvl="0" indent="0" algn="just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00990" algn="l"/>
              </a:tabLst>
              <a:defRPr/>
              <a:bidi/>
            </a:pPr>
            <a:r xmlns:a="http://schemas.openxmlformats.org/drawingml/2006/main"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إنه </a:t>
            </a:r>
            <a:r xmlns:a="http://schemas.openxmlformats.org/drawingml/2006/main"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تمثيل 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رسومي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لـ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تسلسل </a:t>
            </a:r>
            <a:r xmlns:a="http://schemas.openxmlformats.org/drawingml/2006/main"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الخطوات </a:t>
            </a:r>
            <a:r xmlns:a="http://schemas.openxmlformats.org/drawingml/2006/main"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في أمر 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معين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عملية.</a:t>
            </a:r>
            <a:endParaRPr xmlns:a="http://schemas.openxmlformats.org/drawingml/2006/main"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12700" marR="5715" lvl="0" indent="635" algn="just" defTabSz="914400" rtl="0" eaLnBrk="1" fontAlgn="auto" latinLnBrk="0" hangingPunct="1">
              <a:lnSpc>
                <a:spcPct val="13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80670" algn="l"/>
              </a:tabLst>
              <a:defRPr/>
              <a:bidi/>
            </a:pPr>
            <a:r xmlns:a="http://schemas.openxmlformats.org/drawingml/2006/main"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يساعد 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في 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تأكيد 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أن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المشروع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فريق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لديه</a:t>
            </a:r>
            <a:r xmlns:a="http://schemas.openxmlformats.org/drawingml/2006/main">
              <a:rPr kumimoji="0" sz="3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مشاركة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من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</a:t>
            </a:r>
            <a:r xmlns:a="http://schemas.openxmlformats.org/drawingml/2006/main"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الإدارات 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المختصة </a:t>
            </a:r>
            <a:r xmlns:a="http://schemas.openxmlformats.org/drawingml/2006/main"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لحل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المشكلة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3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في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يُسلِّم.</a:t>
            </a:r>
            <a:endParaRPr xmlns:a="http://schemas.openxmlformats.org/drawingml/2006/main"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12700" marR="6985" lvl="0" indent="-635" algn="just" defTabSz="914400" rtl="0" eaLnBrk="1" fontAlgn="auto" latinLnBrk="0" hangingPunct="1">
              <a:lnSpc>
                <a:spcPct val="13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528955" algn="l"/>
              </a:tabLst>
              <a:defRPr/>
              <a:bidi/>
            </a:pPr>
            <a:r xmlns:a="http://schemas.openxmlformats.org/drawingml/2006/main"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هو - هي</a:t>
            </a:r>
            <a:r xmlns:a="http://schemas.openxmlformats.org/drawingml/2006/main">
              <a:rPr kumimoji="0" sz="3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غالباً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يكشف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محتمل</a:t>
            </a:r>
            <a:r xmlns:a="http://schemas.openxmlformats.org/drawingml/2006/main">
              <a:rPr kumimoji="0" sz="3300" b="0" i="0" u="none" strike="noStrike" kern="1200" cap="none" spc="-7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مشاكل،</a:t>
            </a:r>
            <a:r xmlns:a="http://schemas.openxmlformats.org/drawingml/2006/main">
              <a:rPr kumimoji="0" sz="3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خطوات </a:t>
            </a:r>
            <a:endParaRPr xmlns:a="http://schemas.openxmlformats.org/drawingml/2006/main"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غير ضرورية 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9663" y="142581"/>
            <a:ext cx="3331970" cy="2617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179" y="765048"/>
            <a:ext cx="3131819" cy="6092951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340100"/>
            <a:chOff x="0" y="0"/>
            <a:chExt cx="9144000" cy="3340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64" y="2132838"/>
              <a:ext cx="2159507" cy="6987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22006" cy="24707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2" y="2349246"/>
              <a:ext cx="9089896" cy="99059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99760" y="5687567"/>
            <a:ext cx="1562085" cy="97102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586" y="3299459"/>
            <a:ext cx="8964167" cy="18196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9388" y="5638418"/>
            <a:ext cx="1279615" cy="113246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3714" y="2004737"/>
            <a:ext cx="1773442" cy="24146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2"/>
            <a:ext cx="9144000" cy="6858000"/>
            <a:chOff x="0" y="12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6190" y="2141219"/>
              <a:ext cx="74675" cy="457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"/>
              <a:ext cx="9129953" cy="68482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7646" y="4572"/>
              <a:ext cx="4356353" cy="11201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850" y="3788664"/>
              <a:ext cx="8424671" cy="12245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013198"/>
              <a:ext cx="9143998" cy="18448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39945" y="3428999"/>
              <a:ext cx="3935428" cy="3944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95666" y="3336798"/>
              <a:ext cx="752855" cy="295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59507" y="2079497"/>
              <a:ext cx="3063239" cy="45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0638" y="3364242"/>
              <a:ext cx="4355579" cy="647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22241" y="2493264"/>
              <a:ext cx="1276349" cy="190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87646" y="3754386"/>
              <a:ext cx="1276337" cy="190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958" y="2637282"/>
              <a:ext cx="6912089" cy="7200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8330" y="2276855"/>
              <a:ext cx="4031728" cy="4381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550" y="2715005"/>
              <a:ext cx="5224271" cy="4259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8317" y="2309622"/>
              <a:ext cx="745235" cy="4320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01" y="180085"/>
            <a:ext cx="8985885" cy="3747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3335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سريع</a:t>
            </a:r>
            <a:r xmlns:a="http://schemas.openxmlformats.org/drawingml/2006/main">
              <a:rPr kumimoji="0" sz="33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العصف الذهني:</a:t>
            </a:r>
            <a:endParaRPr xmlns:a="http://schemas.openxmlformats.org/drawingml/2006/main"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354965" marR="5080" lvl="0" indent="-342265" algn="just" defTabSz="914400" rtl="0" eaLnBrk="1" fontAlgn="auto" latinLnBrk="0" hangingPunct="1">
              <a:lnSpc>
                <a:spcPct val="15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56870" algn="l"/>
              </a:tabLst>
              <a:defRPr/>
              <a:bidi/>
            </a:pPr>
            <a:r xmlns:a="http://schemas.openxmlformats.org/drawingml/2006/main">
              <a:rPr kumimoji="0" sz="33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لدى 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المجموعات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الصغيرة 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دقيقتان </a:t>
            </a:r>
            <a:r xmlns:a="http://schemas.openxmlformats.org/drawingml/2006/main"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لتوليد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الأفكار </a:t>
            </a:r>
            <a:r xmlns:a="http://schemas.openxmlformats.org/drawingml/2006/main"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باستخدام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المخططات البيانية والكتبة </a:t>
            </a:r>
            <a:r xmlns:a="http://schemas.openxmlformats.org/drawingml/2006/main"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الذين </a:t>
            </a:r>
            <a:r xmlns:a="http://schemas.openxmlformats.org/drawingml/2006/main">
              <a:rPr kumimoji="0" sz="3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يتناوبون 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،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ثم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مشاركة </a:t>
            </a:r>
            <a:r xmlns:a="http://schemas.openxmlformats.org/drawingml/2006/main">
              <a:rPr kumimoji="0" sz="33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كل 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منهم</a:t>
            </a:r>
            <a:r xmlns:a="http://schemas.openxmlformats.org/drawingml/2006/main"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المجموعة</a:t>
            </a:r>
            <a:r xmlns:a="http://schemas.openxmlformats.org/drawingml/2006/main"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أفكار</a:t>
            </a:r>
            <a:r xmlns:a="http://schemas.openxmlformats.org/drawingml/2006/main">
              <a:rPr kumimoji="0" sz="3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مع</a:t>
            </a:r>
            <a:r xmlns:a="http://schemas.openxmlformats.org/drawingml/2006/main">
              <a:rPr kumimoji="0" sz="3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</a:t>
            </a:r>
            <a:r xmlns:a="http://schemas.openxmlformats.org/drawingml/2006/main"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آخر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المجموعات.</a:t>
            </a:r>
            <a:endParaRPr xmlns:a="http://schemas.openxmlformats.org/drawingml/2006/main"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354965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77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55600" algn="l"/>
              </a:tabLst>
              <a:defRPr/>
              <a:bidi/>
            </a:pP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هذا</a:t>
            </a:r>
            <a:r xmlns:a="http://schemas.openxmlformats.org/drawingml/2006/main">
              <a:rPr kumimoji="0" sz="33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العملية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هي</a:t>
            </a:r>
            <a:r xmlns:a="http://schemas.openxmlformats.org/drawingml/2006/main">
              <a:rPr kumimoji="0" sz="3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كررت 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مرتين</a:t>
            </a:r>
            <a:r xmlns:a="http://schemas.openxmlformats.org/drawingml/2006/main">
              <a:rPr kumimoji="0" sz="3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أو </a:t>
            </a:r>
            <a:r xmlns:a="http://schemas.openxmlformats.org/drawingml/2006/main"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ثلاثة</a:t>
            </a:r>
            <a:r xmlns:a="http://schemas.openxmlformats.org/drawingml/2006/main"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مرات.</a:t>
            </a:r>
            <a:endParaRPr xmlns:a="http://schemas.openxmlformats.org/drawingml/2006/main"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508766"/>
            <a:ext cx="9144000" cy="2349500"/>
            <a:chOff x="0" y="4508766"/>
            <a:chExt cx="9144000" cy="2349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4024" y="4508766"/>
              <a:ext cx="5999974" cy="23492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76485"/>
              <a:ext cx="3144011" cy="22815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24" y="6621779"/>
              <a:ext cx="3126473" cy="2346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5715761"/>
              <a:ext cx="8424646" cy="9532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0" y="54902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906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1733550" algn="l"/>
                <a:tab pos="9156065" algn="l"/>
              </a:tabLst>
              <a:bidi/>
            </a:pPr>
            <a:r xmlns:a="http://schemas.openxmlformats.org/drawingml/2006/main">
              <a:rPr b="0" dirty="0">
                <a:latin typeface="Calibri"/>
                <a:cs typeface="Calibri"/>
              </a:rPr>
              <a:t>  </a:t>
            </a:r>
            <a:r xmlns:a="http://schemas.openxmlformats.org/drawingml/2006/main">
              <a:rPr b="0" spc="-20" dirty="0">
                <a:latin typeface="Calibri"/>
                <a:cs typeface="Calibri"/>
              </a:rPr>
              <a:t>محتمل</a:t>
            </a:r>
            <a:r xmlns:a="http://schemas.openxmlformats.org/drawingml/2006/main">
              <a:rPr b="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10" dirty="0">
                <a:latin typeface="Calibri"/>
                <a:cs typeface="Calibri"/>
              </a:rPr>
              <a:t>مصادر</a:t>
            </a:r>
            <a:r xmlns:a="http://schemas.openxmlformats.org/drawingml/2006/main">
              <a:rPr b="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b="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25" dirty="0">
                <a:latin typeface="Calibri"/>
                <a:cs typeface="Calibri"/>
              </a:rPr>
              <a:t>بيانات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62685"/>
            <a:ext cx="5199380" cy="611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داخلي</a:t>
            </a:r>
            <a:endParaRPr xmlns:a="http://schemas.openxmlformats.org/drawingml/2006/main" sz="1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51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1800" spc="-5" dirty="0">
                <a:latin typeface="Calibri"/>
                <a:cs typeface="Calibri"/>
              </a:rPr>
              <a:t>مريض داخلي</a:t>
            </a:r>
            <a:r xmlns:a="http://schemas.openxmlformats.org/drawingml/2006/main">
              <a:rPr sz="18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السجلات.</a:t>
            </a:r>
            <a:endParaRPr xmlns:a="http://schemas.openxmlformats.org/drawingml/2006/main" sz="1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51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1800" dirty="0">
                <a:latin typeface="Calibri"/>
                <a:cs typeface="Calibri"/>
              </a:rPr>
              <a:t>قِيم الجودة</a:t>
            </a:r>
            <a:r xmlns:a="http://schemas.openxmlformats.org/drawingml/2006/main">
              <a:rPr sz="18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ملخصات.</a:t>
            </a:r>
            <a:endParaRPr xmlns:a="http://schemas.openxmlformats.org/drawingml/2006/main" sz="1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83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1800" spc="-15" dirty="0">
                <a:latin typeface="Calibri"/>
                <a:cs typeface="Calibri"/>
              </a:rPr>
              <a:t>طاقم عمل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/</a:t>
            </a:r>
            <a:r xmlns:a="http://schemas.openxmlformats.org/drawingml/2006/main">
              <a:rPr sz="18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المسوحات/المقابلات</a:t>
            </a:r>
            <a:endParaRPr xmlns:a="http://schemas.openxmlformats.org/drawingml/2006/main"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155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1800" spc="-10" dirty="0">
                <a:latin typeface="Calibri"/>
                <a:cs typeface="Calibri"/>
              </a:rPr>
              <a:t>الفهارس،</a:t>
            </a:r>
            <a:r xmlns:a="http://schemas.openxmlformats.org/drawingml/2006/main">
              <a:rPr sz="18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30" dirty="0">
                <a:latin typeface="Calibri"/>
                <a:cs typeface="Calibri"/>
              </a:rPr>
              <a:t>يسجل.</a:t>
            </a:r>
            <a:endParaRPr xmlns:a="http://schemas.openxmlformats.org/drawingml/2006/main"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155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1800" spc="-10" dirty="0">
                <a:latin typeface="Calibri"/>
                <a:cs typeface="Calibri"/>
              </a:rPr>
              <a:t>التقارير</a:t>
            </a:r>
            <a:r xmlns:a="http://schemas.openxmlformats.org/drawingml/2006/main">
              <a:rPr sz="1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(ر.م،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اممم،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IC,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الأبحاث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المالية</a:t>
            </a:r>
            <a:r xmlns:a="http://schemas.openxmlformats.org/drawingml/2006/main">
              <a:rPr sz="1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,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(المطالبات).</a:t>
            </a:r>
            <a:endParaRPr xmlns:a="http://schemas.openxmlformats.org/drawingml/2006/main" sz="1800">
              <a:latin typeface="Calibri"/>
              <a:cs typeface="Calibri"/>
            </a:endParaRPr>
          </a:p>
          <a:p>
            <a:pPr xmlns:a="http://schemas.openxmlformats.org/drawingml/2006/main" marL="12700" marR="3192780">
              <a:lnSpc>
                <a:spcPct val="175000"/>
              </a:lnSpc>
              <a:spcBef>
                <a:spcPts val="32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1800" spc="-5" dirty="0">
                <a:latin typeface="Calibri"/>
                <a:cs typeface="Calibri"/>
              </a:rPr>
              <a:t>مقابلة</a:t>
            </a:r>
            <a:r xmlns:a="http://schemas.openxmlformats.org/drawingml/2006/main">
              <a:rPr sz="18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دقائق.</a:t>
            </a:r>
            <a:r xmlns:a="http://schemas.openxmlformats.org/drawingml/2006/main">
              <a:rPr sz="1800" spc="-3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خارجي</a:t>
            </a:r>
            <a:endParaRPr xmlns:a="http://schemas.openxmlformats.org/drawingml/2006/main" sz="1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51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1800" spc="-15" dirty="0">
                <a:latin typeface="Calibri"/>
                <a:cs typeface="Calibri"/>
              </a:rPr>
              <a:t>مرجع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قواعد البيانات.</a:t>
            </a:r>
            <a:endParaRPr xmlns:a="http://schemas.openxmlformats.org/drawingml/2006/main" sz="1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51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1800" spc="-5" dirty="0">
                <a:latin typeface="Calibri"/>
                <a:cs typeface="Calibri"/>
              </a:rPr>
              <a:t>مركز السيطرة على الأمراض والوقاية منها</a:t>
            </a:r>
            <a:r xmlns:a="http://schemas.openxmlformats.org/drawingml/2006/main">
              <a:rPr sz="18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التقارير.</a:t>
            </a:r>
            <a:endParaRPr xmlns:a="http://schemas.openxmlformats.org/drawingml/2006/main" sz="1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51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1800" spc="-10" dirty="0">
                <a:latin typeface="Calibri"/>
                <a:cs typeface="Calibri"/>
              </a:rPr>
              <a:t>الاعتماد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/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الترخيص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التقارير.</a:t>
            </a:r>
            <a:endParaRPr xmlns:a="http://schemas.openxmlformats.org/drawingml/2006/main" sz="1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51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1800" spc="-20" dirty="0">
                <a:latin typeface="Calibri"/>
                <a:cs typeface="Calibri"/>
              </a:rPr>
              <a:t>تم التحقق من صحتها</a:t>
            </a:r>
            <a:r xmlns:a="http://schemas.openxmlformats.org/drawingml/2006/main">
              <a:rPr sz="1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سريري</a:t>
            </a:r>
            <a:r xmlns:a="http://schemas.openxmlformats.org/drawingml/2006/main">
              <a:rPr sz="18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المسارات.</a:t>
            </a:r>
            <a:endParaRPr xmlns:a="http://schemas.openxmlformats.org/drawingml/2006/main" sz="1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51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1800" spc="-10" dirty="0">
                <a:latin typeface="Calibri"/>
                <a:cs typeface="Calibri"/>
              </a:rPr>
              <a:t>شهادة</a:t>
            </a:r>
            <a:r xmlns:a="http://schemas.openxmlformats.org/drawingml/2006/main">
              <a:rPr sz="1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قائم على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يمارس</a:t>
            </a:r>
            <a:r xmlns:a="http://schemas.openxmlformats.org/drawingml/2006/main">
              <a:rPr sz="18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المبادئ التوجيهية.</a:t>
            </a:r>
            <a:endParaRPr xmlns:a="http://schemas.openxmlformats.org/drawingml/2006/main"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79" y="1269491"/>
            <a:ext cx="3779519" cy="558850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2821" y="7112"/>
            <a:ext cx="15786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b="0" u="none" spc="-5" dirty="0">
                <a:solidFill>
                  <a:srgbClr val="1F487C"/>
                </a:solidFill>
                <a:latin typeface="Calibri"/>
                <a:cs typeface="Calibri"/>
              </a:rPr>
              <a:t>بسأل</a:t>
            </a:r>
            <a:r xmlns:a="http://schemas.openxmlformats.org/drawingml/2006/main">
              <a:rPr sz="3200" b="0" u="none" spc="-10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20" dirty="0">
                <a:solidFill>
                  <a:srgbClr val="1F487C"/>
                </a:solidFill>
                <a:latin typeface="Calibri"/>
                <a:cs typeface="Calibri"/>
              </a:rPr>
              <a:t>لماذا!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83184"/>
            <a:ext cx="22028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  <a:tab pos="906780" algn="l"/>
              </a:tabLst>
              <a:defRPr/>
              <a:bidi/>
            </a:pP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</a:t>
            </a:r>
            <a:r xmlns:a="http://schemas.openxmlformats.org/drawingml/2006/main"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سمكة </a:t>
            </a:r>
            <a:r xmlns:a="http://schemas.openxmlformats.org/drawingml/2006/main"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واحدة</a:t>
            </a:r>
            <a:r xmlns:a="http://schemas.openxmlformats.org/drawingml/2006/main"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endParaRPr xmlns:a="http://schemas.openxmlformats.org/drawingml/2006/main"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551" y="583184"/>
            <a:ext cx="13252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د </a:t>
            </a:r>
            <a:r xmlns:a="http://schemas.openxmlformats.org/drawingml/2006/main"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 </a:t>
            </a:r>
            <a:r xmlns:a="http://schemas.openxmlformats.org/drawingml/2006/main"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 </a:t>
            </a:r>
            <a:r xmlns:a="http://schemas.openxmlformats.org/drawingml/2006/main"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ج </a:t>
            </a:r>
            <a:r xmlns:a="http://schemas.openxmlformats.org/drawingml/2006/main">
              <a:rPr kumimoji="0" sz="28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ر ا </a:t>
            </a:r>
            <a:r xmlns:a="http://schemas.openxmlformats.org/drawingml/2006/main">
              <a:rPr kumimoji="0" sz="28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 </a:t>
            </a:r>
            <a:r xmlns:a="http://schemas.openxmlformats.org/drawingml/2006/main"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،</a:t>
            </a:r>
            <a:endParaRPr xmlns:a="http://schemas.openxmlformats.org/drawingml/2006/main"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8471" y="583184"/>
            <a:ext cx="50666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6540" algn="l"/>
                <a:tab pos="2065655" algn="l"/>
                <a:tab pos="3261360" algn="l"/>
                <a:tab pos="4041775" algn="l"/>
              </a:tabLst>
              <a:defRPr/>
              <a:bidi/>
            </a:pPr>
            <a:r xmlns:a="http://schemas.openxmlformats.org/drawingml/2006/main"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إيشيكاوا </a:t>
            </a:r>
            <a:r xmlns:a="http://schemas.openxmlformats.org/drawingml/2006/main"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أو </a:t>
            </a:r>
            <a:r xmlns:a="http://schemas.openxmlformats.org/drawingml/2006/main">
              <a:rPr kumimoji="0" sz="2800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"السبب </a:t>
            </a:r>
            <a:r xmlns:a="http://schemas.openxmlformats.org/drawingml/2006/main"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والنتيجة </a:t>
            </a:r>
            <a:r xmlns:a="http://schemas.openxmlformats.org/drawingml/2006/main"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"</a:t>
            </a:r>
            <a:endParaRPr xmlns:a="http://schemas.openxmlformats.org/drawingml/2006/main"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368" y="1009852"/>
            <a:ext cx="44792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رسم بياني</a:t>
            </a:r>
            <a:r xmlns:a="http://schemas.openxmlformats.org/drawingml/2006/main">
              <a:rPr kumimoji="0" sz="2800" b="1" i="0" u="none" strike="noStrike" kern="1200" cap="none" spc="1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يكون</a:t>
            </a:r>
            <a:r xmlns:a="http://schemas.openxmlformats.org/drawingml/2006/main">
              <a:rPr kumimoji="0" sz="2800" b="0" i="0" u="none" strike="noStrike" kern="1200" cap="none" spc="20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</a:t>
            </a:r>
            <a:r xmlns:a="http://schemas.openxmlformats.org/drawingml/2006/main">
              <a:rPr kumimoji="0" sz="2800" b="0" i="0" u="none" strike="noStrike" kern="1200" cap="none" spc="19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رسم بياني</a:t>
            </a:r>
            <a:r xmlns:a="http://schemas.openxmlformats.org/drawingml/2006/main">
              <a:rPr kumimoji="0" sz="2800" b="0" i="0" u="none" strike="noStrike" kern="1200" cap="none" spc="19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أداة</a:t>
            </a:r>
            <a:r xmlns:a="http://schemas.openxmlformats.org/drawingml/2006/main">
              <a:rPr kumimoji="0" sz="2800" b="0" i="0" u="none" strike="noStrike" kern="1200" cap="none" spc="19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مستخدم</a:t>
            </a:r>
            <a:endParaRPr xmlns:a="http://schemas.openxmlformats.org/drawingml/2006/main"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4461" y="1009852"/>
            <a:ext cx="38601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</a:t>
            </a:r>
            <a:r xmlns:a="http://schemas.openxmlformats.org/drawingml/2006/main">
              <a:rPr kumimoji="0" sz="2800" b="0" i="0" u="none" strike="noStrike" kern="1200" cap="none" spc="19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يستكشف</a:t>
            </a:r>
            <a:r xmlns:a="http://schemas.openxmlformats.org/drawingml/2006/main">
              <a:rPr kumimoji="0" sz="2800" b="0" i="0" u="none" strike="noStrike" kern="1200" cap="none" spc="18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و</a:t>
            </a:r>
            <a:r xmlns:a="http://schemas.openxmlformats.org/drawingml/2006/main">
              <a:rPr kumimoji="0" sz="2800" b="0" i="0" u="none" strike="noStrike" kern="1200" cap="none" spc="19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عرض</a:t>
            </a:r>
            <a:r xmlns:a="http://schemas.openxmlformats.org/drawingml/2006/main">
              <a:rPr kumimoji="0" sz="28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</a:t>
            </a:r>
            <a:endParaRPr xmlns:a="http://schemas.openxmlformats.org/drawingml/2006/main"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1436521"/>
            <a:ext cx="8986520" cy="224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469265" marR="6350" lvl="0" indent="635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ممكن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الأسباب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(نظريات)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من 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</a:t>
            </a:r>
            <a:r xmlns:a="http://schemas.openxmlformats.org/drawingml/2006/main"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تأكيد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تأثير</a:t>
            </a:r>
            <a:r xmlns:a="http://schemas.openxmlformats.org/drawingml/2006/main"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(استخدام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(العصف الذهني).</a:t>
            </a:r>
            <a:endParaRPr xmlns:a="http://schemas.openxmlformats.org/drawingml/2006/main"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469900" marR="5080" lvl="0" indent="-457834" algn="just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 xmlns:a="http://schemas.openxmlformats.org/drawingml/2006/main"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لا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يحدد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الأسباب </a:t>
            </a:r>
            <a:r xmlns:a="http://schemas.openxmlformats.org/drawingml/2006/main"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الجذرية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ولكن هناك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أدوات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أخرى 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مثل</a:t>
            </a:r>
            <a:r xmlns:a="http://schemas.openxmlformats.org/drawingml/2006/main"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سيتم </a:t>
            </a:r>
            <a:r xmlns:a="http://schemas.openxmlformats.org/drawingml/2006/main"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استخدام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تحليل </a:t>
            </a:r>
            <a:r xmlns:a="http://schemas.openxmlformats.org/drawingml/2006/main"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باريتو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ومخططات </a:t>
            </a:r>
            <a:r xmlns:a="http://schemas.openxmlformats.org/drawingml/2006/main"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التشتت </a:t>
            </a:r>
            <a:r xmlns:a="http://schemas.openxmlformats.org/drawingml/2006/main"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لتحليل</a:t>
            </a:r>
            <a:r xmlns:a="http://schemas.openxmlformats.org/drawingml/2006/main"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بيانات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</a:t>
            </a:r>
            <a:r xmlns:a="http://schemas.openxmlformats.org/drawingml/2006/main"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يٌرسّخ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السبب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xmlns:a="http://schemas.openxmlformats.org/drawingml/2006/main"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4005071"/>
            <a:ext cx="9144000" cy="2853055"/>
            <a:chOff x="0" y="4005071"/>
            <a:chExt cx="9144000" cy="285305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05071"/>
              <a:ext cx="9143998" cy="28529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2269" y="4104144"/>
              <a:ext cx="1655825" cy="5189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2246" y="6021323"/>
              <a:ext cx="2324099" cy="615695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1753" y="4572"/>
            <a:ext cx="3492245" cy="68808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8" y="0"/>
            <a:ext cx="30124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2800" u="none" spc="-10" dirty="0"/>
              <a:t>تحديد الأولويات</a:t>
            </a:r>
            <a:r xmlns:a="http://schemas.openxmlformats.org/drawingml/2006/main">
              <a:rPr sz="2800" u="none" spc="-50" dirty="0"/>
              <a:t> </a:t>
            </a:r>
            <a:r xmlns:a="http://schemas.openxmlformats.org/drawingml/2006/main">
              <a:rPr sz="2800" u="none" spc="-5" dirty="0"/>
              <a:t>المصفوفة</a:t>
            </a:r>
            <a:endParaRPr xmlns:a="http://schemas.openxmlformats.org/drawingml/2006/main" sz="2800"/>
          </a:p>
        </p:txBody>
      </p:sp>
      <p:sp>
        <p:nvSpPr>
          <p:cNvPr id="3" name="object 3"/>
          <p:cNvSpPr txBox="1"/>
          <p:nvPr/>
        </p:nvSpPr>
        <p:spPr>
          <a:xfrm>
            <a:off x="78738" y="1577309"/>
            <a:ext cx="8984615" cy="499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4965" marR="5080" lvl="0" indent="-342900" algn="just" defTabSz="914400" rtl="0" eaLnBrk="1" fontAlgn="auto" latinLnBrk="0" hangingPunct="1">
              <a:lnSpc>
                <a:spcPct val="14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</a:tabLst>
              <a:defRPr/>
              <a:bidi/>
            </a:pP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أداة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تستخدم </a:t>
            </a:r>
            <a:r xmlns:a="http://schemas.openxmlformats.org/drawingml/2006/main"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لاختيار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خيار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واحد </a:t>
            </a:r>
            <a:r xmlns:a="http://schemas.openxmlformats.org/drawingml/2006/main"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من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مجموعة </a:t>
            </a:r>
            <a:r xmlns:a="http://schemas.openxmlformats.org/drawingml/2006/main"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من </a:t>
            </a:r>
            <a:r xmlns:a="http://schemas.openxmlformats.org/drawingml/2006/main"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البدائل </a:t>
            </a:r>
            <a:r xmlns:a="http://schemas.openxmlformats.org/drawingml/2006/main"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، </a:t>
            </a:r>
            <a:r xmlns:a="http://schemas.openxmlformats.org/drawingml/2006/main"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أو</a:t>
            </a:r>
            <a:r xmlns:a="http://schemas.openxmlformats.org/drawingml/2006/main"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</a:t>
            </a:r>
            <a:r xmlns:a="http://schemas.openxmlformats.org/drawingml/2006/main"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يضع</a:t>
            </a:r>
            <a:r xmlns:a="http://schemas.openxmlformats.org/drawingml/2006/main"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</a:t>
            </a:r>
            <a:r xmlns:a="http://schemas.openxmlformats.org/drawingml/2006/main"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خيارات</a:t>
            </a:r>
            <a:r xmlns:a="http://schemas.openxmlformats.org/drawingml/2006/main">
              <a:rPr kumimoji="0" sz="3200" b="0" i="0" u="none" strike="noStrike" kern="1200" cap="none" spc="7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داخل</a:t>
            </a:r>
            <a:r xmlns:a="http://schemas.openxmlformats.org/drawingml/2006/main">
              <a:rPr kumimoji="0" sz="3200" b="0" i="0" u="none" strike="noStrike" kern="1200" cap="none" spc="6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أولوية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طلب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لو</a:t>
            </a:r>
            <a:r xmlns:a="http://schemas.openxmlformats.org/drawingml/2006/main"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الجميع</a:t>
            </a:r>
            <a:r xmlns:a="http://schemas.openxmlformats.org/drawingml/2006/main">
              <a:rPr kumimoji="0" sz="3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يحتاج</a:t>
            </a:r>
            <a:r xmlns:a="http://schemas.openxmlformats.org/drawingml/2006/main"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تم </a:t>
            </a:r>
            <a:r xmlns:a="http://schemas.openxmlformats.org/drawingml/2006/main"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ذلك.</a:t>
            </a:r>
            <a:endParaRPr xmlns:a="http://schemas.openxmlformats.org/drawingml/2006/main"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 MT"/>
              <a:buChar char="•"/>
              <a:tabLst/>
              <a:defRPr/>
            </a:pPr>
            <a:endParaRPr kumimoji="0" sz="2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355600" marR="5080" lvl="0" indent="-3429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6235" algn="l"/>
              </a:tabLst>
              <a:defRPr/>
              <a:bidi/>
            </a:pPr>
            <a:r xmlns:a="http://schemas.openxmlformats.org/drawingml/2006/main"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تحديد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مرغوب</a:t>
            </a:r>
            <a:r xmlns:a="http://schemas.openxmlformats.org/drawingml/2006/main">
              <a:rPr kumimoji="0" sz="3200" b="0" i="0" u="none" strike="noStrike" kern="1200" cap="none" spc="6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نتيجة،</a:t>
            </a:r>
            <a:r xmlns:a="http://schemas.openxmlformats.org/drawingml/2006/main"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ماذا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رقم</a:t>
            </a:r>
            <a:r xmlns:a="http://schemas.openxmlformats.org/drawingml/2006/main"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</a:t>
            </a:r>
            <a:r xmlns:a="http://schemas.openxmlformats.org/drawingml/2006/main">
              <a:rPr kumimoji="0" sz="3200" b="0" i="0" u="none" strike="noStrike" kern="1200" cap="none" spc="-7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يجب استيفاء المعايير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، </a:t>
            </a:r>
            <a:r xmlns:a="http://schemas.openxmlformats.org/drawingml/2006/main"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وما </a:t>
            </a:r>
            <a:r xmlns:a="http://schemas.openxmlformats.org/drawingml/2006/main"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إلى ذلك،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من </a:t>
            </a:r>
            <a:r xmlns:a="http://schemas.openxmlformats.org/drawingml/2006/main">
              <a:rPr kumimoji="0" sz="3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أجل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خيار </a:t>
            </a:r>
            <a:r xmlns:a="http://schemas.openxmlformats.org/drawingml/2006/main"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البقاء </a:t>
            </a:r>
            <a:r xmlns:a="http://schemas.openxmlformats.org/drawingml/2006/main"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تحت</a:t>
            </a:r>
            <a:r xmlns:a="http://schemas.openxmlformats.org/drawingml/2006/main">
              <a:rPr kumimoji="0" sz="3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اعتبار </a:t>
            </a:r>
            <a:r xmlns:a="http://schemas.openxmlformats.org/drawingml/2006/main"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xmlns:a="http://schemas.openxmlformats.org/drawingml/2006/main"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5594" y="3284982"/>
            <a:ext cx="3209924" cy="141960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995928" y="72390"/>
            <a:ext cx="4443730" cy="1610995"/>
            <a:chOff x="3995928" y="72390"/>
            <a:chExt cx="4443730" cy="16109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2502" y="93726"/>
              <a:ext cx="2026905" cy="13620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28" y="72390"/>
              <a:ext cx="2375915" cy="161086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0839" y="3573017"/>
            <a:ext cx="2476487" cy="121310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3" y="3949132"/>
            <a:ext cx="8941435" cy="267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lvl="0" indent="-343535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  <a:tab pos="356235" algn="l"/>
                <a:tab pos="3819525" algn="l"/>
              </a:tabLst>
              <a:defRPr/>
              <a:bidi/>
            </a:pP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هذا</a:t>
            </a:r>
            <a:r xmlns:a="http://schemas.openxmlformats.org/drawingml/2006/main"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أداة</a:t>
            </a:r>
            <a:r xmlns:a="http://schemas.openxmlformats.org/drawingml/2006/main"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خرائط</a:t>
            </a:r>
            <a:r xmlns:a="http://schemas.openxmlformats.org/drawingml/2006/main"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خارج</a:t>
            </a:r>
            <a:r xmlns:a="http://schemas.openxmlformats.org/drawingml/2006/main"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</a:t>
            </a:r>
            <a:r xmlns:a="http://schemas.openxmlformats.org/drawingml/2006/main"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ممتلىء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يتراوح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من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المسارات</a:t>
            </a:r>
            <a:r xmlns:a="http://schemas.openxmlformats.org/drawingml/2006/main"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و</a:t>
            </a:r>
            <a:r xmlns:a="http://schemas.openxmlformats.org/drawingml/2006/main"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المهام</a:t>
            </a:r>
            <a:r xmlns:a="http://schemas.openxmlformats.org/drawingml/2006/main"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الذي - التي</a:t>
            </a:r>
            <a:r xmlns:a="http://schemas.openxmlformats.org/drawingml/2006/main"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نكون</a:t>
            </a:r>
            <a:r xmlns:a="http://schemas.openxmlformats.org/drawingml/2006/main"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متضمن</a:t>
            </a:r>
            <a:r xmlns:a="http://schemas.openxmlformats.org/drawingml/2006/main"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في</a:t>
            </a:r>
            <a:r xmlns:a="http://schemas.openxmlformats.org/drawingml/2006/main"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</a:t>
            </a:r>
            <a:r xmlns:a="http://schemas.openxmlformats.org/drawingml/2006/main"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عملية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و</a:t>
            </a:r>
            <a:r xmlns:a="http://schemas.openxmlformats.org/drawingml/2006/main">
              <a:rPr kumimoji="0" sz="28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أيّ</a:t>
            </a:r>
            <a:r xmlns:a="http://schemas.openxmlformats.org/drawingml/2006/main">
              <a:rPr kumimoji="0" sz="280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يجب</a:t>
            </a:r>
            <a:r xmlns:a="http://schemas.openxmlformats.org/drawingml/2006/main">
              <a:rPr kumimoji="0" sz="28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يكون</a:t>
            </a:r>
            <a:r xmlns:a="http://schemas.openxmlformats.org/drawingml/2006/main">
              <a:rPr kumimoji="0" sz="280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تم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إنجازه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بالترتيب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</a:t>
            </a:r>
            <a:r xmlns:a="http://schemas.openxmlformats.org/drawingml/2006/main"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تحقيق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هدف.</a:t>
            </a:r>
            <a:endParaRPr xmlns:a="http://schemas.openxmlformats.org/drawingml/2006/main"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235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  <a:tab pos="356235" algn="l"/>
                <a:tab pos="4213225" algn="l"/>
              </a:tabLst>
              <a:defRPr/>
              <a:bidi/>
            </a:pP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</a:t>
            </a:r>
            <a:r xmlns:a="http://schemas.openxmlformats.org/drawingml/2006/main"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شجرة</a:t>
            </a:r>
            <a:r xmlns:a="http://schemas.openxmlformats.org/drawingml/2006/main"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رسم بياني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يشبه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تنظيمي</a:t>
            </a:r>
            <a:r xmlns:a="http://schemas.openxmlformats.org/drawingml/2006/main"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جدول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xmlns:a="http://schemas.openxmlformats.org/drawingml/2006/main"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35126" cy="410120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3335">
              <a:lnSpc>
                <a:spcPct val="100000"/>
              </a:lnSpc>
              <a:spcBef>
                <a:spcPts val="100"/>
              </a:spcBef>
              <a:tabLst>
                <a:tab pos="3359150" algn="l"/>
                <a:tab pos="9156700" algn="l"/>
              </a:tabLst>
              <a:bidi/>
            </a:pPr>
            <a:r xmlns:a="http://schemas.openxmlformats.org/drawingml/2006/main">
              <a:rPr dirty="0"/>
              <a:t>  </a:t>
            </a:r>
            <a:r xmlns:a="http://schemas.openxmlformats.org/drawingml/2006/main">
              <a:rPr spc="-20" dirty="0"/>
              <a:t>غانت</a:t>
            </a:r>
            <a:r xmlns:a="http://schemas.openxmlformats.org/drawingml/2006/main">
              <a:rPr spc="-95" dirty="0"/>
              <a:t> </a:t>
            </a:r>
            <a:r xmlns:a="http://schemas.openxmlformats.org/drawingml/2006/main">
              <a:rPr spc="-5" dirty="0"/>
              <a:t>جدول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537751"/>
            <a:ext cx="45916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  <a:tab pos="356235" algn="l"/>
              </a:tabLst>
              <a:defRPr/>
              <a:bidi/>
            </a:pP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مستخدم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يحفظ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فرق</a:t>
            </a:r>
            <a:r xmlns:a="http://schemas.openxmlformats.org/drawingml/2006/main"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على</a:t>
            </a:r>
            <a:r xmlns:a="http://schemas.openxmlformats.org/drawingml/2006/main"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مسار!</a:t>
            </a:r>
            <a:endParaRPr xmlns:a="http://schemas.openxmlformats.org/drawingml/2006/main"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70" y="3180256"/>
            <a:ext cx="9009516" cy="367774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477012"/>
            <a:ext cx="9144000" cy="2160270"/>
            <a:chOff x="0" y="477012"/>
            <a:chExt cx="9144000" cy="21602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77012"/>
              <a:ext cx="9143999" cy="14401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917192"/>
              <a:ext cx="8964167" cy="7200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3547" y="477012"/>
              <a:ext cx="476237" cy="2285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7735" y="1412747"/>
              <a:ext cx="3063239" cy="4571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1827" y="3073158"/>
            <a:ext cx="1276337" cy="951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42" y="6201155"/>
              <a:ext cx="2808731" cy="6568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477" y="3268217"/>
              <a:ext cx="647699" cy="3528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0551" y="3291840"/>
              <a:ext cx="743298" cy="315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4484" y="1700783"/>
              <a:ext cx="4509515" cy="8641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8072" y="4687061"/>
              <a:ext cx="3995927" cy="5044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0059" y="4399788"/>
              <a:ext cx="865631" cy="2918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767" y="127"/>
            <a:ext cx="5788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u="none" spc="-15" dirty="0"/>
              <a:t>الأطر الزمنية </a:t>
            </a:r>
            <a:endParaRPr xmlns:a="http://schemas.openxmlformats.org/drawingml/2006/main" sz="4000"/>
            <a:r xmlns:a="http://schemas.openxmlformats.org/drawingml/2006/main">
              <a:rPr sz="4000" u="none" spc="-5" dirty="0"/>
              <a:t>لجمع </a:t>
            </a:r>
            <a:r xmlns:a="http://schemas.openxmlformats.org/drawingml/2006/main">
              <a:rPr sz="4000" u="none" spc="-30" dirty="0"/>
              <a:t>البيانات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45896"/>
            <a:ext cx="8700770" cy="578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2700" dirty="0">
                <a:solidFill>
                  <a:srgbClr val="006FC0"/>
                </a:solidFill>
                <a:latin typeface="Calibri"/>
                <a:cs typeface="Calibri"/>
              </a:rPr>
              <a:t>1.</a:t>
            </a:r>
            <a:r xmlns:a="http://schemas.openxmlformats.org/drawingml/2006/main">
              <a:rPr sz="27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700" spc="-20" dirty="0">
                <a:solidFill>
                  <a:srgbClr val="006FC0"/>
                </a:solidFill>
                <a:latin typeface="Calibri"/>
                <a:cs typeface="Calibri"/>
              </a:rPr>
              <a:t>البيانات </a:t>
            </a:r>
            <a:r xmlns:a="http://schemas.openxmlformats.org/drawingml/2006/main">
              <a:rPr sz="2700" spc="-10" dirty="0">
                <a:solidFill>
                  <a:srgbClr val="006FC0"/>
                </a:solidFill>
                <a:latin typeface="Calibri"/>
                <a:cs typeface="Calibri"/>
              </a:rPr>
              <a:t>المستقبلية</a:t>
            </a:r>
            <a:r xmlns:a="http://schemas.openxmlformats.org/drawingml/2006/main">
              <a:rPr sz="27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700" spc="-5" dirty="0">
                <a:solidFill>
                  <a:srgbClr val="006FC0"/>
                </a:solidFill>
                <a:latin typeface="Calibri"/>
                <a:cs typeface="Calibri"/>
              </a:rPr>
              <a:t>مجموعة:</a:t>
            </a:r>
            <a:endParaRPr xmlns:a="http://schemas.openxmlformats.org/drawingml/2006/main" sz="27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270"/>
              </a:spcBef>
              <a:buChar char="-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700" spc="-10" dirty="0">
                <a:latin typeface="Calibri"/>
                <a:cs typeface="Calibri"/>
              </a:rPr>
              <a:t>يحدث</a:t>
            </a:r>
            <a:r xmlns:a="http://schemas.openxmlformats.org/drawingml/2006/main">
              <a:rPr sz="27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قبل </a:t>
            </a:r>
            <a:r xmlns:a="http://schemas.openxmlformats.org/drawingml/2006/main">
              <a:rPr sz="2700" spc="-20" dirty="0">
                <a:latin typeface="Calibri"/>
                <a:cs typeface="Calibri"/>
              </a:rPr>
              <a:t>ذ لك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20" dirty="0">
                <a:latin typeface="Calibri"/>
                <a:cs typeface="Calibri"/>
              </a:rPr>
              <a:t>رعاية</a:t>
            </a:r>
            <a:r xmlns:a="http://schemas.openxmlformats.org/drawingml/2006/main">
              <a:rPr sz="27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كون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مُقدمة.</a:t>
            </a:r>
            <a:endParaRPr xmlns:a="http://schemas.openxmlformats.org/drawingml/2006/main" sz="2700">
              <a:latin typeface="Calibri"/>
              <a:cs typeface="Calibri"/>
            </a:endParaRPr>
          </a:p>
          <a:p>
            <a:pPr xmlns:a="http://schemas.openxmlformats.org/drawingml/2006/main" marL="355600" marR="115570" indent="-342900">
              <a:lnSpc>
                <a:spcPct val="150000"/>
              </a:lnSpc>
              <a:spcBef>
                <a:spcPts val="650"/>
              </a:spcBef>
              <a:buChar char="-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700" spc="-10" dirty="0">
                <a:latin typeface="Calibri"/>
                <a:cs typeface="Calibri"/>
              </a:rPr>
              <a:t>سبيل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المثال، </a:t>
            </a:r>
            <a:r xmlns:a="http://schemas.openxmlformats.org/drawingml/2006/main">
              <a:rPr sz="2700" spc="-25" dirty="0">
                <a:latin typeface="Calibri"/>
                <a:cs typeface="Calibri"/>
              </a:rPr>
              <a:t>قبل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قبول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المريض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2700" spc="-30" dirty="0">
                <a:latin typeface="Calibri"/>
                <a:cs typeface="Calibri"/>
              </a:rPr>
              <a:t>منشأة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إعادة التأهيل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7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يذهب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شخص 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ما 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المنشأة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المستقبلة 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المريض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يٌقيِّم</a:t>
            </a:r>
            <a:r xmlns:a="http://schemas.openxmlformats.org/drawingml/2006/main">
              <a:rPr sz="27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إذا كان</a:t>
            </a:r>
            <a:r xmlns:a="http://schemas.openxmlformats.org/drawingml/2006/main">
              <a:rPr sz="27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27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يلتقي</a:t>
            </a:r>
            <a:r xmlns:a="http://schemas.openxmlformats.org/drawingml/2006/main">
              <a:rPr sz="27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المتطلبات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قبول.</a:t>
            </a:r>
            <a:endParaRPr xmlns:a="http://schemas.openxmlformats.org/drawingml/2006/main" sz="27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270"/>
              </a:spcBef>
              <a:bidi/>
            </a:pPr>
            <a:r xmlns:a="http://schemas.openxmlformats.org/drawingml/2006/main">
              <a:rPr sz="2700" dirty="0">
                <a:solidFill>
                  <a:srgbClr val="006FC0"/>
                </a:solidFill>
                <a:latin typeface="Calibri"/>
                <a:cs typeface="Calibri"/>
              </a:rPr>
              <a:t>2.</a:t>
            </a:r>
            <a:r xmlns:a="http://schemas.openxmlformats.org/drawingml/2006/main">
              <a:rPr sz="27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700" spc="-15" dirty="0">
                <a:solidFill>
                  <a:srgbClr val="006FC0"/>
                </a:solidFill>
                <a:latin typeface="Calibri"/>
                <a:cs typeface="Calibri"/>
              </a:rPr>
              <a:t>متزامن</a:t>
            </a:r>
            <a:r xmlns:a="http://schemas.openxmlformats.org/drawingml/2006/main">
              <a:rPr sz="27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700" spc="-20" dirty="0">
                <a:solidFill>
                  <a:srgbClr val="006FC0"/>
                </a:solidFill>
                <a:latin typeface="Calibri"/>
                <a:cs typeface="Calibri"/>
              </a:rPr>
              <a:t>بيانات</a:t>
            </a:r>
            <a:r xmlns:a="http://schemas.openxmlformats.org/drawingml/2006/main">
              <a:rPr sz="27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700" spc="-5" dirty="0">
                <a:solidFill>
                  <a:srgbClr val="006FC0"/>
                </a:solidFill>
                <a:latin typeface="Calibri"/>
                <a:cs typeface="Calibri"/>
              </a:rPr>
              <a:t>مجموعة:</a:t>
            </a:r>
            <a:endParaRPr xmlns:a="http://schemas.openxmlformats.org/drawingml/2006/main" sz="27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270"/>
              </a:spcBef>
              <a:buChar char="-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700" spc="-10" dirty="0">
                <a:latin typeface="Calibri"/>
                <a:cs typeface="Calibri"/>
              </a:rPr>
              <a:t>يحدث</a:t>
            </a:r>
            <a:r xmlns:a="http://schemas.openxmlformats.org/drawingml/2006/main">
              <a:rPr sz="27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بينما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20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هي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جاري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تقديمه.</a:t>
            </a:r>
            <a:endParaRPr xmlns:a="http://schemas.openxmlformats.org/drawingml/2006/main" sz="2700">
              <a:latin typeface="Calibri"/>
              <a:cs typeface="Calibri"/>
            </a:endParaRPr>
          </a:p>
          <a:p>
            <a:pPr xmlns:a="http://schemas.openxmlformats.org/drawingml/2006/main" marL="355600" marR="5080" indent="-342900">
              <a:lnSpc>
                <a:spcPct val="150100"/>
              </a:lnSpc>
              <a:spcBef>
                <a:spcPts val="645"/>
              </a:spcBef>
              <a:buChar char="-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270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الأفضل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إجراء 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مراجعة </a:t>
            </a:r>
            <a:r xmlns:a="http://schemas.openxmlformats.org/drawingml/2006/main">
              <a:rPr sz="2700" spc="-20" dirty="0">
                <a:latin typeface="Calibri"/>
                <a:cs typeface="Calibri"/>
              </a:rPr>
              <a:t>السجل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الطبي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أثناء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وجود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المريض</a:t>
            </a:r>
            <a:r xmlns:a="http://schemas.openxmlformats.org/drawingml/2006/main">
              <a:rPr sz="2700" spc="-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لا يزال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يتلقى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20" dirty="0">
                <a:latin typeface="Calibri"/>
                <a:cs typeface="Calibri"/>
              </a:rPr>
              <a:t>الرعاية.</a:t>
            </a:r>
            <a:endParaRPr xmlns:a="http://schemas.openxmlformats.org/drawingml/2006/main"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7735" y="3933444"/>
            <a:ext cx="3636264" cy="16550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7735" y="6021323"/>
            <a:ext cx="3636263" cy="836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7735" y="743712"/>
            <a:ext cx="3636263" cy="153314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69341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767" y="127"/>
            <a:ext cx="5788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u="none" spc="-15" dirty="0"/>
              <a:t>الأطر الزمنية </a:t>
            </a:r>
            <a:endParaRPr xmlns:a="http://schemas.openxmlformats.org/drawingml/2006/main" sz="4000"/>
            <a:r xmlns:a="http://schemas.openxmlformats.org/drawingml/2006/main">
              <a:rPr sz="4000" u="none" spc="-5" dirty="0"/>
              <a:t>لجمع </a:t>
            </a:r>
            <a:r xmlns:a="http://schemas.openxmlformats.org/drawingml/2006/main">
              <a:rPr sz="4000" u="none" spc="-30" dirty="0"/>
              <a:t>البيانات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04494"/>
            <a:ext cx="8798560" cy="558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3.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استرجاع</a:t>
            </a:r>
            <a:r xmlns:a="http://schemas.openxmlformats.org/drawingml/2006/main"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بيانات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مجموعة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5"/>
              </a:spcBef>
              <a:buChar char="-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يحدث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بعد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رعاية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يتم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تقديمه.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319405" indent="-342900">
              <a:lnSpc>
                <a:spcPct val="160000"/>
              </a:lnSpc>
              <a:spcBef>
                <a:spcPts val="770"/>
              </a:spcBef>
              <a:buChar char="-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مثال،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معدل الوفيات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لا يمكن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إلا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تم جمعها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بأثر رجعي.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4.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البيانات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المركزة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مجموعة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60100"/>
              </a:lnSpc>
              <a:spcBef>
                <a:spcPts val="765"/>
              </a:spcBef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-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يحدث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عندما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فقط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تأكيد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المواضيع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التركيز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جمع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البيانات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8560" y="941473"/>
            <a:ext cx="2824331" cy="10765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3291" y="3430523"/>
            <a:ext cx="4140708" cy="180898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7650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83076"/>
              </p:ext>
            </p:extLst>
          </p:nvPr>
        </p:nvGraphicFramePr>
        <p:xfrm>
          <a:off x="4783" y="-6350"/>
          <a:ext cx="5652135" cy="6857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xmlns:a="http://schemas.openxmlformats.org/drawingml/2006/main" marL="86995" algn="ctr">
                        <a:lnSpc>
                          <a:spcPct val="100000"/>
                        </a:lnSpc>
                        <a:spcBef>
                          <a:spcPts val="1260"/>
                        </a:spcBef>
                        <a:bidi/>
                      </a:pPr>
                      <a:r xmlns:a="http://schemas.openxmlformats.org/drawingml/2006/main">
                        <a:rPr sz="3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فِهرِس</a:t>
                      </a:r>
                      <a:r xmlns:a="http://schemas.openxmlformats.org/drawingml/2006/main">
                        <a:rPr sz="3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3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​</a:t>
                      </a:r>
                      <a:endParaRPr xmlns:a="http://schemas.openxmlformats.org/drawingml/2006/main" sz="3600" dirty="0">
                        <a:latin typeface="Calibri"/>
                        <a:cs typeface="Calibri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19">
                <a:tc>
                  <a:txBody>
                    <a:bodyPr/>
                    <a:lstStyle/>
                    <a:p>
                      <a:pPr xmlns:a="http://schemas.openxmlformats.org/drawingml/2006/main" marL="67945" algn="just">
                        <a:lnSpc>
                          <a:spcPct val="100000"/>
                        </a:lnSpc>
                        <a:spcBef>
                          <a:spcPts val="980"/>
                        </a:spcBef>
                        <a:bidi/>
                      </a:pPr>
                      <a:r xmlns:a="http://schemas.openxmlformats.org/drawingml/2006/main"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نكون</a:t>
                      </a:r>
                      <a:r xmlns:a="http://schemas.openxmlformats.org/drawingml/2006/main">
                        <a:rPr sz="28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دائم</a:t>
                      </a:r>
                      <a:r xmlns:a="http://schemas.openxmlformats.org/drawingml/2006/main">
                        <a:rPr sz="2800" b="1" spc="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موضوعي</a:t>
                      </a:r>
                      <a:r xmlns:a="http://schemas.openxmlformats.org/drawingml/2006/main">
                        <a:rPr sz="280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المجموعات</a:t>
                      </a:r>
                      <a:r xmlns:a="http://schemas.openxmlformats.org/drawingml/2006/main">
                        <a:rPr sz="28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ل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7945" marR="61594" algn="just">
                        <a:lnSpc>
                          <a:spcPct val="150000"/>
                        </a:lnSpc>
                        <a:bidi/>
                      </a:pPr>
                      <a:r xmlns:a="http://schemas.openxmlformats.org/drawingml/2006/main"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السجلات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الطبية </a:t>
                      </a:r>
                      <a:r xmlns:a="http://schemas.openxmlformats.org/drawingml/2006/main"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لتحديد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الحالات</a:t>
                      </a:r>
                      <a:r xmlns:a="http://schemas.openxmlformats.org/drawingml/2006/main"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للتسجيل</a:t>
                      </a:r>
                      <a:r xmlns:a="http://schemas.openxmlformats.org/drawingml/2006/main"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b="1" spc="6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صيانة،</a:t>
                      </a:r>
                      <a:r xmlns:a="http://schemas.openxmlformats.org/drawingml/2006/main"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الاحصائيات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و</a:t>
                      </a:r>
                      <a:r xmlns:a="http://schemas.openxmlformats.org/drawingml/2006/main">
                        <a:rPr sz="2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بحث.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18">
                <a:tc>
                  <a:txBody>
                    <a:bodyPr/>
                    <a:lstStyle/>
                    <a:p>
                      <a:pPr xmlns:a="http://schemas.openxmlformats.org/drawingml/2006/main" marL="67945">
                        <a:lnSpc>
                          <a:spcPct val="100000"/>
                        </a:lnSpc>
                        <a:spcBef>
                          <a:spcPts val="985"/>
                        </a:spcBef>
                        <a:bidi/>
                      </a:pP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أمثلة:</a:t>
                      </a:r>
                      <a:endParaRPr xmlns:a="http://schemas.openxmlformats.org/drawingml/2006/main" sz="28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2702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7660" algn="l"/>
                        </a:tabLst>
                        <a:bidi/>
                      </a:pPr>
                      <a:r xmlns:a="http://schemas.openxmlformats.org/drawingml/2006/main"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يتقن</a:t>
                      </a:r>
                      <a:r xmlns:a="http://schemas.openxmlformats.org/drawingml/2006/main">
                        <a:rPr sz="2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مريض</a:t>
                      </a:r>
                      <a:r xmlns:a="http://schemas.openxmlformats.org/drawingml/2006/main">
                        <a:rPr sz="2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فِهرِس.</a:t>
                      </a:r>
                      <a:endParaRPr xmlns:a="http://schemas.openxmlformats.org/drawingml/2006/main" sz="28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2702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7660" algn="l"/>
                        </a:tabLst>
                        <a:bidi/>
                      </a:pP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طبيب</a:t>
                      </a:r>
                      <a:r xmlns:a="http://schemas.openxmlformats.org/drawingml/2006/main">
                        <a:rPr sz="2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فِهرِس</a:t>
                      </a:r>
                      <a:endParaRPr xmlns:a="http://schemas.openxmlformats.org/drawingml/2006/main" sz="28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27025" indent="-259715">
                        <a:lnSpc>
                          <a:spcPct val="100000"/>
                        </a:lnSpc>
                        <a:spcBef>
                          <a:spcPts val="1685"/>
                        </a:spcBef>
                        <a:buChar char="•"/>
                        <a:tabLst>
                          <a:tab pos="327660" algn="l"/>
                        </a:tabLst>
                        <a:bidi/>
                      </a:pPr>
                      <a:r xmlns:a="http://schemas.openxmlformats.org/drawingml/2006/main"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مرض</a:t>
                      </a:r>
                      <a:r xmlns:a="http://schemas.openxmlformats.org/drawingml/2006/main">
                        <a:rPr sz="2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فِهرِس</a:t>
                      </a:r>
                      <a:endParaRPr xmlns:a="http://schemas.openxmlformats.org/drawingml/2006/main" sz="28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2702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7660" algn="l"/>
                        </a:tabLst>
                        <a:bidi/>
                      </a:pPr>
                      <a:r xmlns:a="http://schemas.openxmlformats.org/drawingml/2006/main"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جراحة</a:t>
                      </a:r>
                      <a:r xmlns:a="http://schemas.openxmlformats.org/drawingml/2006/main">
                        <a:rPr sz="2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فِهرِس</a:t>
                      </a:r>
                      <a:endParaRPr xmlns:a="http://schemas.openxmlformats.org/drawingml/2006/main" sz="2800" dirty="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6608" y="0"/>
            <a:ext cx="3517391" cy="6857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2003</Words>
  <Application>Microsoft Office PowerPoint</Application>
  <PresentationFormat>On-screen Show (4:3)</PresentationFormat>
  <Paragraphs>277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 MT</vt:lpstr>
      <vt:lpstr>Calibri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Goal of IM</vt:lpstr>
      <vt:lpstr>  Potential Sources of Data </vt:lpstr>
      <vt:lpstr>Data collection Timeframes</vt:lpstr>
      <vt:lpstr>Data collection Timeframes</vt:lpstr>
      <vt:lpstr>PowerPoint Presentation</vt:lpstr>
      <vt:lpstr>PowerPoint Presentation</vt:lpstr>
      <vt:lpstr>PowerPoint Presentation</vt:lpstr>
      <vt:lpstr>  Medical Record </vt:lpstr>
      <vt:lpstr>  Medical Record </vt:lpstr>
      <vt:lpstr>  Medical Record </vt:lpstr>
      <vt:lpstr>Medical records policies and procedures</vt:lpstr>
      <vt:lpstr>Medical records policies and procedures</vt:lpstr>
      <vt:lpstr>PowerPoint Presentation</vt:lpstr>
      <vt:lpstr>PowerPoint Presentation</vt:lpstr>
      <vt:lpstr>  Health Information Exchange (HIE) </vt:lpstr>
      <vt:lpstr>  Health Information Exchange (HIE) </vt:lpstr>
      <vt:lpstr>EHR Meaningful Use (EHR-MU)</vt:lpstr>
      <vt:lpstr>Computerization &amp; Software Selection and</vt:lpstr>
      <vt:lpstr>Computerization &amp; Software Selection and</vt:lpstr>
      <vt:lpstr>Computerization &amp; Software Selection and</vt:lpstr>
      <vt:lpstr>is now widely applied to cover the  description and causation of:</vt:lpstr>
      <vt:lpstr>Incidence</vt:lpstr>
      <vt:lpstr>Incidence</vt:lpstr>
      <vt:lpstr>Prevalence</vt:lpstr>
      <vt:lpstr>  Prevalence </vt:lpstr>
      <vt:lpstr>PowerPoint Presentation</vt:lpstr>
      <vt:lpstr>Frequency distribution</vt:lpstr>
      <vt:lpstr>PowerPoint Presentation</vt:lpstr>
      <vt:lpstr>PowerPoint Presentation</vt:lpstr>
      <vt:lpstr>PowerPoint Presentation</vt:lpstr>
      <vt:lpstr>Histogram</vt:lpstr>
      <vt:lpstr>PowerPoint Presentation</vt:lpstr>
      <vt:lpstr>PowerPoint Presentation</vt:lpstr>
      <vt:lpstr>PowerPoint Presentation</vt:lpstr>
      <vt:lpstr>PowerPoint Presentation</vt:lpstr>
      <vt:lpstr>  When to use pareto analysis </vt:lpstr>
      <vt:lpstr>  RADAR CHART </vt:lpstr>
      <vt:lpstr>PICTOGRAPH</vt:lpstr>
      <vt:lpstr>  PIE CHART </vt:lpstr>
      <vt:lpstr>  STATIC AND DYNAMIC DISPLAY </vt:lpstr>
      <vt:lpstr>  What is meant by process variation? </vt:lpstr>
      <vt:lpstr>PowerPoint Presentation</vt:lpstr>
      <vt:lpstr>Appropriate action to take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Ask Why!</vt:lpstr>
      <vt:lpstr>Prioritization Matrix</vt:lpstr>
      <vt:lpstr>PowerPoint Presentation</vt:lpstr>
      <vt:lpstr>  Gantt Chart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سامي بهجت</dc:creator>
  <cp:lastModifiedBy>Mujdi Alzoubi</cp:lastModifiedBy>
  <cp:revision>5</cp:revision>
  <dcterms:created xsi:type="dcterms:W3CDTF">2023-11-25T14:40:52Z</dcterms:created>
  <dcterms:modified xsi:type="dcterms:W3CDTF">2023-12-08T21:32:54Z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2021-02-17T00:00:00Z</vt:filetime>
  </property>
  <property fmtid="{D5CDD505-2E9C-101B-9397-08002B2CF9AE}" pid="3" name="Creator">
    <vt:lpwstr>Microsoft PowerPoint v16</vt:lpwstr>
  </property>
  <property fmtid="{D5CDD505-2E9C-101B-9397-08002B2CF9AE}" pid="4" name="LastSaved">
    <vt:filetime>2023-11-25T00:00:00Z</vt:filetime>
  </property>
</Properties>
</file>