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257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260" r:id="rId43"/>
    <p:sldId id="261" r:id="rId44"/>
    <p:sldId id="262" r:id="rId45"/>
    <p:sldId id="263" r:id="rId46"/>
    <p:sldId id="264" r:id="rId47"/>
    <p:sldId id="265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</p:sldIdLst>
  <p:sldSz cx="9144000" cy="6858000" type="screen4x3"/>
  <p:notesSz cx="9144000" cy="6858000"/>
  <p:defaultTextStyle>
    <a:defPPr>
      <a:defRPr lang="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33" y="41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027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1980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8439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55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184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4791" y="-19684"/>
            <a:ext cx="8154416" cy="1247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836" y="1665389"/>
            <a:ext cx="8212327" cy="217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43431" y="146126"/>
            <a:ext cx="6657136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000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5836" y="1665389"/>
            <a:ext cx="8212327" cy="21723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0463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7.jpg"/><Relationship Id="rId7" Type="http://schemas.openxmlformats.org/officeDocument/2006/relationships/image" Target="../media/image4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g"/><Relationship Id="rId11" Type="http://schemas.openxmlformats.org/officeDocument/2006/relationships/image" Target="../media/image45.jpg"/><Relationship Id="rId5" Type="http://schemas.openxmlformats.org/officeDocument/2006/relationships/image" Target="../media/image39.jpg"/><Relationship Id="rId10" Type="http://schemas.openxmlformats.org/officeDocument/2006/relationships/image" Target="../media/image44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jpg"/><Relationship Id="rId9" Type="http://schemas.openxmlformats.org/officeDocument/2006/relationships/image" Target="../media/image5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g"/><Relationship Id="rId3" Type="http://schemas.openxmlformats.org/officeDocument/2006/relationships/image" Target="../media/image61.jpg"/><Relationship Id="rId7" Type="http://schemas.openxmlformats.org/officeDocument/2006/relationships/image" Target="../media/image65.jp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.jpg"/><Relationship Id="rId5" Type="http://schemas.openxmlformats.org/officeDocument/2006/relationships/image" Target="../media/image70.png"/><Relationship Id="rId4" Type="http://schemas.openxmlformats.org/officeDocument/2006/relationships/image" Target="../media/image69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2.jpg"/><Relationship Id="rId4" Type="http://schemas.openxmlformats.org/officeDocument/2006/relationships/image" Target="../media/image7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g"/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g"/><Relationship Id="rId4" Type="http://schemas.openxmlformats.org/officeDocument/2006/relationships/image" Target="../media/image8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1.png"/><Relationship Id="rId5" Type="http://schemas.openxmlformats.org/officeDocument/2006/relationships/image" Target="../media/image90.jpg"/><Relationship Id="rId4" Type="http://schemas.openxmlformats.org/officeDocument/2006/relationships/image" Target="../media/image89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5.jpg"/><Relationship Id="rId5" Type="http://schemas.openxmlformats.org/officeDocument/2006/relationships/image" Target="../media/image94.png"/><Relationship Id="rId4" Type="http://schemas.openxmlformats.org/officeDocument/2006/relationships/image" Target="../media/image93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jpg"/><Relationship Id="rId5" Type="http://schemas.openxmlformats.org/officeDocument/2006/relationships/image" Target="../media/image98.jpg"/><Relationship Id="rId4" Type="http://schemas.openxmlformats.org/officeDocument/2006/relationships/image" Target="../media/image9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jpg"/><Relationship Id="rId5" Type="http://schemas.openxmlformats.org/officeDocument/2006/relationships/image" Target="../media/image102.jpg"/><Relationship Id="rId4" Type="http://schemas.openxmlformats.org/officeDocument/2006/relationships/image" Target="../media/image101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g"/><Relationship Id="rId5" Type="http://schemas.openxmlformats.org/officeDocument/2006/relationships/image" Target="../media/image109.jpg"/><Relationship Id="rId4" Type="http://schemas.openxmlformats.org/officeDocument/2006/relationships/image" Target="../media/image10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jpg"/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7.jpg"/><Relationship Id="rId5" Type="http://schemas.openxmlformats.org/officeDocument/2006/relationships/image" Target="../media/image126.jpg"/><Relationship Id="rId4" Type="http://schemas.openxmlformats.org/officeDocument/2006/relationships/image" Target="../media/image125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g"/><Relationship Id="rId2" Type="http://schemas.openxmlformats.org/officeDocument/2006/relationships/image" Target="../media/image1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jpg"/><Relationship Id="rId2" Type="http://schemas.openxmlformats.org/officeDocument/2006/relationships/image" Target="../media/image13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image" Target="../media/image13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9.png"/><Relationship Id="rId4" Type="http://schemas.openxmlformats.org/officeDocument/2006/relationships/image" Target="../media/image138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3.png"/><Relationship Id="rId4" Type="http://schemas.openxmlformats.org/officeDocument/2006/relationships/image" Target="../media/image142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4.jp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jpg"/><Relationship Id="rId2" Type="http://schemas.openxmlformats.org/officeDocument/2006/relationships/image" Target="../media/image145.jp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g"/><Relationship Id="rId2" Type="http://schemas.openxmlformats.org/officeDocument/2006/relationships/image" Target="../media/image14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3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g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g"/><Relationship Id="rId2" Type="http://schemas.openxmlformats.org/officeDocument/2006/relationships/image" Target="../media/image15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g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g"/><Relationship Id="rId2" Type="http://schemas.openxmlformats.org/officeDocument/2006/relationships/image" Target="../media/image157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9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g"/><Relationship Id="rId2" Type="http://schemas.openxmlformats.org/officeDocument/2006/relationships/image" Target="../media/image160.jpg"/><Relationship Id="rId1" Type="http://schemas.openxmlformats.org/officeDocument/2006/relationships/slideLayout" Target="../slideLayouts/slideLayout1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2.jpg"/><Relationship Id="rId1" Type="http://schemas.openxmlformats.org/officeDocument/2006/relationships/slideLayout" Target="../slideLayouts/slideLayout1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jpg"/><Relationship Id="rId2" Type="http://schemas.openxmlformats.org/officeDocument/2006/relationships/image" Target="../media/image163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jpg"/><Relationship Id="rId2" Type="http://schemas.openxmlformats.org/officeDocument/2006/relationships/image" Target="../media/image165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9.jpg"/><Relationship Id="rId5" Type="http://schemas.openxmlformats.org/officeDocument/2006/relationships/image" Target="../media/image168.png"/><Relationship Id="rId4" Type="http://schemas.openxmlformats.org/officeDocument/2006/relationships/image" Target="../media/image167.jp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jpg"/><Relationship Id="rId2" Type="http://schemas.openxmlformats.org/officeDocument/2006/relationships/image" Target="../media/image170.jp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png"/><Relationship Id="rId2" Type="http://schemas.openxmlformats.org/officeDocument/2006/relationships/image" Target="../media/image172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5.png"/><Relationship Id="rId5" Type="http://schemas.openxmlformats.org/officeDocument/2006/relationships/image" Target="../media/image175.jpg"/><Relationship Id="rId4" Type="http://schemas.openxmlformats.org/officeDocument/2006/relationships/image" Target="../media/image174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jpg"/><Relationship Id="rId2" Type="http://schemas.openxmlformats.org/officeDocument/2006/relationships/image" Target="../media/image176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35.png"/><Relationship Id="rId4" Type="http://schemas.openxmlformats.org/officeDocument/2006/relationships/image" Target="../media/image178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image" Target="../media/image179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7.jpg"/><Relationship Id="rId4" Type="http://schemas.openxmlformats.org/officeDocument/2006/relationships/image" Target="../media/image18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g"/><Relationship Id="rId2" Type="http://schemas.openxmlformats.org/officeDocument/2006/relationships/image" Target="../media/image181.jpg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3" Type="http://schemas.openxmlformats.org/officeDocument/2006/relationships/image" Target="../media/image135.png"/><Relationship Id="rId7" Type="http://schemas.openxmlformats.org/officeDocument/2006/relationships/image" Target="../media/image187.jpg"/><Relationship Id="rId2" Type="http://schemas.openxmlformats.org/officeDocument/2006/relationships/image" Target="../media/image183.jp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86.jpg"/><Relationship Id="rId5" Type="http://schemas.openxmlformats.org/officeDocument/2006/relationships/image" Target="../media/image185.jpg"/><Relationship Id="rId4" Type="http://schemas.openxmlformats.org/officeDocument/2006/relationships/image" Target="../media/image18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5"/>
            <a:ext cx="9144000" cy="6858000"/>
            <a:chOff x="0" y="45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45"/>
              <a:ext cx="9126268" cy="270132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196338"/>
              <a:ext cx="9144000" cy="566165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xmlns:a="http://schemas.openxmlformats.org/drawingml/2006/main" marL="1629410" marR="5080" indent="-1460500">
              <a:lnSpc>
                <a:spcPct val="100499"/>
              </a:lnSpc>
              <a:spcBef>
                <a:spcPts val="70"/>
              </a:spcBef>
              <a:bidi/>
            </a:pPr>
            <a:r xmlns:a="http://schemas.openxmlformats.org/drawingml/2006/main">
              <a:rPr spc="-40" dirty="0"/>
              <a:t>نظام </a:t>
            </a:r>
            <a:r xmlns:a="http://schemas.openxmlformats.org/drawingml/2006/main">
              <a:rPr spc="-15" dirty="0"/>
              <a:t>معقد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5" dirty="0"/>
              <a:t>نظرية: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أ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pc="-15" dirty="0"/>
              <a:t>"معقد</a:t>
            </a:r>
            <a:r xmlns:a="http://schemas.openxmlformats.org/drawingml/2006/main">
              <a:rPr spc="-890" dirty="0"/>
              <a:t> </a:t>
            </a:r>
            <a:r xmlns:a="http://schemas.openxmlformats.org/drawingml/2006/main">
              <a:rPr spc="-10" dirty="0"/>
              <a:t>متكيف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35" dirty="0"/>
              <a:t>نظام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(كاس)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401317"/>
            <a:ext cx="5495290" cy="5330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هي: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4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40000"/>
              </a:lnSpc>
              <a:spcBef>
                <a:spcPts val="2330"/>
              </a:spcBef>
              <a:buClr>
                <a:srgbClr val="000000"/>
              </a:buClr>
              <a:buFont typeface="Calibri"/>
              <a:buAutoNum type="arabicPeriod"/>
              <a:tabLst>
                <a:tab pos="662305" algn="l"/>
              </a:tabLst>
              <a:bidi/>
            </a:pPr>
            <a:r xmlns:a="http://schemas.openxmlformats.org/drawingml/2006/main">
              <a:rPr sz="3000" i="1" spc="-20" dirty="0">
                <a:solidFill>
                  <a:srgbClr val="4F81BC"/>
                </a:solidFill>
                <a:latin typeface="Calibri"/>
                <a:cs typeface="Calibri"/>
              </a:rPr>
              <a:t>معقد</a:t>
            </a:r>
            <a:r xmlns:a="http://schemas.openxmlformats.org/drawingml/2006/main">
              <a:rPr sz="3000" i="1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لأن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إنها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متنوع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مكون </a:t>
            </a:r>
            <a:r xmlns:a="http://schemas.openxmlformats.org/drawingml/2006/main"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من</a:t>
            </a:r>
            <a:r xmlns:a="http://schemas.openxmlformats.org/drawingml/2006/main">
              <a:rPr sz="30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0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ل</a:t>
            </a:r>
            <a:r xmlns:a="http://schemas.openxmlformats.org/drawingml/2006/main">
              <a:rPr sz="30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كثير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انا </a:t>
            </a:r>
            <a:r xmlns:a="http://schemas.openxmlformats.org/drawingml/2006/main"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مترابطة</a:t>
            </a:r>
            <a:r xmlns:a="http://schemas.openxmlformats.org/drawingml/2006/main">
              <a:rPr sz="3000" u="sng" spc="-3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عناصر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AutoNum type="arabicPeriod"/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eriod"/>
            </a:pPr>
            <a:endParaRPr sz="23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40100"/>
              </a:lnSpc>
              <a:buClr>
                <a:srgbClr val="000000"/>
              </a:buClr>
              <a:buAutoNum type="arabicPeriod"/>
              <a:tabLst>
                <a:tab pos="508000" algn="l"/>
              </a:tabLst>
              <a:bidi/>
            </a:pPr>
            <a:r xmlns:a="http://schemas.openxmlformats.org/drawingml/2006/main">
              <a:rPr sz="3000" i="1" spc="-10" dirty="0">
                <a:solidFill>
                  <a:srgbClr val="4F81BC"/>
                </a:solidFill>
                <a:latin typeface="Calibri"/>
                <a:cs typeface="Calibri"/>
              </a:rPr>
              <a:t>متكيف</a:t>
            </a:r>
            <a:r xmlns:a="http://schemas.openxmlformats.org/drawingml/2006/main">
              <a:rPr sz="3000" i="1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لأنه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يستطيع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يتعلم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خبرة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وتغير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724144" y="1557527"/>
            <a:ext cx="3420110" cy="5300980"/>
            <a:chOff x="5724144" y="1557527"/>
            <a:chExt cx="3420110" cy="530098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33288" y="1557527"/>
              <a:ext cx="3410711" cy="22311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3572255"/>
              <a:ext cx="3416807" cy="180136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24144" y="5228843"/>
              <a:ext cx="3416807" cy="162915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4158996" y="3357371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84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2311" y="6740650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1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5322"/>
            <a:ext cx="4079240" cy="57683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407670" marR="147320" indent="-216535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دونابيديان</a:t>
            </a:r>
            <a:r xmlns:a="http://schemas.openxmlformats.org/drawingml/2006/main">
              <a:rPr sz="3200" b="1" spc="-95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1F487C"/>
                </a:solidFill>
                <a:latin typeface="Calibri"/>
                <a:cs typeface="Calibri"/>
              </a:rPr>
              <a:t>نموذج</a:t>
            </a:r>
            <a:r xmlns:a="http://schemas.openxmlformats.org/drawingml/2006/main">
              <a:rPr sz="3200" b="1" spc="-7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0" dirty="0">
                <a:solidFill>
                  <a:srgbClr val="1F487C"/>
                </a:solidFill>
                <a:latin typeface="Calibri"/>
                <a:cs typeface="Calibri"/>
              </a:rPr>
              <a:t>(الأنظمة</a:t>
            </a:r>
            <a:r xmlns:a="http://schemas.openxmlformats.org/drawingml/2006/main">
              <a:rPr sz="3200" b="1" spc="-4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يقترب)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90000"/>
              </a:lnSpc>
              <a:spcBef>
                <a:spcPts val="960"/>
              </a:spcBef>
              <a:tabLst>
                <a:tab pos="3484879" algn="l"/>
              </a:tabLst>
              <a:bidi/>
            </a:pPr>
            <a:r xmlns:a="http://schemas.openxmlformats.org/drawingml/2006/main">
              <a:rPr sz="3300" spc="-10" dirty="0">
                <a:solidFill>
                  <a:srgbClr val="FF0000"/>
                </a:solidFill>
                <a:latin typeface="Calibri"/>
                <a:cs typeface="Calibri"/>
              </a:rPr>
              <a:t>العلاقة </a:t>
            </a:r>
            <a:r xmlns:a="http://schemas.openxmlformats.org/drawingml/2006/main"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السببية </a:t>
            </a:r>
            <a:r xmlns:a="http://schemas.openxmlformats.org/drawingml/2006/main">
              <a:rPr sz="3300" spc="-5" dirty="0">
                <a:solidFill>
                  <a:srgbClr val="FF0000"/>
                </a:solidFill>
                <a:latin typeface="Calibri"/>
                <a:cs typeface="Calibri"/>
              </a:rPr>
              <a:t>"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الاحتمالات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وليس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اليقينيات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؛</a:t>
            </a:r>
            <a:r xmlns:a="http://schemas.openxmlformats.org/drawingml/2006/main">
              <a:rPr sz="33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2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حضور</a:t>
            </a:r>
            <a:r xmlns:a="http://schemas.openxmlformats.org/drawingml/2006/main">
              <a:rPr sz="3300" spc="2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ل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3170"/>
              </a:lnSpc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فردي</a:t>
            </a:r>
            <a:r xmlns:a="http://schemas.openxmlformats.org/drawingml/2006/main">
              <a:rPr sz="33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5" dirty="0">
                <a:latin typeface="Calibri"/>
                <a:cs typeface="Calibri"/>
              </a:rPr>
              <a:t>عوامل".</a:t>
            </a:r>
            <a:endParaRPr xmlns:a="http://schemas.openxmlformats.org/drawingml/2006/main" sz="3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3700" b="1" spc="-10" dirty="0">
                <a:solidFill>
                  <a:srgbClr val="4F81BC"/>
                </a:solidFill>
                <a:latin typeface="Calibri"/>
                <a:cs typeface="Calibri"/>
              </a:rPr>
              <a:t>بناء</a:t>
            </a:r>
            <a:endParaRPr xmlns:a="http://schemas.openxmlformats.org/drawingml/2006/main" sz="37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80000"/>
              </a:lnSpc>
              <a:bidi/>
            </a:pPr>
            <a:r xmlns:a="http://schemas.openxmlformats.org/drawingml/2006/main">
              <a:rPr sz="3300" spc="-5" dirty="0">
                <a:latin typeface="Calibri"/>
                <a:cs typeface="Calibri"/>
              </a:rPr>
              <a:t>هل 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هو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شهادة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التابع</a:t>
            </a:r>
            <a:r xmlns:a="http://schemas.openxmlformats.org/drawingml/2006/main">
              <a:rPr sz="33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300" spc="-7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35" dirty="0">
                <a:latin typeface="Calibri"/>
                <a:cs typeface="Calibri"/>
              </a:rPr>
              <a:t>المنظمة</a:t>
            </a:r>
            <a:r xmlns:a="http://schemas.openxmlformats.org/drawingml/2006/main">
              <a:rPr sz="33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5" dirty="0">
                <a:latin typeface="Calibri"/>
                <a:cs typeface="Calibri"/>
              </a:rPr>
              <a:t>سعة</a:t>
            </a:r>
            <a:r xmlns:a="http://schemas.openxmlformats.org/drawingml/2006/main">
              <a:rPr sz="3300" spc="-7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3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يمد</a:t>
            </a:r>
            <a:r xmlns:a="http://schemas.openxmlformats.org/drawingml/2006/main">
              <a:rPr sz="33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3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3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55591" y="0"/>
            <a:ext cx="4788408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12191" y="0"/>
            <a:ext cx="9170035" cy="6858000"/>
            <a:chOff x="-12191" y="0"/>
            <a:chExt cx="9170035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79" y="0"/>
              <a:ext cx="3172968" cy="333451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03447" y="0"/>
              <a:ext cx="5940551" cy="35722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3212591"/>
              <a:ext cx="3203448" cy="36454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6" y="3453383"/>
              <a:ext cx="2988563" cy="340461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48228" y="3572255"/>
              <a:ext cx="2735579" cy="328574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62" y="3335273"/>
              <a:ext cx="9144000" cy="238125"/>
            </a:xfrm>
            <a:custGeom>
              <a:avLst/>
              <a:gdLst/>
              <a:ahLst/>
              <a:cxnLst/>
              <a:rect l="l" t="t" r="r" b="b"/>
              <a:pathLst>
                <a:path w="9144000" h="238125">
                  <a:moveTo>
                    <a:pt x="9025128" y="0"/>
                  </a:moveTo>
                  <a:lnTo>
                    <a:pt x="9025128" y="59436"/>
                  </a:lnTo>
                  <a:lnTo>
                    <a:pt x="118869" y="59436"/>
                  </a:lnTo>
                  <a:lnTo>
                    <a:pt x="118869" y="0"/>
                  </a:lnTo>
                  <a:lnTo>
                    <a:pt x="0" y="118872"/>
                  </a:lnTo>
                  <a:lnTo>
                    <a:pt x="118869" y="237743"/>
                  </a:lnTo>
                  <a:lnTo>
                    <a:pt x="118869" y="178308"/>
                  </a:lnTo>
                  <a:lnTo>
                    <a:pt x="9025128" y="178308"/>
                  </a:lnTo>
                  <a:lnTo>
                    <a:pt x="9025128" y="237743"/>
                  </a:lnTo>
                  <a:lnTo>
                    <a:pt x="9144000" y="118872"/>
                  </a:lnTo>
                  <a:lnTo>
                    <a:pt x="9025128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62" y="3335273"/>
              <a:ext cx="9144000" cy="238125"/>
            </a:xfrm>
            <a:custGeom>
              <a:avLst/>
              <a:gdLst/>
              <a:ahLst/>
              <a:cxnLst/>
              <a:rect l="l" t="t" r="r" b="b"/>
              <a:pathLst>
                <a:path w="9144000" h="238125">
                  <a:moveTo>
                    <a:pt x="0" y="118872"/>
                  </a:moveTo>
                  <a:lnTo>
                    <a:pt x="118869" y="0"/>
                  </a:lnTo>
                  <a:lnTo>
                    <a:pt x="118869" y="59436"/>
                  </a:lnTo>
                  <a:lnTo>
                    <a:pt x="9025128" y="59436"/>
                  </a:lnTo>
                  <a:lnTo>
                    <a:pt x="9025128" y="0"/>
                  </a:lnTo>
                  <a:lnTo>
                    <a:pt x="9144000" y="118872"/>
                  </a:lnTo>
                  <a:lnTo>
                    <a:pt x="9025128" y="237743"/>
                  </a:lnTo>
                  <a:lnTo>
                    <a:pt x="9025128" y="178308"/>
                  </a:lnTo>
                  <a:lnTo>
                    <a:pt x="118869" y="178308"/>
                  </a:lnTo>
                  <a:lnTo>
                    <a:pt x="118869" y="237743"/>
                  </a:lnTo>
                  <a:lnTo>
                    <a:pt x="0" y="118872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546" y="48895"/>
            <a:ext cx="328612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200" spc="-5" dirty="0">
                <a:solidFill>
                  <a:srgbClr val="4F81BC"/>
                </a:solidFill>
              </a:rPr>
              <a:t>بناء</a:t>
            </a:r>
            <a:r xmlns:a="http://schemas.openxmlformats.org/drawingml/2006/main">
              <a:rPr sz="3200" spc="-75" dirty="0">
                <a:solidFill>
                  <a:srgbClr val="4F81BC"/>
                </a:solidFill>
              </a:rPr>
              <a:t> </a:t>
            </a:r>
            <a:r xmlns:a="http://schemas.openxmlformats.org/drawingml/2006/main">
              <a:rPr sz="3200" spc="-5" dirty="0">
                <a:solidFill>
                  <a:srgbClr val="4F81BC"/>
                </a:solidFill>
              </a:rPr>
              <a:t>أمثلة</a:t>
            </a:r>
            <a:endParaRPr xmlns:a="http://schemas.openxmlformats.org/drawingml/2006/main"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813892"/>
            <a:ext cx="3248025" cy="13684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96850" indent="-184785">
              <a:lnSpc>
                <a:spcPct val="100000"/>
              </a:lnSpc>
              <a:spcBef>
                <a:spcPts val="105"/>
              </a:spcBef>
              <a:buChar char="•"/>
              <a:tabLst>
                <a:tab pos="197485" algn="l"/>
              </a:tabLst>
              <a:bidi/>
            </a:pPr>
            <a:r xmlns:a="http://schemas.openxmlformats.org/drawingml/2006/main">
              <a:rPr sz="2000" spc="-1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لا.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 marR="5080" indent="55880">
              <a:lnSpc>
                <a:spcPct val="170000"/>
              </a:lnSpc>
              <a:spcBef>
                <a:spcPts val="5"/>
              </a:spcBef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ممرضة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مناسبة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0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نسبة.</a:t>
            </a:r>
            <a:r xmlns:a="http://schemas.openxmlformats.org/drawingml/2006/main">
              <a:rPr sz="2000" spc="-434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25" dirty="0">
                <a:latin typeface="Calibri"/>
                <a:cs typeface="Calibri"/>
              </a:rPr>
              <a:t>مُدرب</a:t>
            </a:r>
            <a:r xmlns:a="http://schemas.openxmlformats.org/drawingml/2006/main">
              <a:rPr sz="2000" spc="-15" dirty="0">
                <a:latin typeface="Calibri"/>
                <a:cs typeface="Calibri"/>
              </a:rPr>
              <a:t> طاقم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التمريض </a:t>
            </a:r>
            <a:r xmlns:a="http://schemas.openxmlformats.org/drawingml/2006/main">
              <a:rPr sz="2000" spc="-40" dirty="0">
                <a:latin typeface="Calibri"/>
                <a:cs typeface="Calibri"/>
              </a:rPr>
              <a:t>.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2368753"/>
            <a:ext cx="3014345" cy="1306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96850" indent="-184785">
              <a:lnSpc>
                <a:spcPct val="100000"/>
              </a:lnSpc>
              <a:spcBef>
                <a:spcPts val="105"/>
              </a:spcBef>
              <a:buChar char="•"/>
              <a:tabLst>
                <a:tab pos="197485" algn="l"/>
              </a:tabLst>
              <a:bidi/>
            </a:pPr>
            <a:r xmlns:a="http://schemas.openxmlformats.org/drawingml/2006/main">
              <a:rPr sz="2000" spc="-15" dirty="0"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2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المؤهلات.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000"/>
              </a:lnSpc>
              <a:spcBef>
                <a:spcPts val="480"/>
              </a:spcBef>
              <a:tabLst>
                <a:tab pos="1750060" algn="l"/>
              </a:tabLst>
              <a:bidi/>
            </a:pPr>
            <a:r xmlns:a="http://schemas.openxmlformats.org/drawingml/2006/main">
              <a:rPr sz="2000" spc="5" dirty="0">
                <a:latin typeface="Calibri"/>
                <a:cs typeface="Calibri"/>
              </a:rPr>
              <a:t>شهادات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أطباء </a:t>
            </a:r>
            <a:r xmlns:a="http://schemas.openxmlformats.org/drawingml/2006/main">
              <a:rPr sz="2000" spc="-40" dirty="0">
                <a:latin typeface="Calibri"/>
                <a:cs typeface="Calibri"/>
              </a:rPr>
              <a:t>وصيادلة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.</a:t>
            </a:r>
            <a:r xmlns:a="http://schemas.openxmlformats.org/drawingml/2006/main">
              <a:rPr sz="2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​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8207" y="2887472"/>
            <a:ext cx="5162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2000" spc="-5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2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​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862832"/>
            <a:ext cx="304800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96850" indent="-184785">
              <a:lnSpc>
                <a:spcPct val="100000"/>
              </a:lnSpc>
              <a:spcBef>
                <a:spcPts val="100"/>
              </a:spcBef>
              <a:buChar char="•"/>
              <a:tabLst>
                <a:tab pos="197485" algn="l"/>
              </a:tabLst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تنظيمي</a:t>
            </a:r>
            <a:r xmlns:a="http://schemas.openxmlformats.org/drawingml/2006/main">
              <a:rPr sz="2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جدول.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000"/>
              </a:lnSpc>
              <a:spcBef>
                <a:spcPts val="484"/>
              </a:spcBef>
              <a:buChar char="•"/>
              <a:tabLst>
                <a:tab pos="426720" algn="l"/>
                <a:tab pos="427355" algn="l"/>
                <a:tab pos="1762125" algn="l"/>
              </a:tabLst>
              <a:bidi/>
            </a:pPr>
            <a:r xmlns:a="http://schemas.openxmlformats.org/drawingml/2006/main">
              <a:rPr sz="2000" spc="-35" dirty="0">
                <a:latin typeface="Calibri"/>
                <a:cs typeface="Calibri"/>
              </a:rPr>
              <a:t>الموارد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المعدات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الأسرة </a:t>
            </a:r>
            <a:endParaRPr xmlns:a="http://schemas.openxmlformats.org/drawingml/2006/main" sz="2000">
              <a:latin typeface="Calibri"/>
              <a:cs typeface="Calibri"/>
            </a:endParaRPr>
            <a:r xmlns:a="http://schemas.openxmlformats.org/drawingml/2006/main">
              <a:rPr sz="2000" spc="-25" dirty="0">
                <a:latin typeface="Calibri"/>
                <a:cs typeface="Calibri"/>
              </a:rPr>
              <a:t>.....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) 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.</a:t>
            </a:r>
            <a:r xmlns:a="http://schemas.openxmlformats.org/drawingml/2006/main">
              <a:rPr sz="2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​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387978" y="4381246"/>
            <a:ext cx="81788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ميزانية،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356656"/>
            <a:ext cx="3955415" cy="136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2000" spc="-5" dirty="0">
                <a:latin typeface="Calibri"/>
                <a:cs typeface="Calibri"/>
              </a:rPr>
              <a:t>حاسوب</a:t>
            </a:r>
            <a:r xmlns:a="http://schemas.openxmlformats.org/drawingml/2006/main">
              <a:rPr sz="2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20" dirty="0">
                <a:latin typeface="Calibri"/>
                <a:cs typeface="Calibri"/>
              </a:rPr>
              <a:t>الانظمة</a:t>
            </a:r>
            <a:r xmlns:a="http://schemas.openxmlformats.org/drawingml/2006/main">
              <a:rPr sz="20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متاح.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685"/>
              </a:spcBef>
              <a:bidi/>
            </a:pPr>
            <a:r xmlns:a="http://schemas.openxmlformats.org/drawingml/2006/main">
              <a:rPr sz="2000" spc="-5" dirty="0">
                <a:latin typeface="Calibri"/>
                <a:cs typeface="Calibri"/>
              </a:rPr>
              <a:t>تم التحديث</a:t>
            </a:r>
            <a:r xmlns:a="http://schemas.openxmlformats.org/drawingml/2006/main">
              <a:rPr sz="2000" spc="409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10" dirty="0">
                <a:latin typeface="Calibri"/>
                <a:cs typeface="Calibri"/>
              </a:rPr>
              <a:t>علاج</a:t>
            </a:r>
            <a:r xmlns:a="http://schemas.openxmlformats.org/drawingml/2006/main">
              <a:rPr sz="2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المبادئ التوجيهية.</a:t>
            </a:r>
            <a:endParaRPr xmlns:a="http://schemas.openxmlformats.org/drawingml/2006/main" sz="2000">
              <a:latin typeface="Calibri"/>
              <a:cs typeface="Calibri"/>
            </a:endParaRPr>
          </a:p>
          <a:p>
            <a:pPr xmlns:a="http://schemas.openxmlformats.org/drawingml/2006/main" marL="196850" indent="-184785">
              <a:lnSpc>
                <a:spcPct val="100000"/>
              </a:lnSpc>
              <a:spcBef>
                <a:spcPts val="1680"/>
              </a:spcBef>
              <a:buChar char="•"/>
              <a:tabLst>
                <a:tab pos="197485" algn="l"/>
              </a:tabLst>
              <a:bidi/>
            </a:pPr>
            <a:r xmlns:a="http://schemas.openxmlformats.org/drawingml/2006/main">
              <a:rPr sz="2000" spc="-10" dirty="0">
                <a:latin typeface="Calibri"/>
                <a:cs typeface="Calibri"/>
              </a:rPr>
              <a:t>مستشفى</a:t>
            </a:r>
            <a:r xmlns:a="http://schemas.openxmlformats.org/drawingml/2006/main">
              <a:rPr sz="2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جيد</a:t>
            </a:r>
            <a:r xmlns:a="http://schemas.openxmlformats.org/drawingml/2006/main">
              <a:rPr sz="2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جغرافي</a:t>
            </a:r>
            <a:r xmlns:a="http://schemas.openxmlformats.org/drawingml/2006/main">
              <a:rPr sz="2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000" spc="-5" dirty="0">
                <a:latin typeface="Calibri"/>
                <a:cs typeface="Calibri"/>
              </a:rPr>
              <a:t>موقع.</a:t>
            </a:r>
            <a:endParaRPr xmlns:a="http://schemas.openxmlformats.org/drawingml/2006/main" sz="20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140708" y="1470389"/>
            <a:ext cx="5003800" cy="5387975"/>
            <a:chOff x="4140708" y="1470389"/>
            <a:chExt cx="5003800" cy="53879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0708" y="1470389"/>
              <a:ext cx="4838699" cy="1239282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3964" y="3584447"/>
              <a:ext cx="2103119" cy="92506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87084" y="4509515"/>
              <a:ext cx="2732532" cy="1036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87084" y="3570731"/>
              <a:ext cx="2732532" cy="108203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27457" y="4725365"/>
              <a:ext cx="2000688" cy="87685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00216" y="5545835"/>
              <a:ext cx="2843784" cy="131216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83964" y="5445250"/>
              <a:ext cx="2103119" cy="141274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283964" y="2548127"/>
              <a:ext cx="4860035" cy="1024127"/>
            </a:xfrm>
            <a:prstGeom prst="rect">
              <a:avLst/>
            </a:prstGeom>
          </p:spPr>
        </p:pic>
      </p:grpSp>
      <p:pic>
        <p:nvPicPr>
          <p:cNvPr id="18" name="object 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4140708" y="68580"/>
            <a:ext cx="2363969" cy="1325880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683734" y="15240"/>
            <a:ext cx="2288118" cy="13975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3842385" cy="2143125"/>
          </a:xfrm>
          <a:prstGeom prst="rect">
            <a:avLst/>
          </a:prstGeom>
        </p:spPr>
        <p:txBody>
          <a:bodyPr vert="horz" wrap="square" lIns="0" tIns="248285" rIns="0" bIns="0" rtlCol="0">
            <a:spAutoFit/>
          </a:bodyPr>
          <a:lstStyle/>
          <a:p>
            <a:pPr xmlns:a="http://schemas.openxmlformats.org/drawingml/2006/main" algn="ctr">
              <a:lnSpc>
                <a:spcPct val="100000"/>
              </a:lnSpc>
              <a:spcBef>
                <a:spcPts val="1955"/>
              </a:spcBef>
              <a:bidi/>
            </a:pPr>
            <a:r xmlns:a="http://schemas.openxmlformats.org/drawingml/2006/main">
              <a:rPr sz="3600" b="1" spc="-10" dirty="0">
                <a:solidFill>
                  <a:srgbClr val="4F81BC"/>
                </a:solidFill>
                <a:latin typeface="Calibri"/>
                <a:cs typeface="Calibri"/>
              </a:rPr>
              <a:t>عملية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12065" marR="5080" indent="-3810" algn="ctr">
              <a:lnSpc>
                <a:spcPct val="100000"/>
              </a:lnSpc>
              <a:spcBef>
                <a:spcPts val="1855"/>
              </a:spcBef>
              <a:tabLst>
                <a:tab pos="2132330" algn="l"/>
                <a:tab pos="2859405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600" spc="2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spc="2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إجراءات/</a:t>
            </a:r>
            <a:r xmlns:a="http://schemas.openxmlformats.org/drawingml/2006/main">
              <a:rPr sz="3600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تسلسل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الخطوات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938654"/>
            <a:ext cx="383984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100"/>
              </a:spcBef>
              <a:tabLst>
                <a:tab pos="1494155" algn="l"/>
                <a:tab pos="2416175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تقدم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الرعاية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8861" y="2487295"/>
            <a:ext cx="26028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2205990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أنا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أقصد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أن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035630"/>
            <a:ext cx="212407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1891664" algn="l"/>
              </a:tabLst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إنتاج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521966" y="3035630"/>
            <a:ext cx="13944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5" dirty="0">
                <a:latin typeface="Calibri"/>
                <a:cs typeface="Calibri"/>
              </a:rPr>
              <a:t>مرغوب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584829"/>
            <a:ext cx="19716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النتائج.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581143"/>
            <a:ext cx="5248656" cy="2276855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895344" y="0"/>
            <a:ext cx="5248910" cy="6858000"/>
            <a:chOff x="3895344" y="0"/>
            <a:chExt cx="5248910" cy="685800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74731" y="3672804"/>
              <a:ext cx="3669267" cy="318519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95344" y="0"/>
              <a:ext cx="5248655" cy="2095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45636" y="1917192"/>
              <a:ext cx="5148071" cy="17434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3839845" cy="3202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440055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عملية</a:t>
            </a:r>
            <a:r xmlns:a="http://schemas.openxmlformats.org/drawingml/2006/main">
              <a:rPr sz="3200" b="1" spc="-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أمثلة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2266950" indent="-2254250">
              <a:lnSpc>
                <a:spcPct val="100000"/>
              </a:lnSpc>
              <a:spcBef>
                <a:spcPts val="2360"/>
              </a:spcBef>
              <a:buChar char="•"/>
              <a:tabLst>
                <a:tab pos="2266315" algn="l"/>
                <a:tab pos="2266950" algn="l"/>
              </a:tabLst>
              <a:bidi/>
            </a:pPr>
            <a:r xmlns:a="http://schemas.openxmlformats.org/drawingml/2006/main">
              <a:rPr sz="3200" spc="-5" dirty="0">
                <a:latin typeface="Arial MT"/>
                <a:cs typeface="Arial MT"/>
              </a:rPr>
              <a:t>خدمات</a:t>
            </a:r>
            <a:endParaRPr xmlns:a="http://schemas.openxmlformats.org/drawingml/2006/main" sz="3200">
              <a:latin typeface="Arial MT"/>
              <a:cs typeface="Arial MT"/>
            </a:endParaRPr>
          </a:p>
          <a:p>
            <a:pPr xmlns:a="http://schemas.openxmlformats.org/drawingml/2006/main" marL="12700" marR="6350">
              <a:lnSpc>
                <a:spcPct val="100000"/>
              </a:lnSpc>
              <a:spcBef>
                <a:spcPts val="85"/>
              </a:spcBef>
              <a:tabLst>
                <a:tab pos="3170555" algn="l"/>
              </a:tabLst>
              <a:bidi/>
            </a:pPr>
            <a:r xmlns:a="http://schemas.openxmlformats.org/drawingml/2006/main">
              <a:rPr sz="3200" dirty="0">
                <a:latin typeface="Arial MT"/>
                <a:cs typeface="Arial MT"/>
              </a:rPr>
              <a:t>( </a:t>
            </a:r>
            <a:r xmlns:a="http://schemas.openxmlformats.org/drawingml/2006/main">
              <a:rPr sz="3200" spc="-15" dirty="0">
                <a:latin typeface="Arial MT"/>
                <a:cs typeface="Arial MT"/>
              </a:rPr>
              <a:t>التسجيل </a:t>
            </a:r>
            <a:r xmlns:a="http://schemas.openxmlformats.org/drawingml/2006/main">
              <a:rPr sz="3200" spc="-15" dirty="0">
                <a:latin typeface="Arial MT"/>
                <a:cs typeface="Arial MT"/>
              </a:rPr>
              <a:t>، </a:t>
            </a:r>
            <a:r xmlns:a="http://schemas.openxmlformats.org/drawingml/2006/main">
              <a:rPr sz="3200" spc="-15" dirty="0">
                <a:latin typeface="Arial MT"/>
                <a:cs typeface="Arial MT"/>
              </a:rPr>
              <a:t>المختبر 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، </a:t>
            </a:r>
            <a:r xmlns:a="http://schemas.openxmlformats.org/drawingml/2006/main">
              <a:rPr sz="3200" spc="-25" dirty="0">
                <a:latin typeface="Arial MT"/>
                <a:cs typeface="Arial MT"/>
              </a:rPr>
              <a:t>الصيدلة </a:t>
            </a:r>
            <a:endParaRPr xmlns:a="http://schemas.openxmlformats.org/drawingml/2006/main" sz="3200">
              <a:latin typeface="Arial MT"/>
              <a:cs typeface="Arial MT"/>
            </a:endParaRPr>
            <a:r xmlns:a="http://schemas.openxmlformats.org/drawingml/2006/main">
              <a:rPr sz="3200" spc="-10" dirty="0">
                <a:latin typeface="Arial MT"/>
                <a:cs typeface="Arial MT"/>
              </a:rPr>
              <a:t>... 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)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spc="-2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​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Arial MT"/>
              <a:cs typeface="Arial MT"/>
            </a:endParaRPr>
          </a:p>
          <a:p>
            <a:pPr xmlns:a="http://schemas.openxmlformats.org/drawingml/2006/main" marL="408940" indent="-396240">
              <a:lnSpc>
                <a:spcPct val="100000"/>
              </a:lnSpc>
              <a:spcBef>
                <a:spcPts val="5"/>
              </a:spcBef>
              <a:buChar char="•"/>
              <a:tabLst>
                <a:tab pos="408305" algn="l"/>
                <a:tab pos="408940" algn="l"/>
                <a:tab pos="1974214" algn="l"/>
              </a:tabLst>
              <a:bidi/>
            </a:pPr>
            <a:r xmlns:a="http://schemas.openxmlformats.org/drawingml/2006/main">
              <a:rPr sz="3200" spc="-5" dirty="0">
                <a:latin typeface="Arial MT"/>
                <a:cs typeface="Arial MT"/>
              </a:rPr>
              <a:t>العمليات </a:t>
            </a:r>
            <a:endParaRPr xmlns:a="http://schemas.openxmlformats.org/drawingml/2006/main" sz="3200">
              <a:latin typeface="Arial MT"/>
              <a:cs typeface="Arial MT"/>
            </a:endParaRPr>
            <a:r xmlns:a="http://schemas.openxmlformats.org/drawingml/2006/main">
              <a:rPr sz="3200" dirty="0">
                <a:latin typeface="Arial MT"/>
                <a:cs typeface="Arial MT"/>
              </a:rPr>
              <a:t>السريرية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3080766"/>
            <a:ext cx="124396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1117600" algn="l"/>
              </a:tabLst>
              <a:bidi/>
            </a:pPr>
            <a:r xmlns:a="http://schemas.openxmlformats.org/drawingml/2006/main">
              <a:rPr sz="3200" dirty="0">
                <a:latin typeface="Arial MT"/>
                <a:cs typeface="Arial MT"/>
              </a:rPr>
              <a:t>( </a:t>
            </a:r>
            <a:r xmlns:a="http://schemas.openxmlformats.org/drawingml/2006/main">
              <a:rPr sz="3200" spc="-5" dirty="0">
                <a:latin typeface="Arial MT"/>
                <a:cs typeface="Arial MT"/>
              </a:rPr>
              <a:t>تتت 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،</a:t>
            </a:r>
            <a:endParaRPr xmlns:a="http://schemas.openxmlformats.org/drawingml/2006/main" sz="32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2138" y="3080766"/>
            <a:ext cx="23056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5" dirty="0">
                <a:latin typeface="Arial MT"/>
                <a:cs typeface="Arial MT"/>
              </a:rPr>
              <a:t>تقدير،</a:t>
            </a:r>
            <a:endParaRPr xmlns:a="http://schemas.openxmlformats.org/drawingml/2006/main" sz="32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289153"/>
            <a:ext cx="3837940" cy="2049145"/>
          </a:xfrm>
          <a:prstGeom prst="rect">
            <a:avLst/>
          </a:prstGeom>
        </p:spPr>
        <p:txBody>
          <a:bodyPr vert="horz" wrap="square" lIns="0" tIns="2921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300"/>
              </a:spcBef>
              <a:bidi/>
            </a:pPr>
            <a:r xmlns:a="http://schemas.openxmlformats.org/drawingml/2006/main">
              <a:rPr sz="3200" spc="-5" dirty="0">
                <a:latin typeface="Arial MT"/>
                <a:cs typeface="Arial MT"/>
              </a:rPr>
              <a:t>دواء...)</a:t>
            </a:r>
            <a:endParaRPr xmlns:a="http://schemas.openxmlformats.org/drawingml/2006/main" sz="3200">
              <a:latin typeface="Arial MT"/>
              <a:cs typeface="Arial MT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2210"/>
              </a:spcBef>
              <a:buChar char="•"/>
              <a:tabLst>
                <a:tab pos="364490" algn="l"/>
                <a:tab pos="365125" algn="l"/>
                <a:tab pos="3147695" algn="l"/>
              </a:tabLst>
              <a:bidi/>
            </a:pPr>
            <a:r xmlns:a="http://schemas.openxmlformats.org/drawingml/2006/main">
              <a:rPr sz="3200" dirty="0">
                <a:latin typeface="Arial MT"/>
                <a:cs typeface="Arial MT"/>
              </a:rPr>
              <a:t>الإدارة </a:t>
            </a:r>
            <a:r xmlns:a="http://schemas.openxmlformats.org/drawingml/2006/main">
              <a:rPr sz="3200" spc="-15" dirty="0">
                <a:latin typeface="Arial MT"/>
                <a:cs typeface="Arial MT"/>
              </a:rPr>
              <a:t>والتنظيم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spc="-1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spc="-1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spc="-10" dirty="0">
                <a:latin typeface="Arial MT"/>
                <a:cs typeface="Arial MT"/>
              </a:rPr>
              <a:t>​</a:t>
            </a:r>
            <a:r xmlns:a="http://schemas.openxmlformats.org/drawingml/2006/main">
              <a:rPr sz="3200" spc="-5" dirty="0">
                <a:latin typeface="Arial MT"/>
                <a:cs typeface="Arial MT"/>
              </a:rPr>
              <a:t>​</a:t>
            </a:r>
            <a:endParaRPr xmlns:a="http://schemas.openxmlformats.org/drawingml/2006/main" sz="3200">
              <a:latin typeface="Arial MT"/>
              <a:cs typeface="Arial MT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91655" y="4221479"/>
              <a:ext cx="2752343" cy="164744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5928" y="3896867"/>
              <a:ext cx="2395728" cy="11521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145279" y="4770120"/>
              <a:ext cx="2142744" cy="107137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95928" y="2840735"/>
              <a:ext cx="5148071" cy="123596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212335" y="0"/>
              <a:ext cx="4748487" cy="134112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5279" y="0"/>
              <a:ext cx="1938527" cy="129692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355591" y="1296924"/>
              <a:ext cx="2016252" cy="148590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38900" y="1341119"/>
              <a:ext cx="2705099" cy="1499615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0" y="5841491"/>
              <a:ext cx="9144000" cy="101650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844796" y="2630423"/>
              <a:ext cx="1037844" cy="21031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164323" y="3883152"/>
              <a:ext cx="1440179" cy="28956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8491" y="3963923"/>
              <a:ext cx="1037843" cy="208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4450" y="0"/>
            <a:ext cx="177101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600" spc="-15" dirty="0">
                <a:solidFill>
                  <a:srgbClr val="4F81BC"/>
                </a:solidFill>
              </a:rPr>
              <a:t>حصيلة</a:t>
            </a:r>
            <a:endParaRPr xmlns:a="http://schemas.openxmlformats.org/drawingml/2006/main" sz="3600"/>
          </a:p>
        </p:txBody>
      </p:sp>
      <p:sp>
        <p:nvSpPr>
          <p:cNvPr id="3" name="object 3"/>
          <p:cNvSpPr txBox="1"/>
          <p:nvPr/>
        </p:nvSpPr>
        <p:spPr>
          <a:xfrm>
            <a:off x="78739" y="847090"/>
            <a:ext cx="383857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271780" indent="-259079">
              <a:lnSpc>
                <a:spcPct val="100000"/>
              </a:lnSpc>
              <a:spcBef>
                <a:spcPts val="95"/>
              </a:spcBef>
              <a:buChar char="•"/>
              <a:tabLst>
                <a:tab pos="271780" algn="l"/>
              </a:tabLst>
              <a:bidi/>
            </a:pPr>
            <a:r xmlns:a="http://schemas.openxmlformats.org/drawingml/2006/main">
              <a:rPr sz="2800" spc="-20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نتائج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الرعاية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85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أمثلة: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675"/>
              </a:spcBef>
              <a:buChar char="•"/>
              <a:tabLst>
                <a:tab pos="513715" algn="l"/>
                <a:tab pos="514350" algn="l"/>
                <a:tab pos="1858010" algn="l"/>
              </a:tabLst>
              <a:bidi/>
            </a:pP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السريرية</a:t>
            </a:r>
            <a:r xmlns:a="http://schemas.openxmlformats.org/drawingml/2006/main"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3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معدل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المضاعفات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معدل الوفيات</a:t>
            </a:r>
            <a:r xmlns:a="http://schemas.openxmlformats.org/drawingml/2006/main">
              <a:rPr sz="28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معدل..).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385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buChar char="•"/>
              <a:tabLst>
                <a:tab pos="419100" algn="l"/>
                <a:tab pos="419734" algn="l"/>
                <a:tab pos="2164715" algn="l"/>
                <a:tab pos="3124835" algn="l"/>
              </a:tabLst>
              <a:bidi/>
            </a:pPr>
            <a:r xmlns:a="http://schemas.openxmlformats.org/drawingml/2006/main">
              <a:rPr sz="2800" dirty="0">
                <a:latin typeface="Calibri"/>
                <a:cs typeface="Calibri"/>
              </a:rPr>
              <a:t>وظيفة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طويل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مصطلح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الصحة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حالة..).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285943"/>
            <a:ext cx="214947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735965" algn="l"/>
                <a:tab pos="736600" algn="l"/>
              </a:tabLst>
              <a:bidi/>
            </a:pPr>
            <a:r xmlns:a="http://schemas.openxmlformats.org/drawingml/2006/main">
              <a:rPr sz="2800" spc="-70" dirty="0">
                <a:latin typeface="Calibri"/>
                <a:cs typeface="Calibri"/>
              </a:rPr>
              <a:t>ملموس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4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4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(الرضا،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القبول).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7517" y="5285943"/>
            <a:ext cx="116903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R="5715" algn="r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(مريض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R="5080" algn="r">
              <a:lnSpc>
                <a:spcPct val="100000"/>
              </a:lnSpc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نظير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3842003" y="0"/>
            <a:ext cx="5302250" cy="6858000"/>
            <a:chOff x="3842003" y="0"/>
            <a:chExt cx="5302250" cy="6858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52671" y="0"/>
              <a:ext cx="5291327" cy="220522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24299" y="2205227"/>
              <a:ext cx="2609088" cy="149630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82739" y="3575303"/>
              <a:ext cx="2447544" cy="136550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3387" y="2261616"/>
              <a:ext cx="2596896" cy="145541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153598" y="5327536"/>
              <a:ext cx="2377186" cy="1530461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33387" y="5085587"/>
              <a:ext cx="2610611" cy="177241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24299" y="3552444"/>
              <a:ext cx="2353055" cy="1604771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842003" y="4940808"/>
              <a:ext cx="2313431" cy="2164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334255" y="6466331"/>
              <a:ext cx="1943100" cy="3916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030211" y="3422903"/>
              <a:ext cx="1511807" cy="3048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8425" cy="675767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80000"/>
              </a:lnSpc>
              <a:spcBef>
                <a:spcPts val="869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3200" spc="3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مقاسات/</a:t>
            </a:r>
            <a:r xmlns:a="http://schemas.openxmlformats.org/drawingml/2006/main">
              <a:rPr sz="3200" spc="3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FF0000"/>
                </a:solidFill>
                <a:latin typeface="Calibri"/>
                <a:cs typeface="Calibri"/>
              </a:rPr>
              <a:t>المؤشرات</a:t>
            </a:r>
            <a:r xmlns:a="http://schemas.openxmlformats.org/drawingml/2006/main">
              <a:rPr sz="3200" spc="33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(معظم</a:t>
            </a:r>
            <a:r xmlns:a="http://schemas.openxmlformats.org/drawingml/2006/main">
              <a:rPr sz="3200" spc="3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شائع)</a:t>
            </a:r>
            <a:r xmlns:a="http://schemas.openxmlformats.org/drawingml/2006/main">
              <a:rPr sz="3200" spc="3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أدوات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مستخدم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للقياس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أداء.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3555365">
              <a:lnSpc>
                <a:spcPts val="7680"/>
              </a:lnSpc>
              <a:spcBef>
                <a:spcPts val="900"/>
              </a:spcBef>
              <a:bidi/>
            </a:pPr>
            <a:r xmlns:a="http://schemas.openxmlformats.org/drawingml/2006/main">
              <a:rPr sz="3200" spc="-30" dirty="0">
                <a:solidFill>
                  <a:srgbClr val="4F81BC"/>
                </a:solidFill>
                <a:latin typeface="Calibri"/>
                <a:cs typeface="Calibri"/>
              </a:rPr>
              <a:t>أنواع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الأداء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المؤشرات: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حصيلة.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ts val="2945"/>
              </a:lnSpc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عملية.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1974850">
              <a:lnSpc>
                <a:spcPct val="200000"/>
              </a:lnSpc>
              <a:bidi/>
            </a:pP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يضع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مؤشر؟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يوافق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هو - هي؟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خطوات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تطوير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مؤشر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3100">
              <a:latin typeface="Calibri"/>
              <a:cs typeface="Calibri"/>
            </a:endParaRPr>
          </a:p>
          <a:p>
            <a:pPr xmlns:a="http://schemas.openxmlformats.org/drawingml/2006/main" marL="12700" marR="1975485">
              <a:lnSpc>
                <a:spcPct val="100000"/>
              </a:lnSpc>
              <a:bidi/>
            </a:pP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صفات</a:t>
            </a:r>
            <a:r xmlns:a="http://schemas.openxmlformats.org/drawingml/2006/main"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يقيس: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صالح،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موثوق،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محدد،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حساس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1124711"/>
            <a:ext cx="2561844" cy="1781556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08960" y="2014727"/>
            <a:ext cx="2857500" cy="1600200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19800" y="4241291"/>
            <a:ext cx="3124200" cy="2616835"/>
            <a:chOff x="6019800" y="4241291"/>
            <a:chExt cx="3124200" cy="261683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6856" y="4241291"/>
              <a:ext cx="2988563" cy="13685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019800" y="5446775"/>
              <a:ext cx="3124200" cy="34290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235952" y="5300471"/>
              <a:ext cx="1879092" cy="15575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11023"/>
            <a:ext cx="8986520" cy="64655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474345" algn="l"/>
                <a:tab pos="1574800" algn="l"/>
                <a:tab pos="3062605" algn="l"/>
                <a:tab pos="4929505" algn="l"/>
                <a:tab pos="5817870" algn="l"/>
                <a:tab pos="7304405" algn="l"/>
                <a:tab pos="7987030" algn="l"/>
              </a:tabLst>
              <a:bidi/>
            </a:pP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- </a:t>
            </a:r>
            <a:r xmlns:a="http://schemas.openxmlformats.org/drawingml/2006/main">
              <a:rPr sz="3200" b="1" spc="-35" dirty="0">
                <a:solidFill>
                  <a:srgbClr val="FF0000"/>
                </a:solidFill>
                <a:latin typeface="Calibri"/>
                <a:cs typeface="Calibri"/>
              </a:rPr>
              <a:t>هناك 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أربعة </a:t>
            </a:r>
            <a:r xmlns:a="http://schemas.openxmlformats.org/drawingml/2006/main">
              <a:rPr sz="3200" b="1" spc="-30" dirty="0">
                <a:solidFill>
                  <a:srgbClr val="FF0000"/>
                </a:solidFill>
                <a:latin typeface="Calibri"/>
                <a:cs typeface="Calibri"/>
              </a:rPr>
              <a:t>عوامل 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تؤثر 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200" b="1" spc="-60" dirty="0">
                <a:solidFill>
                  <a:srgbClr val="FF0000"/>
                </a:solidFill>
                <a:latin typeface="Calibri"/>
                <a:cs typeface="Calibri"/>
              </a:rPr>
              <a:t>الدرجة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التي</a:t>
            </a:r>
            <a:r xmlns:a="http://schemas.openxmlformats.org/drawingml/2006/main">
              <a:rPr sz="3200" b="1" spc="-45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2305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خدمات</a:t>
            </a:r>
            <a:r xmlns:a="http://schemas.openxmlformats.org/drawingml/2006/main"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يحقق</a:t>
            </a:r>
            <a:r xmlns:a="http://schemas.openxmlformats.org/drawingml/2006/main"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مرغوب</a:t>
            </a:r>
            <a:r xmlns:a="http://schemas.openxmlformats.org/drawingml/2006/main"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صحة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النتائج: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5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مرض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خطورة؛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0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العمليات</a:t>
            </a:r>
            <a:r xmlns:a="http://schemas.openxmlformats.org/drawingml/2006/main">
              <a:rPr sz="3200" spc="-4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الرعاية؛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07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الامتثال؛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07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عشوائي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مجهول الهوية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المتغيرات.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60000"/>
              </a:lnSpc>
              <a:spcBef>
                <a:spcPts val="775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2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1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الرعاية الصحية،</a:t>
            </a:r>
            <a:r xmlns:a="http://schemas.openxmlformats.org/drawingml/2006/main">
              <a:rPr sz="3200" spc="1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نحن</a:t>
            </a:r>
            <a:r xmlns:a="http://schemas.openxmlformats.org/drawingml/2006/main">
              <a:rPr sz="3200" spc="18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يملك</a:t>
            </a:r>
            <a:r xmlns:a="http://schemas.openxmlformats.org/drawingml/2006/main">
              <a:rPr sz="32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1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أعظم</a:t>
            </a:r>
            <a:r xmlns:a="http://schemas.openxmlformats.org/drawingml/2006/main">
              <a:rPr sz="3200" spc="1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32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200" spc="17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-7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العامل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الثاني :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العملية(العمليات)</a:t>
            </a:r>
            <a:r xmlns:a="http://schemas.openxmlformats.org/drawingml/2006/main"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الرعاية.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16623" y="1629155"/>
            <a:ext cx="2627375" cy="38709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4138" y="182626"/>
            <a:ext cx="734250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4400" spc="-5" dirty="0"/>
              <a:t>ال</a:t>
            </a:r>
            <a:r xmlns:a="http://schemas.openxmlformats.org/drawingml/2006/main">
              <a:rPr sz="4400" spc="-10" dirty="0"/>
              <a:t> </a:t>
            </a:r>
            <a:r xmlns:a="http://schemas.openxmlformats.org/drawingml/2006/main">
              <a:rPr sz="4400" spc="-5" dirty="0"/>
              <a:t>أساسي</a:t>
            </a:r>
            <a:r xmlns:a="http://schemas.openxmlformats.org/drawingml/2006/main">
              <a:rPr sz="4400" spc="-30" dirty="0"/>
              <a:t> </a:t>
            </a:r>
            <a:r xmlns:a="http://schemas.openxmlformats.org/drawingml/2006/main">
              <a:rPr sz="4400" spc="-5" dirty="0"/>
              <a:t>عناصر</a:t>
            </a:r>
            <a:r xmlns:a="http://schemas.openxmlformats.org/drawingml/2006/main">
              <a:rPr sz="4400" spc="-45" dirty="0"/>
              <a:t> </a:t>
            </a:r>
            <a:r xmlns:a="http://schemas.openxmlformats.org/drawingml/2006/main">
              <a:rPr sz="4400" dirty="0"/>
              <a:t>ل</a:t>
            </a:r>
            <a:r xmlns:a="http://schemas.openxmlformats.org/drawingml/2006/main">
              <a:rPr sz="4400" spc="-5" dirty="0"/>
              <a:t> </a:t>
            </a:r>
            <a:r xmlns:a="http://schemas.openxmlformats.org/drawingml/2006/main">
              <a:rPr sz="4400" dirty="0"/>
              <a:t>عملية</a:t>
            </a:r>
            <a:r xmlns:a="http://schemas.openxmlformats.org/drawingml/2006/main">
              <a:rPr sz="4400" spc="-10" dirty="0"/>
              <a:t>​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1292097"/>
            <a:ext cx="212153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هم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يشمل: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904101" y="4401692"/>
            <a:ext cx="169926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15" dirty="0">
                <a:latin typeface="Calibri"/>
                <a:cs typeface="Calibri"/>
              </a:rPr>
              <a:t>عملاء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2069719"/>
            <a:ext cx="5734050" cy="35921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المدخلات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الموردين.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تسلسل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خطوات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المعالجات.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المخرجات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عملاء.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2520"/>
              </a:spcBef>
              <a:buFont typeface="Arial MT"/>
              <a:buChar char="•"/>
              <a:tabLst>
                <a:tab pos="354965" algn="l"/>
                <a:tab pos="355600" algn="l"/>
                <a:tab pos="3098800" algn="l"/>
              </a:tabLst>
              <a:bidi/>
            </a:pPr>
            <a:r xmlns:a="http://schemas.openxmlformats.org/drawingml/2006/main">
              <a:rPr sz="3000" b="1" spc="-10" dirty="0">
                <a:latin typeface="Calibri"/>
                <a:cs typeface="Calibri"/>
              </a:rPr>
              <a:t>الموردين المعالجات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269875">
              <a:lnSpc>
                <a:spcPct val="100000"/>
              </a:lnSpc>
              <a:spcBef>
                <a:spcPts val="2525"/>
              </a:spcBef>
              <a:tabLst>
                <a:tab pos="1945005" algn="l"/>
                <a:tab pos="2840990" algn="l"/>
              </a:tabLst>
              <a:bidi/>
            </a:pPr>
            <a:r xmlns:a="http://schemas.openxmlformats.org/drawingml/2006/main">
              <a:rPr sz="3000" b="1" i="1" dirty="0">
                <a:latin typeface="Calibri"/>
                <a:cs typeface="Calibri"/>
              </a:rPr>
              <a:t>المدخلات =&gt; </a:t>
            </a:r>
            <a:r xmlns:a="http://schemas.openxmlformats.org/drawingml/2006/main">
              <a:rPr sz="3000" b="1" i="1" spc="-5" dirty="0">
                <a:latin typeface="Calibri"/>
                <a:cs typeface="Calibri"/>
              </a:rPr>
              <a:t>التسلسل</a:t>
            </a:r>
            <a:r xmlns:a="http://schemas.openxmlformats.org/drawingml/2006/main">
              <a:rPr sz="3000" b="1" i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i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b="1" i="1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i="1" spc="-10" dirty="0">
                <a:latin typeface="Calibri"/>
                <a:cs typeface="Calibri"/>
              </a:rPr>
              <a:t>خطوات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259448" y="5179314"/>
            <a:ext cx="210756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819785" algn="l"/>
              </a:tabLst>
              <a:bidi/>
            </a:pPr>
            <a:r xmlns:a="http://schemas.openxmlformats.org/drawingml/2006/main">
              <a:rPr sz="3000" b="1" i="1" spc="5" dirty="0">
                <a:latin typeface="Calibri"/>
                <a:cs typeface="Calibri"/>
              </a:rPr>
              <a:t>= </a:t>
            </a:r>
            <a:r xmlns:a="http://schemas.openxmlformats.org/drawingml/2006/main">
              <a:rPr sz="3000" b="1" i="1" dirty="0">
                <a:latin typeface="Calibri"/>
                <a:cs typeface="Calibri"/>
              </a:rPr>
              <a:t>&gt; </a:t>
            </a:r>
            <a:r xmlns:a="http://schemas.openxmlformats.org/drawingml/2006/main">
              <a:rPr sz="3000" b="1" i="1" spc="-5" dirty="0">
                <a:latin typeface="Calibri"/>
                <a:cs typeface="Calibri"/>
              </a:rPr>
              <a:t>إخراج</a:t>
            </a:r>
            <a:r xmlns:a="http://schemas.openxmlformats.org/drawingml/2006/main">
              <a:rPr sz="3000" b="1" i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i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i="1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90644" y="1300967"/>
            <a:ext cx="2142379" cy="1537813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6012179" y="1269491"/>
            <a:ext cx="3131820" cy="3167380"/>
            <a:chOff x="6012179" y="1269491"/>
            <a:chExt cx="3131820" cy="316738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1269491"/>
              <a:ext cx="2339340" cy="185623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2948940"/>
              <a:ext cx="3131819" cy="148742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35407"/>
            <a:ext cx="5855970" cy="61080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1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مبادئ</a:t>
            </a:r>
            <a:r xmlns:a="http://schemas.openxmlformats.org/drawingml/2006/main">
              <a:rPr sz="3000" spc="1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كان</a:t>
            </a:r>
            <a:r xmlns:a="http://schemas.openxmlformats.org/drawingml/2006/main">
              <a:rPr sz="3000" spc="1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أولاً</a:t>
            </a:r>
            <a:r xmlns:a="http://schemas.openxmlformats.org/drawingml/2006/main">
              <a:rPr sz="3000" spc="1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متطور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6350" algn="just">
              <a:lnSpc>
                <a:spcPct val="170000"/>
              </a:lnSpc>
              <a:spcBef>
                <a:spcPts val="5"/>
              </a:spcBef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مع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المنتجات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الاعتبار،</a:t>
            </a:r>
            <a:r xmlns:a="http://schemas.openxmlformats.org/drawingml/2006/main">
              <a:rPr sz="3000" spc="6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لا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خدمات.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7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هناك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يحتاج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إضافي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التكيف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الصحية لأن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المريض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هو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solidFill>
                  <a:srgbClr val="4F81BC"/>
                </a:solidFill>
                <a:latin typeface="Calibri"/>
                <a:cs typeface="Calibri"/>
              </a:rPr>
              <a:t>شخص،</a:t>
            </a:r>
            <a:r xmlns:a="http://schemas.openxmlformats.org/drawingml/2006/main">
              <a:rPr sz="3000" spc="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solidFill>
                  <a:srgbClr val="4F81BC"/>
                </a:solidFill>
                <a:latin typeface="Calibri"/>
                <a:cs typeface="Calibri"/>
              </a:rPr>
              <a:t>لا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solidFill>
                  <a:srgbClr val="4F81BC"/>
                </a:solidFill>
                <a:latin typeface="Calibri"/>
                <a:cs typeface="Calibri"/>
              </a:rPr>
              <a:t>منتج </a:t>
            </a:r>
            <a:r xmlns:a="http://schemas.openxmlformats.org/drawingml/2006/main">
              <a:rPr sz="3000" spc="-10" dirty="0">
                <a:solidFill>
                  <a:srgbClr val="4F81BC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715" indent="-342900" algn="just">
              <a:lnSpc>
                <a:spcPct val="170000"/>
              </a:lnSpc>
              <a:spcBef>
                <a:spcPts val="72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9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أصل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14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تتعلق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بالسلوك 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علم النفس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أخلاق مهنية.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4005071"/>
            <a:ext cx="1656714" cy="0"/>
          </a:xfrm>
          <a:custGeom>
            <a:avLst/>
            <a:gdLst/>
            <a:ahLst/>
            <a:cxnLst/>
            <a:rect l="l" t="t" r="r" b="b"/>
            <a:pathLst>
              <a:path w="1656714">
                <a:moveTo>
                  <a:pt x="0" y="0"/>
                </a:moveTo>
                <a:lnTo>
                  <a:pt x="1656207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9831" y="5516879"/>
            <a:ext cx="5544820" cy="0"/>
          </a:xfrm>
          <a:custGeom>
            <a:avLst/>
            <a:gdLst/>
            <a:ahLst/>
            <a:cxnLst/>
            <a:rect l="l" t="t" r="r" b="b"/>
            <a:pathLst>
              <a:path w="5544820">
                <a:moveTo>
                  <a:pt x="0" y="0"/>
                </a:moveTo>
                <a:lnTo>
                  <a:pt x="554456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6038088" y="1136841"/>
            <a:ext cx="3106420" cy="4135120"/>
            <a:chOff x="6038088" y="1136841"/>
            <a:chExt cx="3106420" cy="41351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38088" y="1711451"/>
              <a:ext cx="3105911" cy="181660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07237" y="1136841"/>
              <a:ext cx="3001140" cy="53356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71616" y="3529584"/>
              <a:ext cx="3066288" cy="1741931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166842" y="5410199"/>
            <a:ext cx="2875835" cy="1209673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071615" y="0"/>
            <a:ext cx="3066415" cy="1065530"/>
            <a:chOff x="6071615" y="0"/>
            <a:chExt cx="3066415" cy="1065530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1615" y="0"/>
              <a:ext cx="3066288" cy="105308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71615" y="900683"/>
              <a:ext cx="3066288" cy="1645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8988425" cy="685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3616960">
              <a:lnSpc>
                <a:spcPct val="12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b="1" spc="-5" dirty="0">
                <a:solidFill>
                  <a:srgbClr val="1F487C"/>
                </a:solidFill>
                <a:latin typeface="Calibri"/>
                <a:cs typeface="Calibri"/>
              </a:rPr>
              <a:t>العلاقة بين </a:t>
            </a:r>
            <a:r xmlns:a="http://schemas.openxmlformats.org/drawingml/2006/main"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العميل والمورد</a:t>
            </a:r>
            <a:r xmlns:a="http://schemas.openxmlformats.org/drawingml/2006/main">
              <a:rPr sz="3200" b="1" spc="-710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30" dirty="0">
                <a:solidFill>
                  <a:srgbClr val="1F487C"/>
                </a:solidFill>
                <a:latin typeface="Calibri"/>
                <a:cs typeface="Calibri"/>
              </a:rPr>
              <a:t>(ثلاثي</a:t>
            </a:r>
            <a:r xmlns:a="http://schemas.openxmlformats.org/drawingml/2006/main">
              <a:rPr sz="3200" b="1" dirty="0">
                <a:solidFill>
                  <a:srgbClr val="1F487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1F487C"/>
                </a:solidFill>
                <a:latin typeface="Calibri"/>
                <a:cs typeface="Calibri"/>
              </a:rPr>
              <a:t>دور)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spcBef>
                <a:spcPts val="765"/>
              </a:spcBef>
              <a:tabLst>
                <a:tab pos="953135" algn="l"/>
                <a:tab pos="2260600" algn="l"/>
                <a:tab pos="2737485" algn="l"/>
                <a:tab pos="3458845" algn="l"/>
                <a:tab pos="5668645" algn="l"/>
                <a:tab pos="6090920" algn="l"/>
                <a:tab pos="6455410" algn="l"/>
                <a:tab pos="7313295" algn="l"/>
                <a:tab pos="7819390" algn="l"/>
                <a:tab pos="8618220" algn="l"/>
              </a:tabLst>
              <a:bidi/>
            </a:pPr>
            <a:r xmlns:a="http://schemas.openxmlformats.org/drawingml/2006/main">
              <a:rPr sz="3200" spc="-55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فرد 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المنظمة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هو 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جزء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مجموعة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واحدة 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أكثر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العمليات.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الدعم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5" dirty="0">
                <a:solidFill>
                  <a:srgbClr val="4F81BC"/>
                </a:solidFill>
                <a:latin typeface="Calibri"/>
                <a:cs typeface="Calibri"/>
              </a:rPr>
              <a:t>طاقم عمل</a:t>
            </a:r>
            <a:r xmlns:a="http://schemas.openxmlformats.org/drawingml/2006/main">
              <a:rPr sz="32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هو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770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عميل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أولئك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التزويد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المدخلات.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buChar char="•"/>
              <a:tabLst>
                <a:tab pos="483234" algn="l"/>
                <a:tab pos="483870" algn="l"/>
                <a:tab pos="2425065" algn="l"/>
                <a:tab pos="4546600" algn="l"/>
                <a:tab pos="6762750" algn="l"/>
                <a:tab pos="8618220" algn="l"/>
              </a:tabLst>
              <a:bidi/>
            </a:pPr>
            <a:r xmlns:a="http://schemas.openxmlformats.org/drawingml/2006/main">
              <a:rPr sz="3200" spc="-50" dirty="0">
                <a:latin typeface="Calibri"/>
                <a:cs typeface="Calibri"/>
              </a:rPr>
              <a:t>العمليات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الإدارية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التشكيل </a:t>
            </a:r>
            <a:r xmlns:a="http://schemas.openxmlformats.org/drawingml/2006/main">
              <a:rPr sz="3200" spc="-85" dirty="0">
                <a:latin typeface="Calibri"/>
                <a:cs typeface="Calibri"/>
              </a:rPr>
              <a:t>الإداري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الفني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أو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الإداري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9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المهام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استخدام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المدخلات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•"/>
            </a:pPr>
            <a:endParaRPr sz="3750">
              <a:latin typeface="Calibri"/>
              <a:cs typeface="Calibri"/>
            </a:endParaRPr>
          </a:p>
          <a:p>
            <a:pPr xmlns:a="http://schemas.openxmlformats.org/drawingml/2006/main" marL="12700" marR="2867660">
              <a:lnSpc>
                <a:spcPct val="120000"/>
              </a:lnSpc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مزود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عملاء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تسليم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منتجات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أو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خدمات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(المخرجات).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7247" y="1917192"/>
            <a:ext cx="2151886" cy="206654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26023" y="0"/>
            <a:ext cx="3617975" cy="1269491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454140" y="4581143"/>
            <a:ext cx="2673985" cy="2277110"/>
            <a:chOff x="6454140" y="4581143"/>
            <a:chExt cx="2673985" cy="227711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54140" y="4869179"/>
              <a:ext cx="2673943" cy="1988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22436" y="4581143"/>
              <a:ext cx="301751" cy="2276855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396240" y="3429000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9495" y="4581144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8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807"/>
            <a:ext cx="8985250" cy="45142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الممارسين</a:t>
            </a:r>
            <a:r xmlns:a="http://schemas.openxmlformats.org/drawingml/2006/main">
              <a:rPr sz="3200" spc="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نكون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أيضًا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00000"/>
              </a:lnSpc>
              <a:buChar char="•"/>
              <a:tabLst>
                <a:tab pos="620395" algn="l"/>
                <a:tab pos="621030" algn="l"/>
                <a:tab pos="2641600" algn="l"/>
                <a:tab pos="4599940" algn="l"/>
                <a:tab pos="6311900" algn="l"/>
                <a:tab pos="705612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توفير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الدعم 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والخبرة 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والالتزام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التمكين،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إشباع،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وقت.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المعالجات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بالتأكيد.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Calibri"/>
              <a:buChar char="•"/>
            </a:pPr>
            <a:endParaRPr sz="44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20" dirty="0">
                <a:latin typeface="Calibri"/>
                <a:cs typeface="Calibri"/>
              </a:rPr>
              <a:t>عملاء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,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متكل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على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آحرون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عملية.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3808" y="0"/>
            <a:ext cx="3060191" cy="1124712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5940552" y="2276855"/>
            <a:ext cx="3203575" cy="1887220"/>
            <a:chOff x="5940552" y="2276855"/>
            <a:chExt cx="3203575" cy="188722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40552" y="2276855"/>
              <a:ext cx="3203448" cy="144018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83808" y="3572255"/>
              <a:ext cx="2375916" cy="591312"/>
            </a:xfrm>
            <a:prstGeom prst="rect">
              <a:avLst/>
            </a:prstGeom>
          </p:spPr>
        </p:pic>
      </p:grp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0035" y="5300471"/>
            <a:ext cx="4260295" cy="155752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755904" y="1700783"/>
            <a:ext cx="1584325" cy="0"/>
          </a:xfrm>
          <a:custGeom>
            <a:avLst/>
            <a:gdLst/>
            <a:ahLst/>
            <a:cxnLst/>
            <a:rect l="l" t="t" r="r" b="b"/>
            <a:pathLst>
              <a:path w="1584325">
                <a:moveTo>
                  <a:pt x="0" y="0"/>
                </a:moveTo>
                <a:lnTo>
                  <a:pt x="1584197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96240" y="3429000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6240" y="4581144"/>
            <a:ext cx="1728470" cy="0"/>
          </a:xfrm>
          <a:custGeom>
            <a:avLst/>
            <a:gdLst/>
            <a:ahLst/>
            <a:cxnLst/>
            <a:rect l="l" t="t" r="r" b="b"/>
            <a:pathLst>
              <a:path w="1728470">
                <a:moveTo>
                  <a:pt x="0" y="0"/>
                </a:moveTo>
                <a:lnTo>
                  <a:pt x="172821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0"/>
            <a:ext cx="4799330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0" spc="-5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b="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0" spc="-15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3000" b="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0" spc="-5" dirty="0">
                <a:solidFill>
                  <a:srgbClr val="4F81BC"/>
                </a:solidFill>
                <a:latin typeface="Calibri"/>
                <a:cs typeface="Calibri"/>
              </a:rPr>
              <a:t>لديه</a:t>
            </a:r>
            <a:r xmlns:a="http://schemas.openxmlformats.org/drawingml/2006/main">
              <a:rPr sz="3000" b="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0" dirty="0">
                <a:solidFill>
                  <a:srgbClr val="4F81B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b="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0" spc="-5" dirty="0">
                <a:solidFill>
                  <a:srgbClr val="4F81BC"/>
                </a:solidFill>
                <a:latin typeface="Calibri"/>
                <a:cs typeface="Calibri"/>
              </a:rPr>
              <a:t>ثلاثي</a:t>
            </a:r>
            <a:r xmlns:a="http://schemas.openxmlformats.org/drawingml/2006/main">
              <a:rPr sz="3000" b="0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0" spc="-15" dirty="0">
                <a:solidFill>
                  <a:srgbClr val="4F81BC"/>
                </a:solidFill>
                <a:latin typeface="Calibri"/>
                <a:cs typeface="Calibri"/>
              </a:rPr>
              <a:t>دور</a:t>
            </a:r>
            <a:r xmlns:a="http://schemas.openxmlformats.org/drawingml/2006/main">
              <a:rPr sz="3000" b="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0" dirty="0">
                <a:solidFill>
                  <a:srgbClr val="000000"/>
                </a:solidFill>
                <a:latin typeface="Calibri"/>
                <a:cs typeface="Calibri"/>
              </a:rPr>
              <a:t>مثل: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471929"/>
            <a:ext cx="8987790" cy="2723515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ts val="3240"/>
              </a:lnSpc>
              <a:spcBef>
                <a:spcPts val="505"/>
              </a:spcBef>
              <a:buChar char="•"/>
              <a:tabLst>
                <a:tab pos="316230" algn="l"/>
              </a:tabLst>
              <a:bidi/>
            </a:pPr>
            <a:r xmlns:a="http://schemas.openxmlformats.org/drawingml/2006/main">
              <a:rPr sz="3000" spc="-15" dirty="0">
                <a:latin typeface="Calibri"/>
                <a:cs typeface="Calibri"/>
              </a:rPr>
              <a:t>العميل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يطلب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الخدمات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ويحصل </a:t>
            </a:r>
            <a:r xmlns:a="http://schemas.openxmlformats.org/drawingml/2006/main"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عليها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احتياجاته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التوقعات.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Font typeface="Calibri"/>
              <a:buChar char="•"/>
            </a:pPr>
            <a:endParaRPr sz="375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90000"/>
              </a:lnSpc>
              <a:buChar char="•"/>
              <a:tabLst>
                <a:tab pos="347980" algn="l"/>
              </a:tabLst>
              <a:bidi/>
            </a:pPr>
            <a:r xmlns:a="http://schemas.openxmlformats.org/drawingml/2006/main">
              <a:rPr sz="3000" spc="-10" dirty="0">
                <a:latin typeface="Calibri"/>
                <a:cs typeface="Calibri"/>
              </a:rPr>
              <a:t>المعالج</a:t>
            </a:r>
            <a:r xmlns:a="http://schemas.openxmlformats.org/drawingml/2006/main">
              <a:rPr sz="30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أداء مهام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مثل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تناول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الأدوية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والتعلم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نظام عذائي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تمارين،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رعاية ذاتية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مهارات،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إدارة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مرض السكري ،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إلخ.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8739" y="5221935"/>
            <a:ext cx="701294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573405" indent="-561340">
              <a:lnSpc>
                <a:spcPct val="100000"/>
              </a:lnSpc>
              <a:spcBef>
                <a:spcPts val="100"/>
              </a:spcBef>
              <a:buChar char="•"/>
              <a:tabLst>
                <a:tab pos="573405" algn="l"/>
                <a:tab pos="574040" algn="l"/>
                <a:tab pos="2317115" algn="l"/>
                <a:tab pos="3004820" algn="l"/>
                <a:tab pos="5588000" algn="l"/>
                <a:tab pos="6666865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المورد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خصائص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0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0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0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36357" y="5221935"/>
            <a:ext cx="1629410" cy="89408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xmlns:a="http://schemas.openxmlformats.org/drawingml/2006/main" marL="265430" marR="5080" indent="-253365">
              <a:lnSpc>
                <a:spcPts val="3240"/>
              </a:lnSpc>
              <a:spcBef>
                <a:spcPts val="505"/>
              </a:spcBef>
              <a:tabLst>
                <a:tab pos="1024255" algn="l"/>
                <a:tab pos="1329055" algn="l"/>
              </a:tabLst>
              <a:bidi/>
            </a:pPr>
            <a:r xmlns:a="http://schemas.openxmlformats.org/drawingml/2006/main">
              <a:rPr sz="3000" dirty="0">
                <a:latin typeface="Calibri"/>
                <a:cs typeface="Calibri"/>
              </a:rPr>
              <a:t>العمر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الجنس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في</a:t>
            </a:r>
            <a:endParaRPr xmlns:a="http://schemas.openxmlformats.org/drawingml/2006/main" sz="3000">
              <a:latin typeface="Calibri"/>
              <a:cs typeface="Calibri"/>
            </a:endParaRPr>
            <a:r xmlns:a="http://schemas.openxmlformats.org/drawingml/2006/main">
              <a:rPr sz="30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8739" y="5633415"/>
            <a:ext cx="732345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tabLst>
                <a:tab pos="2627630" algn="l"/>
                <a:tab pos="3957320" algn="l"/>
                <a:tab pos="4851400" algn="l"/>
                <a:tab pos="699135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الوضع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الاجتماعي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والاقتصادي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وتصورات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​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6047943"/>
            <a:ext cx="713168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إضافة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إلى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التاريخ السريري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أعراض،</a:t>
            </a:r>
            <a:r xmlns:a="http://schemas.openxmlformats.org/drawingml/2006/main">
              <a:rPr sz="3000" spc="1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إلخ.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3874" y="659168"/>
            <a:ext cx="4541995" cy="729604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89222" y="4156086"/>
            <a:ext cx="4137579" cy="971896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52613" y="2089708"/>
            <a:ext cx="4267516" cy="813836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07735" y="0"/>
            <a:ext cx="3636263" cy="148437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288796"/>
            <a:ext cx="5855970" cy="5238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إدارة الجودة الشاملة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فلسفة</a:t>
            </a:r>
            <a:r xmlns:a="http://schemas.openxmlformats.org/drawingml/2006/main"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يعزز: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7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i="1" dirty="0">
                <a:solidFill>
                  <a:srgbClr val="4F81BC"/>
                </a:solidFill>
                <a:latin typeface="Calibri"/>
                <a:cs typeface="Calibri"/>
              </a:rPr>
              <a:t>زيادة</a:t>
            </a:r>
            <a:r xmlns:a="http://schemas.openxmlformats.org/drawingml/2006/main">
              <a:rPr sz="3000" b="1" i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من أعلى إلى أسفل </a:t>
            </a: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من الأسفل إلى الأعلى</a:t>
            </a:r>
            <a:r xmlns:a="http://schemas.openxmlformats.org/drawingml/2006/main"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على</a:t>
            </a:r>
            <a:r xmlns:a="http://schemas.openxmlformats.org/drawingml/2006/main"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25" dirty="0">
                <a:solidFill>
                  <a:srgbClr val="4F81BC"/>
                </a:solidFill>
                <a:latin typeface="Calibri"/>
                <a:cs typeface="Calibri"/>
              </a:rPr>
              <a:t>جودة </a:t>
            </a:r>
            <a:r xmlns:a="http://schemas.openxmlformats.org/drawingml/2006/main">
              <a:rPr sz="3000" b="1" spc="-2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000" b="1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كبار المديرين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إظهار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القيادة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ثابت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تحسين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جودة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كونها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متجاوب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بدلاً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التوجيه.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41120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1043939" y="6669023"/>
            <a:ext cx="3096895" cy="0"/>
          </a:xfrm>
          <a:custGeom>
            <a:avLst/>
            <a:gdLst/>
            <a:ahLst/>
            <a:cxnLst/>
            <a:rect l="l" t="t" r="r" b="b"/>
            <a:pathLst>
              <a:path w="3096895">
                <a:moveTo>
                  <a:pt x="0" y="0"/>
                </a:moveTo>
                <a:lnTo>
                  <a:pt x="3096387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12179" y="1743454"/>
            <a:ext cx="3010088" cy="508581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48334"/>
            <a:ext cx="5856605" cy="54673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إدارة الجودة الشاملة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فلسفة</a:t>
            </a:r>
            <a:r xmlns:a="http://schemas.openxmlformats.org/drawingml/2006/main"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يعزز: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i="1" spc="-5" dirty="0">
                <a:latin typeface="Calibri"/>
                <a:cs typeface="Calibri"/>
              </a:rPr>
              <a:t>انخفض</a:t>
            </a:r>
            <a:r xmlns:a="http://schemas.openxmlformats.org/drawingml/2006/main">
              <a:rPr sz="3000" b="1" i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توكيد</a:t>
            </a:r>
            <a:r xmlns:a="http://schemas.openxmlformats.org/drawingml/2006/main">
              <a:rPr sz="30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عند </a:t>
            </a:r>
            <a:r xmlns:a="http://schemas.openxmlformats.org/drawingml/2006/main">
              <a:rPr sz="3000" b="1" dirty="0">
                <a:latin typeface="Calibri"/>
                <a:cs typeface="Calibri"/>
              </a:rPr>
              <a:t>التفتيش،</a:t>
            </a:r>
            <a:r xmlns:a="http://schemas.openxmlformats.org/drawingml/2006/main">
              <a:rPr sz="3000" b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المراقبة،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66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الانضباط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والتركيز </a:t>
            </a: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000" b="1" spc="-25" dirty="0">
                <a:solidFill>
                  <a:srgbClr val="4F81BC"/>
                </a:solidFill>
                <a:latin typeface="Calibri"/>
                <a:cs typeface="Calibri"/>
              </a:rPr>
              <a:t>النظم</a:t>
            </a:r>
            <a:r xmlns:a="http://schemas.openxmlformats.org/drawingml/2006/main"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000" b="1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بدلاً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فرادى.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b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4F81BC"/>
                </a:solidFill>
                <a:latin typeface="Calibri"/>
                <a:cs typeface="Calibri"/>
              </a:rPr>
              <a:t>بشكل كبير</a:t>
            </a:r>
            <a:r xmlns:a="http://schemas.openxmlformats.org/drawingml/2006/main"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i="1" spc="-5" dirty="0">
                <a:solidFill>
                  <a:srgbClr val="4F81BC"/>
                </a:solidFill>
                <a:latin typeface="Calibri"/>
                <a:cs typeface="Calibri"/>
              </a:rPr>
              <a:t>زيادة</a:t>
            </a:r>
            <a:r xmlns:a="http://schemas.openxmlformats.org/drawingml/2006/main">
              <a:rPr sz="3000" b="1" i="1" spc="-66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4F81BC"/>
                </a:solidFill>
                <a:latin typeface="Calibri"/>
                <a:cs typeface="Calibri"/>
              </a:rPr>
              <a:t>استثمار</a:t>
            </a:r>
            <a:r xmlns:a="http://schemas.openxmlformats.org/drawingml/2006/main">
              <a:rPr sz="3000" b="1" spc="65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إداري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وقت،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عاصمة،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اِصطِلاحِيّ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خبرة.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814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6155435" y="1845564"/>
            <a:ext cx="2979420" cy="5012690"/>
            <a:chOff x="6155435" y="1845564"/>
            <a:chExt cx="2979420" cy="501269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1845564"/>
              <a:ext cx="2956560" cy="17266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47464" y="4882518"/>
              <a:ext cx="2760852" cy="197548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5" y="3582924"/>
              <a:ext cx="2979419" cy="157429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29043" y="6620255"/>
              <a:ext cx="1609344" cy="2377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504950"/>
            <a:ext cx="5565775" cy="2906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3000" b="1" spc="-30" dirty="0">
                <a:solidFill>
                  <a:srgbClr val="FF0000"/>
                </a:solidFill>
                <a:latin typeface="Calibri"/>
                <a:cs typeface="Calibri"/>
              </a:rPr>
              <a:t>إدارة الجودة الشاملة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فلسفة</a:t>
            </a:r>
            <a:r xmlns:a="http://schemas.openxmlformats.org/drawingml/2006/main">
              <a:rPr sz="3000" b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يعزز: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70000"/>
              </a:lnSpc>
              <a:spcBef>
                <a:spcPts val="72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أ</a:t>
            </a:r>
            <a:r xmlns:a="http://schemas.openxmlformats.org/drawingml/2006/main">
              <a:rPr sz="30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i="1" dirty="0">
                <a:solidFill>
                  <a:srgbClr val="4F81BC"/>
                </a:solidFill>
                <a:latin typeface="Calibri"/>
                <a:cs typeface="Calibri"/>
              </a:rPr>
              <a:t>زيادة</a:t>
            </a:r>
            <a:r xmlns:a="http://schemas.openxmlformats.org/drawingml/2006/main">
              <a:rPr sz="3000" b="1" i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5" dirty="0">
                <a:solidFill>
                  <a:srgbClr val="4F81BC"/>
                </a:solidFill>
                <a:latin typeface="Calibri"/>
                <a:cs typeface="Calibri"/>
              </a:rPr>
              <a:t>الاستثمار </a:t>
            </a:r>
            <a:r xmlns:a="http://schemas.openxmlformats.org/drawingml/2006/main"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في</a:t>
            </a: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4F81BC"/>
                </a:solidFill>
                <a:latin typeface="Calibri"/>
                <a:cs typeface="Calibri"/>
              </a:rPr>
              <a:t>التعليم </a:t>
            </a:r>
            <a:r xmlns:a="http://schemas.openxmlformats.org/drawingml/2006/main">
              <a:rPr sz="3000" spc="-45" dirty="0">
                <a:latin typeface="Calibri"/>
                <a:cs typeface="Calibri"/>
              </a:rPr>
              <a:t>والدراسة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والتدريب </a:t>
            </a:r>
            <a:r xmlns:a="http://schemas.openxmlformats.org/drawingml/2006/main">
              <a:rPr sz="3000" spc="-35" dirty="0">
                <a:latin typeface="Calibri"/>
                <a:cs typeface="Calibri"/>
              </a:rPr>
              <a:t>في</a:t>
            </a:r>
            <a:r xmlns:a="http://schemas.openxmlformats.org/drawingml/2006/main">
              <a:rPr sz="3000" b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جميع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المستويات.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666333"/>
            <a:ext cx="499427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000" b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000" b="1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20" dirty="0">
                <a:latin typeface="Calibri"/>
                <a:cs typeface="Calibri"/>
              </a:rPr>
              <a:t>ثابت، </a:t>
            </a:r>
            <a:r xmlns:a="http://schemas.openxmlformats.org/drawingml/2006/main">
              <a:rPr sz="3000" b="1" i="1" spc="-5" dirty="0">
                <a:solidFill>
                  <a:srgbClr val="4F81BC"/>
                </a:solidFill>
                <a:latin typeface="Calibri"/>
                <a:cs typeface="Calibri"/>
              </a:rPr>
              <a:t>طويل الأمد</a:t>
            </a:r>
            <a:r xmlns:a="http://schemas.openxmlformats.org/drawingml/2006/main">
              <a:rPr sz="3000" b="1" i="1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4F81BC"/>
                </a:solidFill>
                <a:latin typeface="Calibri"/>
                <a:cs typeface="Calibri"/>
              </a:rPr>
              <a:t>رؤية </a:t>
            </a:r>
            <a:r xmlns:a="http://schemas.openxmlformats.org/drawingml/2006/main">
              <a:rPr sz="3000" b="1" spc="-5" dirty="0">
                <a:latin typeface="Calibri"/>
                <a:cs typeface="Calibri"/>
              </a:rPr>
              <a:t>.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2412" y="5392724"/>
            <a:ext cx="419982" cy="21965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269491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5507735" y="1973586"/>
            <a:ext cx="3636645" cy="2549525"/>
            <a:chOff x="5507735" y="1973586"/>
            <a:chExt cx="3636645" cy="254952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5771" y="1973586"/>
              <a:ext cx="3348227" cy="254903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07735" y="4354067"/>
              <a:ext cx="3636263" cy="143256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795771" y="4869179"/>
            <a:ext cx="3348228" cy="1988819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130630"/>
            <a:ext cx="6359525" cy="57016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2800" b="1" spc="-30" dirty="0">
                <a:solidFill>
                  <a:srgbClr val="FF0000"/>
                </a:solidFill>
                <a:latin typeface="Calibri"/>
                <a:cs typeface="Calibri"/>
              </a:rPr>
              <a:t>إدارة الجودة الشاملة</a:t>
            </a:r>
            <a:r xmlns:a="http://schemas.openxmlformats.org/drawingml/2006/main">
              <a:rPr sz="28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فلسفة</a:t>
            </a:r>
            <a:r xmlns:a="http://schemas.openxmlformats.org/drawingml/2006/main">
              <a:rPr sz="28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15" dirty="0">
                <a:solidFill>
                  <a:srgbClr val="FF0000"/>
                </a:solidFill>
                <a:latin typeface="Calibri"/>
                <a:cs typeface="Calibri"/>
              </a:rPr>
              <a:t>يعزز: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70000"/>
              </a:lnSpc>
              <a:spcBef>
                <a:spcPts val="67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الاستخدام </a:t>
            </a:r>
            <a:r xmlns:a="http://schemas.openxmlformats.org/drawingml/2006/main">
              <a:rPr sz="2800" b="1" i="1" spc="-5" dirty="0">
                <a:solidFill>
                  <a:srgbClr val="4F81BC"/>
                </a:solidFill>
                <a:latin typeface="Calibri"/>
                <a:cs typeface="Calibri"/>
              </a:rPr>
              <a:t>الحذر </a:t>
            </a:r>
            <a:r xmlns:a="http://schemas.openxmlformats.org/drawingml/2006/main">
              <a:rPr sz="2800" b="1" spc="-15" dirty="0">
                <a:solidFill>
                  <a:srgbClr val="4F81BC"/>
                </a:solidFill>
                <a:latin typeface="Calibri"/>
                <a:cs typeface="Calibri"/>
              </a:rPr>
              <a:t>للمعايير "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الدنيا "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الرعاية.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يسعى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فقط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إلى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تلبية الحد الأدنى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من المعايير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يمكن</a:t>
            </a:r>
            <a:r xmlns:a="http://schemas.openxmlformats.org/drawingml/2006/main">
              <a:rPr sz="28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لا</a:t>
            </a:r>
            <a:r xmlns:a="http://schemas.openxmlformats.org/drawingml/2006/main">
              <a:rPr sz="28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أبدًا</a:t>
            </a:r>
            <a:r xmlns:a="http://schemas.openxmlformats.org/drawingml/2006/main">
              <a:rPr sz="2800" u="sng" spc="60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يصل</a:t>
            </a:r>
            <a:r xmlns:a="http://schemas.openxmlformats.org/drawingml/2006/main">
              <a:rPr sz="2800" u="sng" spc="60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أي</a:t>
            </a:r>
            <a:r xmlns:a="http://schemas.openxmlformats.org/drawingml/2006/main"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4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أعلى 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ر،</a:t>
            </a:r>
            <a:r xmlns:a="http://schemas.openxmlformats.org/drawingml/2006/main">
              <a:rPr sz="2800" spc="55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-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بالتأكيد</a:t>
            </a: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لن</a:t>
            </a: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يحقق</a:t>
            </a:r>
            <a:r xmlns:a="http://schemas.openxmlformats.org/drawingml/2006/main">
              <a:rPr sz="28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التميز.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marR="5080" indent="-342900" algn="just">
              <a:lnSpc>
                <a:spcPct val="170100"/>
              </a:lnSpc>
              <a:spcBef>
                <a:spcPts val="670"/>
              </a:spcBef>
              <a:buFont typeface="Arial MT"/>
              <a:buChar char="•"/>
              <a:tabLst>
                <a:tab pos="355600" algn="l"/>
                <a:tab pos="3121660" algn="l"/>
                <a:tab pos="5322570" algn="l"/>
              </a:tabLst>
              <a:bidi/>
            </a:pPr>
            <a:r xmlns:a="http://schemas.openxmlformats.org/drawingml/2006/main">
              <a:rPr sz="2800" b="1" i="1" spc="-5" dirty="0">
                <a:solidFill>
                  <a:srgbClr val="4F81BC"/>
                </a:solidFill>
                <a:latin typeface="Calibri"/>
                <a:cs typeface="Calibri"/>
              </a:rPr>
              <a:t>مستمر </a:t>
            </a:r>
            <a:r xmlns:a="http://schemas.openxmlformats.org/drawingml/2006/main">
              <a:rPr sz="2800" b="1" i="1" spc="-5" dirty="0">
                <a:solidFill>
                  <a:srgbClr val="4F81BC"/>
                </a:solidFill>
                <a:latin typeface="Calibri"/>
                <a:cs typeface="Calibri"/>
              </a:rPr>
              <a:t>،</a:t>
            </a:r>
            <a:r xmlns:a="http://schemas.openxmlformats.org/drawingml/2006/main">
              <a:rPr sz="2800" b="1" i="1" spc="-3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i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2800" b="1" spc="-45" dirty="0">
                <a:solidFill>
                  <a:srgbClr val="4F81BC"/>
                </a:solidFill>
                <a:latin typeface="Calibri"/>
                <a:cs typeface="Calibri"/>
              </a:rPr>
              <a:t>الذهاب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تحسين 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الجودة </a:t>
            </a:r>
            <a:r xmlns:a="http://schemas.openxmlformats.org/drawingml/2006/main">
              <a:rPr sz="2800" b="1" spc="-15" dirty="0">
                <a:solidFill>
                  <a:srgbClr val="4F81BC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b="1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28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29425"/>
            <a:chOff x="0" y="0"/>
            <a:chExt cx="9144000" cy="68294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9083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98335" y="2156460"/>
              <a:ext cx="2600703" cy="158343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3971" y="908303"/>
              <a:ext cx="2484120" cy="122529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536435" y="3739896"/>
              <a:ext cx="2581655" cy="1284732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3971" y="4797550"/>
              <a:ext cx="2510028" cy="20314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917903"/>
            <a:ext cx="7355205" cy="46602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30" dirty="0">
                <a:latin typeface="Calibri"/>
                <a:cs typeface="Calibri"/>
              </a:rPr>
              <a:t>إدارة الجودة الشاملة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هي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إدارة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فلسفة</a:t>
            </a:r>
            <a:r xmlns:a="http://schemas.openxmlformats.org/drawingml/2006/main">
              <a:rPr sz="3200" spc="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نتائج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في: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رضا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العملاء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إنتاجية.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الأرباح.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2685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زيادة حصة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السوق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07975" indent="-295910">
              <a:lnSpc>
                <a:spcPct val="100000"/>
              </a:lnSpc>
              <a:spcBef>
                <a:spcPts val="2690"/>
              </a:spcBef>
              <a:buChar char="•"/>
              <a:tabLst>
                <a:tab pos="308610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انخفض</a:t>
            </a:r>
            <a:r xmlns:a="http://schemas.openxmlformats.org/drawingml/2006/main">
              <a:rPr sz="3200" spc="-7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التكاليف.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4428744" y="2348483"/>
            <a:ext cx="4681855" cy="4509770"/>
            <a:chOff x="4428744" y="2348483"/>
            <a:chExt cx="4681855" cy="450977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31508" y="2348483"/>
              <a:ext cx="2375916" cy="196138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99860" y="4797550"/>
              <a:ext cx="2610612" cy="202387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28744" y="4797551"/>
              <a:ext cx="2663952" cy="20604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22163" y="3363467"/>
              <a:ext cx="1618488" cy="16184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7999"/>
            <a:chOff x="0" y="0"/>
            <a:chExt cx="9144000" cy="685799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06933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069335"/>
              <a:ext cx="9143999" cy="378866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260347" y="3717035"/>
              <a:ext cx="6816090" cy="2735580"/>
            </a:xfrm>
            <a:custGeom>
              <a:avLst/>
              <a:gdLst/>
              <a:ahLst/>
              <a:cxnLst/>
              <a:rect l="l" t="t" r="r" b="b"/>
              <a:pathLst>
                <a:path w="6816090" h="2735579">
                  <a:moveTo>
                    <a:pt x="0" y="431672"/>
                  </a:moveTo>
                  <a:lnTo>
                    <a:pt x="954404" y="359663"/>
                  </a:lnTo>
                </a:path>
                <a:path w="6816090" h="2735579">
                  <a:moveTo>
                    <a:pt x="1511808" y="864107"/>
                  </a:moveTo>
                  <a:lnTo>
                    <a:pt x="2303906" y="864107"/>
                  </a:lnTo>
                </a:path>
                <a:path w="6816090" h="2735579">
                  <a:moveTo>
                    <a:pt x="1511808" y="2663952"/>
                  </a:moveTo>
                  <a:lnTo>
                    <a:pt x="2303906" y="2663952"/>
                  </a:lnTo>
                </a:path>
                <a:path w="6816090" h="2735579">
                  <a:moveTo>
                    <a:pt x="954024" y="2376297"/>
                  </a:moveTo>
                  <a:lnTo>
                    <a:pt x="2303906" y="2304288"/>
                  </a:lnTo>
                </a:path>
                <a:path w="6816090" h="2735579">
                  <a:moveTo>
                    <a:pt x="288036" y="2159889"/>
                  </a:moveTo>
                  <a:lnTo>
                    <a:pt x="1512189" y="2087879"/>
                  </a:lnTo>
                </a:path>
                <a:path w="6816090" h="2735579">
                  <a:moveTo>
                    <a:pt x="4535424" y="0"/>
                  </a:moveTo>
                  <a:lnTo>
                    <a:pt x="5183505" y="0"/>
                  </a:lnTo>
                </a:path>
                <a:path w="6816090" h="2735579">
                  <a:moveTo>
                    <a:pt x="3742943" y="1583436"/>
                  </a:moveTo>
                  <a:lnTo>
                    <a:pt x="4859020" y="1583436"/>
                  </a:lnTo>
                </a:path>
                <a:path w="6816090" h="2735579">
                  <a:moveTo>
                    <a:pt x="5183124" y="2735579"/>
                  </a:moveTo>
                  <a:lnTo>
                    <a:pt x="6191250" y="2735579"/>
                  </a:lnTo>
                </a:path>
                <a:path w="6816090" h="2735579">
                  <a:moveTo>
                    <a:pt x="3959352" y="2159508"/>
                  </a:moveTo>
                  <a:lnTo>
                    <a:pt x="5399532" y="2159508"/>
                  </a:lnTo>
                </a:path>
                <a:path w="6816090" h="2735579">
                  <a:moveTo>
                    <a:pt x="6096000" y="719327"/>
                  </a:moveTo>
                  <a:lnTo>
                    <a:pt x="6816090" y="719327"/>
                  </a:lnTo>
                </a:path>
                <a:path w="6816090" h="2735579">
                  <a:moveTo>
                    <a:pt x="3816096" y="2376868"/>
                  </a:moveTo>
                  <a:lnTo>
                    <a:pt x="5526024" y="234086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1831060"/>
            <a:ext cx="8988425" cy="265938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xmlns:a="http://schemas.openxmlformats.org/drawingml/2006/main" marL="12700" algn="just">
              <a:lnSpc>
                <a:spcPct val="100000"/>
              </a:lnSpc>
              <a:spcBef>
                <a:spcPts val="865"/>
              </a:spcBef>
              <a:bidi/>
            </a:pPr>
            <a:r xmlns:a="http://schemas.openxmlformats.org/drawingml/2006/main">
              <a:rPr sz="3200" spc="-40" dirty="0">
                <a:solidFill>
                  <a:srgbClr val="FF0000"/>
                </a:solidFill>
                <a:latin typeface="Calibri"/>
                <a:cs typeface="Calibri"/>
              </a:rPr>
              <a:t>قيمة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=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200" spc="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+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نتيجة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الرعاية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/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تكلفة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رعاية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هدف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مبني على القيمة</a:t>
            </a:r>
            <a:r xmlns:a="http://schemas.openxmlformats.org/drawingml/2006/main">
              <a:rPr sz="320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FF0000"/>
                </a:solidFill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solidFill>
                  <a:srgbClr val="FF0000"/>
                </a:solidFill>
                <a:latin typeface="Calibri"/>
                <a:cs typeface="Calibri"/>
              </a:rPr>
              <a:t>نظام</a:t>
            </a:r>
            <a:r xmlns:a="http://schemas.openxmlformats.org/drawingml/2006/main">
              <a:rPr sz="3200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الشفافية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تمكين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المستهلكون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يقارن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الجودة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سعر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خدمات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يصنع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أُبلغ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اختيارات.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4436363"/>
            <a:ext cx="9144000" cy="2421890"/>
            <a:chOff x="0" y="4436363"/>
            <a:chExt cx="9144000" cy="242189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04279" y="4436363"/>
              <a:ext cx="2719577" cy="23207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581143"/>
              <a:ext cx="4067555" cy="227685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1484" y="4581143"/>
              <a:ext cx="2852928" cy="22768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344411" y="4436363"/>
              <a:ext cx="2799588" cy="2421635"/>
            </a:xfrm>
            <a:prstGeom prst="rect">
              <a:avLst/>
            </a:prstGeom>
          </p:spPr>
        </p:pic>
      </p:grpSp>
      <p:pic>
        <p:nvPicPr>
          <p:cNvPr id="8" name="object 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9144000" cy="17434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75532" y="2205227"/>
              <a:ext cx="445008" cy="2895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6076188"/>
              <a:ext cx="443484" cy="2895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62400" y="5477255"/>
              <a:ext cx="443484" cy="28955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82583" y="4748784"/>
              <a:ext cx="443483" cy="29108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19743" y="6176771"/>
              <a:ext cx="443483" cy="2895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02168" y="2205227"/>
              <a:ext cx="443483" cy="28956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37447" y="5269991"/>
              <a:ext cx="443483" cy="29108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9556" y="3717035"/>
              <a:ext cx="443483" cy="28956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8556" y="1341119"/>
              <a:ext cx="443483" cy="28956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88252" y="6466331"/>
              <a:ext cx="2555746" cy="39166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2952" y="911098"/>
            <a:ext cx="7028180" cy="1247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xmlns:a="http://schemas.openxmlformats.org/drawingml/2006/main" marL="965200" marR="5080" indent="-953135">
              <a:lnSpc>
                <a:spcPct val="100499"/>
              </a:lnSpc>
              <a:spcBef>
                <a:spcPts val="70"/>
              </a:spcBef>
              <a:bidi/>
            </a:pPr>
            <a:r xmlns:a="http://schemas.openxmlformats.org/drawingml/2006/main">
              <a:rPr b="0" spc="-20" dirty="0">
                <a:latin typeface="Calibri"/>
                <a:cs typeface="Calibri"/>
              </a:rPr>
              <a:t>أربعة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حجر الزاوية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35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spc="4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قيمة</a:t>
            </a:r>
            <a:r xmlns:a="http://schemas.openxmlformats.org/drawingml/2006/main">
              <a:rPr b="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قائم على</a:t>
            </a:r>
            <a:r xmlns:a="http://schemas.openxmlformats.org/drawingml/2006/main">
              <a:rPr b="0" spc="-89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b="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تحسين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091045"/>
            <a:ext cx="484378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401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2260600" algn="l"/>
                <a:tab pos="2428240" algn="l"/>
                <a:tab pos="4064000" algn="l"/>
              </a:tabLst>
              <a:bidi/>
            </a:pPr>
            <a:r xmlns:a="http://schemas.openxmlformats.org/drawingml/2006/main">
              <a:rPr sz="2700" spc="-10" dirty="0">
                <a:latin typeface="Calibri"/>
                <a:cs typeface="Calibri"/>
              </a:rPr>
              <a:t>تطوير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قابلية التشغيل المتبادل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60" dirty="0">
                <a:latin typeface="Calibri"/>
                <a:cs typeface="Calibri"/>
              </a:rPr>
              <a:t>تكنولوجيا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المعلومات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(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HIT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)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: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endParaRPr xmlns:a="http://schemas.openxmlformats.org/drawingml/2006/main" sz="2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56072" y="2091045"/>
            <a:ext cx="1066800" cy="117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153670">
              <a:lnSpc>
                <a:spcPct val="140100"/>
              </a:lnSpc>
              <a:spcBef>
                <a:spcPts val="100"/>
              </a:spcBef>
              <a:bidi/>
            </a:pPr>
            <a:r xmlns:a="http://schemas.openxmlformats.org/drawingml/2006/main">
              <a:rPr sz="2700" spc="-5" dirty="0">
                <a:latin typeface="Calibri"/>
                <a:cs typeface="Calibri"/>
              </a:rPr>
              <a:t>الصحة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مشاركة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​</a:t>
            </a:r>
            <a:endParaRPr xmlns:a="http://schemas.openxmlformats.org/drawingml/2006/main" sz="2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3244538"/>
            <a:ext cx="6144895" cy="2412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355600" marR="5080" algn="just">
              <a:lnSpc>
                <a:spcPct val="140000"/>
              </a:lnSpc>
              <a:spcBef>
                <a:spcPts val="95"/>
              </a:spcBef>
              <a:bidi/>
            </a:pPr>
            <a:r xmlns:a="http://schemas.openxmlformats.org/drawingml/2006/main">
              <a:rPr sz="2700" spc="-5" dirty="0">
                <a:latin typeface="Calibri"/>
                <a:cs typeface="Calibri"/>
              </a:rPr>
              <a:t>الصحة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الالكترونية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تسجيل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المعلومات</a:t>
            </a:r>
            <a:r xmlns:a="http://schemas.openxmlformats.org/drawingml/2006/main">
              <a:rPr sz="2700" spc="-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يتطلب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الإعداد</a:t>
            </a:r>
            <a:r xmlns:a="http://schemas.openxmlformats.org/drawingml/2006/main">
              <a:rPr sz="27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7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7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وطني</a:t>
            </a:r>
            <a:r xmlns:a="http://schemas.openxmlformats.org/drawingml/2006/main">
              <a:rPr sz="27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7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يضرب</a:t>
            </a:r>
            <a:r xmlns:a="http://schemas.openxmlformats.org/drawingml/2006/main">
              <a:rPr sz="27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7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معيار 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س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شهادة</a:t>
            </a:r>
            <a:r xmlns:a="http://schemas.openxmlformats.org/drawingml/2006/main">
              <a:rPr sz="27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عملية.</a:t>
            </a:r>
            <a:endParaRPr xmlns:a="http://schemas.openxmlformats.org/drawingml/2006/main" sz="2700">
              <a:latin typeface="Calibri"/>
              <a:cs typeface="Calibri"/>
            </a:endParaRPr>
          </a:p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194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700" spc="-10" dirty="0">
                <a:latin typeface="Calibri"/>
                <a:cs typeface="Calibri"/>
              </a:rPr>
              <a:t>يقيس</a:t>
            </a:r>
            <a:r xmlns:a="http://schemas.openxmlformats.org/drawingml/2006/main">
              <a:rPr sz="27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7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نشر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27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700" spc="-10" dirty="0">
                <a:latin typeface="Calibri"/>
                <a:cs typeface="Calibri"/>
              </a:rPr>
              <a:t>معلومة.</a:t>
            </a:r>
            <a:endParaRPr xmlns:a="http://schemas.openxmlformats.org/drawingml/2006/main" sz="27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981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2339339" y="5733288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0436" y="3357371"/>
            <a:ext cx="4320540" cy="0"/>
          </a:xfrm>
          <a:custGeom>
            <a:avLst/>
            <a:gdLst/>
            <a:ahLst/>
            <a:cxnLst/>
            <a:rect l="l" t="t" r="r" b="b"/>
            <a:pathLst>
              <a:path w="4320540">
                <a:moveTo>
                  <a:pt x="0" y="0"/>
                </a:moveTo>
                <a:lnTo>
                  <a:pt x="432054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6516623" y="2133600"/>
            <a:ext cx="2627630" cy="4723130"/>
            <a:chOff x="6516623" y="2133600"/>
            <a:chExt cx="2627630" cy="472313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6915" y="4511039"/>
              <a:ext cx="2577083" cy="234543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16623" y="2133600"/>
              <a:ext cx="2627375" cy="230276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04659" y="4312920"/>
              <a:ext cx="1618488" cy="1981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0922" y="1082497"/>
            <a:ext cx="7029450" cy="124777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xmlns:a="http://schemas.openxmlformats.org/drawingml/2006/main" marL="964565" marR="5080" indent="-952500">
              <a:lnSpc>
                <a:spcPct val="100499"/>
              </a:lnSpc>
              <a:spcBef>
                <a:spcPts val="75"/>
              </a:spcBef>
              <a:bidi/>
            </a:pPr>
            <a:r xmlns:a="http://schemas.openxmlformats.org/drawingml/2006/main">
              <a:rPr b="0" spc="-20" dirty="0">
                <a:latin typeface="Calibri"/>
                <a:cs typeface="Calibri"/>
              </a:rPr>
              <a:t>أربعة</a:t>
            </a:r>
            <a:r xmlns:a="http://schemas.openxmlformats.org/drawingml/2006/main">
              <a:rPr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5" dirty="0">
                <a:latin typeface="Calibri"/>
                <a:cs typeface="Calibri"/>
              </a:rPr>
              <a:t>حجر الزاوية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b="0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0" dirty="0">
                <a:latin typeface="Calibri"/>
                <a:cs typeface="Calibri"/>
              </a:rPr>
              <a:t>مبني على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القيمة</a:t>
            </a:r>
            <a:r xmlns:a="http://schemas.openxmlformats.org/drawingml/2006/main">
              <a:rPr b="0" spc="-885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15" dirty="0">
                <a:latin typeface="Calibri"/>
                <a:cs typeface="Calibri"/>
              </a:rPr>
              <a:t>الرعاية الصحية</a:t>
            </a:r>
            <a:r xmlns:a="http://schemas.openxmlformats.org/drawingml/2006/main">
              <a:rPr b="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b="0" spc="-20" dirty="0">
                <a:latin typeface="Calibri"/>
                <a:cs typeface="Calibri"/>
              </a:rPr>
              <a:t>تحسين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353157"/>
            <a:ext cx="6793230" cy="37814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يقيس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نشر</a:t>
            </a:r>
            <a:r xmlns:a="http://schemas.openxmlformats.org/drawingml/2006/main">
              <a:rPr sz="3200" spc="7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سعر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معلومة.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6985" indent="-342900" algn="just">
              <a:lnSpc>
                <a:spcPct val="150000"/>
              </a:lnSpc>
              <a:spcBef>
                <a:spcPts val="770"/>
              </a:spcBef>
              <a:buFont typeface="Arial MT"/>
              <a:buChar char="•"/>
              <a:tabLst>
                <a:tab pos="355600" algn="l"/>
                <a:tab pos="3336925" algn="l"/>
              </a:tabLst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تعزيز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جودة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وكفاءة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: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تقديم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الأجر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مقابل 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الأداء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80" dirty="0">
                <a:latin typeface="Calibri"/>
                <a:cs typeface="Calibri"/>
              </a:rPr>
              <a:t>شكل </a:t>
            </a:r>
            <a:r xmlns:a="http://schemas.openxmlformats.org/drawingml/2006/main">
              <a:rPr sz="32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حوافز</a:t>
            </a:r>
            <a:r xmlns:a="http://schemas.openxmlformats.org/drawingml/2006/main">
              <a:rPr sz="3200" spc="-9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8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2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ل</a:t>
            </a:r>
            <a:r xmlns:a="http://schemas.openxmlformats.org/drawingml/2006/main">
              <a:rPr sz="3200" u="sng" spc="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u="sng" spc="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32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توفير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روبية.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24712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2339339" y="4716779"/>
            <a:ext cx="3744595" cy="0"/>
          </a:xfrm>
          <a:custGeom>
            <a:avLst/>
            <a:gdLst/>
            <a:ahLst/>
            <a:cxnLst/>
            <a:rect l="l" t="t" r="r" b="b"/>
            <a:pathLst>
              <a:path w="3744595">
                <a:moveTo>
                  <a:pt x="0" y="0"/>
                </a:moveTo>
                <a:lnTo>
                  <a:pt x="3744468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7267" y="3203448"/>
            <a:ext cx="3456940" cy="0"/>
          </a:xfrm>
          <a:custGeom>
            <a:avLst/>
            <a:gdLst/>
            <a:ahLst/>
            <a:cxnLst/>
            <a:rect l="l" t="t" r="r" b="b"/>
            <a:pathLst>
              <a:path w="3456940">
                <a:moveTo>
                  <a:pt x="0" y="0"/>
                </a:moveTo>
                <a:lnTo>
                  <a:pt x="3456432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47916" y="2538983"/>
            <a:ext cx="2174748" cy="1780032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11878" y="4839418"/>
            <a:ext cx="2046821" cy="185709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4471" y="6807"/>
            <a:ext cx="212026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b="0" dirty="0">
                <a:solidFill>
                  <a:srgbClr val="888888"/>
                </a:solidFill>
                <a:latin typeface="Calibri"/>
                <a:cs typeface="Calibri"/>
              </a:rPr>
              <a:t>المنظمة الدولية للهجرة</a:t>
            </a:r>
            <a:r xmlns:a="http://schemas.openxmlformats.org/drawingml/2006/main">
              <a:rPr sz="3200" b="0" spc="-6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0" spc="-10" dirty="0">
                <a:solidFill>
                  <a:srgbClr val="888888"/>
                </a:solidFill>
                <a:latin typeface="Calibri"/>
                <a:cs typeface="Calibri"/>
              </a:rPr>
              <a:t>التقارير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xmlns:a="http://schemas.openxmlformats.org/drawingml/2006/main" marL="3175" algn="ctr">
              <a:lnSpc>
                <a:spcPct val="100000"/>
              </a:lnSpc>
              <a:spcBef>
                <a:spcPts val="869"/>
              </a:spcBef>
              <a:bidi/>
            </a:pPr>
            <a:r xmlns:a="http://schemas.openxmlformats.org/drawingml/2006/main">
              <a:rPr spc="-5" dirty="0"/>
              <a:t>1999:</a:t>
            </a:r>
            <a:r xmlns:a="http://schemas.openxmlformats.org/drawingml/2006/main">
              <a:rPr spc="15" dirty="0"/>
              <a:t> </a:t>
            </a:r>
            <a:r xmlns:a="http://schemas.openxmlformats.org/drawingml/2006/main">
              <a:rPr spc="-145" dirty="0"/>
              <a:t>ل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خطأ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dirty="0"/>
              <a:t>يكون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بشر</a:t>
            </a:r>
          </a:p>
          <a:p>
            <a:pPr xmlns:a="http://schemas.openxmlformats.org/drawingml/2006/main" marL="14604" marR="5080" indent="635" algn="ctr">
              <a:lnSpc>
                <a:spcPct val="100000"/>
              </a:lnSpc>
              <a:spcBef>
                <a:spcPts val="770"/>
              </a:spcBef>
              <a:bidi/>
            </a:pPr>
            <a:r xmlns:a="http://schemas.openxmlformats.org/drawingml/2006/main">
              <a:rPr spc="-45" dirty="0">
                <a:solidFill>
                  <a:srgbClr val="888888"/>
                </a:solidFill>
              </a:rPr>
              <a:t>في</a:t>
            </a:r>
            <a:r xmlns:a="http://schemas.openxmlformats.org/drawingml/2006/main">
              <a:rPr spc="-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spc="-10" dirty="0">
                <a:solidFill>
                  <a:srgbClr val="888888"/>
                </a:solidFill>
              </a:rPr>
              <a:t>الأقل</a:t>
            </a:r>
            <a:r xmlns:a="http://schemas.openxmlformats.org/drawingml/2006/main">
              <a:rPr spc="-1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44000</a:t>
            </a:r>
            <a:r xmlns:a="http://schemas.openxmlformats.org/drawingml/2006/main">
              <a:rPr spc="2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وربما</a:t>
            </a:r>
            <a:r xmlns:a="http://schemas.openxmlformats.org/drawingml/2006/main">
              <a:rPr spc="-5" dirty="0">
                <a:solidFill>
                  <a:srgbClr val="888888"/>
                </a:solidFill>
              </a:rPr>
              <a:t>​</a:t>
            </a:r>
            <a:r xmlns:a="http://schemas.openxmlformats.org/drawingml/2006/main">
              <a:rPr spc="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مثل </a:t>
            </a:r>
            <a:r xmlns:a="http://schemas.openxmlformats.org/drawingml/2006/main">
              <a:rPr spc="-20" dirty="0">
                <a:solidFill>
                  <a:srgbClr val="888888"/>
                </a:solidFill>
              </a:rPr>
              <a:t>الكثير</a:t>
            </a:r>
            <a:r xmlns:a="http://schemas.openxmlformats.org/drawingml/2006/main">
              <a:rPr spc="10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مثل</a:t>
            </a:r>
            <a:r xmlns:a="http://schemas.openxmlformats.org/drawingml/2006/main">
              <a:rPr spc="10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98,000</a:t>
            </a:r>
            <a:r xmlns:a="http://schemas.openxmlformats.org/drawingml/2006/main">
              <a:rPr spc="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spc="-5" dirty="0">
                <a:solidFill>
                  <a:srgbClr val="888888"/>
                </a:solidFill>
              </a:rPr>
              <a:t>الأمريكيون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spc="-5" dirty="0">
                <a:solidFill>
                  <a:srgbClr val="888888"/>
                </a:solidFill>
              </a:rPr>
              <a:t>الموت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في </a:t>
            </a:r>
            <a:r xmlns:a="http://schemas.openxmlformats.org/drawingml/2006/main">
              <a:rPr spc="-10" dirty="0">
                <a:solidFill>
                  <a:srgbClr val="888888"/>
                </a:solidFill>
              </a:rPr>
              <a:t>المستشفيات</a:t>
            </a:r>
            <a:r xmlns:a="http://schemas.openxmlformats.org/drawingml/2006/main">
              <a:rPr spc="1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كل </a:t>
            </a:r>
            <a:r xmlns:a="http://schemas.openxmlformats.org/drawingml/2006/main">
              <a:rPr spc="-10" dirty="0">
                <a:solidFill>
                  <a:srgbClr val="888888"/>
                </a:solidFill>
              </a:rPr>
              <a:t>عام</a:t>
            </a:r>
            <a:r xmlns:a="http://schemas.openxmlformats.org/drawingml/2006/main">
              <a:rPr spc="-1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مثل</a:t>
            </a:r>
            <a:r xmlns:a="http://schemas.openxmlformats.org/drawingml/2006/main">
              <a:rPr spc="5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نتيجة</a:t>
            </a:r>
            <a:r xmlns:a="http://schemas.openxmlformats.org/drawingml/2006/main">
              <a:rPr spc="-10" dirty="0">
                <a:solidFill>
                  <a:srgbClr val="888888"/>
                </a:solidFill>
              </a:rPr>
              <a:t>​</a:t>
            </a:r>
            <a:r xmlns:a="http://schemas.openxmlformats.org/drawingml/2006/main">
              <a:rPr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spc="-5" dirty="0">
                <a:solidFill>
                  <a:srgbClr val="888888"/>
                </a:solidFill>
              </a:rPr>
              <a:t>ل</a:t>
            </a:r>
            <a:r xmlns:a="http://schemas.openxmlformats.org/drawingml/2006/main">
              <a:rPr spc="-710" dirty="0">
                <a:solidFill>
                  <a:srgbClr val="888888"/>
                </a:solidFill>
              </a:rPr>
              <a:t> </a:t>
            </a:r>
            <a:r xmlns:a="http://schemas.openxmlformats.org/drawingml/2006/main">
              <a:rPr spc="-20" dirty="0">
                <a:solidFill>
                  <a:srgbClr val="888888"/>
                </a:solidFill>
              </a:rPr>
              <a:t>الأخطاء </a:t>
            </a:r>
            <a:r xmlns:a="http://schemas.openxmlformats.org/drawingml/2006/main">
              <a:rPr spc="-5" dirty="0">
                <a:solidFill>
                  <a:srgbClr val="888888"/>
                </a:solidFill>
              </a:rPr>
              <a:t>الطبية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76855"/>
            <a:ext cx="9127236" cy="458114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1772412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669401" y="1970532"/>
            <a:ext cx="914037" cy="24796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6807"/>
            <a:ext cx="738568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</a:tabLst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موت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واحد</a:t>
            </a:r>
            <a:r xmlns:a="http://schemas.openxmlformats.org/drawingml/2006/main">
              <a:rPr sz="3200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343</a:t>
            </a:r>
            <a:r xmlns:a="http://schemas.openxmlformats.org/drawingml/2006/main">
              <a:rPr sz="32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764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القبول.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5439867"/>
            <a:ext cx="898588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marR="508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4965" algn="l"/>
                <a:tab pos="355600" algn="l"/>
                <a:tab pos="909955" algn="l"/>
                <a:tab pos="3190240" algn="l"/>
                <a:tab pos="4746625" algn="l"/>
                <a:tab pos="6435090" algn="l"/>
                <a:tab pos="7304405" algn="l"/>
                <a:tab pos="8502015" algn="l"/>
              </a:tabLst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وبالمقارنة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يبلغ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متوسط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عدد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الوفيات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في </a:t>
            </a:r>
            <a:r xmlns:a="http://schemas.openxmlformats.org/drawingml/2006/main">
              <a:rPr sz="3200" spc="-40" dirty="0">
                <a:latin typeface="Calibri"/>
                <a:cs typeface="Calibri"/>
              </a:rPr>
              <a:t>الرحلة </a:t>
            </a:r>
            <a:r xmlns:a="http://schemas.openxmlformats.org/drawingml/2006/main">
              <a:rPr sz="3200" spc="-35" dirty="0">
                <a:latin typeface="Calibri"/>
                <a:cs typeface="Calibri"/>
              </a:rPr>
              <a:t>الواحدة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حوالي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1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لكل 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100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شخص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.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3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8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مليون</a:t>
            </a:r>
            <a:r xmlns:a="http://schemas.openxmlformats.org/drawingml/2006/main">
              <a:rPr sz="3200" spc="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الرحلات الجوية.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212592"/>
            <a:ext cx="9144000" cy="208788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981455"/>
            <a:ext cx="9144000" cy="208788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6000750" cy="5034915"/>
          </a:xfrm>
          <a:prstGeom prst="rect">
            <a:avLst/>
          </a:prstGeom>
        </p:spPr>
        <p:txBody>
          <a:bodyPr vert="horz" wrap="square" lIns="0" tIns="253365" rIns="0" bIns="0" rtlCol="0">
            <a:spAutoFit/>
          </a:bodyPr>
          <a:lstStyle/>
          <a:p>
            <a:pPr xmlns:a="http://schemas.openxmlformats.org/drawingml/2006/main" marL="317500" algn="just">
              <a:lnSpc>
                <a:spcPct val="100000"/>
              </a:lnSpc>
              <a:spcBef>
                <a:spcPts val="1995"/>
              </a:spcBef>
              <a:bidi/>
            </a:pPr>
            <a:r xmlns:a="http://schemas.openxmlformats.org/drawingml/2006/main"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2001:</a:t>
            </a:r>
            <a:r xmlns:a="http://schemas.openxmlformats.org/drawingml/2006/main">
              <a:rPr sz="3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10" dirty="0">
                <a:solidFill>
                  <a:srgbClr val="FF0000"/>
                </a:solidFill>
                <a:latin typeface="Calibri"/>
                <a:cs typeface="Calibri"/>
              </a:rPr>
              <a:t>معبر</a:t>
            </a:r>
            <a:r xmlns:a="http://schemas.openxmlformats.org/drawingml/2006/main"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dirty="0">
                <a:solidFill>
                  <a:srgbClr val="FF0000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30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000" b="1" spc="-5" dirty="0">
                <a:solidFill>
                  <a:srgbClr val="FF0000"/>
                </a:solidFill>
                <a:latin typeface="Calibri"/>
                <a:cs typeface="Calibri"/>
              </a:rPr>
              <a:t>جودة الهوة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100"/>
              </a:spcBef>
              <a:buChar char="-"/>
              <a:tabLst>
                <a:tab pos="452120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تقرير</a:t>
            </a:r>
            <a:r xmlns:a="http://schemas.openxmlformats.org/drawingml/2006/main">
              <a:rPr sz="3000" spc="6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وصفت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أمريكا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صحة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30" dirty="0">
                <a:latin typeface="Calibri"/>
                <a:cs typeface="Calibri"/>
              </a:rPr>
              <a:t>نظام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0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"أ"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متشابكة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للغاية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شبكة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مجزأة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الذي - التي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غالباً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النفايات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5" dirty="0">
                <a:latin typeface="Calibri"/>
                <a:cs typeface="Calibri"/>
              </a:rPr>
              <a:t>موارد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بواسطة</a:t>
            </a:r>
            <a:r xmlns:a="http://schemas.openxmlformats.org/drawingml/2006/main">
              <a:rPr sz="30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تكرار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0" dirty="0">
                <a:latin typeface="Calibri"/>
                <a:cs typeface="Calibri"/>
              </a:rPr>
              <a:t>جهود."</a:t>
            </a:r>
            <a:endParaRPr xmlns:a="http://schemas.openxmlformats.org/drawingml/2006/main"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Font typeface="Calibri"/>
              <a:buChar char="-"/>
            </a:pPr>
            <a:endParaRPr sz="3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Calibri"/>
              <a:buChar char="-"/>
            </a:pPr>
            <a:endParaRPr sz="4050">
              <a:latin typeface="Calibri"/>
              <a:cs typeface="Calibri"/>
            </a:endParaRPr>
          </a:p>
          <a:p>
            <a:pPr xmlns:a="http://schemas.openxmlformats.org/drawingml/2006/main" marL="422275" indent="-410209" algn="just">
              <a:lnSpc>
                <a:spcPct val="100000"/>
              </a:lnSpc>
              <a:buChar char="-"/>
              <a:tabLst>
                <a:tab pos="422909" algn="l"/>
              </a:tabLst>
              <a:bidi/>
            </a:pPr>
            <a:r xmlns:a="http://schemas.openxmlformats.org/drawingml/2006/main">
              <a:rPr sz="3000" spc="-5" dirty="0">
                <a:latin typeface="Calibri"/>
                <a:cs typeface="Calibri"/>
              </a:rPr>
              <a:t>يجب</a:t>
            </a:r>
            <a:r xmlns:a="http://schemas.openxmlformats.org/drawingml/2006/main">
              <a:rPr sz="3000" spc="16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0" dirty="0">
                <a:latin typeface="Calibri"/>
                <a:cs typeface="Calibri"/>
              </a:rPr>
              <a:t>يخلق</a:t>
            </a:r>
            <a:r xmlns:a="http://schemas.openxmlformats.org/drawingml/2006/main">
              <a:rPr sz="3000" spc="1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10" dirty="0">
                <a:latin typeface="Calibri"/>
                <a:cs typeface="Calibri"/>
              </a:rPr>
              <a:t>جديد</a:t>
            </a:r>
            <a:r xmlns:a="http://schemas.openxmlformats.org/drawingml/2006/main">
              <a:rPr sz="3000" spc="16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5" dirty="0">
                <a:latin typeface="Calibri"/>
                <a:cs typeface="Calibri"/>
              </a:rPr>
              <a:t>طُرق</a:t>
            </a:r>
            <a:r xmlns:a="http://schemas.openxmlformats.org/drawingml/2006/main">
              <a:rPr sz="3000" spc="16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3000" spc="-25" dirty="0">
                <a:latin typeface="Calibri"/>
                <a:cs typeface="Calibri"/>
              </a:rPr>
              <a:t>ل</a:t>
            </a:r>
            <a:endParaRPr xmlns:a="http://schemas.openxmlformats.org/drawingml/2006/main" sz="30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9689" y="5030622"/>
          <a:ext cx="6039483" cy="17532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67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7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19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3831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ts val="2850"/>
                        </a:lnSpc>
                        <a:tabLst>
                          <a:tab pos="1461135" algn="l"/>
                        </a:tabLst>
                        <a:bidi/>
                      </a:pPr>
                      <a:r xmlns:a="http://schemas.openxmlformats.org/drawingml/2006/main">
                        <a:rPr sz="30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مراقبة </a:t>
                      </a:r>
                      <a:r xmlns:a="http://schemas.openxmlformats.org/drawingml/2006/main">
                        <a:rPr sz="300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و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ts val="2850"/>
                        </a:lnSpc>
                        <a:bidi/>
                      </a:pPr>
                      <a:r xmlns:a="http://schemas.openxmlformats.org/drawingml/2006/main">
                        <a:rPr sz="3000" spc="-1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مسار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88900">
                        <a:lnSpc>
                          <a:spcPts val="2850"/>
                        </a:lnSpc>
                        <a:tabLst>
                          <a:tab pos="1323340" algn="l"/>
                          <a:tab pos="1786255" algn="l"/>
                        </a:tabLst>
                        <a:bidi/>
                      </a:pPr>
                      <a:r xmlns:a="http://schemas.openxmlformats.org/drawingml/2006/main">
                        <a:rPr sz="3000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الجودة </a:t>
                      </a:r>
                      <a:r xmlns:a="http://schemas.openxmlformats.org/drawingml/2006/main">
                        <a:rPr sz="3000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في </a:t>
                      </a:r>
                      <a:r xmlns:a="http://schemas.openxmlformats.org/drawingml/2006/main">
                        <a:rPr sz="3000" b="1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ستة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xmlns:a="http://schemas.openxmlformats.org/drawingml/2006/main" marR="24130" algn="r">
                        <a:lnSpc>
                          <a:spcPts val="2850"/>
                        </a:lnSpc>
                        <a:bidi/>
                      </a:pPr>
                      <a:r xmlns:a="http://schemas.openxmlformats.org/drawingml/2006/main">
                        <a:rPr sz="3000" b="1" spc="-4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مفتاح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12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1153160" algn="l"/>
                        </a:tabLst>
                        <a:bidi/>
                      </a:pPr>
                      <a:r xmlns:a="http://schemas.openxmlformats.org/drawingml/2006/main">
                        <a:rPr sz="30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المناطق </a:t>
                      </a:r>
                      <a:r xmlns:a="http://schemas.openxmlformats.org/drawingml/2006/main">
                        <a:rPr sz="30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(المنظمة الدولية للهجرة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xmlns:a="http://schemas.openxmlformats.org/drawingml/2006/main" algn="ctr">
                        <a:lnSpc>
                          <a:spcPct val="100000"/>
                        </a:lnSpc>
                        <a:spcBef>
                          <a:spcPts val="450"/>
                        </a:spcBef>
                        <a:bidi/>
                      </a:pPr>
                      <a:r xmlns:a="http://schemas.openxmlformats.org/drawingml/2006/main">
                        <a:rPr sz="30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اهداف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xmlns:a="http://schemas.openxmlformats.org/drawingml/2006/main" marL="167640">
                        <a:lnSpc>
                          <a:spcPct val="100000"/>
                        </a:lnSpc>
                        <a:spcBef>
                          <a:spcPts val="450"/>
                        </a:spcBef>
                        <a:tabLst>
                          <a:tab pos="777240" algn="l"/>
                        </a:tabLst>
                        <a:bidi/>
                      </a:pPr>
                      <a:r xmlns:a="http://schemas.openxmlformats.org/drawingml/2006/main">
                        <a:rPr sz="30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أو </a:t>
                      </a:r>
                      <a:r xmlns:a="http://schemas.openxmlformats.org/drawingml/2006/main">
                        <a:rPr sz="3000" b="1" spc="-2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الصفات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 xmlns:a="http://schemas.openxmlformats.org/drawingml/2006/main" marR="26670" algn="r">
                        <a:lnSpc>
                          <a:spcPct val="100000"/>
                        </a:lnSpc>
                        <a:spcBef>
                          <a:spcPts val="450"/>
                        </a:spcBef>
                        <a:bidi/>
                      </a:pPr>
                      <a:r xmlns:a="http://schemas.openxmlformats.org/drawingml/2006/main">
                        <a:rPr sz="3000" b="1" spc="-5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ل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590">
                <a:tc>
                  <a:txBody>
                    <a:bodyPr/>
                    <a:lstStyle/>
                    <a:p>
                      <a:pPr xmlns:a="http://schemas.openxmlformats.org/drawingml/2006/main" marL="31750">
                        <a:lnSpc>
                          <a:spcPct val="100000"/>
                        </a:lnSpc>
                        <a:spcBef>
                          <a:spcPts val="450"/>
                        </a:spcBef>
                        <a:bidi/>
                      </a:pPr>
                      <a:r xmlns:a="http://schemas.openxmlformats.org/drawingml/2006/main">
                        <a:rPr sz="3000" b="1" spc="-10" dirty="0">
                          <a:solidFill>
                            <a:srgbClr val="4F81BC"/>
                          </a:solidFill>
                          <a:latin typeface="Calibri"/>
                          <a:cs typeface="Calibri"/>
                        </a:rPr>
                        <a:t>الرعاية).</a:t>
                      </a:r>
                      <a:endParaRPr xmlns:a="http://schemas.openxmlformats.org/drawingml/2006/main" sz="3000">
                        <a:latin typeface="Calibri"/>
                        <a:cs typeface="Calibri"/>
                      </a:endParaRPr>
                    </a:p>
                  </a:txBody>
                  <a:tcPr marL="0" marR="0" marT="5715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3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5724144" y="0"/>
            <a:ext cx="3420110" cy="6858000"/>
            <a:chOff x="5724144" y="0"/>
            <a:chExt cx="3420110" cy="685800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588" y="0"/>
              <a:ext cx="2915412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4144" y="0"/>
              <a:ext cx="647700" cy="41757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9156" y="54610"/>
            <a:ext cx="8319770" cy="12471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xmlns:a="http://schemas.openxmlformats.org/drawingml/2006/main" marL="3634104" marR="5080" indent="-3622040">
              <a:lnSpc>
                <a:spcPct val="100499"/>
              </a:lnSpc>
              <a:spcBef>
                <a:spcPts val="70"/>
              </a:spcBef>
              <a:bidi/>
            </a:pPr>
            <a:r xmlns:a="http://schemas.openxmlformats.org/drawingml/2006/main">
              <a:rPr spc="-5" dirty="0"/>
              <a:t>ستة </a:t>
            </a:r>
            <a:r xmlns:a="http://schemas.openxmlformats.org/drawingml/2006/main">
              <a:rPr spc="-55" dirty="0"/>
              <a:t>مفاتيح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15" dirty="0"/>
              <a:t>المناطق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dirty="0"/>
              <a:t>( </a:t>
            </a:r>
            <a:r xmlns:a="http://schemas.openxmlformats.org/drawingml/2006/main">
              <a:rPr spc="-5" dirty="0"/>
              <a:t>تهدف المنظمة الدولية للهجرة</a:t>
            </a:r>
            <a:r xmlns:a="http://schemas.openxmlformats.org/drawingml/2006/main">
              <a:rPr spc="10" dirty="0"/>
              <a:t> </a:t>
            </a:r>
            <a:r xmlns:a="http://schemas.openxmlformats.org/drawingml/2006/main">
              <a:rPr spc="-5" dirty="0"/>
              <a:t>أو </a:t>
            </a:r>
            <a:r xmlns:a="http://schemas.openxmlformats.org/drawingml/2006/main">
              <a:rPr spc="-20" dirty="0"/>
              <a:t>الصفات</a:t>
            </a:r>
            <a:r xmlns:a="http://schemas.openxmlformats.org/drawingml/2006/main">
              <a:rPr spc="30" dirty="0"/>
              <a:t> </a:t>
            </a:r>
            <a:r xmlns:a="http://schemas.openxmlformats.org/drawingml/2006/main">
              <a:rPr spc="-5" dirty="0"/>
              <a:t>ل</a:t>
            </a:r>
            <a:r xmlns:a="http://schemas.openxmlformats.org/drawingml/2006/main">
              <a:rPr spc="-890" dirty="0"/>
              <a:t> </a:t>
            </a:r>
            <a:r xmlns:a="http://schemas.openxmlformats.org/drawingml/2006/main">
              <a:rPr spc="-25" dirty="0"/>
              <a:t>الرعاية)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1121275"/>
            <a:ext cx="4852670" cy="5403850"/>
          </a:xfrm>
          <a:prstGeom prst="rect">
            <a:avLst/>
          </a:prstGeom>
        </p:spPr>
        <p:txBody>
          <a:bodyPr vert="horz" wrap="square" lIns="0" tIns="20193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590"/>
              </a:spcBef>
              <a:bidi/>
            </a:pPr>
            <a:r xmlns:a="http://schemas.openxmlformats.org/drawingml/2006/main">
              <a:rPr sz="3800" b="1" spc="-10" dirty="0">
                <a:solidFill>
                  <a:srgbClr val="FF0000"/>
                </a:solidFill>
                <a:latin typeface="Calibri"/>
                <a:cs typeface="Calibri"/>
              </a:rPr>
              <a:t>شديد الانحدار</a:t>
            </a:r>
            <a:endParaRPr xmlns:a="http://schemas.openxmlformats.org/drawingml/2006/main" sz="3800">
              <a:latin typeface="Calibri"/>
              <a:cs typeface="Calibri"/>
            </a:endParaRPr>
          </a:p>
          <a:p>
            <a:pPr xmlns:a="http://schemas.openxmlformats.org/drawingml/2006/main" marL="487680" indent="-475615">
              <a:lnSpc>
                <a:spcPct val="100000"/>
              </a:lnSpc>
              <a:spcBef>
                <a:spcPts val="1495"/>
              </a:spcBef>
              <a:buAutoNum type="arabicPeriod"/>
              <a:tabLst>
                <a:tab pos="488315" algn="l"/>
              </a:tabLst>
              <a:bidi/>
            </a:pPr>
            <a:r xmlns:a="http://schemas.openxmlformats.org/drawingml/2006/main">
              <a:rPr sz="3800" spc="-30" dirty="0">
                <a:latin typeface="Calibri"/>
                <a:cs typeface="Calibri"/>
              </a:rPr>
              <a:t>آمنة </a:t>
            </a:r>
            <a:r xmlns:a="http://schemas.openxmlformats.org/drawingml/2006/main">
              <a:rPr sz="3800" spc="-15" dirty="0">
                <a:latin typeface="Calibri"/>
                <a:cs typeface="Calibri"/>
              </a:rPr>
              <a:t>.</a:t>
            </a:r>
            <a:endParaRPr xmlns:a="http://schemas.openxmlformats.org/drawingml/2006/main" sz="3800">
              <a:latin typeface="Calibri"/>
              <a:cs typeface="Calibri"/>
            </a:endParaRPr>
          </a:p>
          <a:p>
            <a:pPr xmlns:a="http://schemas.openxmlformats.org/drawingml/2006/main" marL="487680" indent="-475615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488315" algn="l"/>
              </a:tabLst>
              <a:bidi/>
            </a:pPr>
            <a:r xmlns:a="http://schemas.openxmlformats.org/drawingml/2006/main">
              <a:rPr sz="3800" spc="-5" dirty="0">
                <a:latin typeface="Calibri"/>
                <a:cs typeface="Calibri"/>
              </a:rPr>
              <a:t>في الوقت المناسب</a:t>
            </a:r>
            <a:r xmlns:a="http://schemas.openxmlformats.org/drawingml/2006/main">
              <a:rPr sz="38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800">
              <a:latin typeface="Calibri"/>
              <a:cs typeface="Calibri"/>
            </a:endParaRPr>
          </a:p>
          <a:p>
            <a:pPr xmlns:a="http://schemas.openxmlformats.org/drawingml/2006/main" marL="487680" indent="-4756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88315" algn="l"/>
              </a:tabLst>
              <a:bidi/>
            </a:pPr>
            <a:r xmlns:a="http://schemas.openxmlformats.org/drawingml/2006/main">
              <a:rPr sz="3800" spc="-35" dirty="0">
                <a:latin typeface="Calibri"/>
                <a:cs typeface="Calibri"/>
              </a:rPr>
              <a:t>فعال</a:t>
            </a:r>
            <a:r xmlns:a="http://schemas.openxmlformats.org/drawingml/2006/main">
              <a:rPr sz="3800" spc="-5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800">
              <a:latin typeface="Calibri"/>
              <a:cs typeface="Calibri"/>
            </a:endParaRPr>
          </a:p>
          <a:p>
            <a:pPr xmlns:a="http://schemas.openxmlformats.org/drawingml/2006/main" marL="487680" indent="-4756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88315" algn="l"/>
              </a:tabLst>
              <a:bidi/>
            </a:pPr>
            <a:r xmlns:a="http://schemas.openxmlformats.org/drawingml/2006/main">
              <a:rPr sz="3800" spc="-25" dirty="0">
                <a:latin typeface="Calibri"/>
                <a:cs typeface="Calibri"/>
              </a:rPr>
              <a:t>فعالة </a:t>
            </a:r>
            <a:r xmlns:a="http://schemas.openxmlformats.org/drawingml/2006/main">
              <a:rPr sz="3800" spc="-15" dirty="0">
                <a:latin typeface="Calibri"/>
                <a:cs typeface="Calibri"/>
              </a:rPr>
              <a:t>.</a:t>
            </a:r>
            <a:endParaRPr xmlns:a="http://schemas.openxmlformats.org/drawingml/2006/main" sz="3800">
              <a:latin typeface="Calibri"/>
              <a:cs typeface="Calibri"/>
            </a:endParaRPr>
          </a:p>
          <a:p>
            <a:pPr xmlns:a="http://schemas.openxmlformats.org/drawingml/2006/main" marL="487680" indent="-475615">
              <a:lnSpc>
                <a:spcPct val="100000"/>
              </a:lnSpc>
              <a:spcBef>
                <a:spcPts val="1490"/>
              </a:spcBef>
              <a:buAutoNum type="arabicPeriod"/>
              <a:tabLst>
                <a:tab pos="488315" algn="l"/>
              </a:tabLst>
              <a:bidi/>
            </a:pPr>
            <a:r xmlns:a="http://schemas.openxmlformats.org/drawingml/2006/main">
              <a:rPr sz="3800" spc="-15" dirty="0">
                <a:latin typeface="Calibri"/>
                <a:cs typeface="Calibri"/>
              </a:rPr>
              <a:t>رعاية عادلة.</a:t>
            </a:r>
            <a:endParaRPr xmlns:a="http://schemas.openxmlformats.org/drawingml/2006/main" sz="3800">
              <a:latin typeface="Calibri"/>
              <a:cs typeface="Calibri"/>
            </a:endParaRPr>
          </a:p>
          <a:p>
            <a:pPr xmlns:a="http://schemas.openxmlformats.org/drawingml/2006/main" marL="487680" indent="-475615">
              <a:lnSpc>
                <a:spcPct val="100000"/>
              </a:lnSpc>
              <a:spcBef>
                <a:spcPts val="1485"/>
              </a:spcBef>
              <a:buAutoNum type="arabicPeriod"/>
              <a:tabLst>
                <a:tab pos="488315" algn="l"/>
              </a:tabLst>
              <a:bidi/>
            </a:pPr>
            <a:r xmlns:a="http://schemas.openxmlformats.org/drawingml/2006/main">
              <a:rPr sz="3800" spc="-15" dirty="0">
                <a:latin typeface="Calibri"/>
                <a:cs typeface="Calibri"/>
              </a:rPr>
              <a:t>مركز على المريض</a:t>
            </a:r>
            <a:r xmlns:a="http://schemas.openxmlformats.org/drawingml/2006/main">
              <a:rPr sz="3800" spc="-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8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64635" y="1557527"/>
            <a:ext cx="5579364" cy="446379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59880" y="548640"/>
            <a:ext cx="504444" cy="35966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0"/>
            <a:ext cx="6432550" cy="2672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marR="5080" indent="-342900" algn="just">
              <a:lnSpc>
                <a:spcPct val="150000"/>
              </a:lnSpc>
              <a:spcBef>
                <a:spcPts val="10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b="1" i="1" spc="-10" dirty="0">
                <a:solidFill>
                  <a:srgbClr val="FF0000"/>
                </a:solidFill>
                <a:latin typeface="Calibri"/>
                <a:cs typeface="Calibri"/>
              </a:rPr>
              <a:t>التركيز على المريض </a:t>
            </a:r>
            <a:r xmlns:a="http://schemas.openxmlformats.org/drawingml/2006/main">
              <a:rPr sz="2800" b="1" spc="-10" dirty="0">
                <a:latin typeface="Calibri"/>
                <a:cs typeface="Calibri"/>
              </a:rPr>
              <a:t>- </a:t>
            </a:r>
            <a:r xmlns:a="http://schemas.openxmlformats.org/drawingml/2006/main">
              <a:rPr sz="2800" i="1" spc="-10" dirty="0">
                <a:latin typeface="Calibri"/>
                <a:cs typeface="Calibri"/>
              </a:rPr>
              <a:t>"توفير </a:t>
            </a:r>
            <a:r xmlns:a="http://schemas.openxmlformats.org/drawingml/2006/main">
              <a:rPr sz="2800" i="1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2800" i="1" spc="-5" dirty="0">
                <a:latin typeface="Calibri"/>
                <a:cs typeface="Calibri"/>
              </a:rPr>
              <a:t>التي</a:t>
            </a:r>
            <a:r xmlns:a="http://schemas.openxmlformats.org/drawingml/2006/main">
              <a:rPr sz="2800" i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spc="-5" dirty="0">
                <a:latin typeface="Calibri"/>
                <a:cs typeface="Calibri"/>
              </a:rPr>
              <a:t>محترم </a:t>
            </a:r>
            <a:r xmlns:a="http://schemas.openxmlformats.org/drawingml/2006/main">
              <a:rPr sz="2800" i="1" spc="-5" dirty="0">
                <a:latin typeface="Calibri"/>
                <a:cs typeface="Calibri"/>
              </a:rPr>
              <a:t>ومتجاوب </a:t>
            </a:r>
            <a:r xmlns:a="http://schemas.openxmlformats.org/drawingml/2006/main">
              <a:rPr sz="2800" i="1" spc="-2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800" i="1" spc="-5" dirty="0">
                <a:latin typeface="Calibri"/>
                <a:cs typeface="Calibri"/>
              </a:rPr>
              <a:t>الفرد</a:t>
            </a:r>
            <a:r xmlns:a="http://schemas.openxmlformats.org/drawingml/2006/main">
              <a:rPr sz="28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i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spc="-10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2800" i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spc="-10" dirty="0">
                <a:latin typeface="Calibri"/>
                <a:cs typeface="Calibri"/>
              </a:rPr>
              <a:t>التفضيلات،</a:t>
            </a:r>
            <a:r xmlns:a="http://schemas.openxmlformats.org/drawingml/2006/main">
              <a:rPr sz="2800" i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spc="-10" dirty="0">
                <a:latin typeface="Calibri"/>
                <a:cs typeface="Calibri"/>
              </a:rPr>
              <a:t>احتياجات،</a:t>
            </a:r>
            <a:r xmlns:a="http://schemas.openxmlformats.org/drawingml/2006/main">
              <a:rPr sz="2800" i="1" spc="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i="1" spc="-6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i="1" u="sng" spc="17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 </a:t>
            </a:r>
            <a:r xmlns:a="http://schemas.openxmlformats.org/drawingml/2006/main">
              <a:rPr sz="2800" i="1" u="sng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قيم </a:t>
            </a:r>
            <a:r xmlns:a="http://schemas.openxmlformats.org/drawingml/2006/main">
              <a:rPr sz="2800" i="1" spc="-5" dirty="0">
                <a:latin typeface="Calibri"/>
                <a:cs typeface="Calibri"/>
              </a:rPr>
              <a:t>.</a:t>
            </a:r>
            <a:endParaRPr xmlns:a="http://schemas.openxmlformats.org/drawingml/2006/main" sz="2800">
              <a:latin typeface="Calibri"/>
              <a:cs typeface="Calibri"/>
            </a:endParaRPr>
          </a:p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235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2800" spc="-20" dirty="0">
                <a:solidFill>
                  <a:srgbClr val="4F81BC"/>
                </a:solidFill>
                <a:latin typeface="Calibri"/>
                <a:cs typeface="Calibri"/>
              </a:rPr>
              <a:t>مريض</a:t>
            </a:r>
            <a:r xmlns:a="http://schemas.openxmlformats.org/drawingml/2006/main">
              <a:rPr sz="2800" spc="177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إشباع</a:t>
            </a:r>
            <a:r xmlns:a="http://schemas.openxmlformats.org/drawingml/2006/main">
              <a:rPr sz="2800" spc="17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solidFill>
                  <a:srgbClr val="4F81BC"/>
                </a:solidFill>
                <a:latin typeface="Calibri"/>
                <a:cs typeface="Calibri"/>
              </a:rPr>
              <a:t>استطلاعات الرأي</a:t>
            </a:r>
            <a:r xmlns:a="http://schemas.openxmlformats.org/drawingml/2006/main">
              <a:rPr sz="2800" spc="178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2800" spc="-20" dirty="0">
                <a:latin typeface="Calibri"/>
                <a:cs typeface="Calibri"/>
              </a:rPr>
              <a:t>يفحص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1640" y="2590805"/>
            <a:ext cx="2273935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2800" spc="-10" dirty="0">
                <a:latin typeface="Calibri"/>
                <a:cs typeface="Calibri"/>
              </a:rPr>
              <a:t>أطباء 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الاتصالات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،</a:t>
            </a:r>
            <a:endParaRPr xmlns:a="http://schemas.openxmlformats.org/drawingml/2006/main" sz="2800">
              <a:latin typeface="Calibri"/>
              <a:cs typeface="Calibri"/>
            </a:endParaRPr>
            <a:r xmlns:a="http://schemas.openxmlformats.org/drawingml/2006/main">
              <a:rPr sz="28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1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u="sng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776473" y="2590805"/>
            <a:ext cx="3732529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indent="452755">
              <a:lnSpc>
                <a:spcPct val="150000"/>
              </a:lnSpc>
              <a:spcBef>
                <a:spcPts val="95"/>
              </a:spcBef>
              <a:tabLst>
                <a:tab pos="1436370" algn="l"/>
                <a:tab pos="1666239" algn="l"/>
                <a:tab pos="3172460" algn="l"/>
              </a:tabLst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مع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ممرضة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وموظفو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0" dirty="0">
                <a:latin typeface="Calibri"/>
                <a:cs typeface="Calibri"/>
              </a:rPr>
              <a:t>الاستجابة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​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3871219"/>
            <a:ext cx="6087745" cy="194563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2800" spc="-5" dirty="0">
                <a:latin typeface="Calibri"/>
                <a:cs typeface="Calibri"/>
              </a:rPr>
              <a:t>النظافة ومستويات الضوضاء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والتحكم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في الألم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،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و جودة </a:t>
            </a:r>
            <a:r xmlns:a="http://schemas.openxmlformats.org/drawingml/2006/main">
              <a:rPr sz="2800" spc="-5" dirty="0">
                <a:latin typeface="Calibri"/>
                <a:cs typeface="Calibri"/>
              </a:rPr>
              <a:t>تعليمات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التفريغ </a:t>
            </a:r>
            <a:r xmlns:a="http://schemas.openxmlformats.org/drawingml/2006/main">
              <a:rPr sz="28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28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0" dirty="0">
                <a:latin typeface="Calibri"/>
                <a:cs typeface="Calibri"/>
              </a:rPr>
              <a:t>دواء</a:t>
            </a:r>
            <a:r xmlns:a="http://schemas.openxmlformats.org/drawingml/2006/main">
              <a:rPr sz="2800" spc="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2800" spc="-15" dirty="0">
                <a:latin typeface="Calibri"/>
                <a:cs typeface="Calibri"/>
              </a:rPr>
              <a:t>معلومة.</a:t>
            </a:r>
            <a:endParaRPr xmlns:a="http://schemas.openxmlformats.org/drawingml/2006/main" sz="28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84047" y="1310639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2267711" y="1252727"/>
            <a:ext cx="2419350" cy="294640"/>
            <a:chOff x="2267711" y="1252727"/>
            <a:chExt cx="2419350" cy="294640"/>
          </a:xfrm>
        </p:grpSpPr>
        <p:sp>
          <p:nvSpPr>
            <p:cNvPr id="8" name="object 8"/>
            <p:cNvSpPr/>
            <p:nvPr/>
          </p:nvSpPr>
          <p:spPr>
            <a:xfrm>
              <a:off x="2886455" y="1307591"/>
              <a:ext cx="1800225" cy="0"/>
            </a:xfrm>
            <a:custGeom>
              <a:avLst/>
              <a:gdLst/>
              <a:ahLst/>
              <a:cxnLst/>
              <a:rect l="l" t="t" r="r" b="b"/>
              <a:pathLst>
                <a:path w="1800225">
                  <a:moveTo>
                    <a:pt x="0" y="0"/>
                  </a:moveTo>
                  <a:lnTo>
                    <a:pt x="1800224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67711" y="1252727"/>
              <a:ext cx="620268" cy="294132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804659" y="123444"/>
            <a:ext cx="2329180" cy="6468110"/>
            <a:chOff x="6804659" y="123444"/>
            <a:chExt cx="2329180" cy="6468110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123444"/>
              <a:ext cx="2281428" cy="171450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659" y="1700783"/>
              <a:ext cx="2281428" cy="191414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70071" y="5181926"/>
              <a:ext cx="1630635" cy="1409424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804659" y="3614928"/>
              <a:ext cx="2328672" cy="1743456"/>
            </a:xfrm>
            <a:prstGeom prst="rect">
              <a:avLst/>
            </a:prstGeom>
          </p:spPr>
        </p:pic>
      </p:grpSp>
      <p:sp>
        <p:nvSpPr>
          <p:cNvPr id="15" name="object 15"/>
          <p:cNvSpPr/>
          <p:nvPr/>
        </p:nvSpPr>
        <p:spPr>
          <a:xfrm>
            <a:off x="4191000" y="4005071"/>
            <a:ext cx="2419350" cy="0"/>
          </a:xfrm>
          <a:custGeom>
            <a:avLst/>
            <a:gdLst/>
            <a:ahLst/>
            <a:cxnLst/>
            <a:rect l="l" t="t" r="r" b="b"/>
            <a:pathLst>
              <a:path w="2419350">
                <a:moveTo>
                  <a:pt x="0" y="0"/>
                </a:moveTo>
                <a:lnTo>
                  <a:pt x="241935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311396" y="4623815"/>
            <a:ext cx="2268220" cy="0"/>
          </a:xfrm>
          <a:custGeom>
            <a:avLst/>
            <a:gdLst/>
            <a:ahLst/>
            <a:cxnLst/>
            <a:rect l="l" t="t" r="r" b="b"/>
            <a:pathLst>
              <a:path w="2268220">
                <a:moveTo>
                  <a:pt x="0" y="0"/>
                </a:moveTo>
                <a:lnTo>
                  <a:pt x="226822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67868" y="4652771"/>
            <a:ext cx="1663700" cy="0"/>
          </a:xfrm>
          <a:custGeom>
            <a:avLst/>
            <a:gdLst/>
            <a:ahLst/>
            <a:cxnLst/>
            <a:rect l="l" t="t" r="r" b="b"/>
            <a:pathLst>
              <a:path w="1663700">
                <a:moveTo>
                  <a:pt x="0" y="0"/>
                </a:moveTo>
                <a:lnTo>
                  <a:pt x="1663192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30879" y="5330952"/>
            <a:ext cx="1782445" cy="0"/>
          </a:xfrm>
          <a:custGeom>
            <a:avLst/>
            <a:gdLst/>
            <a:ahLst/>
            <a:cxnLst/>
            <a:rect l="l" t="t" r="r" b="b"/>
            <a:pathLst>
              <a:path w="1782445">
                <a:moveTo>
                  <a:pt x="0" y="0"/>
                </a:moveTo>
                <a:lnTo>
                  <a:pt x="1782191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886455" y="4611623"/>
            <a:ext cx="467995" cy="0"/>
          </a:xfrm>
          <a:custGeom>
            <a:avLst/>
            <a:gdLst/>
            <a:ahLst/>
            <a:cxnLst/>
            <a:rect l="l" t="t" r="r" b="b"/>
            <a:pathLst>
              <a:path w="467995">
                <a:moveTo>
                  <a:pt x="0" y="0"/>
                </a:moveTo>
                <a:lnTo>
                  <a:pt x="467994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35508" y="5878067"/>
            <a:ext cx="1008380" cy="0"/>
          </a:xfrm>
          <a:custGeom>
            <a:avLst/>
            <a:gdLst/>
            <a:ahLst/>
            <a:cxnLst/>
            <a:rect l="l" t="t" r="r" b="b"/>
            <a:pathLst>
              <a:path w="1008380">
                <a:moveTo>
                  <a:pt x="0" y="0"/>
                </a:moveTo>
                <a:lnTo>
                  <a:pt x="1008126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77670" y="99771"/>
            <a:ext cx="152971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100" spc="-10" dirty="0">
                <a:latin typeface="Calibri"/>
                <a:cs typeface="Calibri"/>
              </a:rPr>
              <a:t>يصف</a:t>
            </a:r>
            <a:endParaRPr xmlns:a="http://schemas.openxmlformats.org/drawingml/2006/main" sz="3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0"/>
            <a:ext cx="1399540" cy="125476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220"/>
              </a:spcBef>
              <a:bidi/>
            </a:pPr>
            <a:r xmlns:a="http://schemas.openxmlformats.org/drawingml/2006/main">
              <a:rPr sz="3100" spc="-5" dirty="0">
                <a:latin typeface="Calibri"/>
                <a:cs typeface="Calibri"/>
              </a:rPr>
              <a:t>بيريك</a:t>
            </a:r>
            <a:endParaRPr xmlns:a="http://schemas.openxmlformats.org/drawingml/2006/main" sz="31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1120"/>
              </a:spcBef>
              <a:bidi/>
            </a:pPr>
            <a:r xmlns:a="http://schemas.openxmlformats.org/drawingml/2006/main">
              <a:rPr sz="3100" b="1" spc="-10" dirty="0">
                <a:latin typeface="Calibri"/>
                <a:cs typeface="Calibri"/>
              </a:rPr>
              <a:t>م </a:t>
            </a:r>
            <a:r xmlns:a="http://schemas.openxmlformats.org/drawingml/2006/main">
              <a:rPr sz="3100" b="1" spc="-35" dirty="0">
                <a:latin typeface="Calibri"/>
                <a:cs typeface="Calibri"/>
              </a:rPr>
              <a:t>ا </a:t>
            </a:r>
            <a:r xmlns:a="http://schemas.openxmlformats.org/drawingml/2006/main">
              <a:rPr sz="3100" b="1" spc="-10" dirty="0">
                <a:latin typeface="Calibri"/>
                <a:cs typeface="Calibri"/>
              </a:rPr>
              <a:t>زيم </a:t>
            </a:r>
            <a:r xmlns:a="http://schemas.openxmlformats.org/drawingml/2006/main">
              <a:rPr sz="3100" b="1" spc="5" dirty="0">
                <a:latin typeface="Calibri"/>
                <a:cs typeface="Calibri"/>
              </a:rPr>
              <a:t>س </a:t>
            </a:r>
            <a:r xmlns:a="http://schemas.openxmlformats.org/drawingml/2006/main">
              <a:rPr sz="3100" b="1" spc="-5" dirty="0">
                <a:latin typeface="Calibri"/>
                <a:cs typeface="Calibri"/>
              </a:rPr>
              <a:t>:</a:t>
            </a:r>
            <a:endParaRPr xmlns:a="http://schemas.openxmlformats.org/drawingml/2006/main" sz="31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515995" y="99771"/>
            <a:ext cx="906144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z="3100" spc="-5" dirty="0">
                <a:solidFill>
                  <a:srgbClr val="000000"/>
                </a:solidFill>
              </a:rPr>
              <a:t>ثلاثة</a:t>
            </a:r>
            <a:r xmlns:a="http://schemas.openxmlformats.org/drawingml/2006/main">
              <a:rPr sz="3100" spc="-4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100" dirty="0">
                <a:solidFill>
                  <a:srgbClr val="000000"/>
                </a:solidFill>
              </a:rPr>
              <a:t>​</a:t>
            </a:r>
            <a:r xmlns:a="http://schemas.openxmlformats.org/drawingml/2006/main">
              <a:rPr sz="3100" spc="-5" dirty="0">
                <a:solidFill>
                  <a:srgbClr val="000000"/>
                </a:solidFill>
              </a:rPr>
              <a:t>​</a:t>
            </a:r>
            <a:endParaRPr xmlns:a="http://schemas.openxmlformats.org/drawingml/2006/main" sz="3100"/>
          </a:p>
        </p:txBody>
      </p:sp>
      <p:sp>
        <p:nvSpPr>
          <p:cNvPr id="5" name="object 5"/>
          <p:cNvSpPr txBox="1"/>
          <p:nvPr/>
        </p:nvSpPr>
        <p:spPr>
          <a:xfrm>
            <a:off x="78739" y="1967001"/>
            <a:ext cx="294894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100"/>
              </a:spcBef>
              <a:tabLst>
                <a:tab pos="727075" algn="l"/>
                <a:tab pos="1717675" algn="l"/>
              </a:tabLst>
              <a:bidi/>
            </a:pPr>
            <a:r xmlns:a="http://schemas.openxmlformats.org/drawingml/2006/main">
              <a:rPr sz="3100" spc="-5" dirty="0">
                <a:latin typeface="Calibri"/>
                <a:cs typeface="Calibri"/>
              </a:rPr>
              <a:t>1) </a:t>
            </a:r>
            <a:r xmlns:a="http://schemas.openxmlformats.org/drawingml/2006/main">
              <a:rPr sz="3100" spc="-10" dirty="0">
                <a:latin typeface="Calibri"/>
                <a:cs typeface="Calibri"/>
              </a:rPr>
              <a:t>الاحتياجات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100" spc="-3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5" dirty="0">
                <a:latin typeface="Calibri"/>
                <a:cs typeface="Calibri"/>
              </a:rPr>
              <a:t>تعال </a:t>
            </a:r>
            <a:r xmlns:a="http://schemas.openxmlformats.org/drawingml/2006/main">
              <a:rPr sz="3100" spc="-20" dirty="0">
                <a:latin typeface="Calibri"/>
                <a:cs typeface="Calibri"/>
              </a:rPr>
              <a:t>أولا.</a:t>
            </a:r>
            <a:endParaRPr xmlns:a="http://schemas.openxmlformats.org/drawingml/2006/main" sz="3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38042" y="2203830"/>
            <a:ext cx="1283335" cy="497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tabLst>
                <a:tab pos="735965" algn="l"/>
              </a:tabLst>
              <a:bidi/>
            </a:pPr>
            <a:r xmlns:a="http://schemas.openxmlformats.org/drawingml/2006/main">
              <a:rPr sz="3100" spc="-1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ال</a:t>
            </a:r>
            <a:endParaRPr xmlns:a="http://schemas.openxmlformats.org/drawingml/2006/main" sz="31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739" y="3479063"/>
            <a:ext cx="4342765" cy="2955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100"/>
              </a:spcBef>
              <a:buAutoNum type="arabicParenR" startAt="2"/>
              <a:tabLst>
                <a:tab pos="751205" algn="l"/>
                <a:tab pos="751840" algn="l"/>
                <a:tab pos="2455545" algn="l"/>
                <a:tab pos="3820160" algn="l"/>
              </a:tabLst>
              <a:bidi/>
            </a:pPr>
            <a:r xmlns:a="http://schemas.openxmlformats.org/drawingml/2006/main">
              <a:rPr sz="3100" spc="-5" dirty="0">
                <a:latin typeface="Calibri"/>
                <a:cs typeface="Calibri"/>
              </a:rPr>
              <a:t>لا </a:t>
            </a:r>
            <a:r xmlns:a="http://schemas.openxmlformats.org/drawingml/2006/main">
              <a:rPr sz="3100" spc="15" dirty="0">
                <a:latin typeface="Calibri"/>
                <a:cs typeface="Calibri"/>
              </a:rPr>
              <a:t>شئ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عن</a:t>
            </a:r>
            <a:r xmlns:a="http://schemas.openxmlformats.org/drawingml/2006/main">
              <a:rPr sz="31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0" dirty="0">
                <a:latin typeface="Calibri"/>
                <a:cs typeface="Calibri"/>
              </a:rPr>
              <a:t>انا 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بدون</a:t>
            </a:r>
            <a:r xmlns:a="http://schemas.openxmlformats.org/drawingml/2006/main">
              <a:rPr sz="3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0" dirty="0">
                <a:latin typeface="Calibri"/>
                <a:cs typeface="Calibri"/>
              </a:rPr>
              <a:t>أنا.</a:t>
            </a:r>
            <a:endParaRPr xmlns:a="http://schemas.openxmlformats.org/drawingml/2006/main" sz="3100">
              <a:latin typeface="Calibri"/>
              <a:cs typeface="Calibri"/>
            </a:endParaRPr>
          </a:p>
          <a:p>
            <a:pPr xmlns:a="http://schemas.openxmlformats.org/drawingml/2006/main" marL="12700" marR="5080">
              <a:lnSpc>
                <a:spcPct val="150000"/>
              </a:lnSpc>
              <a:spcBef>
                <a:spcPts val="745"/>
              </a:spcBef>
              <a:buAutoNum type="arabicParenR" startAt="2"/>
              <a:tabLst>
                <a:tab pos="436880" algn="l"/>
              </a:tabLst>
              <a:bidi/>
            </a:pPr>
            <a:r xmlns:a="http://schemas.openxmlformats.org/drawingml/2006/main">
              <a:rPr sz="3100" spc="-25" dirty="0">
                <a:latin typeface="Calibri"/>
                <a:cs typeface="Calibri"/>
              </a:rPr>
              <a:t>كل</a:t>
            </a:r>
            <a:r xmlns:a="http://schemas.openxmlformats.org/drawingml/2006/main">
              <a:rPr sz="3100" spc="1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5" dirty="0">
                <a:latin typeface="Calibri"/>
                <a:cs typeface="Calibri"/>
              </a:rPr>
              <a:t>مريض</a:t>
            </a:r>
            <a:r xmlns:a="http://schemas.openxmlformats.org/drawingml/2006/main">
              <a:rPr sz="3100" spc="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100" spc="1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100" spc="114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0" dirty="0">
                <a:latin typeface="Calibri"/>
                <a:cs typeface="Calibri"/>
              </a:rPr>
              <a:t>فقط</a:t>
            </a:r>
            <a:r xmlns:a="http://schemas.openxmlformats.org/drawingml/2006/main">
              <a:rPr sz="3100" spc="-69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100" spc="-10" dirty="0">
                <a:latin typeface="Calibri"/>
                <a:cs typeface="Calibri"/>
              </a:rPr>
              <a:t>مريض.</a:t>
            </a:r>
            <a:endParaRPr xmlns:a="http://schemas.openxmlformats.org/drawingml/2006/main" sz="31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43628" y="0"/>
            <a:ext cx="4500372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8754" y="110185"/>
            <a:ext cx="81502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190" dirty="0"/>
              <a:t>ل</a:t>
            </a:r>
            <a:r xmlns:a="http://schemas.openxmlformats.org/drawingml/2006/main">
              <a:rPr sz="4400" dirty="0"/>
              <a:t> </a:t>
            </a:r>
            <a:r xmlns:a="http://schemas.openxmlformats.org/drawingml/2006/main">
              <a:rPr sz="4400" spc="-5" dirty="0"/>
              <a:t>يبني</a:t>
            </a:r>
            <a:r xmlns:a="http://schemas.openxmlformats.org/drawingml/2006/main">
              <a:rPr sz="4400" spc="-15" dirty="0"/>
              <a:t> </a:t>
            </a:r>
            <a:r xmlns:a="http://schemas.openxmlformats.org/drawingml/2006/main">
              <a:rPr sz="4400" dirty="0"/>
              <a:t>أ</a:t>
            </a:r>
            <a:r xmlns:a="http://schemas.openxmlformats.org/drawingml/2006/main">
              <a:rPr sz="4400" spc="5" dirty="0"/>
              <a:t> </a:t>
            </a:r>
            <a:r xmlns:a="http://schemas.openxmlformats.org/drawingml/2006/main">
              <a:rPr sz="4400" spc="-25" dirty="0"/>
              <a:t>مركز على المريض</a:t>
            </a:r>
            <a:r xmlns:a="http://schemas.openxmlformats.org/drawingml/2006/main">
              <a:rPr sz="4400" spc="-55" dirty="0"/>
              <a:t> </a:t>
            </a:r>
            <a:r xmlns:a="http://schemas.openxmlformats.org/drawingml/2006/main">
              <a:rPr sz="4400" spc="-10" dirty="0"/>
              <a:t>ثقافة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12723"/>
            <a:ext cx="3180715" cy="3049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100"/>
              </a:spcBef>
              <a:buAutoNum type="arabicPeriod"/>
              <a:tabLst>
                <a:tab pos="1161415" algn="l"/>
                <a:tab pos="1162685" algn="l"/>
                <a:tab pos="1797050" algn="l"/>
                <a:tab pos="2802890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التركيز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على </a:t>
            </a:r>
            <a:r xmlns:a="http://schemas.openxmlformats.org/drawingml/2006/main"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المحورية </a:t>
            </a:r>
            <a:r xmlns:a="http://schemas.openxmlformats.org/drawingml/2006/main"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باعتبارها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بُعدًا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b="1" spc="-4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3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</a:p>
          <a:p>
            <a:pPr xmlns:a="http://schemas.openxmlformats.org/drawingml/2006/main" marL="768350" indent="-756285">
              <a:lnSpc>
                <a:spcPct val="100000"/>
              </a:lnSpc>
              <a:spcBef>
                <a:spcPts val="2685"/>
              </a:spcBef>
              <a:buAutoNum type="arabicPeriod"/>
              <a:tabLst>
                <a:tab pos="768350" algn="l"/>
                <a:tab pos="768985" algn="l"/>
                <a:tab pos="2455545" algn="l"/>
              </a:tabLst>
              <a:bidi/>
            </a:pP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تغيير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26663" y="912723"/>
            <a:ext cx="168910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indent="321310">
              <a:lnSpc>
                <a:spcPct val="150000"/>
              </a:lnSpc>
              <a:spcBef>
                <a:spcPts val="100"/>
              </a:spcBef>
              <a:tabLst>
                <a:tab pos="506095" algn="l"/>
              </a:tabLst>
              <a:bidi/>
            </a:pP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صبر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- </a:t>
            </a:r>
            <a:r xmlns:a="http://schemas.openxmlformats.org/drawingml/2006/main">
              <a:rPr sz="3200" b="1" spc="-40" dirty="0">
                <a:solidFill>
                  <a:srgbClr val="4F81BC"/>
                </a:solidFill>
                <a:latin typeface="Calibri"/>
                <a:cs typeface="Calibri"/>
              </a:rPr>
              <a:t>صبر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526663" y="3448303"/>
            <a:ext cx="168719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tabLst>
                <a:tab pos="1324610" algn="l"/>
              </a:tabLst>
              <a:bidi/>
            </a:pP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أين </a:t>
            </a:r>
            <a:r xmlns:a="http://schemas.openxmlformats.org/drawingml/2006/main">
              <a:rPr sz="3200" b="1" spc="10" dirty="0">
                <a:solidFill>
                  <a:srgbClr val="4F81BC"/>
                </a:solidFill>
                <a:latin typeface="Calibri"/>
                <a:cs typeface="Calibri"/>
              </a:rPr>
              <a:t>نحن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936847"/>
            <a:ext cx="513524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100"/>
              </a:spcBef>
              <a:bidi/>
            </a:pP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يتحكم:</a:t>
            </a: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العائلات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يتحكم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زيادة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200" spc="7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قرارات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بشأن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الرعاية.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228588" y="818388"/>
            <a:ext cx="2915920" cy="6024880"/>
            <a:chOff x="6228588" y="818388"/>
            <a:chExt cx="2915920" cy="602488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228588" y="2781300"/>
              <a:ext cx="2756389" cy="218084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28588" y="4794502"/>
              <a:ext cx="2915412" cy="2048256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28588" y="818388"/>
              <a:ext cx="2915412" cy="19629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8002" y="110185"/>
            <a:ext cx="7992109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b="0" spc="-195" dirty="0">
                <a:latin typeface="Calibri"/>
                <a:cs typeface="Calibri"/>
              </a:rPr>
              <a:t>ل</a:t>
            </a:r>
            <a:r xmlns:a="http://schemas.openxmlformats.org/drawingml/2006/main">
              <a:rPr sz="4400" b="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يبني</a:t>
            </a:r>
            <a:r xmlns:a="http://schemas.openxmlformats.org/drawingml/2006/main">
              <a:rPr sz="4400" b="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4400" b="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20" dirty="0">
                <a:latin typeface="Calibri"/>
                <a:cs typeface="Calibri"/>
              </a:rPr>
              <a:t>مركز على المريض</a:t>
            </a:r>
            <a:r xmlns:a="http://schemas.openxmlformats.org/drawingml/2006/main">
              <a:rPr sz="4400" b="0" spc="-4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400" b="0" spc="-10" dirty="0">
                <a:latin typeface="Calibri"/>
                <a:cs typeface="Calibri"/>
              </a:rPr>
              <a:t>ثقافة</a:t>
            </a:r>
            <a:endParaRPr xmlns:a="http://schemas.openxmlformats.org/drawingml/2006/main" sz="4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739" y="1155953"/>
            <a:ext cx="5281295" cy="50990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419100" indent="-407034" algn="just">
              <a:lnSpc>
                <a:spcPct val="100000"/>
              </a:lnSpc>
              <a:spcBef>
                <a:spcPts val="105"/>
              </a:spcBef>
              <a:buAutoNum type="arabicPeriod" startAt="3"/>
              <a:tabLst>
                <a:tab pos="419734" algn="l"/>
              </a:tabLst>
              <a:bidi/>
            </a:pP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يوسع</a:t>
            </a:r>
            <a:r xmlns:a="http://schemas.openxmlformats.org/drawingml/2006/main">
              <a:rPr sz="3200" b="1" spc="-6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25" dirty="0">
                <a:solidFill>
                  <a:srgbClr val="4F81BC"/>
                </a:solidFill>
                <a:latin typeface="Calibri"/>
                <a:cs typeface="Calibri"/>
              </a:rPr>
              <a:t>الشفافية.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4F81BC"/>
              </a:buClr>
              <a:buFont typeface="Calibri"/>
              <a:buAutoNum type="arabicPeriod" startAt="3"/>
            </a:pP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4F81BC"/>
              </a:buClr>
              <a:buFont typeface="Calibri"/>
              <a:buAutoNum type="arabicPeriod" startAt="3"/>
            </a:pPr>
            <a:endParaRPr sz="2750">
              <a:latin typeface="Calibri"/>
              <a:cs typeface="Calibri"/>
            </a:endParaRPr>
          </a:p>
          <a:p>
            <a:pPr xmlns:a="http://schemas.openxmlformats.org/drawingml/2006/main" marL="12700" marR="5080" algn="just">
              <a:lnSpc>
                <a:spcPct val="150000"/>
              </a:lnSpc>
              <a:buAutoNum type="arabicPeriod" startAt="3"/>
              <a:tabLst>
                <a:tab pos="502284" algn="l"/>
              </a:tabLst>
              <a:bidi/>
            </a:pPr>
            <a:r xmlns:a="http://schemas.openxmlformats.org/drawingml/2006/main">
              <a:rPr sz="3200" b="1" spc="-5" dirty="0">
                <a:solidFill>
                  <a:srgbClr val="4F81BC"/>
                </a:solidFill>
                <a:latin typeface="Calibri"/>
                <a:cs typeface="Calibri"/>
              </a:rPr>
              <a:t>تصميم </a:t>
            </a:r>
            <a:r xmlns:a="http://schemas.openxmlformats.org/drawingml/2006/main">
              <a:rPr sz="3200" b="1" spc="-20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الفردية</a:t>
            </a:r>
            <a:r xmlns:a="http://schemas.openxmlformats.org/drawingml/2006/main">
              <a:rPr sz="3200" b="1" spc="-7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dirty="0">
                <a:solidFill>
                  <a:srgbClr val="4F81B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200" b="1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b="1" spc="-15" dirty="0">
                <a:solidFill>
                  <a:srgbClr val="4F81BC"/>
                </a:solidFill>
                <a:latin typeface="Calibri"/>
                <a:cs typeface="Calibri"/>
              </a:rPr>
              <a:t>التخصيص:</a:t>
            </a:r>
            <a:r xmlns:a="http://schemas.openxmlformats.org/drawingml/2006/main">
              <a:rPr sz="3200" b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خلق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أنظمة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مرنة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قادرة </a:t>
            </a:r>
            <a:r xmlns:a="http://schemas.openxmlformats.org/drawingml/2006/main">
              <a:rPr sz="3200" i="1" spc="-10" dirty="0">
                <a:latin typeface="Calibri"/>
                <a:cs typeface="Calibri"/>
              </a:rPr>
              <a:t>على 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التكيف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i="1" spc="-25" dirty="0">
                <a:latin typeface="Calibri"/>
                <a:cs typeface="Calibri"/>
              </a:rPr>
              <a:t>وفقا 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لاحتياجات 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وظروف</a:t>
            </a:r>
            <a:r xmlns:a="http://schemas.openxmlformats.org/drawingml/2006/main">
              <a:rPr sz="3200" i="1" spc="-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فردي</a:t>
            </a:r>
            <a:r xmlns:a="http://schemas.openxmlformats.org/drawingml/2006/main">
              <a:rPr sz="3200" i="1" spc="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i="1" spc="-10" dirty="0">
                <a:latin typeface="Calibri"/>
                <a:cs typeface="Calibri"/>
              </a:rPr>
              <a:t>مرضى.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831" y="4869179"/>
            <a:ext cx="2520315" cy="0"/>
          </a:xfrm>
          <a:custGeom>
            <a:avLst/>
            <a:gdLst/>
            <a:ahLst/>
            <a:cxnLst/>
            <a:rect l="l" t="t" r="r" b="b"/>
            <a:pathLst>
              <a:path w="2520315">
                <a:moveTo>
                  <a:pt x="0" y="0"/>
                </a:moveTo>
                <a:lnTo>
                  <a:pt x="252031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36108" y="1149096"/>
            <a:ext cx="3707891" cy="570890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1812162"/>
            <a:ext cx="753999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95"/>
              </a:spcBef>
              <a:bidi/>
            </a:pPr>
            <a:r xmlns:a="http://schemas.openxmlformats.org/drawingml/2006/main">
              <a:rPr spc="-45" dirty="0"/>
              <a:t>إدارة الجودة الشاملة</a:t>
            </a:r>
            <a:r xmlns:a="http://schemas.openxmlformats.org/drawingml/2006/main">
              <a:rPr dirty="0"/>
              <a:t> </a:t>
            </a:r>
            <a:r xmlns:a="http://schemas.openxmlformats.org/drawingml/2006/main">
              <a:rPr spc="-35" dirty="0"/>
              <a:t>يرعى</a:t>
            </a:r>
            <a:r xmlns:a="http://schemas.openxmlformats.org/drawingml/2006/main">
              <a:rPr spc="25" dirty="0"/>
              <a:t> </a:t>
            </a:r>
            <a:r xmlns:a="http://schemas.openxmlformats.org/drawingml/2006/main">
              <a:rPr spc="-5" dirty="0"/>
              <a:t>أ</a:t>
            </a:r>
            <a:r xmlns:a="http://schemas.openxmlformats.org/drawingml/2006/main">
              <a:rPr spc="-15" dirty="0"/>
              <a:t> </a:t>
            </a:r>
            <a:r xmlns:a="http://schemas.openxmlformats.org/drawingml/2006/main">
              <a:rPr spc="-5" dirty="0"/>
              <a:t>اعتقاد</a:t>
            </a:r>
            <a:r xmlns:a="http://schemas.openxmlformats.org/drawingml/2006/main">
              <a:rPr spc="-30" dirty="0"/>
              <a:t> </a:t>
            </a:r>
            <a:r xmlns:a="http://schemas.openxmlformats.org/drawingml/2006/main">
              <a:rPr spc="-5" dirty="0"/>
              <a:t>في</a:t>
            </a:r>
            <a:r xmlns:a="http://schemas.openxmlformats.org/drawingml/2006/main">
              <a:rPr spc="5" dirty="0"/>
              <a:t> </a:t>
            </a:r>
            <a:r xmlns:a="http://schemas.openxmlformats.org/drawingml/2006/main">
              <a:rPr spc="-5" dirty="0"/>
              <a:t>ال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15" dirty="0"/>
              <a:t>قيمة</a:t>
            </a:r>
            <a:r xmlns:a="http://schemas.openxmlformats.org/drawingml/2006/main">
              <a:rPr spc="-10" dirty="0"/>
              <a:t> </a:t>
            </a:r>
            <a:r xmlns:a="http://schemas.openxmlformats.org/drawingml/2006/main">
              <a:rPr spc="-5" dirty="0"/>
              <a:t>ل: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8739" y="2818003"/>
            <a:ext cx="3485515" cy="3373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عملاء.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600" spc="-30" dirty="0">
                <a:latin typeface="Calibri"/>
                <a:cs typeface="Calibri"/>
              </a:rPr>
              <a:t>الموظفين/العاملين.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600" spc="-10" dirty="0">
                <a:latin typeface="Calibri"/>
                <a:cs typeface="Calibri"/>
              </a:rPr>
              <a:t>إدارة.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5600" indent="-342900">
              <a:lnSpc>
                <a:spcPct val="100000"/>
              </a:lnSpc>
              <a:spcBef>
                <a:spcPts val="3025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600" spc="-50" dirty="0">
                <a:latin typeface="Calibri"/>
                <a:cs typeface="Calibri"/>
              </a:rPr>
              <a:t>العمل الجماعي.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9144000" cy="1743456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812804" y="2484120"/>
            <a:ext cx="5331460" cy="4361815"/>
            <a:chOff x="3812804" y="2484120"/>
            <a:chExt cx="5331460" cy="436181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75831" y="2484120"/>
              <a:ext cx="2857500" cy="130454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75831" y="3788664"/>
              <a:ext cx="2825495" cy="129692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275831" y="4978907"/>
              <a:ext cx="2868167" cy="186690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812804" y="4701538"/>
              <a:ext cx="2451933" cy="213473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28578"/>
            <a:ext cx="1177290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خاص</a:t>
            </a:r>
            <a:r xmlns:a="http://schemas.openxmlformats.org/drawingml/2006/main">
              <a:rPr sz="32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769" y="428578"/>
            <a:ext cx="1494155" cy="148844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2014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تقرير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856615">
              <a:lnSpc>
                <a:spcPct val="100000"/>
              </a:lnSpc>
              <a:spcBef>
                <a:spcPts val="1920"/>
              </a:spcBef>
              <a:bidi/>
            </a:pPr>
            <a:r xmlns:a="http://schemas.openxmlformats.org/drawingml/2006/main">
              <a:rPr sz="3200" spc="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8977" y="428578"/>
            <a:ext cx="1784350" cy="2951480"/>
          </a:xfrm>
          <a:prstGeom prst="rect">
            <a:avLst/>
          </a:prstGeom>
        </p:spPr>
        <p:txBody>
          <a:bodyPr vert="horz" wrap="square" lIns="0" tIns="255904" rIns="0" bIns="0" rtlCol="0">
            <a:spAutoFit/>
          </a:bodyPr>
          <a:lstStyle/>
          <a:p>
            <a:pPr xmlns:a="http://schemas.openxmlformats.org/drawingml/2006/main" marL="35560">
              <a:lnSpc>
                <a:spcPct val="100000"/>
              </a:lnSpc>
              <a:spcBef>
                <a:spcPts val="2014"/>
              </a:spcBef>
              <a:bidi/>
            </a:pPr>
            <a:r xmlns:a="http://schemas.openxmlformats.org/drawingml/2006/main">
              <a:rPr sz="3200" spc="-5" dirty="0">
                <a:latin typeface="Calibri"/>
                <a:cs typeface="Calibri"/>
              </a:rPr>
              <a:t>التحديات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12700" marR="5715" indent="754380" algn="just">
              <a:lnSpc>
                <a:spcPct val="150000"/>
              </a:lnSpc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أطباء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الرعاية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الصحية 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العامة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8739" y="1891872"/>
            <a:ext cx="2327275" cy="1488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3200" spc="-15" dirty="0">
                <a:latin typeface="Calibri"/>
                <a:cs typeface="Calibri"/>
              </a:rPr>
              <a:t>المشترين،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المنظمات </a:t>
            </a:r>
            <a:r xmlns:a="http://schemas.openxmlformats.org/drawingml/2006/main">
              <a:rPr sz="3200" spc="-50" dirty="0">
                <a:latin typeface="Calibri"/>
                <a:cs typeface="Calibri"/>
              </a:rPr>
              <a:t>،</a:t>
            </a:r>
            <a:r xmlns:a="http://schemas.openxmlformats.org/drawingml/2006/main">
              <a:rPr sz="32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6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355166"/>
            <a:ext cx="2538095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000"/>
              </a:lnSpc>
              <a:spcBef>
                <a:spcPts val="95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مرضى</a:t>
            </a:r>
            <a:r xmlns:a="http://schemas.openxmlformats.org/drawingml/2006/main">
              <a:rPr sz="3200" spc="-7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معاً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45" dirty="0">
                <a:solidFill>
                  <a:srgbClr val="4F81BC"/>
                </a:solidFill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7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الرعاية الصحية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0986" y="3355166"/>
            <a:ext cx="1711960" cy="2219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xmlns:a="http://schemas.openxmlformats.org/drawingml/2006/main" marL="82550" marR="5080" indent="-70485" algn="r">
              <a:lnSpc>
                <a:spcPct val="150000"/>
              </a:lnSpc>
              <a:spcBef>
                <a:spcPts val="95"/>
              </a:spcBef>
              <a:tabLst>
                <a:tab pos="870585" algn="l"/>
              </a:tabLst>
              <a:bidi/>
            </a:pPr>
            <a:r xmlns:a="http://schemas.openxmlformats.org/drawingml/2006/main">
              <a:rPr sz="3200" spc="-45" dirty="0">
                <a:latin typeface="Calibri"/>
                <a:cs typeface="Calibri"/>
              </a:rPr>
              <a:t>عملية </a:t>
            </a:r>
            <a:r xmlns:a="http://schemas.openxmlformats.org/drawingml/2006/main">
              <a:rPr sz="3200" spc="-25" dirty="0">
                <a:solidFill>
                  <a:srgbClr val="4F81BC"/>
                </a:solidFill>
                <a:latin typeface="Calibri"/>
                <a:cs typeface="Calibri"/>
              </a:rPr>
              <a:t>إعادة 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تصميم 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العمل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1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5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spc="-2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792520"/>
            <a:ext cx="407924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3200" spc="-10" dirty="0">
                <a:latin typeface="Calibri"/>
                <a:cs typeface="Calibri"/>
              </a:rPr>
              <a:t>حسب</a:t>
            </a:r>
            <a:r xmlns:a="http://schemas.openxmlformats.org/drawingml/2006/main">
              <a:rPr sz="32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2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2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هؤلاء</a:t>
            </a:r>
            <a:r xmlns:a="http://schemas.openxmlformats.org/drawingml/2006/main">
              <a:rPr sz="3200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قواعد:</a:t>
            </a:r>
            <a:endParaRPr xmlns:a="http://schemas.openxmlformats.org/drawingml/2006/main" sz="320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3291" y="331454"/>
            <a:ext cx="4140835" cy="6527165"/>
            <a:chOff x="5003291" y="331454"/>
            <a:chExt cx="4140835" cy="65271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4058" y="331454"/>
              <a:ext cx="3794896" cy="35907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3717035"/>
              <a:ext cx="4140707" cy="31409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6658354"/>
              <a:ext cx="4140707" cy="188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388975"/>
            <a:ext cx="117665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خاص</a:t>
            </a:r>
            <a:r xmlns:a="http://schemas.openxmlformats.org/drawingml/2006/main">
              <a:rPr kumimoji="0" sz="3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34769" y="388975"/>
            <a:ext cx="1494155" cy="1488440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تقرير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856615" marR="0" lvl="0" indent="0" algn="l" defTabSz="914400" rtl="0" eaLnBrk="1" fontAlgn="auto" latinLnBrk="0" hangingPunct="1">
              <a:lnSpc>
                <a:spcPct val="100000"/>
              </a:lnSpc>
              <a:spcBef>
                <a:spcPts val="19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8977" y="388975"/>
            <a:ext cx="1784350" cy="2952115"/>
          </a:xfrm>
          <a:prstGeom prst="rect">
            <a:avLst/>
          </a:prstGeom>
        </p:spPr>
        <p:txBody>
          <a:bodyPr vert="horz" wrap="square" lIns="0" tIns="256540" rIns="0" bIns="0" rtlCol="0">
            <a:spAutoFit/>
          </a:bodyPr>
          <a:lstStyle/>
          <a:p>
            <a:pPr xmlns:a="http://schemas.openxmlformats.org/drawingml/2006/main" marL="35560" marR="0" lvl="0" indent="0" algn="l" defTabSz="914400" rtl="0" eaLnBrk="1" fontAlgn="auto" latinLnBrk="0" hangingPunct="1">
              <a:lnSpc>
                <a:spcPct val="100000"/>
              </a:lnSpc>
              <a:spcBef>
                <a:spcPts val="20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التحديات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  <a:p>
            <a:pPr xmlns:a="http://schemas.openxmlformats.org/drawingml/2006/main" marL="12700" marR="6350" lvl="0" indent="75438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أطباء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الرعاية </a:t>
            </a:r>
            <a:r xmlns:a="http://schemas.openxmlformats.org/drawingml/2006/main"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الصحية </a:t>
            </a:r>
            <a:r xmlns:a="http://schemas.openxmlformats.org/drawingml/2006/main"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العامة 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8739" y="1852396"/>
            <a:ext cx="23260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lvl="0" indent="0" algn="l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المشترين،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المنظمات </a:t>
            </a:r>
            <a:r xmlns:a="http://schemas.openxmlformats.org/drawingml/2006/main">
              <a:rPr kumimoji="0" sz="3200" b="0" i="0" u="none" strike="noStrike" kern="1200" cap="none" spc="-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،</a:t>
            </a:r>
            <a:r xmlns:a="http://schemas.openxmlformats.org/drawingml/2006/main">
              <a:rPr kumimoji="0" sz="3200" b="0" i="0" u="none" strike="noStrike" kern="1200" cap="none" spc="-6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6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39" y="3315690"/>
            <a:ext cx="253809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lvl="0" indent="0" algn="just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و</a:t>
            </a:r>
            <a:r xmlns:a="http://schemas.openxmlformats.org/drawingml/2006/main">
              <a:rPr kumimoji="0" sz="3200" b="0" i="0" u="none" strike="noStrike" kern="1200" cap="none" spc="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مرضى</a:t>
            </a:r>
            <a:r xmlns:a="http://schemas.openxmlformats.org/drawingml/2006/main">
              <a:rPr kumimoji="0" sz="3200" b="0" i="0" u="none" strike="noStrike" kern="1200" cap="none" spc="-7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معاً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ل</a:t>
            </a:r>
            <a:r xmlns:a="http://schemas.openxmlformats.org/drawingml/2006/main">
              <a:rPr kumimoji="0" sz="3200" b="0" i="0" u="none" strike="noStrike" kern="1200" cap="none" spc="-7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الرعاية الصحية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70986" y="3315690"/>
            <a:ext cx="1711960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82550" marR="5080" lvl="0" indent="-70485" algn="r" defTabSz="914400" rtl="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0585" algn="l"/>
              </a:tabLst>
              <a:defRPr/>
              <a:bidi/>
            </a:pPr>
            <a:r xmlns:a="http://schemas.openxmlformats.org/drawingml/2006/main">
              <a:rPr kumimoji="0" sz="3200" b="0" i="0" u="none" strike="noStrike" kern="1200" cap="none" spc="-4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عملية </a:t>
            </a:r>
            <a:r xmlns:a="http://schemas.openxmlformats.org/drawingml/2006/main"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إعادة 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تصميم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العمل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5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-2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r xmlns:a="http://schemas.openxmlformats.org/drawingml/2006/main">
              <a:rPr kumimoji="0" sz="3200" b="0" i="0" u="none" strike="noStrike" kern="1200" cap="none" spc="0" normalizeH="0" baseline="0" noProof="0" dirty="0">
                <a:ln>
                  <a:noFill/>
                </a:ln>
                <a:solidFill>
                  <a:srgbClr val="4F81BC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739" y="5753811"/>
            <a:ext cx="40792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  <a:bidi/>
            </a:pPr>
            <a:r xmlns:a="http://schemas.openxmlformats.org/drawingml/2006/main">
              <a:rPr kumimoji="0" sz="32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حسب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2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الى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هؤلاء</a:t>
            </a:r>
            <a:r xmlns:a="http://schemas.openxmlformats.org/drawingml/2006/main">
              <a:rPr kumimoji="0" sz="3200" b="0" i="0" u="none" strike="noStrike" kern="1200" cap="none" spc="-1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 xmlns:a="http://schemas.openxmlformats.org/drawingml/2006/main">
              <a:rPr kumimoji="0" sz="3200" b="0" i="0" u="none" strike="noStrike" kern="1200" cap="none" spc="-5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قواعد:</a:t>
            </a:r>
            <a:endParaRPr xmlns:a="http://schemas.openxmlformats.org/drawingml/2006/main" kumimoji="0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003291" y="331454"/>
            <a:ext cx="4140835" cy="6527165"/>
            <a:chOff x="5003291" y="331454"/>
            <a:chExt cx="4140835" cy="652716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34058" y="331454"/>
              <a:ext cx="3794897" cy="359075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3291" y="3717035"/>
              <a:ext cx="4140707" cy="3140963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03291" y="6658354"/>
              <a:ext cx="4140707" cy="18897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429625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64"/>
              <a:ext cx="2196084" cy="684123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1844" y="4448555"/>
              <a:ext cx="2772155" cy="240944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75376" y="1988820"/>
              <a:ext cx="3400044" cy="2865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37731"/>
              <a:ext cx="9144000" cy="62026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04659" y="2564892"/>
              <a:ext cx="2339339" cy="381609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2965704"/>
              <a:ext cx="2122931" cy="381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76600" y="2276855"/>
              <a:ext cx="2122931" cy="381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237731"/>
              <a:ext cx="9144000" cy="62026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57527" y="1600200"/>
              <a:ext cx="6028944" cy="452628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5733287"/>
              <a:ext cx="9144000" cy="11247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9160" y="2983992"/>
              <a:ext cx="6048755" cy="45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15567" y="4005071"/>
              <a:ext cx="1152144" cy="457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7967" y="4364735"/>
              <a:ext cx="1152144" cy="45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6097522"/>
              <a:ext cx="9144000" cy="76047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61459" y="0"/>
              <a:ext cx="5058156" cy="177241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00215" y="4869179"/>
              <a:ext cx="2825495" cy="198881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523988" y="0"/>
              <a:ext cx="1597152" cy="22052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258" y="1901189"/>
            <a:ext cx="69437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dirty="0"/>
              <a:t>متكامل</a:t>
            </a:r>
            <a:r xmlns:a="http://schemas.openxmlformats.org/drawingml/2006/main">
              <a:rPr sz="4400" spc="-45" dirty="0"/>
              <a:t>​</a:t>
            </a:r>
            <a:r xmlns:a="http://schemas.openxmlformats.org/drawingml/2006/main">
              <a:rPr sz="4400" spc="-35" dirty="0"/>
              <a:t> </a:t>
            </a:r>
            <a:r xmlns:a="http://schemas.openxmlformats.org/drawingml/2006/main">
              <a:rPr sz="4400" spc="-15" dirty="0"/>
              <a:t>وجهة نظر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2539167"/>
            <a:ext cx="8989060" cy="3901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50100"/>
              </a:lnSpc>
              <a:spcBef>
                <a:spcPts val="100"/>
              </a:spcBef>
              <a:bidi/>
            </a:pPr>
            <a:r xmlns:a="http://schemas.openxmlformats.org/drawingml/2006/main">
              <a:rPr sz="32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32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100" dirty="0">
                <a:latin typeface="Calibri"/>
                <a:cs typeface="Calibri"/>
              </a:rPr>
              <a:t>أنشطة</a:t>
            </a:r>
            <a:r xmlns:a="http://schemas.openxmlformats.org/drawingml/2006/main">
              <a:rPr sz="41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100" spc="-10" dirty="0">
                <a:latin typeface="Calibri"/>
                <a:cs typeface="Calibri"/>
              </a:rPr>
              <a:t>مرتبط </a:t>
            </a:r>
            <a:r xmlns:a="http://schemas.openxmlformats.org/drawingml/2006/main">
              <a:rPr sz="4100" spc="-5" dirty="0">
                <a:latin typeface="Calibri"/>
                <a:cs typeface="Calibri"/>
              </a:rPr>
              <a:t>ب</a:t>
            </a:r>
            <a:r xmlns:a="http://schemas.openxmlformats.org/drawingml/2006/main">
              <a:rPr sz="41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100" b="1" spc="-10" dirty="0">
                <a:latin typeface="Calibri"/>
                <a:cs typeface="Calibri"/>
              </a:rPr>
              <a:t>تحسين</a:t>
            </a:r>
            <a:r xmlns:a="http://schemas.openxmlformats.org/drawingml/2006/main">
              <a:rPr sz="4100" b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100" b="1" spc="-20" dirty="0">
                <a:latin typeface="Calibri"/>
                <a:cs typeface="Calibri"/>
              </a:rPr>
              <a:t>منظمة</a:t>
            </a:r>
            <a:r xmlns:a="http://schemas.openxmlformats.org/drawingml/2006/main">
              <a:rPr sz="4100" b="1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4100" b="1" spc="-5" dirty="0">
                <a:latin typeface="Calibri"/>
                <a:cs typeface="Calibri"/>
              </a:rPr>
              <a:t>أداء</a:t>
            </a:r>
            <a:r xmlns:a="http://schemas.openxmlformats.org/drawingml/2006/main">
              <a:rPr sz="4100" b="1" dirty="0">
                <a:latin typeface="Calibri"/>
                <a:cs typeface="Calibri"/>
              </a:rPr>
              <a:t> </a:t>
            </a:r>
            <a:r xmlns:a="http://schemas.openxmlformats.org/drawingml/2006/main">
              <a:rPr sz="4100" spc="-25" dirty="0">
                <a:latin typeface="Calibri"/>
                <a:cs typeface="Calibri"/>
              </a:rPr>
              <a:t>يتضمن</a:t>
            </a:r>
            <a:r xmlns:a="http://schemas.openxmlformats.org/drawingml/2006/main">
              <a:rPr sz="41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4100" dirty="0">
                <a:solidFill>
                  <a:srgbClr val="4F81BC"/>
                </a:solidFill>
                <a:latin typeface="Calibri"/>
                <a:cs typeface="Calibri"/>
              </a:rPr>
              <a:t>كثيراً</a:t>
            </a:r>
            <a:r xmlns:a="http://schemas.openxmlformats.org/drawingml/2006/main">
              <a:rPr sz="4100" spc="-9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100" spc="-15" dirty="0">
                <a:solidFill>
                  <a:srgbClr val="4F81BC"/>
                </a:solidFill>
                <a:latin typeface="Calibri"/>
                <a:cs typeface="Calibri"/>
              </a:rPr>
              <a:t>أكثر</a:t>
            </a:r>
            <a:r xmlns:a="http://schemas.openxmlformats.org/drawingml/2006/main">
              <a:rPr sz="41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100" dirty="0">
                <a:solidFill>
                  <a:srgbClr val="4F81BC"/>
                </a:solidFill>
                <a:latin typeface="Calibri"/>
                <a:cs typeface="Calibri"/>
              </a:rPr>
              <a:t>من</a:t>
            </a:r>
            <a:r xmlns:a="http://schemas.openxmlformats.org/drawingml/2006/main">
              <a:rPr sz="4100" spc="-2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100" spc="5" dirty="0">
                <a:solidFill>
                  <a:srgbClr val="4F81BC"/>
                </a:solidFill>
                <a:latin typeface="Calibri"/>
                <a:cs typeface="Calibri"/>
              </a:rPr>
              <a:t>ال</a:t>
            </a:r>
            <a:r xmlns:a="http://schemas.openxmlformats.org/drawingml/2006/main">
              <a:rPr sz="4100" spc="-3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100" spc="-5" dirty="0">
                <a:solidFill>
                  <a:srgbClr val="4F81BC"/>
                </a:solidFill>
                <a:latin typeface="Calibri"/>
                <a:cs typeface="Calibri"/>
              </a:rPr>
              <a:t>سريري</a:t>
            </a:r>
            <a:r xmlns:a="http://schemas.openxmlformats.org/drawingml/2006/main">
              <a:rPr sz="4100" spc="-2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100" dirty="0">
                <a:solidFill>
                  <a:srgbClr val="4F81BC"/>
                </a:solidFill>
                <a:latin typeface="Calibri"/>
                <a:cs typeface="Calibri"/>
              </a:rPr>
              <a:t>وجوه</a:t>
            </a:r>
            <a:r xmlns:a="http://schemas.openxmlformats.org/drawingml/2006/main">
              <a:rPr sz="4100" spc="-3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4100" spc="-5" dirty="0">
                <a:solidFill>
                  <a:srgbClr val="4F81BC"/>
                </a:solidFill>
                <a:latin typeface="Calibri"/>
                <a:cs typeface="Calibri"/>
              </a:rPr>
              <a:t>من </a:t>
            </a:r>
            <a:r xmlns:a="http://schemas.openxmlformats.org/drawingml/2006/main">
              <a:rPr sz="4100" spc="-20" dirty="0">
                <a:solidFill>
                  <a:srgbClr val="4F81BC"/>
                </a:solidFill>
                <a:latin typeface="Calibri"/>
                <a:cs typeface="Calibri"/>
              </a:rPr>
              <a:t>الرعاية.</a:t>
            </a:r>
            <a:endParaRPr xmlns:a="http://schemas.openxmlformats.org/drawingml/2006/main" sz="4100">
              <a:latin typeface="Calibri"/>
              <a:cs typeface="Calibri"/>
            </a:endParaRPr>
          </a:p>
          <a:p>
            <a:pPr xmlns:a="http://schemas.openxmlformats.org/drawingml/2006/main" marL="12700">
              <a:lnSpc>
                <a:spcPct val="100000"/>
              </a:lnSpc>
              <a:spcBef>
                <a:spcPts val="3444"/>
              </a:spcBef>
              <a:bidi/>
            </a:pPr>
            <a:r xmlns:a="http://schemas.openxmlformats.org/drawingml/2006/main">
              <a:rPr sz="4100" dirty="0">
                <a:latin typeface="Calibri"/>
                <a:cs typeface="Calibri"/>
              </a:rPr>
              <a:t>-</a:t>
            </a:r>
            <a:endParaRPr xmlns:a="http://schemas.openxmlformats.org/drawingml/2006/main" sz="41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59"/>
            <a:ext cx="9144000" cy="174345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658611"/>
            <a:ext cx="9144000" cy="1199386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04799"/>
            <a:ext cx="9144000" cy="6553200"/>
            <a:chOff x="0" y="304799"/>
            <a:chExt cx="9144000" cy="655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04799"/>
              <a:ext cx="8686800" cy="65531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90844" y="5516879"/>
              <a:ext cx="3153155" cy="13182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289292" y="836676"/>
              <a:ext cx="1854707" cy="119633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02417" y="602901"/>
            <a:ext cx="8641715" cy="6244590"/>
            <a:chOff x="502417" y="602901"/>
            <a:chExt cx="8641715" cy="62445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417" y="602901"/>
              <a:ext cx="8139164" cy="522514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67400" y="4364734"/>
              <a:ext cx="3276600" cy="24825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781797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52400" y="0"/>
            <a:ext cx="8991600" cy="6858000"/>
            <a:chOff x="152400" y="0"/>
            <a:chExt cx="89916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2400" y="0"/>
              <a:ext cx="8991600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36108" y="4364734"/>
              <a:ext cx="3707891" cy="247497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91639" y="3212592"/>
              <a:ext cx="1152144" cy="4572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95928" y="3206495"/>
              <a:ext cx="1152144" cy="4572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6127" y="3537203"/>
              <a:ext cx="1152144" cy="45720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83964" y="3528059"/>
              <a:ext cx="1152143" cy="4572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12179" y="3514344"/>
              <a:ext cx="1152144" cy="4572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291328" y="3788664"/>
              <a:ext cx="1152144" cy="45719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1519" y="0"/>
              <a:ext cx="8412480" cy="39334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4659" y="230124"/>
              <a:ext cx="2142744" cy="177241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685799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5" y="548640"/>
              <a:ext cx="2988563" cy="8717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31820" y="6021323"/>
              <a:ext cx="5184140" cy="504825"/>
            </a:xfrm>
            <a:custGeom>
              <a:avLst/>
              <a:gdLst/>
              <a:ahLst/>
              <a:cxnLst/>
              <a:rect l="l" t="t" r="r" b="b"/>
              <a:pathLst>
                <a:path w="5184140" h="504825">
                  <a:moveTo>
                    <a:pt x="3311652" y="504444"/>
                  </a:moveTo>
                  <a:lnTo>
                    <a:pt x="5183885" y="504444"/>
                  </a:lnTo>
                </a:path>
                <a:path w="5184140" h="504825">
                  <a:moveTo>
                    <a:pt x="0" y="0"/>
                  </a:moveTo>
                  <a:lnTo>
                    <a:pt x="792099" y="0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0"/>
              <a:ext cx="2657856" cy="17145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9373"/>
            <a:ext cx="9144000" cy="6468745"/>
            <a:chOff x="0" y="389373"/>
            <a:chExt cx="9144000" cy="646874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2502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957571"/>
              <a:ext cx="9144000" cy="190042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1671827"/>
              <a:ext cx="899160" cy="328574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908048" y="6740651"/>
              <a:ext cx="5832348" cy="11734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45123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8408" y="3860291"/>
              <a:ext cx="2990088" cy="43281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43628" y="5373623"/>
              <a:ext cx="4482083" cy="148437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79364" y="0"/>
              <a:ext cx="3564636" cy="16291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459" y="5373623"/>
              <a:ext cx="647700" cy="90830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43471" y="1461516"/>
              <a:ext cx="2305812" cy="16763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196339"/>
              <a:ext cx="899160" cy="86410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0" y="1894332"/>
              <a:ext cx="972312" cy="347929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5391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0"/>
              <a:ext cx="2988563" cy="170078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00215" y="5516879"/>
              <a:ext cx="2843784" cy="134111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3088" y="4869179"/>
              <a:ext cx="649224" cy="647700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51459" y="1671827"/>
              <a:ext cx="720852" cy="95859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72311" y="5012435"/>
              <a:ext cx="6336665" cy="504825"/>
            </a:xfrm>
            <a:custGeom>
              <a:avLst/>
              <a:gdLst/>
              <a:ahLst/>
              <a:cxnLst/>
              <a:rect l="l" t="t" r="r" b="b"/>
              <a:pathLst>
                <a:path w="6336665" h="504825">
                  <a:moveTo>
                    <a:pt x="0" y="0"/>
                  </a:moveTo>
                  <a:lnTo>
                    <a:pt x="5328539" y="0"/>
                  </a:lnTo>
                </a:path>
                <a:path w="6336665" h="504825">
                  <a:moveTo>
                    <a:pt x="0" y="504444"/>
                  </a:moveTo>
                  <a:lnTo>
                    <a:pt x="6336665" y="504444"/>
                  </a:lnTo>
                </a:path>
              </a:pathLst>
            </a:custGeom>
            <a:ln w="9144">
              <a:solidFill>
                <a:srgbClr val="497DBA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919470"/>
            <a:chOff x="0" y="0"/>
            <a:chExt cx="9144000" cy="59194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33818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48483"/>
              <a:ext cx="937260" cy="3570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78523" y="3753611"/>
              <a:ext cx="2659379" cy="591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55435" y="0"/>
              <a:ext cx="2988563" cy="17007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2258" y="151002"/>
            <a:ext cx="694372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0"/>
              </a:spcBef>
              <a:bidi/>
            </a:pPr>
            <a:r xmlns:a="http://schemas.openxmlformats.org/drawingml/2006/main">
              <a:rPr sz="4400" dirty="0"/>
              <a:t>متكامل</a:t>
            </a:r>
            <a:r xmlns:a="http://schemas.openxmlformats.org/drawingml/2006/main">
              <a:rPr sz="4400" spc="-45" dirty="0"/>
              <a:t>​</a:t>
            </a:r>
            <a:r xmlns:a="http://schemas.openxmlformats.org/drawingml/2006/main">
              <a:rPr sz="4400" spc="-35" dirty="0"/>
              <a:t> </a:t>
            </a:r>
            <a:r xmlns:a="http://schemas.openxmlformats.org/drawingml/2006/main">
              <a:rPr sz="4400" spc="-15" dirty="0"/>
              <a:t>وجهة نظر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108610" y="772642"/>
            <a:ext cx="8956675" cy="3013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12700" marR="5080" algn="just">
              <a:lnSpc>
                <a:spcPct val="140000"/>
              </a:lnSpc>
              <a:spcBef>
                <a:spcPts val="100"/>
              </a:spcBef>
              <a:bidi/>
            </a:pPr>
            <a:r xmlns:a="http://schemas.openxmlformats.org/drawingml/2006/main">
              <a:rPr sz="2700" dirty="0">
                <a:latin typeface="Calibri"/>
                <a:cs typeface="Calibri"/>
              </a:rPr>
              <a:t>-</a:t>
            </a:r>
            <a:r xmlns:a="http://schemas.openxmlformats.org/drawingml/2006/main">
              <a:rPr sz="27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الجميع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0" dirty="0">
                <a:solidFill>
                  <a:srgbClr val="4F81BC"/>
                </a:solidFill>
                <a:latin typeface="Calibri"/>
                <a:cs typeface="Calibri"/>
              </a:rPr>
              <a:t>مترابطة</a:t>
            </a:r>
            <a:r xmlns:a="http://schemas.openxmlformats.org/drawingml/2006/main">
              <a:rPr sz="3500" spc="-1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solidFill>
                  <a:srgbClr val="4F81BC"/>
                </a:solidFill>
                <a:latin typeface="Calibri"/>
                <a:cs typeface="Calibri"/>
              </a:rPr>
              <a:t>العمليات</a:t>
            </a:r>
            <a:r xmlns:a="http://schemas.openxmlformats.org/drawingml/2006/main">
              <a:rPr sz="3500" spc="-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و</a:t>
            </a:r>
            <a:r xmlns:a="http://schemas.openxmlformats.org/drawingml/2006/main">
              <a:rPr sz="3500" spc="5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solidFill>
                  <a:srgbClr val="4F81BC"/>
                </a:solidFill>
                <a:latin typeface="Calibri"/>
                <a:cs typeface="Calibri"/>
              </a:rPr>
              <a:t>خدمات</a:t>
            </a:r>
            <a:r xmlns:a="http://schemas.openxmlformats.org/drawingml/2006/main">
              <a:rPr sz="3500" spc="-78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تأثير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جودة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20" dirty="0">
                <a:latin typeface="Calibri"/>
                <a:cs typeface="Calibri"/>
              </a:rPr>
              <a:t>رعاية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و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30" dirty="0">
                <a:latin typeface="Calibri"/>
                <a:cs typeface="Calibri"/>
              </a:rPr>
              <a:t>يؤثر</a:t>
            </a:r>
            <a:r xmlns:a="http://schemas.openxmlformats.org/drawingml/2006/main">
              <a:rPr sz="3500" spc="-25" dirty="0">
                <a:latin typeface="Calibri"/>
                <a:cs typeface="Calibri"/>
              </a:rPr>
              <a:t> نتائج 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المرضى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: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الحوكمة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والإدارة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والدعم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أنشطة،</a:t>
            </a:r>
            <a:r xmlns:a="http://schemas.openxmlformats.org/drawingml/2006/main">
              <a:rPr sz="35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مثل</a:t>
            </a:r>
            <a:r xmlns:a="http://schemas.openxmlformats.org/drawingml/2006/main">
              <a:rPr sz="35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spc="-10" dirty="0">
                <a:latin typeface="Calibri"/>
                <a:cs typeface="Calibri"/>
              </a:rPr>
              <a:t>حسنًا</a:t>
            </a:r>
            <a:r xmlns:a="http://schemas.openxmlformats.org/drawingml/2006/main">
              <a:rPr sz="3500" spc="-2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كإكلينيكية</a:t>
            </a:r>
            <a:r xmlns:a="http://schemas.openxmlformats.org/drawingml/2006/main">
              <a:rPr sz="35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500" spc="-3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500" dirty="0">
                <a:latin typeface="Calibri"/>
                <a:cs typeface="Calibri"/>
              </a:rPr>
              <a:t>أنشطة </a:t>
            </a:r>
            <a:r xmlns:a="http://schemas.openxmlformats.org/drawingml/2006/main">
              <a:rPr sz="2700" dirty="0">
                <a:latin typeface="Calibri"/>
                <a:cs typeface="Calibri"/>
              </a:rPr>
              <a:t>.</a:t>
            </a:r>
            <a:endParaRPr xmlns:a="http://schemas.openxmlformats.org/drawingml/2006/main" sz="27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759706"/>
            <a:ext cx="9144000" cy="3098291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89373"/>
            <a:ext cx="9144000" cy="6455410"/>
            <a:chOff x="0" y="389373"/>
            <a:chExt cx="9144000" cy="6455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574012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269490"/>
              <a:ext cx="9144000" cy="55747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89373"/>
              <a:ext cx="9144000" cy="43333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348483"/>
              <a:ext cx="937260" cy="357073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60035" y="3137916"/>
              <a:ext cx="3991356" cy="5821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29884" y="0"/>
              <a:ext cx="3214116" cy="168554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29884" y="4724399"/>
              <a:ext cx="3199894" cy="213359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0" y="4994146"/>
              <a:ext cx="3203448" cy="184861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07735" y="1557527"/>
              <a:ext cx="2851404" cy="64465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" y="110185"/>
            <a:ext cx="8348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30" dirty="0"/>
              <a:t>الأنظمة</a:t>
            </a:r>
            <a:r xmlns:a="http://schemas.openxmlformats.org/drawingml/2006/main">
              <a:rPr sz="4400" spc="-35" dirty="0"/>
              <a:t> </a:t>
            </a:r>
            <a:r xmlns:a="http://schemas.openxmlformats.org/drawingml/2006/main">
              <a:rPr sz="4400" spc="-5" dirty="0"/>
              <a:t>التفكير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dirty="0"/>
              <a:t>في</a:t>
            </a:r>
            <a:r xmlns:a="http://schemas.openxmlformats.org/drawingml/2006/main">
              <a:rPr sz="4400" spc="-15" dirty="0"/>
              <a:t> </a:t>
            </a:r>
            <a:r xmlns:a="http://schemas.openxmlformats.org/drawingml/2006/main">
              <a:rPr sz="4400" spc="-40" dirty="0"/>
              <a:t>الرعاية الصحية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76376"/>
            <a:ext cx="5064760" cy="519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4965" algn="l"/>
                <a:tab pos="355600" algn="l"/>
                <a:tab pos="2364105" algn="l"/>
                <a:tab pos="3594100" algn="l"/>
              </a:tabLst>
              <a:bidi/>
            </a:pPr>
            <a:r xmlns:a="http://schemas.openxmlformats.org/drawingml/2006/main">
              <a:rPr sz="3200" i="1" spc="-20" dirty="0">
                <a:latin typeface="Calibri"/>
                <a:cs typeface="Calibri"/>
              </a:rPr>
              <a:t>الأنظمة 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متعددة </a:t>
            </a:r>
            <a:r xmlns:a="http://schemas.openxmlformats.org/drawingml/2006/main">
              <a:rPr sz="3200" i="1" spc="-5" dirty="0">
                <a:solidFill>
                  <a:srgbClr val="4F81BC"/>
                </a:solidFill>
                <a:latin typeface="Calibri"/>
                <a:cs typeface="Calibri"/>
              </a:rPr>
              <a:t>،</a:t>
            </a:r>
            <a:endParaRPr xmlns:a="http://schemas.openxmlformats.org/drawingml/2006/main" sz="3200">
              <a:latin typeface="Calibri"/>
              <a:cs typeface="Calibri"/>
            </a:endParaRPr>
          </a:p>
          <a:p>
            <a:pPr xmlns:a="http://schemas.openxmlformats.org/drawingml/2006/main" marL="355600" marR="5080">
              <a:lnSpc>
                <a:spcPct val="160000"/>
              </a:lnSpc>
              <a:tabLst>
                <a:tab pos="1833880" algn="l"/>
                <a:tab pos="2258695" algn="l"/>
                <a:tab pos="2920365" algn="l"/>
                <a:tab pos="3101975" algn="l"/>
                <a:tab pos="3213100" algn="l"/>
                <a:tab pos="3382645" algn="l"/>
                <a:tab pos="3614420" algn="l"/>
                <a:tab pos="4076065" algn="l"/>
              </a:tabLst>
              <a:bidi/>
            </a:pPr>
            <a:r xmlns:a="http://schemas.openxmlformats.org/drawingml/2006/main">
              <a:rPr sz="3200" i="1" spc="-15" dirty="0">
                <a:solidFill>
                  <a:srgbClr val="4F81BC"/>
                </a:solidFill>
                <a:latin typeface="Calibri"/>
                <a:cs typeface="Calibri"/>
              </a:rPr>
              <a:t>مترابطة</a:t>
            </a:r>
            <a:r xmlns:a="http://schemas.openxmlformats.org/drawingml/2006/main">
              <a:rPr sz="3200" i="1" spc="-10" dirty="0">
                <a:solidFill>
                  <a:srgbClr val="4F81BC"/>
                </a:solidFill>
                <a:latin typeface="Calibri"/>
                <a:cs typeface="Calibri"/>
              </a:rPr>
              <a:t> </a:t>
            </a:r>
            <a:r xmlns:a="http://schemas.openxmlformats.org/drawingml/2006/main">
              <a:rPr sz="3200" i="1" spc="-5" dirty="0">
                <a:solidFill>
                  <a:srgbClr val="4F81BC"/>
                </a:solidFill>
                <a:latin typeface="Calibri"/>
                <a:cs typeface="Calibri"/>
              </a:rPr>
              <a:t>( </a:t>
            </a:r>
            <a:r xmlns:a="http://schemas.openxmlformats.org/drawingml/2006/main">
              <a:rPr sz="3200" i="1" spc="-35" dirty="0">
                <a:solidFill>
                  <a:srgbClr val="4F81BC"/>
                </a:solidFill>
                <a:latin typeface="Calibri"/>
                <a:cs typeface="Calibri"/>
              </a:rPr>
              <a:t>مكونات </a:t>
            </a:r>
            <a:r xmlns:a="http://schemas.openxmlformats.org/drawingml/2006/main">
              <a:rPr sz="3200" i="1" spc="-45" dirty="0">
                <a:solidFill>
                  <a:srgbClr val="4F81BC"/>
                </a:solidFill>
                <a:latin typeface="Calibri"/>
                <a:cs typeface="Calibri"/>
              </a:rPr>
              <a:t>مترابطة </a:t>
            </a:r>
            <a:r xmlns:a="http://schemas.openxmlformats.org/drawingml/2006/main"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) </a:t>
            </a:r>
            <a:r xmlns:a="http://schemas.openxmlformats.org/drawingml/2006/main"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: </a:t>
            </a:r>
            <a:r xmlns:a="http://schemas.openxmlformats.org/drawingml/2006/main">
              <a:rPr sz="3200" i="1" spc="-10" dirty="0">
                <a:solidFill>
                  <a:srgbClr val="4F81BC"/>
                </a:solidFill>
                <a:latin typeface="Calibri"/>
                <a:cs typeface="Calibri"/>
              </a:rPr>
              <a:t>الأشخاص </a:t>
            </a:r>
            <a:r xmlns:a="http://schemas.openxmlformats.org/drawingml/2006/main">
              <a:rPr sz="3200" i="1" spc="10" dirty="0">
                <a:solidFill>
                  <a:srgbClr val="4F81BC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200" i="1" spc="-15" dirty="0">
                <a:latin typeface="Calibri"/>
                <a:cs typeface="Calibri"/>
              </a:rPr>
              <a:t>والآلات 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، </a:t>
            </a:r>
            <a:r xmlns:a="http://schemas.openxmlformats.org/drawingml/2006/main"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والعمليات </a:t>
            </a:r>
            <a:r xmlns:a="http://schemas.openxmlformats.org/drawingml/2006/main">
              <a:rPr sz="3200" i="1" spc="-25" dirty="0">
                <a:solidFill>
                  <a:srgbClr val="4F81BC"/>
                </a:solidFill>
                <a:latin typeface="Calibri"/>
                <a:cs typeface="Calibri"/>
              </a:rPr>
              <a:t>، 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والبيانات </a:t>
            </a:r>
            <a:r xmlns:a="http://schemas.openxmlformats.org/drawingml/2006/main">
              <a:rPr sz="3200" i="1" spc="-30" dirty="0">
                <a:solidFill>
                  <a:srgbClr val="4F81BC"/>
                </a:solidFill>
                <a:latin typeface="Calibri"/>
                <a:cs typeface="Calibri"/>
              </a:rPr>
              <a:t>التي </a:t>
            </a:r>
            <a:r xmlns:a="http://schemas.openxmlformats.org/drawingml/2006/main">
              <a:rPr sz="3200" i="1" spc="-5" dirty="0">
                <a:solidFill>
                  <a:srgbClr val="4F81BC"/>
                </a:solidFill>
                <a:latin typeface="Calibri"/>
                <a:cs typeface="Calibri"/>
              </a:rPr>
              <a:t>تعمل </a:t>
            </a:r>
            <a:r xmlns:a="http://schemas.openxmlformats.org/drawingml/2006/main">
              <a:rPr sz="3200" i="1" spc="-45" dirty="0">
                <a:solidFill>
                  <a:srgbClr val="4F81BC"/>
                </a:solidFill>
                <a:latin typeface="Calibri"/>
                <a:cs typeface="Calibri"/>
              </a:rPr>
              <a:t>بشكل </a:t>
            </a:r>
            <a:r xmlns:a="http://schemas.openxmlformats.org/drawingml/2006/main">
              <a:rPr sz="3200" i="1" spc="10" dirty="0">
                <a:solidFill>
                  <a:srgbClr val="4F81BC"/>
                </a:solidFill>
                <a:latin typeface="Calibri"/>
                <a:cs typeface="Calibri"/>
              </a:rPr>
              <a:t>مترابط </a:t>
            </a:r>
            <a:r xmlns:a="http://schemas.openxmlformats.org/drawingml/2006/main">
              <a:rPr sz="3200" i="1" u="heavy" spc="-5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لتحقيق </a:t>
            </a:r>
            <a:r xmlns:a="http://schemas.openxmlformats.org/drawingml/2006/main">
              <a:rPr sz="3200" i="1" spc="-40" dirty="0">
                <a:latin typeface="Calibri"/>
                <a:cs typeface="Calibri"/>
              </a:rPr>
              <a:t>غرض </a:t>
            </a:r>
            <a:r xmlns:a="http://schemas.openxmlformats.org/drawingml/2006/main">
              <a:rPr sz="3200" i="1" u="heavy" spc="-1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مشترك </a:t>
            </a:r>
            <a:r xmlns:a="http://schemas.openxmlformats.org/drawingml/2006/main">
              <a:rPr sz="3200" spc="-5" dirty="0">
                <a:latin typeface="Calibri"/>
                <a:cs typeface="Calibri"/>
              </a:rPr>
              <a:t>.</a:t>
            </a:r>
            <a:endParaRPr xmlns:a="http://schemas.openxmlformats.org/drawingml/2006/main" sz="3200">
              <a:latin typeface="Calibri"/>
              <a:cs typeface="Calibri"/>
            </a:endParaRPr>
            <a:r xmlns:a="http://schemas.openxmlformats.org/drawingml/2006/main"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dirty="0">
                <a:solidFill>
                  <a:srgbClr val="4F81BC"/>
                </a:solid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-2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u="heavy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u="heavy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u="heavy" spc="-4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u="heavy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u="heavy" spc="-30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u="heavy" spc="-5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200" i="1" spc="-5" dirty="0">
                <a:latin typeface="Calibri"/>
                <a:cs typeface="Calibri"/>
              </a:rPr>
              <a:t>​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24144" y="3933444"/>
            <a:ext cx="3419855" cy="20162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36108" y="1053083"/>
            <a:ext cx="3707891" cy="266395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396240" y="6309359"/>
            <a:ext cx="1224280" cy="0"/>
          </a:xfrm>
          <a:custGeom>
            <a:avLst/>
            <a:gdLst/>
            <a:ahLst/>
            <a:cxnLst/>
            <a:rect l="l" t="t" r="r" b="b"/>
            <a:pathLst>
              <a:path w="1224280">
                <a:moveTo>
                  <a:pt x="0" y="0"/>
                </a:moveTo>
                <a:lnTo>
                  <a:pt x="1224153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" y="110185"/>
            <a:ext cx="8348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30" dirty="0"/>
              <a:t>الأنظمة</a:t>
            </a:r>
            <a:r xmlns:a="http://schemas.openxmlformats.org/drawingml/2006/main">
              <a:rPr sz="4400" spc="-35" dirty="0"/>
              <a:t> </a:t>
            </a:r>
            <a:r xmlns:a="http://schemas.openxmlformats.org/drawingml/2006/main">
              <a:rPr sz="4400" spc="-5" dirty="0"/>
              <a:t>التفكير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dirty="0"/>
              <a:t>في</a:t>
            </a:r>
            <a:r xmlns:a="http://schemas.openxmlformats.org/drawingml/2006/main">
              <a:rPr sz="4400" spc="-15" dirty="0"/>
              <a:t> </a:t>
            </a:r>
            <a:r xmlns:a="http://schemas.openxmlformats.org/drawingml/2006/main">
              <a:rPr sz="4400" spc="-40" dirty="0"/>
              <a:t>الرعاية الصحية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99235"/>
            <a:ext cx="4991100" cy="49644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 algn="just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</a:tabLst>
              <a:bidi/>
            </a:pPr>
            <a:r xmlns:a="http://schemas.openxmlformats.org/drawingml/2006/main">
              <a:rPr sz="3600" i="1" spc="-5" dirty="0">
                <a:latin typeface="Calibri"/>
                <a:cs typeface="Calibri"/>
              </a:rPr>
              <a:t>"ال</a:t>
            </a:r>
            <a:r xmlns:a="http://schemas.openxmlformats.org/drawingml/2006/main">
              <a:rPr sz="3600" i="1" spc="39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5" dirty="0">
                <a:latin typeface="Calibri"/>
                <a:cs typeface="Calibri"/>
              </a:rPr>
              <a:t>هدف</a:t>
            </a:r>
            <a:r xmlns:a="http://schemas.openxmlformats.org/drawingml/2006/main">
              <a:rPr sz="3600" i="1" spc="40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i="1" spc="409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600" i="1" spc="40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25" dirty="0">
                <a:latin typeface="Calibri"/>
                <a:cs typeface="Calibri"/>
              </a:rPr>
              <a:t>نظام</a:t>
            </a:r>
            <a:r xmlns:a="http://schemas.openxmlformats.org/drawingml/2006/main">
              <a:rPr sz="3600" i="1" spc="4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يكون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5600" marR="5080" algn="just">
              <a:lnSpc>
                <a:spcPct val="160000"/>
              </a:lnSpc>
              <a:tabLst>
                <a:tab pos="1981835" algn="l"/>
                <a:tab pos="3836670" algn="l"/>
              </a:tabLst>
              <a:bidi/>
            </a:pPr>
            <a:r xmlns:a="http://schemas.openxmlformats.org/drawingml/2006/main">
              <a:rPr sz="3600" i="1" spc="-30" dirty="0">
                <a:latin typeface="Calibri"/>
                <a:cs typeface="Calibri"/>
              </a:rPr>
              <a:t>ل</a:t>
            </a:r>
            <a:r xmlns:a="http://schemas.openxmlformats.org/drawingml/2006/main">
              <a:rPr sz="3600" i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10" dirty="0">
                <a:latin typeface="Calibri"/>
                <a:cs typeface="Calibri"/>
              </a:rPr>
              <a:t>تعظيم</a:t>
            </a:r>
            <a:r xmlns:a="http://schemas.openxmlformats.org/drawingml/2006/main">
              <a:rPr sz="3600" i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ال</a:t>
            </a:r>
            <a:r xmlns:a="http://schemas.openxmlformats.org/drawingml/2006/main">
              <a:rPr sz="3600" i="1" spc="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10" dirty="0">
                <a:latin typeface="Calibri"/>
                <a:cs typeface="Calibri"/>
              </a:rPr>
              <a:t>الناتج</a:t>
            </a:r>
            <a:r xmlns:a="http://schemas.openxmlformats.org/drawingml/2006/main">
              <a:rPr sz="3600" i="1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من </a:t>
            </a:r>
            <a:r xmlns:a="http://schemas.openxmlformats.org/drawingml/2006/main">
              <a:rPr sz="3600" i="1" spc="-20" dirty="0">
                <a:latin typeface="Calibri"/>
                <a:cs typeface="Calibri"/>
              </a:rPr>
              <a:t>الكل</a:t>
            </a:r>
            <a:r xmlns:a="http://schemas.openxmlformats.org/drawingml/2006/main">
              <a:rPr sz="3600" i="1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u="sng" dirty="0">
                <a:uFill>
                  <a:solidFill>
                    <a:srgbClr val="497DBA"/>
                  </a:solidFill>
                </a:uFill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10" dirty="0">
                <a:latin typeface="Calibri"/>
                <a:cs typeface="Calibri"/>
              </a:rPr>
              <a:t>عناصر</a:t>
            </a:r>
            <a:r xmlns:a="http://schemas.openxmlformats.org/drawingml/2006/main">
              <a:rPr sz="3600" i="1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20" dirty="0">
                <a:latin typeface="Calibri"/>
                <a:cs typeface="Calibri"/>
              </a:rPr>
              <a:t>(نظام)،</a:t>
            </a:r>
            <a:r xmlns:a="http://schemas.openxmlformats.org/drawingml/2006/main">
              <a:rPr sz="3600" i="1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5" dirty="0">
                <a:latin typeface="Calibri"/>
                <a:cs typeface="Calibri"/>
              </a:rPr>
              <a:t>ليس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الناتج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لكل </a:t>
            </a:r>
            <a:r xmlns:a="http://schemas.openxmlformats.org/drawingml/2006/main">
              <a:rPr sz="3600" i="1" spc="-10" dirty="0">
                <a:latin typeface="Calibri"/>
                <a:cs typeface="Calibri"/>
              </a:rPr>
              <a:t>منهما</a:t>
            </a:r>
            <a:r xmlns:a="http://schemas.openxmlformats.org/drawingml/2006/main">
              <a:rPr sz="3600" i="1" spc="-80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dirty="0">
                <a:latin typeface="Calibri"/>
                <a:cs typeface="Calibri"/>
              </a:rPr>
              <a:t>إنه</a:t>
            </a:r>
            <a:r xmlns:a="http://schemas.openxmlformats.org/drawingml/2006/main">
              <a:rPr sz="3600" i="1" spc="-2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i="1" spc="-10" dirty="0">
                <a:latin typeface="Calibri"/>
                <a:cs typeface="Calibri"/>
              </a:rPr>
              <a:t>عناصر. </a:t>
            </a:r>
            <a:r xmlns:a="http://schemas.openxmlformats.org/drawingml/2006/main">
              <a:rPr sz="3600" b="1" i="1" spc="-10" dirty="0">
                <a:latin typeface="Calibri"/>
                <a:cs typeface="Calibri"/>
              </a:rPr>
              <a:t>"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84276" y="1629155"/>
            <a:ext cx="1512570" cy="0"/>
          </a:xfrm>
          <a:custGeom>
            <a:avLst/>
            <a:gdLst/>
            <a:ahLst/>
            <a:cxnLst/>
            <a:rect l="l" t="t" r="r" b="b"/>
            <a:pathLst>
              <a:path w="1512570">
                <a:moveTo>
                  <a:pt x="0" y="0"/>
                </a:moveTo>
                <a:lnTo>
                  <a:pt x="1512189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62227" y="2564892"/>
            <a:ext cx="3600450" cy="0"/>
          </a:xfrm>
          <a:custGeom>
            <a:avLst/>
            <a:gdLst/>
            <a:ahLst/>
            <a:cxnLst/>
            <a:rect l="l" t="t" r="r" b="b"/>
            <a:pathLst>
              <a:path w="3600450">
                <a:moveTo>
                  <a:pt x="0" y="0"/>
                </a:moveTo>
                <a:lnTo>
                  <a:pt x="3600450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3088" y="4293108"/>
            <a:ext cx="2916555" cy="0"/>
          </a:xfrm>
          <a:custGeom>
            <a:avLst/>
            <a:gdLst/>
            <a:ahLst/>
            <a:cxnLst/>
            <a:rect l="l" t="t" r="r" b="b"/>
            <a:pathLst>
              <a:path w="2916555">
                <a:moveTo>
                  <a:pt x="0" y="0"/>
                </a:moveTo>
                <a:lnTo>
                  <a:pt x="2916301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436108" y="998219"/>
            <a:ext cx="3708400" cy="5240020"/>
            <a:chOff x="5436108" y="998219"/>
            <a:chExt cx="3708400" cy="524002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36108" y="4076699"/>
              <a:ext cx="3667441" cy="2161032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79364" y="2369819"/>
              <a:ext cx="3564636" cy="17343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791200" y="998219"/>
              <a:ext cx="3244596" cy="135026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8170" y="110185"/>
            <a:ext cx="834898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xmlns:a="http://schemas.openxmlformats.org/drawingml/2006/main" marL="12700">
              <a:lnSpc>
                <a:spcPct val="100000"/>
              </a:lnSpc>
              <a:spcBef>
                <a:spcPts val="105"/>
              </a:spcBef>
              <a:bidi/>
            </a:pPr>
            <a:r xmlns:a="http://schemas.openxmlformats.org/drawingml/2006/main">
              <a:rPr sz="4400" spc="-30" dirty="0"/>
              <a:t>الأنظمة</a:t>
            </a:r>
            <a:r xmlns:a="http://schemas.openxmlformats.org/drawingml/2006/main">
              <a:rPr sz="4400" spc="-35" dirty="0"/>
              <a:t> </a:t>
            </a:r>
            <a:r xmlns:a="http://schemas.openxmlformats.org/drawingml/2006/main">
              <a:rPr sz="4400" spc="-5" dirty="0"/>
              <a:t>التفكير</a:t>
            </a:r>
            <a:r xmlns:a="http://schemas.openxmlformats.org/drawingml/2006/main">
              <a:rPr sz="4400" spc="-40" dirty="0"/>
              <a:t> </a:t>
            </a:r>
            <a:r xmlns:a="http://schemas.openxmlformats.org/drawingml/2006/main">
              <a:rPr sz="4400" dirty="0"/>
              <a:t>في</a:t>
            </a:r>
            <a:r xmlns:a="http://schemas.openxmlformats.org/drawingml/2006/main">
              <a:rPr sz="4400" spc="-15" dirty="0"/>
              <a:t> </a:t>
            </a:r>
            <a:r xmlns:a="http://schemas.openxmlformats.org/drawingml/2006/main">
              <a:rPr sz="4400" spc="-40" dirty="0"/>
              <a:t>الرعاية الصحية</a:t>
            </a:r>
            <a:endParaRPr xmlns:a="http://schemas.openxmlformats.org/drawingml/2006/main" sz="4400"/>
          </a:p>
        </p:txBody>
      </p:sp>
      <p:sp>
        <p:nvSpPr>
          <p:cNvPr id="3" name="object 3"/>
          <p:cNvSpPr txBox="1"/>
          <p:nvPr/>
        </p:nvSpPr>
        <p:spPr>
          <a:xfrm>
            <a:off x="78739" y="999235"/>
            <a:ext cx="5065395" cy="408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xmlns:a="http://schemas.openxmlformats.org/drawingml/2006/main" marL="355600" indent="-3429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5600" algn="l"/>
                <a:tab pos="2283460" algn="l"/>
                <a:tab pos="4450715" algn="l"/>
              </a:tabLst>
              <a:bidi/>
            </a:pPr>
            <a:r xmlns:a="http://schemas.openxmlformats.org/drawingml/2006/main">
              <a:rPr sz="3600" spc="-20" dirty="0">
                <a:latin typeface="Calibri"/>
                <a:cs typeface="Calibri"/>
              </a:rPr>
              <a:t>الأنظمة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الصحية 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موجودة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7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endParaRPr xmlns:a="http://schemas.openxmlformats.org/drawingml/2006/main" sz="3600">
              <a:latin typeface="Calibri"/>
              <a:cs typeface="Calibri"/>
            </a:endParaRPr>
          </a:p>
          <a:p>
            <a:pPr xmlns:a="http://schemas.openxmlformats.org/drawingml/2006/main" marL="355600" marR="5715">
              <a:lnSpc>
                <a:spcPct val="160000"/>
              </a:lnSpc>
              <a:tabLst>
                <a:tab pos="1798955" algn="l"/>
                <a:tab pos="2719070" algn="l"/>
                <a:tab pos="3600450" algn="l"/>
                <a:tab pos="4180840" algn="l"/>
              </a:tabLst>
              <a:bidi/>
            </a:pPr>
            <a:r xmlns:a="http://schemas.openxmlformats.org/drawingml/2006/main">
              <a:rPr sz="3600" spc="-15" dirty="0">
                <a:latin typeface="Calibri"/>
                <a:cs typeface="Calibri"/>
              </a:rPr>
              <a:t>يعتبر</a:t>
            </a:r>
            <a:r xmlns:a="http://schemas.openxmlformats.org/drawingml/2006/main">
              <a:rPr sz="3600" spc="-1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" </a:t>
            </a:r>
            <a:r xmlns:a="http://schemas.openxmlformats.org/drawingml/2006/main">
              <a:rPr sz="3600" spc="5" dirty="0">
                <a:latin typeface="Calibri"/>
                <a:cs typeface="Calibri"/>
              </a:rPr>
              <a:t>الأنظمة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الكلية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.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" </a:t>
            </a:r>
            <a:r xmlns:a="http://schemas.openxmlformats.org/drawingml/2006/main">
              <a:rPr sz="3600" spc="-70" dirty="0">
                <a:latin typeface="Calibri"/>
                <a:cs typeface="Calibri"/>
              </a:rPr>
              <a:t>كل 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وحدة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سريرية </a:t>
            </a:r>
            <a:r xmlns:a="http://schemas.openxmlformats.org/drawingml/2006/main">
              <a:rPr sz="3600" spc="-30" dirty="0">
                <a:latin typeface="Calibri"/>
                <a:cs typeface="Calibri"/>
              </a:rPr>
              <a:t>ووحدة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دعم</a:t>
            </a:r>
            <a:r xmlns:a="http://schemas.openxmlformats.org/drawingml/2006/main">
              <a:rPr sz="3600" spc="-6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8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3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1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​</a:t>
            </a:r>
            <a:r xmlns:a="http://schemas.openxmlformats.org/drawingml/2006/main">
              <a:rPr sz="3600" spc="-40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يكون</a:t>
            </a:r>
            <a:r xmlns:a="http://schemas.openxmlformats.org/drawingml/2006/main">
              <a:rPr sz="3600" spc="-1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dirty="0">
                <a:latin typeface="Calibri"/>
                <a:cs typeface="Calibri"/>
              </a:rPr>
              <a:t>أ</a:t>
            </a:r>
            <a:r xmlns:a="http://schemas.openxmlformats.org/drawingml/2006/main">
              <a:rPr sz="3600" spc="-5" dirty="0">
                <a:latin typeface="Calibri"/>
                <a:cs typeface="Calibri"/>
              </a:rPr>
              <a:t> </a:t>
            </a:r>
            <a:r xmlns:a="http://schemas.openxmlformats.org/drawingml/2006/main">
              <a:rPr sz="3600" spc="-20" dirty="0">
                <a:latin typeface="Calibri"/>
                <a:cs typeface="Calibri"/>
              </a:rPr>
              <a:t>"النظام المصغر."</a:t>
            </a:r>
            <a:endParaRPr xmlns:a="http://schemas.openxmlformats.org/drawingml/2006/main" sz="36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94503" y="836675"/>
            <a:ext cx="4349750" cy="6021705"/>
            <a:chOff x="4794503" y="836675"/>
            <a:chExt cx="4349750" cy="602170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3371" y="2703575"/>
              <a:ext cx="3465576" cy="202996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94503" y="4733543"/>
              <a:ext cx="4314444" cy="212445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643371" y="836675"/>
              <a:ext cx="3500628" cy="18669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1394</Words>
  <Application>Microsoft Office PowerPoint</Application>
  <PresentationFormat>On-screen Show (4:3)</PresentationFormat>
  <Paragraphs>217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 MT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TQM fosters a belief in the value of:</vt:lpstr>
      <vt:lpstr>AN INTEGRATED PERSPECTIVE</vt:lpstr>
      <vt:lpstr>AN INTEGRATED PERSPECTIVE</vt:lpstr>
      <vt:lpstr>SYSTEMS THINKING IN HEALTHCARE</vt:lpstr>
      <vt:lpstr>SYSTEMS THINKING IN HEALTHCARE</vt:lpstr>
      <vt:lpstr>SYSTEMS THINKING IN HEALTHCARE</vt:lpstr>
      <vt:lpstr>Complex System Theory: A "complex  adaptive system (CAS)</vt:lpstr>
      <vt:lpstr>PowerPoint Presentation</vt:lpstr>
      <vt:lpstr>PowerPoint Presentation</vt:lpstr>
      <vt:lpstr>Structure Examples</vt:lpstr>
      <vt:lpstr>PowerPoint Presentation</vt:lpstr>
      <vt:lpstr>PowerPoint Presentation</vt:lpstr>
      <vt:lpstr>Outcome</vt:lpstr>
      <vt:lpstr>PowerPoint Presentation</vt:lpstr>
      <vt:lpstr>PowerPoint Presentation</vt:lpstr>
      <vt:lpstr>The Basic Elements of a Process</vt:lpstr>
      <vt:lpstr>PowerPoint Presentation</vt:lpstr>
      <vt:lpstr>PowerPoint Presentation</vt:lpstr>
      <vt:lpstr>The patient has a triple role as: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 cornerstones for value based  healthcare improvement</vt:lpstr>
      <vt:lpstr>Four cornerstones for value based  healthcare improvement</vt:lpstr>
      <vt:lpstr>IOM Reports</vt:lpstr>
      <vt:lpstr>PowerPoint Presentation</vt:lpstr>
      <vt:lpstr>PowerPoint Presentation</vt:lpstr>
      <vt:lpstr>Six key areas (IOM aims or attributes of  care)</vt:lpstr>
      <vt:lpstr>PowerPoint Presentation</vt:lpstr>
      <vt:lpstr>three</vt:lpstr>
      <vt:lpstr>To build a Patient-Centered Culture</vt:lpstr>
      <vt:lpstr>To build a Patient-Centered Culture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سامي بهجت</dc:creator>
  <cp:lastModifiedBy>Mujdi Alzoubi</cp:lastModifiedBy>
  <cp:revision>2</cp:revision>
  <dcterms:created xsi:type="dcterms:W3CDTF">2023-11-04T16:26:38Z</dcterms:created>
  <dcterms:modified xsi:type="dcterms:W3CDTF">2023-11-05T20:38:26Z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2020-03-05T00:00:00Z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2023-11-04T00:00:00Z</vt:filetime>
  </property>
</Properties>
</file>