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96" r:id="rId15"/>
    <p:sldId id="397" r:id="rId16"/>
    <p:sldId id="271" r:id="rId17"/>
    <p:sldId id="272" r:id="rId18"/>
    <p:sldId id="273" r:id="rId19"/>
    <p:sldId id="274" r:id="rId20"/>
    <p:sldId id="393" r:id="rId21"/>
    <p:sldId id="394" r:id="rId22"/>
    <p:sldId id="395" r:id="rId23"/>
    <p:sldId id="39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9" r:id="rId47"/>
    <p:sldId id="304" r:id="rId48"/>
    <p:sldId id="305" r:id="rId49"/>
    <p:sldId id="306" r:id="rId50"/>
    <p:sldId id="309" r:id="rId51"/>
    <p:sldId id="310" r:id="rId52"/>
    <p:sldId id="313" r:id="rId53"/>
    <p:sldId id="314" r:id="rId54"/>
    <p:sldId id="316" r:id="rId55"/>
    <p:sldId id="320" r:id="rId56"/>
    <p:sldId id="321" r:id="rId57"/>
    <p:sldId id="322" r:id="rId58"/>
    <p:sldId id="323" r:id="rId59"/>
    <p:sldId id="324" r:id="rId60"/>
    <p:sldId id="326" r:id="rId61"/>
    <p:sldId id="338" r:id="rId62"/>
    <p:sldId id="339" r:id="rId63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31" autoAdjust="0"/>
    <p:restoredTop sz="94660"/>
  </p:normalViewPr>
  <p:slideViewPr>
    <p:cSldViewPr>
      <p:cViewPr varScale="1">
        <p:scale>
          <a:sx n="45" d="100"/>
          <a:sy n="45" d="100"/>
        </p:scale>
        <p:origin x="699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س1:</a:t>
          </a:r>
        </a:p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نوع</a:t>
          </a:r>
          <a:endParaRPr xmlns:a="http://schemas.openxmlformats.org/drawingml/2006/main"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س2:</a:t>
          </a:r>
        </a:p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تعيين</a:t>
          </a:r>
          <a:endParaRPr xmlns:a="http://schemas.openxmlformats.org/drawingml/2006/main"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/>
      <dgm:spPr/>
      <dgm:t>
        <a:bodyPr/>
        <a:lstStyle/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س3:</a:t>
          </a:r>
        </a:p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يشرق</a:t>
          </a:r>
          <a:endParaRPr xmlns:a="http://schemas.openxmlformats.org/drawingml/2006/main"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/>
      <dgm:spPr/>
      <dgm:t>
        <a:bodyPr/>
        <a:lstStyle/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س4:</a:t>
          </a:r>
        </a:p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توحيد المعايير</a:t>
          </a:r>
          <a:endParaRPr xmlns:a="http://schemas.openxmlformats.org/drawingml/2006/main"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/>
      <dgm:spPr/>
      <dgm:t>
        <a:bodyPr/>
        <a:lstStyle/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س5:</a:t>
          </a:r>
        </a:p>
        <a:p>
          <a:r xmlns:a="http://schemas.openxmlformats.org/drawingml/2006/main">
            <a:rPr kumimoji="1" lang="ar" altLang="ja-JP" b="1" i="0" dirty="0">
              <a:solidFill>
                <a:srgbClr val="000000"/>
              </a:solidFill>
              <a:latin typeface="Arial"/>
              <a:cs typeface="Arial"/>
            </a:rPr>
            <a:t>حَافَظ على</a:t>
          </a:r>
          <a:endParaRPr xmlns:a="http://schemas.openxmlformats.org/drawingml/2006/main"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</dgm:pt>
  </dgm:ptLst>
  <dgm:cxnLst>
    <dgm:cxn modelId="{9AA8400D-E670-F144-91E0-6DC27294E201}" type="presOf" srcId="{70ADB0C6-1A36-0C4A-89C8-E3880E4558E8}" destId="{6EDFA7DB-760E-8B42-833F-7CBE533FBBB7}" srcOrd="0" destOrd="0" presId="urn:microsoft.com/office/officeart/2005/8/layout/cycle6"/>
    <dgm:cxn modelId="{73AE1C1E-9A8A-5E4A-A7F1-129BF23A2AD1}" type="presOf" srcId="{B01A1703-8908-8B4E-A110-8C6254C43663}" destId="{D51BF1D9-DCFE-B441-82C7-2D824045BD91}" srcOrd="0" destOrd="0" presId="urn:microsoft.com/office/officeart/2005/8/layout/cycle6"/>
    <dgm:cxn modelId="{29773F20-005A-1D47-8708-222FBD444CD9}" type="presOf" srcId="{FBD6595E-0A93-7942-8E68-136261088901}" destId="{4CDD390F-6F1B-1D40-9D10-567F973D68D0}" srcOrd="0" destOrd="0" presId="urn:microsoft.com/office/officeart/2005/8/layout/cycle6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B8458469-9F15-7E4B-B4BC-ED8102ED0108}" type="presOf" srcId="{F71AF524-94D2-CE45-A629-F3DE9CC28D60}" destId="{BE2676FC-8F30-7647-ABF3-2CB72AAA25EA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6679573-FA04-4E48-B229-61859A260157}" type="presOf" srcId="{0843F742-84AC-6340-993D-56691473C87E}" destId="{6446398E-D5BD-C24E-875B-7E030F1D596A}" srcOrd="0" destOrd="0" presId="urn:microsoft.com/office/officeart/2005/8/layout/cycle6"/>
    <dgm:cxn modelId="{7D648991-2D65-DC42-9F71-C55B40CB85F4}" type="presOf" srcId="{48D699EE-469B-6744-8974-AFADCC3DFED2}" destId="{FFFCA0CF-5873-CB4B-A2C6-E8EDB4365C6D}" srcOrd="0" destOrd="0" presId="urn:microsoft.com/office/officeart/2005/8/layout/cycle6"/>
    <dgm:cxn modelId="{986A6593-3E92-4C4A-A848-D1326EDF0EC8}" type="presOf" srcId="{432B806B-7D17-1945-9CEB-52684F4807BE}" destId="{8C0581EA-40D9-984F-BF57-71721259728C}" srcOrd="0" destOrd="0" presId="urn:microsoft.com/office/officeart/2005/8/layout/cycle6"/>
    <dgm:cxn modelId="{2A9C4FA2-7195-EB43-8E70-EB8C22BB84E7}" type="presOf" srcId="{B557E0CC-2C1C-AD45-9141-81915E706CA2}" destId="{35C07D07-9709-0C45-81DA-E5F19A37E26E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4A31B7AA-86C9-5140-80D0-E61C04FF09A7}" type="presOf" srcId="{42333B8F-AE3A-794F-ACDF-091A37E51283}" destId="{22A5C185-AD6D-9841-AEB0-7556B5710668}" srcOrd="0" destOrd="0" presId="urn:microsoft.com/office/officeart/2005/8/layout/cycle6"/>
    <dgm:cxn modelId="{4093AAAC-57DC-FD42-B69B-0E365222E689}" type="presOf" srcId="{FBAB6676-243F-E549-B38A-937DA68535A3}" destId="{19CBC8CC-912E-A74B-B3B7-E56A071B1A9A}" srcOrd="0" destOrd="0" presId="urn:microsoft.com/office/officeart/2005/8/layout/cycle6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ECB256BF-D163-C548-B729-CA728A76506C}" type="presOf" srcId="{04C18A8A-DB18-284A-97D5-5D59CDB2366F}" destId="{A4773658-DA6B-4045-9305-43092510FC75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34E71FD6-E13D-B245-82DC-51E2A9E46A15}" type="presParOf" srcId="{BE2676FC-8F30-7647-ABF3-2CB72AAA25EA}" destId="{35C07D07-9709-0C45-81DA-E5F19A37E26E}" srcOrd="0" destOrd="0" presId="urn:microsoft.com/office/officeart/2005/8/layout/cycle6"/>
    <dgm:cxn modelId="{72084A4A-19FC-F548-A1D7-F13015824B38}" type="presParOf" srcId="{BE2676FC-8F30-7647-ABF3-2CB72AAA25EA}" destId="{1DE8AD1E-492A-6E4A-B1D4-1E2CBF085065}" srcOrd="1" destOrd="0" presId="urn:microsoft.com/office/officeart/2005/8/layout/cycle6"/>
    <dgm:cxn modelId="{2FC74316-6F0A-4D4A-9728-1F1C2DF91824}" type="presParOf" srcId="{BE2676FC-8F30-7647-ABF3-2CB72AAA25EA}" destId="{19CBC8CC-912E-A74B-B3B7-E56A071B1A9A}" srcOrd="2" destOrd="0" presId="urn:microsoft.com/office/officeart/2005/8/layout/cycle6"/>
    <dgm:cxn modelId="{55265CDD-DA37-BE45-8350-48A0CBB85332}" type="presParOf" srcId="{BE2676FC-8F30-7647-ABF3-2CB72AAA25EA}" destId="{FFFCA0CF-5873-CB4B-A2C6-E8EDB4365C6D}" srcOrd="3" destOrd="0" presId="urn:microsoft.com/office/officeart/2005/8/layout/cycle6"/>
    <dgm:cxn modelId="{F800B886-7F0A-9746-AD83-188B1C6690B7}" type="presParOf" srcId="{BE2676FC-8F30-7647-ABF3-2CB72AAA25EA}" destId="{28BC423A-13F1-1B4D-ACDD-7DC94EE5A647}" srcOrd="4" destOrd="0" presId="urn:microsoft.com/office/officeart/2005/8/layout/cycle6"/>
    <dgm:cxn modelId="{A9174A74-DF06-204F-99C7-FBD1022CDF9C}" type="presParOf" srcId="{BE2676FC-8F30-7647-ABF3-2CB72AAA25EA}" destId="{22A5C185-AD6D-9841-AEB0-7556B5710668}" srcOrd="5" destOrd="0" presId="urn:microsoft.com/office/officeart/2005/8/layout/cycle6"/>
    <dgm:cxn modelId="{FD7BCCF0-0972-014F-A74F-27E756DD4BB6}" type="presParOf" srcId="{BE2676FC-8F30-7647-ABF3-2CB72AAA25EA}" destId="{4CDD390F-6F1B-1D40-9D10-567F973D68D0}" srcOrd="6" destOrd="0" presId="urn:microsoft.com/office/officeart/2005/8/layout/cycle6"/>
    <dgm:cxn modelId="{D5C23CE1-EE56-A347-A53B-359E0D8AD2DB}" type="presParOf" srcId="{BE2676FC-8F30-7647-ABF3-2CB72AAA25EA}" destId="{BAD50D4F-3186-644D-930C-C7FB2AB1B9CC}" srcOrd="7" destOrd="0" presId="urn:microsoft.com/office/officeart/2005/8/layout/cycle6"/>
    <dgm:cxn modelId="{E733D594-6ED1-F64A-94B3-1D8065C95F56}" type="presParOf" srcId="{BE2676FC-8F30-7647-ABF3-2CB72AAA25EA}" destId="{A4773658-DA6B-4045-9305-43092510FC75}" srcOrd="8" destOrd="0" presId="urn:microsoft.com/office/officeart/2005/8/layout/cycle6"/>
    <dgm:cxn modelId="{FBCD02CD-D58F-8142-BBFE-820FECE2447B}" type="presParOf" srcId="{BE2676FC-8F30-7647-ABF3-2CB72AAA25EA}" destId="{D51BF1D9-DCFE-B441-82C7-2D824045BD91}" srcOrd="9" destOrd="0" presId="urn:microsoft.com/office/officeart/2005/8/layout/cycle6"/>
    <dgm:cxn modelId="{C27795F9-47E9-B24D-B80C-BA9D9DAD904F}" type="presParOf" srcId="{BE2676FC-8F30-7647-ABF3-2CB72AAA25EA}" destId="{A2EAE157-1279-A042-A3C5-6F220EDC35B5}" srcOrd="10" destOrd="0" presId="urn:microsoft.com/office/officeart/2005/8/layout/cycle6"/>
    <dgm:cxn modelId="{7D2B4066-8A2C-7B47-AB81-3532E10FE6FA}" type="presParOf" srcId="{BE2676FC-8F30-7647-ABF3-2CB72AAA25EA}" destId="{6446398E-D5BD-C24E-875B-7E030F1D596A}" srcOrd="11" destOrd="0" presId="urn:microsoft.com/office/officeart/2005/8/layout/cycle6"/>
    <dgm:cxn modelId="{C3914A76-878E-B44D-9DF2-76E960D1D8B9}" type="presParOf" srcId="{BE2676FC-8F30-7647-ABF3-2CB72AAA25EA}" destId="{6EDFA7DB-760E-8B42-833F-7CBE533FBBB7}" srcOrd="12" destOrd="0" presId="urn:microsoft.com/office/officeart/2005/8/layout/cycle6"/>
    <dgm:cxn modelId="{26FD1D7A-4ABA-C540-BACB-76909EBDDD40}" type="presParOf" srcId="{BE2676FC-8F30-7647-ABF3-2CB72AAA25EA}" destId="{430D5531-1698-CA4A-828B-7294515027C8}" srcOrd="13" destOrd="0" presId="urn:microsoft.com/office/officeart/2005/8/layout/cycle6"/>
    <dgm:cxn modelId="{A8139905-B6C2-B243-BFF8-097B6788127B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2765877" y="3792"/>
          <a:ext cx="1707244" cy="1109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س1:</a:t>
          </a:r>
        </a:p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نوع</a:t>
          </a:r>
          <a:endParaRPr xmlns:a="http://schemas.openxmlformats.org/drawingml/2006/main"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820049" y="57964"/>
        <a:ext cx="1598900" cy="1001365"/>
      </dsp:txXfrm>
    </dsp:sp>
    <dsp:sp modelId="{19CBC8CC-912E-A74B-B3B7-E56A071B1A9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080868" y="175976"/>
              </a:moveTo>
              <a:arcTo wR="2215537" hR="2215537" stAng="17579413" swAng="19597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4872978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س2:</a:t>
          </a:r>
        </a:p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تعيين</a:t>
          </a:r>
          <a:endParaRPr xmlns:a="http://schemas.openxmlformats.org/drawingml/2006/main"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927150" y="1588862"/>
        <a:ext cx="1598900" cy="1001365"/>
      </dsp:txXfrm>
    </dsp:sp>
    <dsp:sp modelId="{22A5C185-AD6D-9841-AEB0-7556B5710668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4428054" y="2099907"/>
              </a:moveTo>
              <a:arcTo wR="2215537" hR="2215537" stAng="21420500" swAng="21949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406813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س3:</a:t>
          </a:r>
        </a:p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يشرق</a:t>
          </a:r>
          <a:endParaRPr xmlns:a="http://schemas.openxmlformats.org/drawingml/2006/main"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122309" y="4065908"/>
        <a:ext cx="1598900" cy="1001365"/>
      </dsp:txXfrm>
    </dsp:sp>
    <dsp:sp modelId="{A4773658-DA6B-4045-9305-43092510FC75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2655384" y="4386974"/>
              </a:moveTo>
              <a:arcTo wR="2215537" hR="2215537" stAng="4712945" swAng="13741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146361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س4:</a:t>
          </a:r>
        </a:p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توحيد المعايير</a:t>
          </a:r>
          <a:endParaRPr xmlns:a="http://schemas.openxmlformats.org/drawingml/2006/main"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517789" y="4065908"/>
        <a:ext cx="1598900" cy="1001365"/>
      </dsp:txXfrm>
    </dsp:sp>
    <dsp:sp modelId="{6446398E-D5BD-C24E-875B-7E030F1D596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69976" y="3441306"/>
              </a:moveTo>
              <a:arcTo wR="2215537" hR="2215537" stAng="8784541" swAng="2194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658776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س5:</a:t>
          </a:r>
        </a:p>
        <a:p>
          <a:pPr xmlns:a="http://schemas.openxmlformats.org/drawingml/2006/main"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bidi/>
          </a:pPr>
          <a:r xmlns:a="http://schemas.openxmlformats.org/drawingml/2006/main">
            <a:rPr kumimoji="1" lang="ar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حَافَظ على</a:t>
          </a:r>
          <a:endParaRPr xmlns:a="http://schemas.openxmlformats.org/drawingml/2006/main"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712948" y="1588862"/>
        <a:ext cx="1598900" cy="1001365"/>
      </dsp:txXfrm>
    </dsp:sp>
    <dsp:sp modelId="{8C0581EA-40D9-984F-BF57-71721259728C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86302" y="965534"/>
              </a:moveTo>
              <a:arcTo wR="2215537" hR="2215537" stAng="12860798" swAng="19597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1613-24D1-4D35-8897-445B75C8C4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0E06A-373F-4CB0-ACCD-D84402DD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spcBef>
                <a:spcPct val="0"/>
              </a:spcBef>
              <a:bidi/>
            </a:pPr>
            <a:r xmlns:a="http://schemas.openxmlformats.org/drawingml/2006/main">
              <a:rPr lang="ar" altLang="ja-JP" dirty="0">
                <a:latin typeface="Calibri" charset="0"/>
              </a:rPr>
              <a:t>هذا هو الهدف الفعلي من تنفيذ أنشطة 5S. 5S ليست حملة تنظيف، ومن الممكن حل المشكلات المذكورة هنا.</a:t>
            </a:r>
            <a:endParaRPr xmlns:a="http://schemas.openxmlformats.org/drawingml/2006/main" lang="ja-JP" altLang="en-US">
              <a:latin typeface="Calibri" charset="0"/>
            </a:endParaRPr>
          </a:p>
        </p:txBody>
      </p:sp>
      <p:sp>
        <p:nvSpPr>
          <p:cNvPr id="706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E62929-464A-A04C-8966-782A0047B9CD}" type="slidenum">
              <a:rPr lang="ja-JP" altLang="en-US" sz="1200">
                <a:latin typeface="Calibri" charset="0"/>
                <a:cs typeface="ＭＳ Ｐゴシック" charset="0"/>
              </a:rPr>
              <a:pPr/>
              <a:t>23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9616" y="40386"/>
            <a:ext cx="694476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1677" y="4619320"/>
            <a:ext cx="312064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7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4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111963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988694"/>
            <a:ext cx="3753485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12" Type="http://schemas.openxmlformats.org/officeDocument/2006/relationships/image" Target="../media/image104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11" Type="http://schemas.openxmlformats.org/officeDocument/2006/relationships/image" Target="../media/image103.jpg"/><Relationship Id="rId5" Type="http://schemas.openxmlformats.org/officeDocument/2006/relationships/image" Target="../media/image98.jpg"/><Relationship Id="rId10" Type="http://schemas.openxmlformats.org/officeDocument/2006/relationships/image" Target="../media/image85.png"/><Relationship Id="rId4" Type="http://schemas.openxmlformats.org/officeDocument/2006/relationships/image" Target="../media/image97.jpg"/><Relationship Id="rId9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jpg"/><Relationship Id="rId4" Type="http://schemas.openxmlformats.org/officeDocument/2006/relationships/image" Target="../media/image15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4689" y="1234820"/>
            <a:ext cx="2687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000" spc="-95" dirty="0">
                <a:solidFill>
                  <a:srgbClr val="006FC0"/>
                </a:solidFill>
                <a:latin typeface="Times New Roman"/>
                <a:cs typeface="Times New Roman"/>
              </a:rPr>
              <a:t>الفصل</a:t>
            </a:r>
            <a:r xmlns:a="http://schemas.openxmlformats.org/drawingml/2006/main">
              <a:rPr sz="4000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000" spc="405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endParaRPr xmlns:a="http://schemas.openxmlformats.org/drawingml/2006/main"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332" y="2330713"/>
            <a:ext cx="81984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80795" marR="5080" indent="-1268730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4000" spc="-120" dirty="0">
                <a:solidFill>
                  <a:srgbClr val="FF0000"/>
                </a:solidFill>
                <a:latin typeface="Times New Roman"/>
                <a:cs typeface="Times New Roman"/>
              </a:rPr>
              <a:t>أداء</a:t>
            </a:r>
            <a:r xmlns:a="http://schemas.openxmlformats.org/drawingml/2006/main">
              <a:rPr sz="4000" spc="-150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425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409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45" dirty="0">
                <a:solidFill>
                  <a:srgbClr val="FF0000"/>
                </a:solidFill>
                <a:latin typeface="Times New Roman"/>
                <a:cs typeface="Times New Roman"/>
              </a:rPr>
              <a:t>​ </a:t>
            </a:r>
            <a:r xmlns:a="http://schemas.openxmlformats.org/drawingml/2006/main">
              <a:rPr sz="4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000" spc="-270" dirty="0">
                <a:solidFill>
                  <a:srgbClr val="FF0000"/>
                </a:solidFill>
                <a:latin typeface="Times New Roman"/>
                <a:cs typeface="Times New Roman"/>
              </a:rPr>
              <a:t>إدارة</a:t>
            </a:r>
            <a:r xmlns:a="http://schemas.openxmlformats.org/drawingml/2006/main">
              <a:rPr sz="4000" spc="-235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170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195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215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000" spc="-170" dirty="0">
                <a:solidFill>
                  <a:srgbClr val="FF0000"/>
                </a:solidFill>
                <a:latin typeface="Times New Roman"/>
                <a:cs typeface="Times New Roman"/>
              </a:rPr>
              <a:t>و </a:t>
            </a:r>
            <a:r xmlns:a="http://schemas.openxmlformats.org/drawingml/2006/main">
              <a:rPr sz="4000" spc="-195" dirty="0">
                <a:solidFill>
                  <a:srgbClr val="FF0000"/>
                </a:solidFill>
                <a:latin typeface="Times New Roman"/>
                <a:cs typeface="Times New Roman"/>
              </a:rPr>
              <a:t>العملية</a:t>
            </a:r>
            <a:r xmlns:a="http://schemas.openxmlformats.org/drawingml/2006/main">
              <a:rPr sz="4000" spc="-265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100" dirty="0">
                <a:solidFill>
                  <a:srgbClr val="FF0000"/>
                </a:solidFill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000" spc="-245" dirty="0">
                <a:solidFill>
                  <a:srgbClr val="FF0000"/>
                </a:solidFill>
                <a:latin typeface="Times New Roman"/>
                <a:cs typeface="Times New Roman"/>
              </a:rPr>
              <a:t>تحسين</a:t>
            </a:r>
            <a:endParaRPr xmlns:a="http://schemas.openxmlformats.org/drawingml/2006/main"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4765">
              <a:lnSpc>
                <a:spcPct val="100000"/>
              </a:lnSpc>
              <a:spcBef>
                <a:spcPts val="95"/>
              </a:spcBef>
              <a:tabLst>
                <a:tab pos="2771775" algn="l"/>
              </a:tabLst>
              <a:bidi/>
            </a:pPr>
            <a:r xmlns:a="http://schemas.openxmlformats.org/drawingml/2006/main">
              <a:rPr spc="-285" dirty="0"/>
              <a:t>الملخص </a:t>
            </a:r>
            <a:r xmlns:a="http://schemas.openxmlformats.org/drawingml/2006/main">
              <a:rPr sz="4400" spc="434" dirty="0"/>
              <a:t>1</a:t>
            </a:r>
            <a:endParaRPr xmlns:a="http://schemas.openxmlformats.org/drawingml/2006/main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9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spc="215" dirty="0"/>
              <a:t> </a:t>
            </a:r>
            <a:r xmlns:a="http://schemas.openxmlformats.org/drawingml/2006/main">
              <a:rPr sz="4000" spc="-15" dirty="0"/>
              <a:t>مُتسارع/</a:t>
            </a:r>
            <a:r xmlns:a="http://schemas.openxmlformats.org/drawingml/2006/main">
              <a:rPr sz="4000" spc="-65" dirty="0"/>
              <a:t> </a:t>
            </a:r>
            <a:r xmlns:a="http://schemas.openxmlformats.org/drawingml/2006/main">
              <a:rPr sz="4000" dirty="0"/>
              <a:t>سريع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10" dirty="0"/>
              <a:t>دورة</a:t>
            </a:r>
            <a:r xmlns:a="http://schemas.openxmlformats.org/drawingml/2006/main">
              <a:rPr sz="4000" spc="-50" dirty="0"/>
              <a:t> </a:t>
            </a:r>
            <a:r xmlns:a="http://schemas.openxmlformats.org/drawingml/2006/main">
              <a:rPr sz="4000" dirty="0"/>
              <a:t>يتغير</a:t>
            </a:r>
            <a:r xmlns:a="http://schemas.openxmlformats.org/drawingml/2006/main">
              <a:rPr sz="4000" spc="-50" dirty="0"/>
              <a:t> </a:t>
            </a:r>
            <a:r xmlns:a="http://schemas.openxmlformats.org/drawingml/2006/main">
              <a:rPr sz="4000" spc="-5" dirty="0"/>
              <a:t>يقترب</a:t>
            </a:r>
            <a:r xmlns:a="http://schemas.openxmlformats.org/drawingml/2006/main">
              <a:rPr sz="4000" spc="160" dirty="0"/>
              <a:t> 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801801"/>
            <a:ext cx="8991600" cy="351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600"/>
              </a:lnSpc>
              <a:spcBef>
                <a:spcPts val="95"/>
              </a:spcBef>
              <a:buSzPct val="61904"/>
              <a:buFont typeface="Calibri"/>
              <a:buChar char="•"/>
              <a:tabLst>
                <a:tab pos="132080" algn="l"/>
              </a:tabLst>
              <a:bidi/>
            </a:pP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تم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إجراء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التغييرات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واختبارها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على مدى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فترات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من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ثلاثة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أو أربعة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أشهر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أو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أقل،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بدلاً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من ذلك</a:t>
            </a:r>
            <a:r xmlns:a="http://schemas.openxmlformats.org/drawingml/2006/main">
              <a:rPr sz="2100" spc="2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معيار</a:t>
            </a:r>
            <a:r xmlns:a="http://schemas.openxmlformats.org/drawingml/2006/main">
              <a:rPr sz="2100" spc="-2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ثمانية</a:t>
            </a:r>
            <a:r xmlns:a="http://schemas.openxmlformats.org/drawingml/2006/main">
              <a:rPr sz="2100" spc="-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ل</a:t>
            </a:r>
            <a:r xmlns:a="http://schemas.openxmlformats.org/drawingml/2006/main">
              <a:rPr sz="21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اثنا عشر</a:t>
            </a:r>
            <a:r xmlns:a="http://schemas.openxmlformats.org/drawingml/2006/main">
              <a:rPr sz="2100" spc="2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شهور.</a:t>
            </a:r>
            <a:endParaRPr xmlns:a="http://schemas.openxmlformats.org/drawingml/2006/main" sz="2100">
              <a:latin typeface="Microsoft Sans Serif"/>
              <a:cs typeface="Microsoft Sans Serif"/>
            </a:endParaRPr>
          </a:p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495"/>
              </a:spcBef>
              <a:buChar char="•"/>
              <a:tabLst>
                <a:tab pos="220345" algn="l"/>
              </a:tabLst>
              <a:bidi/>
            </a:pP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العمل المسبق قبل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الاجتماع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الأول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للفريق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هو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المفتاح </a:t>
            </a:r>
            <a:r xmlns:a="http://schemas.openxmlformats.org/drawingml/2006/main">
              <a:rPr sz="2100" spc="-45" dirty="0">
                <a:latin typeface="Microsoft Sans Serif"/>
                <a:cs typeface="Microsoft Sans Serif"/>
              </a:rPr>
              <a:t>.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(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بيان المشكلة،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مخطط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انسيابي لعملية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اختيار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الفريق </a:t>
            </a:r>
            <a:r xmlns:a="http://schemas.openxmlformats.org/drawingml/2006/main">
              <a:rPr sz="2100" spc="-65" dirty="0">
                <a:latin typeface="Microsoft Sans Serif"/>
                <a:cs typeface="Microsoft Sans Serif"/>
              </a:rPr>
              <a:t>،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الالتزام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الإداري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للموظفين</a:t>
            </a:r>
            <a:r xmlns:a="http://schemas.openxmlformats.org/drawingml/2006/main">
              <a:rPr sz="2100" spc="-1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وقت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2100" spc="-3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مالي</a:t>
            </a:r>
            <a:r xmlns:a="http://schemas.openxmlformats.org/drawingml/2006/main">
              <a:rPr sz="2100" spc="1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موارد)</a:t>
            </a:r>
            <a:endParaRPr xmlns:a="http://schemas.openxmlformats.org/drawingml/2006/main" sz="2100">
              <a:latin typeface="Microsoft Sans Serif"/>
              <a:cs typeface="Microsoft Sans Serif"/>
            </a:endParaRPr>
          </a:p>
          <a:p>
            <a:pPr xmlns:a="http://schemas.openxmlformats.org/drawingml/2006/main" marL="12700" marR="8255" algn="just">
              <a:lnSpc>
                <a:spcPct val="149600"/>
              </a:lnSpc>
              <a:spcBef>
                <a:spcPts val="530"/>
              </a:spcBef>
              <a:bidi/>
            </a:pP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ال</a:t>
            </a:r>
            <a:r xmlns:a="http://schemas.openxmlformats.org/drawingml/2006/main">
              <a:rPr sz="2100" spc="1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الفريق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هنا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هو</a:t>
            </a:r>
            <a:r xmlns:a="http://schemas.openxmlformats.org/drawingml/2006/main">
              <a:rPr sz="2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15" dirty="0">
                <a:latin typeface="Microsoft Sans Serif"/>
                <a:cs typeface="Microsoft Sans Serif"/>
              </a:rPr>
              <a:t>مُسَمًّى</a:t>
            </a:r>
            <a:r xmlns:a="http://schemas.openxmlformats.org/drawingml/2006/main">
              <a:rPr sz="2100" spc="52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100" dirty="0">
                <a:latin typeface="Microsoft Sans Serif"/>
                <a:cs typeface="Microsoft Sans Serif"/>
              </a:rPr>
              <a:t>فأر.</a:t>
            </a:r>
            <a:r xmlns:a="http://schemas.openxmlformats.org/drawingml/2006/main">
              <a:rPr sz="2100" spc="36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(سريع</a:t>
            </a:r>
            <a:r xmlns:a="http://schemas.openxmlformats.org/drawingml/2006/main">
              <a:rPr sz="2100" spc="55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spc="-10" dirty="0">
                <a:latin typeface="Microsoft Sans Serif"/>
                <a:cs typeface="Microsoft Sans Serif"/>
              </a:rPr>
              <a:t>العمل/التسريع/الإنجاز</a:t>
            </a:r>
            <a:r xmlns:a="http://schemas.openxmlformats.org/drawingml/2006/main">
              <a:rPr sz="2100" spc="-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100" dirty="0">
                <a:latin typeface="Microsoft Sans Serif"/>
                <a:cs typeface="Microsoft Sans Serif"/>
              </a:rPr>
              <a:t>فريق).</a:t>
            </a:r>
            <a:endParaRPr xmlns:a="http://schemas.openxmlformats.org/drawingml/2006/main" sz="21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437887"/>
            <a:ext cx="9144000" cy="2420620"/>
            <a:chOff x="0" y="4437887"/>
            <a:chExt cx="9144000" cy="2420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37887"/>
              <a:ext cx="9144000" cy="2420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6379464"/>
              <a:ext cx="3995928" cy="252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598919"/>
              <a:ext cx="4209288" cy="25298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8088" y="1307591"/>
            <a:ext cx="2124456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" y="2350007"/>
            <a:ext cx="2124456" cy="36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7879" y="3861815"/>
            <a:ext cx="2124456" cy="36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9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spc="215" dirty="0"/>
              <a:t> </a:t>
            </a:r>
            <a:r xmlns:a="http://schemas.openxmlformats.org/drawingml/2006/main">
              <a:rPr sz="4000" spc="-15" dirty="0"/>
              <a:t>مُتسارع/</a:t>
            </a:r>
            <a:r xmlns:a="http://schemas.openxmlformats.org/drawingml/2006/main">
              <a:rPr sz="4000" spc="-65" dirty="0"/>
              <a:t> </a:t>
            </a:r>
            <a:r xmlns:a="http://schemas.openxmlformats.org/drawingml/2006/main">
              <a:rPr sz="4000" dirty="0"/>
              <a:t>سريع</a:t>
            </a:r>
            <a:r xmlns:a="http://schemas.openxmlformats.org/drawingml/2006/main">
              <a:rPr sz="4000" spc="-35" dirty="0"/>
              <a:t> </a:t>
            </a:r>
            <a:r xmlns:a="http://schemas.openxmlformats.org/drawingml/2006/main">
              <a:rPr sz="4000" spc="-10" dirty="0"/>
              <a:t>دورة</a:t>
            </a:r>
            <a:r xmlns:a="http://schemas.openxmlformats.org/drawingml/2006/main">
              <a:rPr sz="4000" spc="-50" dirty="0"/>
              <a:t> </a:t>
            </a:r>
            <a:r xmlns:a="http://schemas.openxmlformats.org/drawingml/2006/main">
              <a:rPr sz="4000" dirty="0"/>
              <a:t>يتغير</a:t>
            </a:r>
            <a:r xmlns:a="http://schemas.openxmlformats.org/drawingml/2006/main">
              <a:rPr sz="4000" spc="-50" dirty="0"/>
              <a:t> </a:t>
            </a:r>
            <a:r xmlns:a="http://schemas.openxmlformats.org/drawingml/2006/main">
              <a:rPr sz="4000" spc="-5" dirty="0"/>
              <a:t>يقترب</a:t>
            </a:r>
            <a:r xmlns:a="http://schemas.openxmlformats.org/drawingml/2006/main">
              <a:rPr sz="4000" spc="160" dirty="0"/>
              <a:t> 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768944"/>
            <a:ext cx="8992870" cy="366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6350" algn="just">
              <a:lnSpc>
                <a:spcPct val="150400"/>
              </a:lnSpc>
              <a:spcBef>
                <a:spcPts val="100"/>
              </a:spcBef>
              <a:buChar char="•"/>
              <a:tabLst>
                <a:tab pos="519430" algn="l"/>
              </a:tabLst>
              <a:bidi/>
            </a:pP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يتغير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الأنظمة،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الوظائف،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العمليات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35" dirty="0">
                <a:latin typeface="Microsoft Sans Serif"/>
                <a:cs typeface="Microsoft Sans Serif"/>
              </a:rPr>
              <a:t>جذريا،</a:t>
            </a:r>
            <a:r xmlns:a="http://schemas.openxmlformats.org/drawingml/2006/main">
              <a:rPr sz="3100" spc="6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لا</a:t>
            </a:r>
            <a:r xmlns:a="http://schemas.openxmlformats.org/drawingml/2006/main">
              <a:rPr sz="3100" spc="4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25" dirty="0">
                <a:latin typeface="Microsoft Sans Serif"/>
                <a:cs typeface="Microsoft Sans Serif"/>
              </a:rPr>
              <a:t>تدريجيا.</a:t>
            </a:r>
            <a:endParaRPr xmlns:a="http://schemas.openxmlformats.org/drawingml/2006/main" sz="3100">
              <a:latin typeface="Microsoft Sans Serif"/>
              <a:cs typeface="Microsoft Sans Serif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30"/>
              </a:spcBef>
              <a:buChar char="•"/>
              <a:tabLst>
                <a:tab pos="323850" algn="l"/>
              </a:tabLst>
              <a:bidi/>
            </a:pPr>
            <a:r xmlns:a="http://schemas.openxmlformats.org/drawingml/2006/main">
              <a:rPr sz="3100" spc="-15" dirty="0">
                <a:latin typeface="Microsoft Sans Serif"/>
                <a:cs typeface="Microsoft Sans Serif"/>
              </a:rPr>
              <a:t>جهود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الفريق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على الجيل السريع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اختبار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الحلول،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بدلا من ذلك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من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5" dirty="0">
                <a:latin typeface="Microsoft Sans Serif"/>
                <a:cs typeface="Microsoft Sans Serif"/>
              </a:rPr>
              <a:t>تحليل مفرط</a:t>
            </a:r>
            <a:r xmlns:a="http://schemas.openxmlformats.org/drawingml/2006/main">
              <a:rPr sz="3100" spc="81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ل</a:t>
            </a:r>
            <a:r xmlns:a="http://schemas.openxmlformats.org/drawingml/2006/main">
              <a:rPr sz="31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31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دليل</a:t>
            </a:r>
            <a:r xmlns:a="http://schemas.openxmlformats.org/drawingml/2006/main">
              <a:rPr sz="3100" spc="3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ل</a:t>
            </a:r>
            <a:r xmlns:a="http://schemas.openxmlformats.org/drawingml/2006/main">
              <a:rPr sz="31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جذر</a:t>
            </a:r>
            <a:r xmlns:a="http://schemas.openxmlformats.org/drawingml/2006/main">
              <a:rPr sz="31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dirty="0">
                <a:latin typeface="Microsoft Sans Serif"/>
                <a:cs typeface="Microsoft Sans Serif"/>
              </a:rPr>
              <a:t>الأسباب.</a:t>
            </a:r>
            <a:r xmlns:a="http://schemas.openxmlformats.org/drawingml/2006/main">
              <a:rPr sz="31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1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5" dirty="0">
                <a:latin typeface="Calibri"/>
                <a:cs typeface="Calibri"/>
              </a:rPr>
              <a:t>كثيفة الموارد.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437888"/>
            <a:ext cx="9144000" cy="2420620"/>
            <a:chOff x="0" y="4437888"/>
            <a:chExt cx="9144000" cy="2420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83607"/>
              <a:ext cx="9144000" cy="2374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6434327"/>
              <a:ext cx="3995928" cy="252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598919"/>
              <a:ext cx="4209288" cy="252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511" y="4437888"/>
              <a:ext cx="3258312" cy="4571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632" y="1560575"/>
            <a:ext cx="643128" cy="2712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68" y="1414272"/>
            <a:ext cx="490728" cy="3291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2276855"/>
            <a:ext cx="4343400" cy="45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7" y="3715511"/>
            <a:ext cx="3258312" cy="457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" y="3142488"/>
            <a:ext cx="8028432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759"/>
            <a:ext cx="5473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u="none" spc="-10" dirty="0"/>
              <a:t>التفكير المرن</a:t>
            </a:r>
            <a:r xmlns:a="http://schemas.openxmlformats.org/drawingml/2006/main">
              <a:rPr u="none" spc="80" dirty="0"/>
              <a:t> </a:t>
            </a:r>
            <a:r xmlns:a="http://schemas.openxmlformats.org/drawingml/2006/main">
              <a:rPr u="none" spc="-15" dirty="0"/>
              <a:t>يقترب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59002"/>
            <a:ext cx="6034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مبادئ </a:t>
            </a:r>
            <a:r xmlns:a="http://schemas.openxmlformats.org/drawingml/2006/main"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لين</a:t>
            </a:r>
            <a:r xmlns:a="http://schemas.openxmlformats.org/drawingml/2006/main"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(استخدام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افعل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المزيد).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05127"/>
            <a:ext cx="9144000" cy="5453380"/>
            <a:chOff x="0" y="1405127"/>
            <a:chExt cx="9144000" cy="5453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808" y="2203704"/>
              <a:ext cx="2843784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73935"/>
              <a:ext cx="9144000" cy="5084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1405127"/>
              <a:ext cx="2843784" cy="1600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7223" y="3435094"/>
              <a:ext cx="1633727" cy="330707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759"/>
            <a:ext cx="5473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u="none" spc="-10" dirty="0"/>
              <a:t>التفكير المرن</a:t>
            </a:r>
            <a:r xmlns:a="http://schemas.openxmlformats.org/drawingml/2006/main">
              <a:rPr u="none" spc="80" dirty="0"/>
              <a:t> </a:t>
            </a:r>
            <a:r xmlns:a="http://schemas.openxmlformats.org/drawingml/2006/main">
              <a:rPr u="none" spc="-15" dirty="0"/>
              <a:t>يقترب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98362"/>
            <a:ext cx="5788660" cy="573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8255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spc="-10" dirty="0">
                <a:latin typeface="Calibri"/>
                <a:cs typeface="Calibri"/>
              </a:rPr>
              <a:t>يستخدم 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للعمليات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5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المشترك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سبب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تفاوت.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000"/>
              </a:lnSpc>
              <a:spcBef>
                <a:spcPts val="63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الجميع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خطوات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يضيف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القيمة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هي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تم القضاء عليها.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فقط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الوقت والأشخاص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الأنشطة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المتبقية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سوف تشمل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أعيد تصميمه</a:t>
            </a:r>
            <a:r xmlns:a="http://schemas.openxmlformats.org/drawingml/2006/main">
              <a:rPr sz="2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عملية.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62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أدوات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تطبيق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يشمل:</a:t>
            </a:r>
            <a:r xmlns:a="http://schemas.openxmlformats.org/drawingml/2006/main"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قيمة</a:t>
            </a:r>
            <a:r xmlns:a="http://schemas.openxmlformats.org/drawingml/2006/main"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تدفق</a:t>
            </a:r>
            <a:r xmlns:a="http://schemas.openxmlformats.org/drawingml/2006/main"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رسم الخرائط،</a:t>
            </a:r>
            <a:r xmlns:a="http://schemas.openxmlformats.org/drawingml/2006/main"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كانبان</a:t>
            </a:r>
            <a:r xmlns:a="http://schemas.openxmlformats.org/drawingml/2006/main"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يحذب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الأنظمة، </a:t>
            </a:r>
            <a:r xmlns:a="http://schemas.openxmlformats.org/drawingml/2006/main"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بوكا يوكي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(خطأ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التدقيق)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كايزن</a:t>
            </a:r>
            <a:r xmlns:a="http://schemas.openxmlformats.org/drawingml/2006/main"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الأحداث</a:t>
            </a:r>
            <a:r xmlns:a="http://schemas.openxmlformats.org/drawingml/2006/main"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7064" y="2566416"/>
            <a:ext cx="2917190" cy="3057525"/>
            <a:chOff x="6227064" y="2566416"/>
            <a:chExt cx="2917190" cy="3057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2566416"/>
              <a:ext cx="2916935" cy="1655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0112" y="4005072"/>
              <a:ext cx="2913888" cy="161848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0111" y="981455"/>
            <a:ext cx="2889332" cy="13533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9415" y="1484375"/>
            <a:ext cx="2121408" cy="3962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931" y="128646"/>
            <a:ext cx="8728434" cy="853487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ar" altLang="ja-JP" sz="3600" dirty="0">
                <a:latin typeface="Arial Rounded MT Bold"/>
                <a:cs typeface="Arial Rounded MT Bold"/>
              </a:rPr>
              <a:t>7 </a:t>
            </a:r>
            <a:r xmlns:a="http://schemas.openxmlformats.org/drawingml/2006/main">
              <a:rPr kumimoji="1" lang="ar" altLang="ja-JP" sz="3600" dirty="0">
                <a:latin typeface="Arial Rounded MT Bold"/>
                <a:cs typeface="Arial Rounded MT Bold"/>
              </a:rPr>
              <a:t>أنواع من النفايات في مكان العمل</a:t>
            </a:r>
            <a:endParaRPr xmlns:a="http://schemas.openxmlformats.org/drawingml/2006/main"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79200" y="1106532"/>
            <a:ext cx="2098253" cy="1518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الإفراط في الإنتاج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400" dirty="0">
                <a:latin typeface="Arial Unicode MS"/>
                <a:cs typeface="Arial Unicode MS"/>
              </a:rPr>
              <a:t>إنشاء المزيد من المواد أو المعلومات أو الاختبارات أو العلاج أكثر مما هو مطلوب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423336" y="1678914"/>
            <a:ext cx="1970768" cy="15183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المعالجة الزائدة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600" dirty="0">
                <a:latin typeface="Arial Unicode MS"/>
                <a:cs typeface="Arial Unicode MS"/>
              </a:rPr>
              <a:t>المعالجة خارج المعيار</a:t>
            </a:r>
            <a:endParaRPr xmlns:a="http://schemas.openxmlformats.org/drawingml/2006/main" kumimoji="1" lang="en-US" altLang="ja-JP" sz="1600" dirty="0">
              <a:latin typeface="Arial Unicode MS"/>
              <a:cs typeface="Arial Unicode M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05796" y="5197334"/>
            <a:ext cx="1970768" cy="1518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مواصلات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600" dirty="0">
                <a:latin typeface="Arial Unicode MS"/>
                <a:cs typeface="Arial Unicode MS"/>
              </a:rPr>
              <a:t>الحركة غير الضرورية بين العمليات</a:t>
            </a:r>
            <a:endParaRPr xmlns:a="http://schemas.openxmlformats.org/drawingml/2006/main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24736" y="5197334"/>
            <a:ext cx="1970768" cy="1518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حركة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600" dirty="0">
                <a:latin typeface="Arial Unicode MS"/>
                <a:cs typeface="Arial Unicode MS"/>
              </a:rPr>
              <a:t>حركة غير ضرورية مع العملية</a:t>
            </a:r>
            <a:endParaRPr xmlns:a="http://schemas.openxmlformats.org/drawingml/2006/main"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1436" y="3533021"/>
            <a:ext cx="1970768" cy="1518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إعادة العمل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600" dirty="0">
                <a:latin typeface="Arial Unicode MS"/>
                <a:cs typeface="Arial Unicode MS"/>
              </a:rPr>
              <a:t>تكرار أو تصحيح عملية</a:t>
            </a:r>
            <a:endParaRPr xmlns:a="http://schemas.openxmlformats.org/drawingml/2006/main"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89673" y="3547620"/>
            <a:ext cx="1970768" cy="1518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منتظر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sz="1600" dirty="0">
                <a:latin typeface="Arial Unicode MS"/>
                <a:cs typeface="Arial Unicode MS"/>
              </a:rPr>
              <a:t>الأشخاص أو العناصر التي تنتظر اكتمال دورة العمل</a:t>
            </a:r>
            <a:endParaRPr xmlns:a="http://schemas.openxmlformats.org/drawingml/2006/main"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9673" y="1678914"/>
            <a:ext cx="1970768" cy="15183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kumimoji="1" lang="ar" altLang="ja-JP" dirty="0">
                <a:latin typeface="Arial Rounded MT Bold"/>
                <a:cs typeface="Arial Rounded MT Bold"/>
              </a:rPr>
              <a:t>جرد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1400" dirty="0">
                <a:latin typeface="Arial Unicode MS"/>
                <a:cs typeface="Arial Unicode MS"/>
              </a:rPr>
              <a:t>المزيد من المواد أو المعلومات أكثر مما هو مطلوب</a:t>
            </a:r>
          </a:p>
        </p:txBody>
      </p:sp>
      <p:cxnSp>
        <p:nvCxnSpPr>
          <p:cNvPr id="5" name="直線コネクタ 4"/>
          <p:cNvCxnSpPr>
            <a:endCxn id="6" idx="3"/>
          </p:cNvCxnSpPr>
          <p:nvPr/>
        </p:nvCxnSpPr>
        <p:spPr>
          <a:xfrm flipH="1" flipV="1">
            <a:off x="3394104" y="2438076"/>
            <a:ext cx="1334223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9" idx="3"/>
          </p:cNvCxnSpPr>
          <p:nvPr/>
        </p:nvCxnSpPr>
        <p:spPr>
          <a:xfrm flipH="1">
            <a:off x="3372204" y="3880556"/>
            <a:ext cx="1356123" cy="411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1"/>
          </p:cNvCxnSpPr>
          <p:nvPr/>
        </p:nvCxnSpPr>
        <p:spPr>
          <a:xfrm flipV="1">
            <a:off x="4728327" y="2438076"/>
            <a:ext cx="1461346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1"/>
          </p:cNvCxnSpPr>
          <p:nvPr/>
        </p:nvCxnSpPr>
        <p:spPr>
          <a:xfrm flipH="1" flipV="1">
            <a:off x="4728327" y="3880556"/>
            <a:ext cx="1461346" cy="426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4" idx="2"/>
          </p:cNvCxnSpPr>
          <p:nvPr/>
        </p:nvCxnSpPr>
        <p:spPr>
          <a:xfrm flipV="1">
            <a:off x="4728327" y="2624855"/>
            <a:ext cx="0" cy="908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0"/>
          </p:cNvCxnSpPr>
          <p:nvPr/>
        </p:nvCxnSpPr>
        <p:spPr>
          <a:xfrm flipV="1">
            <a:off x="3591180" y="3880556"/>
            <a:ext cx="1137147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8" idx="0"/>
          </p:cNvCxnSpPr>
          <p:nvPr/>
        </p:nvCxnSpPr>
        <p:spPr>
          <a:xfrm>
            <a:off x="4728327" y="3880556"/>
            <a:ext cx="1081793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46" y="3048000"/>
            <a:ext cx="1388361" cy="16651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6053-A104-744D-AA65-FBBF73DF7AE3}" type="slidenum">
              <a:rPr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8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kumimoji="1" lang="ar" altLang="ja-JP" b="1" dirty="0">
                <a:solidFill>
                  <a:srgbClr val="000090"/>
                </a:solidFill>
                <a:latin typeface="Arial"/>
                <a:cs typeface="Arial"/>
              </a:rPr>
              <a:t>النفايات السبعة</a:t>
            </a:r>
            <a:endParaRPr xmlns:a="http://schemas.openxmlformats.org/drawingml/2006/main" kumimoji="1" lang="ja-JP" alt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590800"/>
            <a:ext cx="3463397" cy="3327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066800"/>
            <a:ext cx="293029" cy="558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752600"/>
            <a:ext cx="307731" cy="53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124200"/>
            <a:ext cx="292100" cy="5131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953000"/>
            <a:ext cx="457200" cy="5969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953000"/>
            <a:ext cx="347382" cy="635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48000"/>
            <a:ext cx="350707" cy="5334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304958" cy="5207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29000" y="1676400"/>
            <a:ext cx="24931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الإفراط في الإنتاج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0800" y="2362200"/>
            <a:ext cx="15824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جرد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9400" y="3657600"/>
            <a:ext cx="12844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منتظر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0800" y="5638800"/>
            <a:ext cx="11930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حركة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800" y="5638800"/>
            <a:ext cx="23392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مواصلات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14400" y="3657600"/>
            <a:ext cx="12964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إعادة العمل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00" y="2133600"/>
            <a:ext cx="26136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sz="2400" b="1" dirty="0">
                <a:solidFill>
                  <a:srgbClr val="000090"/>
                </a:solidFill>
                <a:latin typeface="Arial"/>
                <a:cs typeface="Arial"/>
              </a:rPr>
              <a:t>المعالجة الزائدة</a:t>
            </a:r>
            <a:endParaRPr xmlns:a="http://schemas.openxmlformats.org/drawingml/2006/main"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47582" y="6421181"/>
            <a:ext cx="551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 xmlns:a="http://schemas.openxmlformats.org/drawingml/2006/main">
              <a:rPr kumimoji="1" lang="ar" altLang="ja-JP" dirty="0">
                <a:latin typeface="Arial"/>
                <a:cs typeface="Arial"/>
              </a:rPr>
              <a:t>السيد تاييتشي أونو، الرئيس السابق لشركة تويوتا موتورز</a:t>
            </a:r>
            <a:endParaRPr xmlns:a="http://schemas.openxmlformats.org/drawingml/2006/main"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3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7144" y="76326"/>
            <a:ext cx="55829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u="none" spc="-5" dirty="0">
                <a:solidFill>
                  <a:srgbClr val="006FC0"/>
                </a:solidFill>
              </a:rPr>
              <a:t>أنا.</a:t>
            </a:r>
            <a:r xmlns:a="http://schemas.openxmlformats.org/drawingml/2006/main">
              <a:rPr u="none" spc="-20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u="none" spc="-55" dirty="0">
                <a:solidFill>
                  <a:srgbClr val="006FC0"/>
                </a:solidFill>
              </a:rPr>
              <a:t>قيمة</a:t>
            </a:r>
            <a:r xmlns:a="http://schemas.openxmlformats.org/drawingml/2006/main">
              <a:rPr u="none" spc="10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u="none" spc="-15" dirty="0">
                <a:solidFill>
                  <a:srgbClr val="006FC0"/>
                </a:solidFill>
              </a:rPr>
              <a:t>تدفق</a:t>
            </a:r>
            <a:r xmlns:a="http://schemas.openxmlformats.org/drawingml/2006/main">
              <a:rPr u="none" spc="5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u="none" spc="-5" dirty="0">
                <a:solidFill>
                  <a:srgbClr val="006FC0"/>
                </a:solidFill>
              </a:rPr>
              <a:t>رسم الخرائط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67867"/>
            <a:ext cx="50653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219710" indent="-207645">
              <a:lnSpc>
                <a:spcPct val="100000"/>
              </a:lnSpc>
              <a:spcBef>
                <a:spcPts val="105"/>
              </a:spcBef>
              <a:buChar char="•"/>
              <a:tabLst>
                <a:tab pos="220345" algn="l"/>
              </a:tabLst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تعريف</a:t>
            </a:r>
            <a:r xmlns:a="http://schemas.openxmlformats.org/drawingml/2006/main">
              <a:rPr sz="2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i="1" spc="-5" dirty="0">
                <a:latin typeface="Calibri"/>
                <a:cs typeface="Calibri"/>
              </a:rPr>
              <a:t>"قيمة</a:t>
            </a:r>
            <a:r xmlns:a="http://schemas.openxmlformats.org/drawingml/2006/main">
              <a:rPr sz="2200" i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i="1" spc="-15" dirty="0">
                <a:latin typeface="Calibri"/>
                <a:cs typeface="Calibri"/>
              </a:rPr>
              <a:t>تدفق</a:t>
            </a:r>
            <a:r xmlns:a="http://schemas.openxmlformats.org/drawingml/2006/main">
              <a:rPr sz="2200" i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i="1" dirty="0">
                <a:latin typeface="Calibri"/>
                <a:cs typeface="Calibri"/>
              </a:rPr>
              <a:t>''</a:t>
            </a:r>
            <a:r xmlns:a="http://schemas.openxmlformats.org/drawingml/2006/main">
              <a:rPr sz="2200" i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i="1" spc="-5" dirty="0">
                <a:latin typeface="Calibri"/>
                <a:cs typeface="Calibri"/>
              </a:rPr>
              <a:t>"المسار</a:t>
            </a:r>
            <a:r xmlns:a="http://schemas.openxmlformats.org/drawingml/2006/main">
              <a:rPr sz="2200" i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i="1" dirty="0">
                <a:latin typeface="Calibri"/>
                <a:cs typeface="Calibri"/>
              </a:rPr>
              <a:t>"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71041"/>
            <a:ext cx="43872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551815" algn="l"/>
                <a:tab pos="1305560" algn="l"/>
                <a:tab pos="3308350" algn="l"/>
              </a:tabLst>
              <a:bidi/>
            </a:pPr>
            <a:r xmlns:a="http://schemas.openxmlformats.org/drawingml/2006/main">
              <a:rPr sz="2200" i="1" spc="-10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منتج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/خدمة مقدمة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9384" y="1304239"/>
            <a:ext cx="67945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85420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2200" dirty="0">
                <a:latin typeface="Calibri"/>
                <a:cs typeface="Calibri"/>
              </a:rPr>
              <a:t>تلك 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808406"/>
            <a:ext cx="5067300" cy="103124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415"/>
              </a:spcBef>
              <a:tabLst>
                <a:tab pos="832485" algn="l"/>
                <a:tab pos="1283970" algn="l"/>
                <a:tab pos="1878330" algn="l"/>
                <a:tab pos="3159125" algn="l"/>
                <a:tab pos="3924300" algn="l"/>
              </a:tabLst>
              <a:bidi/>
            </a:pPr>
            <a:r xmlns:a="http://schemas.openxmlformats.org/drawingml/2006/main">
              <a:rPr sz="2200" spc="-10" dirty="0">
                <a:latin typeface="Calibri"/>
                <a:cs typeface="Calibri"/>
              </a:rPr>
              <a:t>القيمة 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للعميل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خلاله</a:t>
            </a:r>
            <a:endParaRPr xmlns:a="http://schemas.openxmlformats.org/drawingml/2006/main" sz="2200">
              <a:latin typeface="Calibri"/>
              <a:cs typeface="Calibri"/>
            </a:endParaRP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320"/>
              </a:spcBef>
              <a:tabLst>
                <a:tab pos="1134110" algn="l"/>
                <a:tab pos="1585595" algn="l"/>
                <a:tab pos="2872105" algn="l"/>
                <a:tab pos="3949065" algn="l"/>
                <a:tab pos="4625340" algn="l"/>
              </a:tabLst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التصميم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لإيصال 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العميل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والاستخدام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980131"/>
            <a:ext cx="5070475" cy="3582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ذروة</a:t>
            </a:r>
            <a:r xmlns:a="http://schemas.openxmlformats.org/drawingml/2006/main">
              <a:rPr sz="22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تصرف</a:t>
            </a:r>
            <a:r xmlns:a="http://schemas.openxmlformats.org/drawingml/2006/main">
              <a:rPr sz="22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[عملية</a:t>
            </a:r>
            <a:r xmlns:a="http://schemas.openxmlformats.org/drawingml/2006/main">
              <a:rPr sz="22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[مخطط انسيابي].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525"/>
              </a:spcBef>
              <a:buFont typeface="Microsoft Sans Serif"/>
              <a:buChar char="•"/>
              <a:tabLst>
                <a:tab pos="356870" algn="l"/>
                <a:tab pos="357505" algn="l"/>
                <a:tab pos="4820920" algn="l"/>
              </a:tabLst>
              <a:bidi/>
            </a:pPr>
            <a:r xmlns:a="http://schemas.openxmlformats.org/drawingml/2006/main">
              <a:rPr sz="2200" spc="5" dirty="0">
                <a:latin typeface="Calibri"/>
                <a:cs typeface="Calibri"/>
              </a:rPr>
              <a:t>تصميم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2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200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مستقبل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200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سلسلة </a:t>
            </a:r>
            <a:r xmlns:a="http://schemas.openxmlformats.org/drawingml/2006/main">
              <a:rPr sz="2200" spc="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الأحداث</a:t>
            </a:r>
            <a:endParaRPr xmlns:a="http://schemas.openxmlformats.org/drawingml/2006/main" sz="2200">
              <a:latin typeface="Calibri"/>
              <a:cs typeface="Calibri"/>
            </a:endParaRP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200" spc="-2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2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40" dirty="0">
                <a:latin typeface="Calibri"/>
                <a:cs typeface="Calibri"/>
              </a:rPr>
              <a:t>تويوتا،</a:t>
            </a:r>
            <a:r xmlns:a="http://schemas.openxmlformats.org/drawingml/2006/main">
              <a:rPr sz="22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200" spc="4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200" spc="3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معروف</a:t>
            </a:r>
            <a:r xmlns:a="http://schemas.openxmlformats.org/drawingml/2006/main">
              <a:rPr sz="2200" spc="3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200" spc="3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"مادة</a:t>
            </a:r>
            <a:r xmlns:a="http://schemas.openxmlformats.org/drawingml/2006/main">
              <a:rPr sz="22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و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1320"/>
              </a:spcBef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22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تدفق</a:t>
            </a:r>
            <a:r xmlns:a="http://schemas.openxmlformats.org/drawingml/2006/main">
              <a:rPr sz="22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"التخطيط".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6870" algn="l"/>
                <a:tab pos="357505" algn="l"/>
                <a:tab pos="673735" algn="l"/>
                <a:tab pos="1223010" algn="l"/>
                <a:tab pos="1658620" algn="l"/>
                <a:tab pos="2649855" algn="l"/>
                <a:tab pos="3040380" algn="l"/>
                <a:tab pos="3900170" algn="l"/>
                <a:tab pos="4448810" algn="l"/>
              </a:tabLst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تطبيقه </a:t>
            </a:r>
            <a:r xmlns:a="http://schemas.openxmlformats.org/drawingml/2006/main">
              <a:rPr sz="2200" spc="-4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2200" spc="-20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ل 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ي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200" spc="-55" dirty="0">
                <a:latin typeface="Calibri"/>
                <a:cs typeface="Calibri"/>
              </a:rPr>
              <a:t>ي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​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1325"/>
              </a:spcBef>
              <a:bidi/>
            </a:pPr>
            <a:r xmlns:a="http://schemas.openxmlformats.org/drawingml/2006/main">
              <a:rPr sz="2200" spc="-5" dirty="0">
                <a:latin typeface="Calibri"/>
                <a:cs typeface="Calibri"/>
              </a:rPr>
              <a:t>سلسلة.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91328" y="1051559"/>
            <a:ext cx="3853179" cy="5806440"/>
            <a:chOff x="5291328" y="1051559"/>
            <a:chExt cx="3853179" cy="58064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051559"/>
              <a:ext cx="3852672" cy="5806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8064" y="6166104"/>
              <a:ext cx="2535935" cy="50292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9" y="1341119"/>
            <a:ext cx="2124456" cy="365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2383535"/>
            <a:ext cx="2124456" cy="365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344" y="3916679"/>
            <a:ext cx="2124456" cy="3962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7385"/>
            <a:ext cx="6149975" cy="631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هؤلاء</a:t>
            </a:r>
            <a:r xmlns:a="http://schemas.openxmlformats.org/drawingml/2006/main">
              <a:rPr sz="2400" spc="5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الأفعال</a:t>
            </a:r>
            <a:r xmlns:a="http://schemas.openxmlformats.org/drawingml/2006/main">
              <a:rPr sz="2400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تنقسم </a:t>
            </a:r>
            <a:r xmlns:a="http://schemas.openxmlformats.org/drawingml/2006/main"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إلى</a:t>
            </a:r>
            <a:r xmlns:a="http://schemas.openxmlformats.org/drawingml/2006/main"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r xmlns:a="http://schemas.openxmlformats.org/drawingml/2006/main"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فئات: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5715" algn="just">
              <a:lnSpc>
                <a:spcPct val="160100"/>
              </a:lnSpc>
              <a:spcBef>
                <a:spcPts val="575"/>
              </a:spcBef>
              <a:buAutoNum type="alphaUcPeriod"/>
              <a:tabLst>
                <a:tab pos="367030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الذي يخلق 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القيمة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: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الأنشطة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التي تضيف القيمة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مباشرة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لقيمة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العلاج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أو الخدمة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كما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يلي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عازم</a:t>
            </a:r>
            <a:r xmlns:a="http://schemas.openxmlformats.org/drawingml/2006/main">
              <a:rPr sz="24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4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عائلة.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lphaUcPeriod"/>
            </a:pPr>
            <a:endParaRPr sz="185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60100"/>
              </a:lnSpc>
              <a:buAutoNum type="alphaUcPeriod"/>
              <a:tabLst>
                <a:tab pos="354965" algn="l"/>
              </a:tabLst>
              <a:bidi/>
            </a:pPr>
            <a:r xmlns:a="http://schemas.openxmlformats.org/drawingml/2006/main">
              <a:rPr sz="2400" spc="-10" dirty="0">
                <a:latin typeface="Calibri"/>
                <a:cs typeface="Calibri"/>
              </a:rPr>
              <a:t>العمل العرضي: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الأنشطة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الضرورية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حاليًا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يخلق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حَافَظ على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والعلاج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الخدمة،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ولكن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ليس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لها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قيمة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للمريض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على سبيل المثال PI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أنشطة.</a:t>
            </a:r>
            <a:r xmlns:a="http://schemas.openxmlformats.org/drawingml/2006/main">
              <a:rPr sz="24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(أي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تمكين).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lphaUcPeriod"/>
            </a:pPr>
            <a:endParaRPr sz="1850">
              <a:latin typeface="Calibri"/>
              <a:cs typeface="Calibri"/>
            </a:endParaRPr>
          </a:p>
          <a:p>
            <a:pPr xmlns:a="http://schemas.openxmlformats.org/drawingml/2006/main" marL="12700" marR="10795" algn="just">
              <a:lnSpc>
                <a:spcPct val="160100"/>
              </a:lnSpc>
              <a:buAutoNum type="alphaUcPeriod"/>
              <a:tabLst>
                <a:tab pos="345440" algn="l"/>
              </a:tabLst>
              <a:bidi/>
            </a:pPr>
            <a:r xmlns:a="http://schemas.openxmlformats.org/drawingml/2006/main">
              <a:rPr sz="2400" spc="-30" dirty="0">
                <a:latin typeface="Calibri"/>
                <a:cs typeface="Calibri"/>
              </a:rPr>
              <a:t>النفايات: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الأنشطة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تخلق أي قيمة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ويمكن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أن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سيتم القضاء عليها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تماما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4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(غير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إضافة)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3367" y="838199"/>
            <a:ext cx="2770632" cy="38160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7251" y="5010477"/>
            <a:ext cx="2585922" cy="15522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1341119"/>
            <a:ext cx="2124456" cy="36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3310128"/>
            <a:ext cx="2124456" cy="39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096" y="5084064"/>
            <a:ext cx="2124455" cy="39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" y="6019800"/>
            <a:ext cx="2121408" cy="396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55" y="6525769"/>
            <a:ext cx="2124455" cy="365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157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3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b="1" spc="-5" dirty="0">
                <a:latin typeface="Arial"/>
                <a:cs typeface="Arial"/>
              </a:rPr>
              <a:t>التدفق: </a:t>
            </a:r>
            <a:r xmlns:a="http://schemas.openxmlformats.org/drawingml/2006/main">
              <a:rPr sz="2600" spc="-10" dirty="0">
                <a:latin typeface="Microsoft Sans Serif"/>
                <a:cs typeface="Microsoft Sans Serif"/>
              </a:rPr>
              <a:t>بمجرد </a:t>
            </a:r>
            <a:r xmlns:a="http://schemas.openxmlformats.org/drawingml/2006/main">
              <a:rPr sz="2600" spc="-5" dirty="0">
                <a:latin typeface="Microsoft Sans Serif"/>
                <a:cs typeface="Microsoft Sans Serif"/>
              </a:rPr>
              <a:t>تحديد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الخطوات </a:t>
            </a:r>
            <a:r xmlns:a="http://schemas.openxmlformats.org/drawingml/2006/main">
              <a:rPr sz="2600" spc="-5" dirty="0">
                <a:latin typeface="Microsoft Sans Serif"/>
                <a:cs typeface="Microsoft Sans Serif"/>
              </a:rPr>
              <a:t>العرضية </a:t>
            </a:r>
            <a:r xmlns:a="http://schemas.openxmlformats.org/drawingml/2006/main">
              <a:rPr sz="2600" spc="-10" dirty="0">
                <a:latin typeface="Microsoft Sans Serif"/>
                <a:cs typeface="Microsoft Sans Serif"/>
              </a:rPr>
              <a:t>والنفايات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،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spc="-5" dirty="0">
                <a:latin typeface="Microsoft Sans Serif"/>
                <a:cs typeface="Microsoft Sans Serif"/>
              </a:rPr>
              <a:t>اصنع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26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المنتج/الخدمة</a:t>
            </a:r>
            <a:r xmlns:a="http://schemas.openxmlformats.org/drawingml/2006/main">
              <a:rPr sz="26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تدفق</a:t>
            </a:r>
            <a:r xmlns:a="http://schemas.openxmlformats.org/drawingml/2006/main">
              <a:rPr sz="26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spc="-5" dirty="0">
                <a:latin typeface="Microsoft Sans Serif"/>
                <a:cs typeface="Microsoft Sans Serif"/>
              </a:rPr>
              <a:t>بشكل مستمر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من خلال</a:t>
            </a:r>
            <a:r xmlns:a="http://schemas.openxmlformats.org/drawingml/2006/main">
              <a:rPr sz="2600" spc="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dirty="0">
                <a:latin typeface="Microsoft Sans Serif"/>
                <a:cs typeface="Microsoft Sans Serif"/>
              </a:rPr>
              <a:t>ال</a:t>
            </a:r>
            <a:r xmlns:a="http://schemas.openxmlformats.org/drawingml/2006/main">
              <a:rPr sz="2600" spc="-68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spc="-10" dirty="0">
                <a:latin typeface="Microsoft Sans Serif"/>
                <a:cs typeface="Microsoft Sans Serif"/>
              </a:rPr>
              <a:t>متبقي</a:t>
            </a:r>
            <a:r xmlns:a="http://schemas.openxmlformats.org/drawingml/2006/main">
              <a:rPr sz="2600" spc="6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spc="-10" dirty="0">
                <a:latin typeface="Microsoft Sans Serif"/>
                <a:cs typeface="Microsoft Sans Serif"/>
              </a:rPr>
              <a:t>خلق القيمة</a:t>
            </a:r>
            <a:r xmlns:a="http://schemas.openxmlformats.org/drawingml/2006/main">
              <a:rPr sz="2600" spc="15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600" spc="-5" dirty="0">
                <a:latin typeface="Microsoft Sans Serif"/>
                <a:cs typeface="Microsoft Sans Serif"/>
              </a:rPr>
              <a:t>خطوات.</a:t>
            </a:r>
            <a:endParaRPr xmlns:a="http://schemas.openxmlformats.org/drawingml/2006/main" sz="2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00" y="2244847"/>
            <a:ext cx="8155072" cy="42100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1171" y="40386"/>
            <a:ext cx="15925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u="none" spc="-5" dirty="0">
                <a:solidFill>
                  <a:srgbClr val="006FC0"/>
                </a:solidFill>
              </a:rPr>
              <a:t>5س</a:t>
            </a:r>
            <a:r xmlns:a="http://schemas.openxmlformats.org/drawingml/2006/main">
              <a:rPr u="none" spc="-65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u="none" spc="-15" dirty="0">
                <a:solidFill>
                  <a:srgbClr val="006FC0"/>
                </a:solidFill>
              </a:rPr>
              <a:t>أداة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0377"/>
            <a:ext cx="8994140" cy="484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12065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الفرز </a:t>
            </a:r>
            <a:r xmlns:a="http://schemas.openxmlformats.org/drawingml/2006/main"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تقييم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ما هو مطلوب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وما هي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العناصر/الخطوات التي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تضيف قيمة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تم حذفه.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محل:</a:t>
            </a:r>
            <a:r xmlns:a="http://schemas.openxmlformats.org/drawingml/2006/main">
              <a:rPr sz="2000" spc="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يتكون</a:t>
            </a:r>
            <a:r xmlns:a="http://schemas.openxmlformats.org/drawingml/2006/main">
              <a:rPr sz="2000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فحص</a:t>
            </a:r>
            <a:r xmlns:a="http://schemas.openxmlformats.org/drawingml/2006/main">
              <a:rPr sz="20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فعالية</a:t>
            </a:r>
            <a:r xmlns:a="http://schemas.openxmlformats.org/drawingml/2006/main">
              <a:rPr sz="2000" spc="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طلب</a:t>
            </a:r>
            <a:r xmlns:a="http://schemas.openxmlformats.org/drawingml/2006/main">
              <a:rPr sz="2000" spc="1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خطوات</a:t>
            </a:r>
            <a:r xmlns:a="http://schemas.openxmlformats.org/drawingml/2006/main">
              <a:rPr sz="20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0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عملية،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1205"/>
              </a:spcBef>
              <a:bidi/>
            </a:pPr>
            <a:r xmlns:a="http://schemas.openxmlformats.org/drawingml/2006/main">
              <a:rPr sz="2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أعيد تنظيمها</a:t>
            </a:r>
            <a:r xmlns:a="http://schemas.openxmlformats.org/drawingml/2006/main">
              <a:rPr sz="20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لزيادة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كفاءة</a:t>
            </a:r>
            <a:r xmlns:a="http://schemas.openxmlformats.org/drawingml/2006/main">
              <a:rPr sz="20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إنتاجية.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يشرق</a:t>
            </a:r>
            <a:r xmlns:a="http://schemas.openxmlformats.org/drawingml/2006/main">
              <a:rPr sz="20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يتكون</a:t>
            </a:r>
            <a:r xmlns:a="http://schemas.openxmlformats.org/drawingml/2006/main">
              <a:rPr sz="20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تبسيط</a:t>
            </a:r>
            <a:r xmlns:a="http://schemas.openxmlformats.org/drawingml/2006/main">
              <a:rPr sz="20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20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اِسْتَبْعَد</a:t>
            </a:r>
            <a:r xmlns:a="http://schemas.openxmlformats.org/drawingml/2006/main">
              <a:rPr sz="20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يعالج</a:t>
            </a:r>
            <a:r xmlns:a="http://schemas.openxmlformats.org/drawingml/2006/main">
              <a:rPr sz="20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وقت.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توحيد المعايير</a:t>
            </a:r>
            <a:r xmlns:a="http://schemas.openxmlformats.org/drawingml/2006/main">
              <a:rPr sz="20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عمل</a:t>
            </a:r>
            <a:r xmlns:a="http://schemas.openxmlformats.org/drawingml/2006/main">
              <a:rPr sz="20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مرحلة</a:t>
            </a:r>
            <a:r xmlns:a="http://schemas.openxmlformats.org/drawingml/2006/main">
              <a:rPr sz="20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20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خطوات</a:t>
            </a:r>
            <a:r xmlns:a="http://schemas.openxmlformats.org/drawingml/2006/main">
              <a:rPr sz="20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موحد.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48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مرحلة </a:t>
            </a:r>
            <a:r xmlns:a="http://schemas.openxmlformats.org/drawingml/2006/main"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الاستدامة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يمكن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مراقبة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العملية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وتحسينها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أجل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الحفاظ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عليها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وقت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المعالجة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الجديد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والمفتاح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لاستدامة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هذه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العملية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وغيرها 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ربط 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حلقة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مراقبة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وردود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الفعل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للموظفين 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هذا 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أين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التصور</a:t>
            </a:r>
            <a:r xmlns:a="http://schemas.openxmlformats.org/drawingml/2006/main">
              <a:rPr sz="20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سبورة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حقًا</a:t>
            </a:r>
            <a:r xmlns:a="http://schemas.openxmlformats.org/drawingml/2006/main">
              <a:rPr sz="20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يساعد.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4024"/>
            <a:ext cx="8968827" cy="5356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813" y="0"/>
            <a:ext cx="6433185" cy="12490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xmlns:a="http://schemas.openxmlformats.org/drawingml/2006/main" marL="1701800" marR="5080" indent="-1689735">
              <a:lnSpc>
                <a:spcPct val="100499"/>
              </a:lnSpc>
              <a:spcBef>
                <a:spcPts val="85"/>
              </a:spcBef>
              <a:bidi/>
            </a:pPr>
            <a:r xmlns:a="http://schemas.openxmlformats.org/drawingml/2006/main">
              <a:rPr sz="4000" u="none" spc="-5" dirty="0"/>
              <a:t>ماذا</a:t>
            </a:r>
            <a:r xmlns:a="http://schemas.openxmlformats.org/drawingml/2006/main">
              <a:rPr sz="4000" u="none" spc="-50" dirty="0"/>
              <a:t> </a:t>
            </a:r>
            <a:r xmlns:a="http://schemas.openxmlformats.org/drawingml/2006/main">
              <a:rPr sz="4000" u="none" dirty="0"/>
              <a:t>يكون</a:t>
            </a:r>
            <a:r xmlns:a="http://schemas.openxmlformats.org/drawingml/2006/main">
              <a:rPr sz="4000" u="none" spc="-20" dirty="0"/>
              <a:t> </a:t>
            </a:r>
            <a:r xmlns:a="http://schemas.openxmlformats.org/drawingml/2006/main">
              <a:rPr sz="4000" u="none" spc="-5" dirty="0"/>
              <a:t>المقصود </a:t>
            </a:r>
            <a:r xmlns:a="http://schemas.openxmlformats.org/drawingml/2006/main">
              <a:rPr sz="4000" u="none" spc="-15" dirty="0"/>
              <a:t>بالأداء</a:t>
            </a:r>
            <a:r xmlns:a="http://schemas.openxmlformats.org/drawingml/2006/main">
              <a:rPr sz="4000" u="none" spc="-10" dirty="0"/>
              <a:t>​</a:t>
            </a:r>
            <a:r xmlns:a="http://schemas.openxmlformats.org/drawingml/2006/main">
              <a:rPr sz="4000" u="none" spc="-890" dirty="0"/>
              <a:t> </a:t>
            </a:r>
            <a:r xmlns:a="http://schemas.openxmlformats.org/drawingml/2006/main">
              <a:rPr sz="4000" u="none" spc="-20" dirty="0"/>
              <a:t>تحسين؟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998864"/>
            <a:ext cx="5066030" cy="339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إنها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يذاكر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الوظائف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2800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لزيادة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ال</a:t>
            </a:r>
            <a:r xmlns:a="http://schemas.openxmlformats.org/drawingml/2006/main"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قيمة.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يجب أن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تلتقي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احتياجات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العميل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739640"/>
            <a:ext cx="9144000" cy="2118360"/>
            <a:chOff x="0" y="4739640"/>
            <a:chExt cx="9144000" cy="2118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95874"/>
              <a:ext cx="2627376" cy="17621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91655"/>
              <a:ext cx="3779520" cy="4663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6" y="4952999"/>
              <a:ext cx="6516623" cy="1904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9" y="4739640"/>
              <a:ext cx="1978152" cy="60350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315211" y="4439411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212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3048" y="1005839"/>
            <a:ext cx="9153525" cy="3432175"/>
            <a:chOff x="-3048" y="1005839"/>
            <a:chExt cx="9153525" cy="34321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5688" y="1005839"/>
              <a:ext cx="3258312" cy="34320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23" y="1053083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69593" y="152400"/>
            <a:ext cx="8576762" cy="838200"/>
          </a:xfrm>
        </p:spPr>
        <p:txBody>
          <a:bodyPr>
            <a:noAutofit/>
          </a:bodyPr>
          <a:lstStyle/>
          <a:p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5S </a:t>
            </a:r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: </a:t>
            </a:r>
            <a:endParaRPr xmlns:a="http://schemas.openxmlformats.org/drawingml/2006/main" kumimoji="1" lang="ja-JP" altLang="en-US" sz="3200" b="1" dirty="0">
              <a:latin typeface="Arial"/>
              <a:cs typeface="Arial"/>
            </a:endParaRPr>
            <a:r xmlns:a="http://schemas.openxmlformats.org/drawingml/2006/main">
              <a:rPr kumimoji="1" lang="ar" altLang="ja-JP" sz="3200" b="1" dirty="0">
                <a:solidFill>
                  <a:srgbClr val="FF0000"/>
                </a:solidFill>
                <a:latin typeface="Arial"/>
                <a:cs typeface="Arial"/>
              </a:rPr>
              <a:t>الترتيب </a:t>
            </a:r>
            <a:r xmlns:a="http://schemas.openxmlformats.org/drawingml/2006/main">
              <a:rPr kumimoji="1" lang="ar" altLang="ja-JP" sz="32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التحسين </a:t>
            </a:r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- </a:t>
            </a:r>
            <a:r xmlns:a="http://schemas.openxmlformats.org/drawingml/2006/main">
              <a:rPr kumimoji="1" lang="ar" altLang="ja-JP" sz="3200" b="1" dirty="0">
                <a:solidFill>
                  <a:srgbClr val="FF0000"/>
                </a:solidFill>
                <a:latin typeface="Arial"/>
                <a:cs typeface="Arial"/>
              </a:rPr>
              <a:t>التوحيد </a:t>
            </a:r>
            <a:r xmlns:a="http://schemas.openxmlformats.org/drawingml/2006/main">
              <a:rPr kumimoji="1" lang="ar" altLang="ja-JP" sz="32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الاستدامة</a:t>
            </a:r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​</a:t>
            </a:r>
            <a:r xmlns:a="http://schemas.openxmlformats.org/drawingml/2006/main">
              <a:rPr kumimoji="1" lang="ar" altLang="ja-JP" sz="3200" b="1" dirty="0">
                <a:solidFill>
                  <a:srgbClr val="FF0000"/>
                </a:solidFill>
                <a:latin typeface="Arial"/>
                <a:cs typeface="Arial"/>
              </a:rPr>
              <a:t>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9" name="図表 8"/>
          <p:cNvGraphicFramePr/>
          <p:nvPr/>
        </p:nvGraphicFramePr>
        <p:xfrm>
          <a:off x="914400" y="1431017"/>
          <a:ext cx="7239000" cy="519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2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080711 MRH 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987675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3" descr="080711 MRH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895600" cy="19446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4" descr="080711 MRH 0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277" y="1600200"/>
            <a:ext cx="2960687" cy="3352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5" descr="080714 MRH 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1600200"/>
            <a:ext cx="3152775" cy="4876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381000" y="5548094"/>
            <a:ext cx="1828800" cy="1219200"/>
          </a:xfrm>
          <a:prstGeom prst="cloudCallout">
            <a:avLst>
              <a:gd name="adj1" fmla="val -32292"/>
              <a:gd name="adj2" fmla="val 24611"/>
            </a:avLst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23922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xmlns:a="http://schemas.openxmlformats.org/drawingml/2006/main" algn="ctr" fontAlgn="auto">
              <a:spcBef>
                <a:spcPts val="0"/>
              </a:spcBef>
              <a:spcAft>
                <a:spcPts val="0"/>
              </a:spcAft>
              <a:defRPr/>
              <a:bidi/>
            </a:pPr>
            <a:r xmlns:a="http://schemas.openxmlformats.org/drawingml/2006/main">
              <a:rPr lang="ar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قبل 5S</a:t>
            </a:r>
            <a:endParaRPr xmlns:a="http://schemas.openxmlformats.org/drawingml/2006/main"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590800" y="0"/>
            <a:ext cx="3657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4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إدارة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صور خط الأساس</a:t>
            </a:r>
          </a:p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أغسطس</a:t>
            </a:r>
          </a:p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3571875" y="5552857"/>
            <a:ext cx="1857375" cy="1214437"/>
          </a:xfrm>
          <a:prstGeom prst="cloudCallout">
            <a:avLst>
              <a:gd name="adj1" fmla="val -55000"/>
              <a:gd name="adj2" fmla="val -24583"/>
            </a:avLst>
          </a:prstGeom>
          <a:gradFill rotWithShape="1">
            <a:gsLst>
              <a:gs pos="0">
                <a:srgbClr val="00CC00"/>
              </a:gs>
              <a:gs pos="50000">
                <a:srgbClr val="00CC00">
                  <a:gamma/>
                  <a:tint val="23922"/>
                  <a:invGamma/>
                </a:srgbClr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HGP明朝E" charset="0"/>
                <a:cs typeface="Arial"/>
              </a:rPr>
              <a:t>منتصف العام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200400" y="990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عملية</a:t>
            </a: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7010400" y="5548094"/>
            <a:ext cx="1447800" cy="1219200"/>
          </a:xfrm>
          <a:prstGeom prst="cloudCallout">
            <a:avLst>
              <a:gd name="adj1" fmla="val -33991"/>
              <a:gd name="adj2" fmla="val 2472"/>
            </a:avLst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tint val="33725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xmlns:a="http://schemas.openxmlformats.org/drawingml/2006/main" algn="ctr" fontAlgn="auto">
              <a:spcBef>
                <a:spcPts val="0"/>
              </a:spcBef>
              <a:spcAft>
                <a:spcPts val="0"/>
              </a:spcAft>
              <a:defRPr/>
              <a:bidi/>
            </a:pPr>
            <a:r xmlns:a="http://schemas.openxmlformats.org/drawingml/2006/main">
              <a:rPr lang="ar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بعد</a:t>
            </a:r>
          </a:p>
          <a:p>
            <a:pPr xmlns:a="http://schemas.openxmlformats.org/drawingml/2006/main" algn="ctr" fontAlgn="auto">
              <a:spcBef>
                <a:spcPts val="0"/>
              </a:spcBef>
              <a:spcAft>
                <a:spcPts val="0"/>
              </a:spcAft>
              <a:defRPr/>
              <a:bidi/>
            </a:pPr>
            <a:r xmlns:a="http://schemas.openxmlformats.org/drawingml/2006/main">
              <a:rPr lang="ar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5س</a:t>
            </a:r>
            <a:endParaRPr xmlns:a="http://schemas.openxmlformats.org/drawingml/2006/main"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007100" y="7239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سبتمبر</a:t>
            </a:r>
          </a:p>
          <a:p>
            <a:pPr xmlns:a="http://schemas.openxmlformats.org/drawingml/2006/main" algn="ctr">
              <a:defRPr/>
              <a:bidi/>
            </a:pPr>
            <a:r xmlns:a="http://schemas.openxmlformats.org/drawingml/2006/main">
              <a:rPr lang="ar" altLang="ja-JP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79884" name="AutoShape 13"/>
          <p:cNvSpPr>
            <a:spLocks noChangeArrowheads="1"/>
          </p:cNvSpPr>
          <p:nvPr/>
        </p:nvSpPr>
        <p:spPr bwMode="auto">
          <a:xfrm>
            <a:off x="28194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chemeClr val="accent2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5" name="AutoShape 14"/>
          <p:cNvSpPr>
            <a:spLocks noChangeArrowheads="1"/>
          </p:cNvSpPr>
          <p:nvPr/>
        </p:nvSpPr>
        <p:spPr bwMode="auto">
          <a:xfrm>
            <a:off x="57150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rgbClr val="00FF00"/>
              </a:gs>
              <a:gs pos="100000">
                <a:srgbClr val="FF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65644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5F401E-26BA-2D44-9E4A-A46D39456864}" type="slidenum">
              <a:rPr kumimoji="0" lang="en-US" altLang="ja-JP" sz="1000">
                <a:solidFill>
                  <a:schemeClr val="tx2"/>
                </a:solidFill>
                <a:latin typeface="Arial"/>
                <a:cs typeface="Arial"/>
              </a:rPr>
              <a:pPr/>
              <a:t>21</a:t>
            </a:fld>
            <a:endParaRPr kumimoji="0" lang="en-US" altLang="ja-JP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98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 xmlns:a="http://schemas.openxmlformats.org/drawingml/2006/main">
              <a:rPr kumimoji="1" lang="ar" altLang="ja-JP" sz="3200" b="1" dirty="0">
                <a:latin typeface="Arial"/>
                <a:cs typeface="Arial"/>
              </a:rPr>
              <a:t>مثال على أنشطة 5S</a:t>
            </a:r>
            <a:endParaRPr xmlns:a="http://schemas.openxmlformats.org/drawingml/2006/main"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955675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dirty="0">
                <a:latin typeface="Arial"/>
                <a:cs typeface="Arial"/>
              </a:rPr>
              <a:t>قبل 5S (2009)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2100" b="0" dirty="0">
                <a:latin typeface="Arial"/>
                <a:cs typeface="Arial"/>
              </a:rPr>
              <a:t>العناصر غير منظمة في المتجر. استغرق البحث عن العناصر المطلوبة وقتًا طويلاً</a:t>
            </a:r>
            <a:endParaRPr xmlns:a="http://schemas.openxmlformats.org/drawingml/2006/main" lang="ja-JP" altLang="en-US" sz="2100" b="0" dirty="0">
              <a:latin typeface="Arial"/>
              <a:cs typeface="Arial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108075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dirty="0">
                <a:latin typeface="Arial"/>
                <a:cs typeface="Arial"/>
              </a:rPr>
              <a:t>بعد 5S (2010)</a:t>
            </a:r>
          </a:p>
          <a:p>
            <a:pPr xmlns:a="http://schemas.openxmlformats.org/drawingml/2006/main" algn="ctr">
              <a:bidi/>
            </a:pPr>
            <a:r xmlns:a="http://schemas.openxmlformats.org/drawingml/2006/main">
              <a:rPr lang="ar" altLang="ja-JP" sz="2100" b="0" dirty="0">
                <a:latin typeface="Arial"/>
                <a:cs typeface="Arial"/>
              </a:rPr>
              <a:t>استخدام العلامات وتنظيم العناصر يؤدي إلى تقليل الوقت المستغرق في البحث عن العناصر، ويسهل التحكم في المخزون</a:t>
            </a:r>
            <a:endParaRPr xmlns:a="http://schemas.openxmlformats.org/drawingml/2006/main" lang="ja-JP" altLang="en-US" sz="2100" b="0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22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0" name="コンテンツ プレースホルダー 8" descr="BMC before 5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コンテンツ プレースホルダー 1" descr="IMG_462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607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ar" altLang="ja-JP" sz="3600" b="1" dirty="0">
                <a:solidFill>
                  <a:srgbClr val="000000"/>
                </a:solidFill>
                <a:latin typeface="Arial"/>
                <a:cs typeface="Arial"/>
              </a:rPr>
              <a:t>هدف 5S</a:t>
            </a:r>
            <a:endParaRPr xmlns:a="http://schemas.openxmlformats.org/drawingml/2006/main" lang="ja-JP" altLang="en-US" sz="3600" b="1" dirty="0">
              <a:solidFill>
                <a:srgbClr val="000000"/>
              </a:solidFill>
              <a:latin typeface="Arial"/>
              <a:ea typeface="HGP明朝E" charset="0"/>
              <a:cs typeface="Arial"/>
            </a:endParaRPr>
          </a:p>
        </p:txBody>
      </p:sp>
      <p:sp>
        <p:nvSpPr>
          <p:cNvPr id="69634" name="Rectangle 4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229600" cy="5486400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Tx/>
              <a:buNone/>
              <a:bidi/>
            </a:pPr>
            <a:r xmlns:a="http://schemas.openxmlformats.org/drawingml/2006/main">
              <a:rPr lang="ar" altLang="ja-JP" dirty="0">
                <a:latin typeface="Arial"/>
                <a:cs typeface="Arial"/>
              </a:rPr>
              <a:t>تتضمن أهداف Five-S ما يلي:</a:t>
            </a:r>
          </a:p>
          <a:p>
            <a:pPr>
              <a:buFontTx/>
              <a:buNone/>
            </a:pPr>
            <a:endParaRPr lang="en-US" altLang="ja-JP" dirty="0">
              <a:latin typeface="Arial"/>
              <a:cs typeface="Arial"/>
            </a:endParaRP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عدم وجود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تغييرات تؤدي إلى تنويع المنتجات/الخدمات</a:t>
            </a: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صفر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عيوب مما يؤدي إلى جودة أعلى</a:t>
            </a: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صفر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نفايات يؤدي إلى انخفاض التكلفة</a:t>
            </a: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لا يوجد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تأخير مما يؤدي إلى التسليم في الوقت المحدد</a:t>
            </a: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عدم وجود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إصابات يعزز السلامة</a:t>
            </a:r>
          </a:p>
          <a:p>
            <a:pPr xmlns:a="http://schemas.openxmlformats.org/drawingml/2006/main">
              <a:buFont typeface="Wingdings" charset="0"/>
              <a:buChar char="ü"/>
              <a:bidi/>
            </a:pPr>
            <a:r xmlns:a="http://schemas.openxmlformats.org/drawingml/2006/main">
              <a:rPr lang="ar" altLang="ja-JP" b="1" dirty="0">
                <a:solidFill>
                  <a:srgbClr val="FF0F15"/>
                </a:solidFill>
                <a:latin typeface="Arial"/>
                <a:cs typeface="Arial"/>
              </a:rPr>
              <a:t>صفر </a:t>
            </a:r>
            <a:r xmlns:a="http://schemas.openxmlformats.org/drawingml/2006/main">
              <a:rPr lang="ar" altLang="ja-JP" dirty="0">
                <a:latin typeface="Arial"/>
                <a:cs typeface="Arial"/>
              </a:rPr>
              <a:t>أعطال مما يعني صيانة أفضل</a:t>
            </a:r>
          </a:p>
        </p:txBody>
      </p:sp>
      <p:sp>
        <p:nvSpPr>
          <p:cNvPr id="6963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DCB1E-E4BF-C04B-ACDC-B954FCB85A8E}" type="slidenum">
              <a:rPr lang="ja-JP" altLang="en-US" smtClean="0"/>
              <a:pPr/>
              <a:t>23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5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0"/>
              <a:ext cx="1331975" cy="734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80032"/>
              <a:ext cx="862584" cy="3596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550163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30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529073"/>
            <a:ext cx="8964930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مفهوم</a:t>
            </a:r>
            <a:r xmlns:a="http://schemas.openxmlformats.org/drawingml/2006/main"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إضافة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بسيط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تصميم</a:t>
            </a:r>
            <a:r xmlns:a="http://schemas.openxmlformats.org/drawingml/2006/main"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سمات</a:t>
            </a:r>
            <a:r xmlns:a="http://schemas.openxmlformats.org/drawingml/2006/main"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يصنع</a:t>
            </a:r>
            <a:r xmlns:a="http://schemas.openxmlformats.org/drawingml/2006/main"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بالكاد</a:t>
            </a:r>
            <a:r xmlns:a="http://schemas.openxmlformats.org/drawingml/2006/main"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مستحيل</a:t>
            </a:r>
            <a:r xmlns:a="http://schemas.openxmlformats.org/drawingml/2006/main"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أخطاء</a:t>
            </a:r>
            <a:r xmlns:a="http://schemas.openxmlformats.org/drawingml/2006/main"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يحدث.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5358382"/>
            <a:ext cx="2958591" cy="14996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835152"/>
            <a:ext cx="9145905" cy="3645535"/>
            <a:chOff x="0" y="835152"/>
            <a:chExt cx="9145905" cy="36455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9672"/>
              <a:ext cx="1642872" cy="1770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8022"/>
            <a:ext cx="8992870" cy="576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400" i="1" spc="-15" dirty="0">
                <a:latin typeface="Calibri"/>
                <a:cs typeface="Calibri"/>
              </a:rPr>
              <a:t>كايزن</a:t>
            </a:r>
            <a:r xmlns:a="http://schemas.openxmlformats.org/drawingml/2006/main">
              <a:rPr sz="2400" i="1" spc="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الأحداث:</a:t>
            </a:r>
            <a:r xmlns:a="http://schemas.openxmlformats.org/drawingml/2006/main">
              <a:rPr sz="2400" spc="3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i="1" spc="-15" dirty="0">
                <a:latin typeface="Calibri"/>
                <a:cs typeface="Calibri"/>
              </a:rPr>
              <a:t>كايزن</a:t>
            </a:r>
            <a:r xmlns:a="http://schemas.openxmlformats.org/drawingml/2006/main">
              <a:rPr sz="2400" i="1" spc="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وسائل</a:t>
            </a:r>
            <a:r xmlns:a="http://schemas.openxmlformats.org/drawingml/2006/main">
              <a:rPr sz="24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مستمر،</a:t>
            </a:r>
            <a:r xmlns:a="http://schemas.openxmlformats.org/drawingml/2006/main">
              <a:rPr sz="24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تدريجي</a:t>
            </a:r>
            <a:r xmlns:a="http://schemas.openxmlformats.org/drawingml/2006/main">
              <a:rPr sz="2400" spc="4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2400" spc="-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لخلق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المزيد من القيمة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نشاط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أقل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إهدارًا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لقد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سعت إلى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توحيد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الأنشطة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والعمليات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والقضاء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الهدر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على أساس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يومي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50100"/>
              </a:lnSpc>
              <a:spcBef>
                <a:spcPts val="57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يقضي فريق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كايزن </a:t>
            </a:r>
            <a:r xmlns:a="http://schemas.openxmlformats.org/drawingml/2006/main">
              <a:rPr sz="2400" i="1" spc="-20" dirty="0">
                <a:latin typeface="Calibri"/>
                <a:cs typeface="Calibri"/>
              </a:rPr>
              <a:t>4-5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أيام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تحليل وتغيير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عمليات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)،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ورسم خريطة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للعملية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الحالية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ثم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المستقبلية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المرغوبة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باستخدام PDSA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اختبارات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صغيرة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التغيير،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قياس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أداء.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60100"/>
              </a:lnSpc>
              <a:spcBef>
                <a:spcPts val="500"/>
              </a:spcBef>
              <a:buChar char="•"/>
              <a:tabLst>
                <a:tab pos="262890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اليابانية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شركات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2400" spc="-50" dirty="0">
                <a:latin typeface="Calibri"/>
                <a:cs typeface="Calibri"/>
              </a:rPr>
              <a:t>تويوتا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وكانون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بإجمالي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60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70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اقتراحات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موظف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كتابة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سنة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أسفل،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مشترك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مُنفّذ.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166103"/>
            <a:ext cx="2124456" cy="365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" y="2084832"/>
            <a:ext cx="2121408" cy="36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952" y="1484375"/>
            <a:ext cx="2124455" cy="39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2636520"/>
            <a:ext cx="2121407" cy="39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5590032"/>
            <a:ext cx="2124455" cy="36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4" y="3788664"/>
            <a:ext cx="2124456" cy="39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4364735"/>
            <a:ext cx="2124455" cy="396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9145905" cy="989965"/>
            <a:chOff x="0" y="0"/>
            <a:chExt cx="9145905" cy="98996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45483" cy="989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8"/>
            <a:ext cx="9144000" cy="6842759"/>
            <a:chOff x="0" y="15238"/>
            <a:chExt cx="9144000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8"/>
              <a:ext cx="9144000" cy="68427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2" y="5443726"/>
              <a:ext cx="1908048" cy="1298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6440422"/>
              <a:ext cx="2161032" cy="368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93449"/>
            <a:ext cx="8993505" cy="17462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545"/>
              </a:spcBef>
              <a:buFont typeface="Microsoft Sans Serif"/>
              <a:buChar char="•"/>
              <a:tabLst>
                <a:tab pos="356870" algn="l"/>
                <a:tab pos="357505" algn="l"/>
                <a:tab pos="2119630" algn="l"/>
                <a:tab pos="4164965" algn="l"/>
                <a:tab pos="4793615" algn="l"/>
                <a:tab pos="5653405" algn="l"/>
                <a:tab pos="6711315" algn="l"/>
                <a:tab pos="7406640" algn="l"/>
                <a:tab pos="8134984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إن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أداء 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القياس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أساس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الشاملة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1440"/>
              </a:spcBef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الإدارة/التحسين</a:t>
            </a:r>
            <a:r xmlns:a="http://schemas.openxmlformats.org/drawingml/2006/main">
              <a:rPr sz="2400" spc="-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أنشطة.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020"/>
              </a:spcBef>
              <a:buFont typeface="Microsoft Sans Serif"/>
              <a:buChar char="•"/>
              <a:tabLst>
                <a:tab pos="356870" algn="l"/>
                <a:tab pos="357505" algn="l"/>
                <a:tab pos="2436495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المفسرة</a:t>
            </a:r>
            <a:r xmlns:a="http://schemas.openxmlformats.org/drawingml/2006/main">
              <a:rPr sz="24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قيّم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dirty="0">
                <a:solidFill>
                  <a:srgbClr val="548ED4"/>
                </a:solidFill>
                <a:latin typeface="Calibri"/>
                <a:cs typeface="Calibri"/>
              </a:rPr>
              <a:t>صناعة القرار </a:t>
            </a:r>
            <a:r xmlns:a="http://schemas.openxmlformats.org/drawingml/2006/main"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886" y="178384"/>
            <a:ext cx="82181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1" u="none" spc="-5" dirty="0">
                <a:latin typeface="Calibri"/>
                <a:cs typeface="Calibri"/>
              </a:rPr>
              <a:t>مفهوم</a:t>
            </a:r>
            <a:r xmlns:a="http://schemas.openxmlformats.org/drawingml/2006/main">
              <a:rPr sz="4000" b="1" u="none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spc="-1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4000" b="1" u="none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spc="-10" dirty="0">
                <a:latin typeface="Calibri"/>
                <a:cs typeface="Calibri"/>
              </a:rPr>
              <a:t>قياس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2927"/>
            <a:ext cx="9144000" cy="40050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2520"/>
            <a:ext cx="5067935" cy="529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  <a:tab pos="3086100" algn="l"/>
              </a:tabLst>
              <a:bidi/>
            </a:pPr>
            <a:r xmlns:a="http://schemas.openxmlformats.org/drawingml/2006/main">
              <a:rPr sz="3600" spc="-85" dirty="0">
                <a:latin typeface="Calibri"/>
                <a:cs typeface="Calibri"/>
              </a:rPr>
              <a:t>مقاييس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/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(الأكثر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شيوعا).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63550" indent="-451484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464184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(على سبيل المثال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شارع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JCI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).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6985">
              <a:lnSpc>
                <a:spcPct val="150100"/>
              </a:lnSpc>
              <a:spcBef>
                <a:spcPts val="865"/>
              </a:spcBef>
              <a:buAutoNum type="arabicPeriod"/>
              <a:tabLst>
                <a:tab pos="50736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المبادئ التوجيهية</a:t>
            </a:r>
            <a:r xmlns:a="http://schemas.openxmlformats.org/drawingml/2006/main">
              <a:rPr sz="3600" spc="3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(على سبيل المثال</a:t>
            </a:r>
            <a:r xmlns:a="http://schemas.openxmlformats.org/drawingml/2006/main">
              <a:rPr sz="3600" spc="3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مريض السكر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الامتحان.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المبادئ التوجيهية).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463550" indent="-451484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464184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قاعدة البيانات.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3040" y="1008888"/>
            <a:ext cx="3870960" cy="4117975"/>
            <a:chOff x="5273040" y="1008888"/>
            <a:chExt cx="3870960" cy="4117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008888"/>
              <a:ext cx="3852672" cy="2737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0" y="3572255"/>
              <a:ext cx="3852671" cy="155448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287" y="5181406"/>
            <a:ext cx="3779019" cy="165836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654685" algn="l"/>
                <a:tab pos="9159240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20" dirty="0"/>
              <a:t>صفات</a:t>
            </a:r>
            <a:r xmlns:a="http://schemas.openxmlformats.org/drawingml/2006/main">
              <a:rPr spc="8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الجميع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باي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5" dirty="0"/>
              <a:t>النهج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205095" cy="553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1164590" algn="l"/>
                <a:tab pos="1165225" algn="l"/>
                <a:tab pos="346392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مخطط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له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؛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منظم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موثق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منهجيًا.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على مستوى المنظمة.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100"/>
              </a:lnSpc>
              <a:spcBef>
                <a:spcPts val="770"/>
              </a:spcBef>
              <a:buAutoNum type="arabicPeriod"/>
              <a:tabLst>
                <a:tab pos="530860" algn="l"/>
                <a:tab pos="531495" algn="l"/>
                <a:tab pos="2921000" algn="l"/>
                <a:tab pos="3241675" algn="l"/>
                <a:tab pos="407098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تعاوني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فرق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؛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متعددة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الوظائف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ركز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ذات الأولوية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المناطق.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09415" y="981455"/>
            <a:ext cx="5434965" cy="5876925"/>
            <a:chOff x="3709415" y="981455"/>
            <a:chExt cx="5434965" cy="5876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981455"/>
              <a:ext cx="3563112" cy="1542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7" y="2926079"/>
              <a:ext cx="3553967" cy="1493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415" y="2234183"/>
              <a:ext cx="5434584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887" y="4005072"/>
              <a:ext cx="3563111" cy="1584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7" y="5443727"/>
              <a:ext cx="3563111" cy="1414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59" y="6714743"/>
              <a:ext cx="2231136" cy="143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3147"/>
            <a:ext cx="4921885" cy="562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400" b="1" spc="5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b="1" spc="-20" dirty="0">
                <a:solidFill>
                  <a:srgbClr val="FF0000"/>
                </a:solidFill>
                <a:latin typeface="Calibri"/>
                <a:cs typeface="Calibri"/>
              </a:rPr>
              <a:t>معيار</a:t>
            </a:r>
            <a:r xmlns:a="http://schemas.openxmlformats.org/drawingml/2006/main">
              <a:rPr sz="3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400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400" spc="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30" dirty="0">
                <a:solidFill>
                  <a:srgbClr val="1F487C"/>
                </a:solidFill>
                <a:latin typeface="Calibri"/>
                <a:cs typeface="Calibri"/>
              </a:rPr>
              <a:t>إفادة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algn="just">
              <a:lnSpc>
                <a:spcPct val="100000"/>
              </a:lnSpc>
              <a:spcBef>
                <a:spcPts val="2450"/>
              </a:spcBef>
              <a:bidi/>
            </a:pPr>
            <a:r xmlns:a="http://schemas.openxmlformats.org/drawingml/2006/main">
              <a:rPr sz="34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4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ماذا</a:t>
            </a:r>
            <a:r xmlns:a="http://schemas.openxmlformats.org/drawingml/2006/main">
              <a:rPr sz="3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يجب</a:t>
            </a:r>
            <a:r xmlns:a="http://schemas.openxmlformats.org/drawingml/2006/main">
              <a:rPr sz="34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10" dirty="0">
                <a:solidFill>
                  <a:srgbClr val="1F487C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4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منتهي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.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60100"/>
              </a:lnSpc>
              <a:spcBef>
                <a:spcPts val="815"/>
              </a:spcBef>
              <a:buFont typeface="Microsoft Sans Serif"/>
              <a:buChar char="•"/>
              <a:tabLst>
                <a:tab pos="357505" algn="l"/>
                <a:tab pos="3320415" algn="l"/>
                <a:tab pos="4582795" algn="l"/>
              </a:tabLst>
              <a:bidi/>
            </a:pPr>
            <a:r xmlns:a="http://schemas.openxmlformats.org/drawingml/2006/main">
              <a:rPr sz="3400" spc="-55" dirty="0">
                <a:solidFill>
                  <a:srgbClr val="00AF5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400" spc="-5" dirty="0">
                <a:solidFill>
                  <a:srgbClr val="00AF50"/>
                </a:solidFill>
                <a:latin typeface="Calibri"/>
                <a:cs typeface="Calibri"/>
              </a:rPr>
              <a:t>سبيل </a:t>
            </a:r>
            <a:r xmlns:a="http://schemas.openxmlformats.org/drawingml/2006/main"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المثال </a:t>
            </a:r>
            <a:r xmlns:a="http://schemas.openxmlformats.org/drawingml/2006/main">
              <a:rPr sz="3400" spc="-40" dirty="0">
                <a:solidFill>
                  <a:srgbClr val="00AF5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400" spc="5" dirty="0">
                <a:solidFill>
                  <a:srgbClr val="00AF50"/>
                </a:solidFill>
                <a:latin typeface="Calibri"/>
                <a:cs typeface="Calibri"/>
              </a:rPr>
              <a:t>الممارسين </a:t>
            </a:r>
            <a:r xmlns:a="http://schemas.openxmlformats.org/drawingml/2006/main"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مجال </a:t>
            </a:r>
            <a:r xmlns:a="http://schemas.openxmlformats.org/drawingml/2006/main">
              <a:rPr sz="3400" spc="-20" dirty="0">
                <a:solidFill>
                  <a:srgbClr val="00AF50"/>
                </a:solidFill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400" spc="-40" dirty="0">
                <a:solidFill>
                  <a:srgbClr val="FF0000"/>
                </a:solidFill>
                <a:latin typeface="Calibri"/>
                <a:cs typeface="Calibri"/>
              </a:rPr>
              <a:t>الصحية</a:t>
            </a:r>
            <a:r xmlns:a="http://schemas.openxmlformats.org/drawingml/2006/main">
              <a:rPr sz="3400" spc="-65" dirty="0">
                <a:solidFill>
                  <a:srgbClr val="00AF5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solidFill>
                  <a:srgbClr val="00AF5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6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7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يجب</a:t>
            </a:r>
            <a:r xmlns:a="http://schemas.openxmlformats.org/drawingml/2006/main">
              <a:rPr sz="3400" spc="7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الجميع</a:t>
            </a:r>
            <a:r xmlns:a="http://schemas.openxmlformats.org/drawingml/2006/main"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مرخصة،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معتمد،</a:t>
            </a:r>
            <a:r xmlns:a="http://schemas.openxmlformats.org/drawingml/2006/main"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0" dirty="0">
                <a:solidFill>
                  <a:srgbClr val="FF000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400" spc="-7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مسجل.</a:t>
            </a:r>
            <a:endParaRPr xmlns:a="http://schemas.openxmlformats.org/drawingml/2006/main"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048" y="835152"/>
            <a:ext cx="9153525" cy="6022975"/>
            <a:chOff x="-3048" y="835152"/>
            <a:chExt cx="9153525" cy="6022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71" y="838200"/>
              <a:ext cx="3995927" cy="1871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7" y="2435352"/>
              <a:ext cx="3852672" cy="27950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39" y="4797551"/>
              <a:ext cx="3870959" cy="20604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839724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9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81811"/>
            <a:ext cx="5715635" cy="569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195830" algn="l"/>
                <a:tab pos="3147060" algn="l"/>
                <a:tab pos="5092065" algn="l"/>
              </a:tabLst>
              <a:bidi/>
            </a:pPr>
            <a:r xmlns:a="http://schemas.openxmlformats.org/drawingml/2006/main">
              <a:rPr sz="3000" spc="-45" dirty="0">
                <a:solidFill>
                  <a:srgbClr val="548ED4"/>
                </a:solidFill>
                <a:latin typeface="Calibri"/>
                <a:cs typeface="Calibri"/>
              </a:rPr>
              <a:t>دمج </a:t>
            </a:r>
            <a:r xmlns:a="http://schemas.openxmlformats.org/drawingml/2006/main"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3000" spc="5" dirty="0">
                <a:solidFill>
                  <a:srgbClr val="548ED4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7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algn="just">
              <a:lnSpc>
                <a:spcPct val="100000"/>
              </a:lnSpc>
              <a:spcBef>
                <a:spcPts val="2165"/>
              </a:spcBef>
              <a:bidi/>
            </a:pP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السياسات</a:t>
            </a:r>
            <a:r xmlns:a="http://schemas.openxmlformats.org/drawingml/2006/main">
              <a:rPr sz="3000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إجراءات.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60100"/>
              </a:lnSpc>
              <a:spcBef>
                <a:spcPts val="71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1F487C"/>
                </a:solidFill>
                <a:latin typeface="Calibri"/>
                <a:cs typeface="Calibri"/>
              </a:rPr>
              <a:t>مُقتَنىً</a:t>
            </a:r>
            <a:r xmlns:a="http://schemas.openxmlformats.org/drawingml/2006/main">
              <a:rPr sz="30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1F487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-6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وطني،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الاعتماد/التنظيم</a:t>
            </a:r>
            <a:r xmlns:a="http://schemas.openxmlformats.org/drawingml/2006/main">
              <a:rPr sz="3000" spc="-6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المنظمات،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مجتمع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معيار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متطور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منظمة</a:t>
            </a:r>
            <a:r xmlns:a="http://schemas.openxmlformats.org/drawingml/2006/main">
              <a:rPr sz="3000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نفسها.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10655" y="1124711"/>
            <a:ext cx="3133725" cy="5733415"/>
            <a:chOff x="6010655" y="1124711"/>
            <a:chExt cx="3133725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655" y="4654296"/>
              <a:ext cx="3133343" cy="22037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4434" y="1124711"/>
              <a:ext cx="2527563" cy="1600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2724911"/>
              <a:ext cx="3002279" cy="1929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8607" y="6720838"/>
              <a:ext cx="2249424" cy="13715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0851"/>
            <a:ext cx="6148705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المبادئ التوجيهية: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4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طريقة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التوحيد القياسي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548ED4"/>
                </a:solidFill>
                <a:latin typeface="Calibri"/>
                <a:cs typeface="Calibri"/>
              </a:rPr>
              <a:t>لتقليل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التباين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المقدمة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marR="12700" indent="-344805" algn="just">
              <a:lnSpc>
                <a:spcPct val="14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بالضرورة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يقصد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يمارس.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يحدث القياس </a:t>
            </a:r>
            <a:r xmlns:a="http://schemas.openxmlformats.org/drawingml/2006/main"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للإشارة إلى </a:t>
            </a:r>
            <a:r xmlns:a="http://schemas.openxmlformats.org/drawingml/2006/main">
              <a:rPr sz="3200" spc="5" dirty="0">
                <a:solidFill>
                  <a:srgbClr val="548ED4"/>
                </a:solidFill>
                <a:latin typeface="Calibri"/>
                <a:cs typeface="Calibri"/>
              </a:rPr>
              <a:t>ما إذا كان</a:t>
            </a:r>
            <a:r xmlns:a="http://schemas.openxmlformats.org/drawingml/2006/main">
              <a:rPr sz="3200" spc="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المبادئ التوجيهية</a:t>
            </a:r>
            <a:r xmlns:a="http://schemas.openxmlformats.org/drawingml/2006/main">
              <a:rPr sz="3200" spc="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كان</a:t>
            </a:r>
            <a:r xmlns:a="http://schemas.openxmlformats.org/drawingml/2006/main"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تبعتها.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13576" y="1456944"/>
            <a:ext cx="2630805" cy="5401310"/>
            <a:chOff x="6513576" y="1456944"/>
            <a:chExt cx="2630805" cy="5401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3576" y="1456944"/>
              <a:ext cx="2531851" cy="2474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3576" y="3931919"/>
              <a:ext cx="2630422" cy="292607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2885"/>
            <a:ext cx="5572760" cy="546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3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قاعدة بيانات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الأداء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موحد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التعاريف،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ثابت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مصادر،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طُرق.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3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  <a:tab pos="262509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بنود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التدابير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الأساسية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مكافحة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العدوى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/الوقاية منها</a:t>
            </a:r>
            <a:r xmlns:a="http://schemas.openxmlformats.org/drawingml/2006/main">
              <a:rPr sz="3000" spc="-6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التدابير،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CMS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المؤشرات،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AHRQ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المؤشرات.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43015" y="1127808"/>
            <a:ext cx="3301365" cy="3590925"/>
            <a:chOff x="5843015" y="1127808"/>
            <a:chExt cx="3301365" cy="3590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3015" y="1127808"/>
              <a:ext cx="3300983" cy="172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015" y="2709672"/>
              <a:ext cx="3300984" cy="20086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3015" y="4940808"/>
            <a:ext cx="3300984" cy="188976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02868"/>
            <a:ext cx="477583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أداء</a:t>
            </a:r>
            <a:r xmlns:a="http://schemas.openxmlformats.org/drawingml/2006/main">
              <a:rPr sz="26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المقاييس/المؤشرات </a:t>
            </a:r>
            <a:r xmlns:a="http://schemas.openxmlformats.org/drawingml/2006/main"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75790"/>
            <a:ext cx="3610610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1661795" algn="l"/>
                <a:tab pos="2683510" algn="l"/>
              </a:tabLst>
              <a:bidi/>
            </a:pPr>
            <a:r xmlns:a="http://schemas.openxmlformats.org/drawingml/2006/main">
              <a:rPr sz="2900" spc="-20" dirty="0">
                <a:latin typeface="Calibri"/>
                <a:cs typeface="Calibri"/>
              </a:rPr>
              <a:t>هل هم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متنبئون ؟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القدرة </a:t>
            </a:r>
            <a:r xmlns:a="http://schemas.openxmlformats.org/drawingml/2006/main">
              <a:rPr sz="2900" spc="-50" dirty="0">
                <a:solidFill>
                  <a:srgbClr val="006FC0"/>
                </a:solidFill>
                <a:latin typeface="Calibri"/>
                <a:cs typeface="Calibri"/>
              </a:rPr>
              <a:t>التنظيمية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الاستراتيجية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الأهداف.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7441" y="1575790"/>
            <a:ext cx="173355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13030">
              <a:lnSpc>
                <a:spcPct val="140100"/>
              </a:lnSpc>
              <a:spcBef>
                <a:spcPts val="95"/>
              </a:spcBef>
              <a:tabLst>
                <a:tab pos="582295" algn="l"/>
                <a:tab pos="1219835" algn="l"/>
              </a:tabLst>
              <a:bidi/>
            </a:pP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أجل 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تحقيق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ذلك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521557"/>
            <a:ext cx="5574030" cy="320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900" spc="-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solidFill>
                  <a:srgbClr val="548ED4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900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يعتبر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9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solidFill>
                  <a:srgbClr val="548ED4"/>
                </a:solidFill>
                <a:latin typeface="Calibri"/>
                <a:cs typeface="Calibri"/>
              </a:rPr>
              <a:t>مباشر</a:t>
            </a:r>
            <a:r xmlns:a="http://schemas.openxmlformats.org/drawingml/2006/main">
              <a:rPr sz="29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548ED4"/>
                </a:solidFill>
                <a:latin typeface="Calibri"/>
                <a:cs typeface="Calibri"/>
              </a:rPr>
              <a:t>مقاسات</a:t>
            </a:r>
            <a:r xmlns:a="http://schemas.openxmlformats.org/drawingml/2006/main">
              <a:rPr sz="2900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جودة.</a:t>
            </a:r>
            <a:endParaRPr xmlns:a="http://schemas.openxmlformats.org/drawingml/2006/main" sz="29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40100"/>
              </a:lnSpc>
              <a:spcBef>
                <a:spcPts val="6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900" spc="-1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ينبغي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تكون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1F487C"/>
                </a:solidFill>
                <a:latin typeface="Calibri"/>
                <a:cs typeface="Calibri"/>
              </a:rPr>
              <a:t>سريري</a:t>
            </a:r>
            <a:r xmlns:a="http://schemas.openxmlformats.org/drawingml/2006/main">
              <a:rPr sz="29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المناطق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العمليات،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900" spc="-6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9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غير سريري</a:t>
            </a:r>
            <a:r xmlns:a="http://schemas.openxmlformats.org/drawingml/2006/main">
              <a:rPr sz="29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المناطق.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85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spc="-10" dirty="0"/>
              <a:t>مستخدم</a:t>
            </a:r>
            <a:r xmlns:a="http://schemas.openxmlformats.org/drawingml/2006/main">
              <a:rPr u="none" spc="-5" dirty="0"/>
              <a:t> </a:t>
            </a:r>
            <a:r xmlns:a="http://schemas.openxmlformats.org/drawingml/2006/main">
              <a:rPr u="none" spc="-40" dirty="0"/>
              <a:t>ل</a:t>
            </a:r>
            <a:r xmlns:a="http://schemas.openxmlformats.org/drawingml/2006/main">
              <a:rPr u="none" spc="5" dirty="0"/>
              <a:t> </a:t>
            </a:r>
            <a:r xmlns:a="http://schemas.openxmlformats.org/drawingml/2006/main">
              <a:rPr u="none" spc="-5" dirty="0"/>
              <a:t>قياس</a:t>
            </a:r>
            <a:r xmlns:a="http://schemas.openxmlformats.org/drawingml/2006/main">
              <a:rPr u="none" spc="25" dirty="0"/>
              <a:t> </a:t>
            </a:r>
            <a:r xmlns:a="http://schemas.openxmlformats.org/drawingml/2006/main">
              <a:rPr u="none" spc="-15" dirty="0"/>
              <a:t>أداء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762" y="1197863"/>
            <a:ext cx="3152046" cy="1728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920" y="3069335"/>
            <a:ext cx="3294887" cy="37886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147904"/>
            <a:ext cx="7717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20" dirty="0">
                <a:latin typeface="Calibri"/>
                <a:cs typeface="Calibri"/>
              </a:rPr>
              <a:t>مؤشر</a:t>
            </a:r>
            <a:r xmlns:a="http://schemas.openxmlformats.org/drawingml/2006/main">
              <a:rPr b="1" u="none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15" dirty="0">
                <a:latin typeface="Calibri"/>
                <a:cs typeface="Calibri"/>
              </a:rPr>
              <a:t>الاختيار/التطوير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0851"/>
            <a:ext cx="43351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اشتقاق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من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705086"/>
            <a:ext cx="3536315" cy="275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38760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المبادئ التوجيهية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الحكم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قادة 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المجالس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0367" y="1705086"/>
            <a:ext cx="1977389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234315" algn="just">
              <a:lnSpc>
                <a:spcPct val="14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55" dirty="0">
                <a:solidFill>
                  <a:srgbClr val="1F487C"/>
                </a:solidFill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3200" spc="-45" dirty="0">
                <a:solidFill>
                  <a:srgbClr val="1F487C"/>
                </a:solidFill>
                <a:latin typeface="Calibri"/>
                <a:cs typeface="Calibri"/>
              </a:rPr>
              <a:t>واللوائح 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والأنظمة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آخر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534976"/>
            <a:ext cx="585406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قد </a:t>
            </a:r>
            <a:r xmlns:a="http://schemas.openxmlformats.org/drawingml/2006/main"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تساعد </a:t>
            </a:r>
            <a:r xmlns:a="http://schemas.openxmlformats.org/drawingml/2006/main"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بيانات </a:t>
            </a:r>
            <a:r xmlns:a="http://schemas.openxmlformats.org/drawingml/2006/main"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المؤشر </a:t>
            </a:r>
            <a:r xmlns:a="http://schemas.openxmlformats.org/drawingml/2006/main"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التكرير</a:t>
            </a:r>
            <a:r xmlns:a="http://schemas.openxmlformats.org/drawingml/2006/main"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2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المبادئ التوجيهية.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9903" y="3368739"/>
            <a:ext cx="2214466" cy="12066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0655" y="1124711"/>
            <a:ext cx="3133725" cy="2185670"/>
            <a:chOff x="6010655" y="1124711"/>
            <a:chExt cx="3133725" cy="21856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7" y="1124711"/>
              <a:ext cx="3060191" cy="21518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3099816"/>
              <a:ext cx="3133343" cy="2103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300215" y="4724398"/>
            <a:ext cx="2844165" cy="2133600"/>
            <a:chOff x="6300215" y="4724398"/>
            <a:chExt cx="2844165" cy="21336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5" y="4724398"/>
              <a:ext cx="2843784" cy="2133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4951" y="6739126"/>
              <a:ext cx="2246376" cy="11887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11274"/>
            <a:ext cx="481330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518159" indent="-5060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18795" algn="l"/>
              </a:tabLst>
              <a:bidi/>
            </a:pP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بناء</a:t>
            </a:r>
            <a:r xmlns:a="http://schemas.openxmlformats.org/drawingml/2006/main">
              <a:rPr sz="40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مقاسات.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518795" indent="-506730">
              <a:lnSpc>
                <a:spcPct val="100000"/>
              </a:lnSpc>
              <a:spcBef>
                <a:spcPts val="3365"/>
              </a:spcBef>
              <a:buAutoNum type="arabicPeriod"/>
              <a:tabLst>
                <a:tab pos="519430" algn="l"/>
              </a:tabLst>
              <a:bidi/>
            </a:pP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عملية</a:t>
            </a:r>
            <a:r xmlns:a="http://schemas.openxmlformats.org/drawingml/2006/main">
              <a:rPr sz="4000" b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مقاسات.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3365"/>
              </a:spcBef>
              <a:bidi/>
            </a:pPr>
            <a:r xmlns:a="http://schemas.openxmlformats.org/drawingml/2006/main">
              <a:rPr sz="4000" b="1" spc="5" dirty="0">
                <a:solidFill>
                  <a:srgbClr val="00AF50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4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حصيلة</a:t>
            </a:r>
            <a:r xmlns:a="http://schemas.openxmlformats.org/drawingml/2006/main">
              <a:rPr sz="4000" b="1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مقاسات.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5" y="1844039"/>
            <a:ext cx="4139184" cy="501395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96198"/>
            <a:ext cx="528129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  <a:tab pos="4043045" algn="l"/>
              </a:tabLst>
              <a:bidi/>
            </a:pP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قد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يكون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مؤشر النتيجة</a:t>
            </a:r>
            <a:r xmlns:a="http://schemas.openxmlformats.org/drawingml/2006/main"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المؤشر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الوحيد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المطلوب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لفحص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فعالية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وظيفة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ضغط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الدم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ارتفاع </a:t>
            </a:r>
            <a:r xmlns:a="http://schemas.openxmlformats.org/drawingml/2006/main"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ضغط </a:t>
            </a:r>
            <a:r xmlns:a="http://schemas.openxmlformats.org/drawingml/2006/main">
              <a:rPr sz="3200" spc="-55" dirty="0">
                <a:solidFill>
                  <a:srgbClr val="548ED4"/>
                </a:solidFill>
                <a:latin typeface="Calibri"/>
                <a:cs typeface="Calibri"/>
              </a:rPr>
              <a:t>الدم</a:t>
            </a:r>
            <a:r xmlns:a="http://schemas.openxmlformats.org/drawingml/2006/main">
              <a:rPr sz="3200" spc="-2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إدارة </a:t>
            </a:r>
            <a:r xmlns:a="http://schemas.openxmlformats.org/drawingml/2006/main"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الموسم</a:t>
            </a:r>
            <a:r xmlns:a="http://schemas.openxmlformats.org/drawingml/2006/main"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548ED4"/>
                </a:solidFill>
                <a:latin typeface="Calibri"/>
                <a:cs typeface="Calibri"/>
              </a:rPr>
              <a:t>برنامج.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07735" y="1124711"/>
            <a:ext cx="3636645" cy="4968240"/>
            <a:chOff x="5507735" y="1124711"/>
            <a:chExt cx="3636645" cy="4968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5" y="1124711"/>
              <a:ext cx="3636263" cy="2304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444239"/>
              <a:ext cx="3493007" cy="26487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4063"/>
            <a:ext cx="6002655" cy="6173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لو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9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حصيلة</a:t>
            </a:r>
            <a:r xmlns:a="http://schemas.openxmlformats.org/drawingml/2006/main">
              <a:rPr sz="2900" spc="6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يفعل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يقابل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التوقعات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معايير،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تم تحليلها.</a:t>
            </a:r>
            <a:endParaRPr xmlns:a="http://schemas.openxmlformats.org/drawingml/2006/main" sz="290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50100"/>
              </a:lnSpc>
              <a:spcBef>
                <a:spcPts val="7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عملية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900" spc="6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إضافي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ينبغي 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التحليل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لتحديد</a:t>
            </a:r>
            <a:r xmlns:a="http://schemas.openxmlformats.org/drawingml/2006/main"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السببية</a:t>
            </a:r>
            <a:r xmlns:a="http://schemas.openxmlformats.org/drawingml/2006/main">
              <a:rPr sz="29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الأسباب الجذرية).</a:t>
            </a:r>
            <a:endParaRPr xmlns:a="http://schemas.openxmlformats.org/drawingml/2006/main" sz="29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68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900" spc="-10" dirty="0">
                <a:latin typeface="Calibri"/>
                <a:cs typeface="Calibri"/>
              </a:rPr>
              <a:t>إذا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كانت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التحسينات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الناتجة عن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العملية</a:t>
            </a:r>
            <a:r xmlns:a="http://schemas.openxmlformats.org/drawingml/2006/main">
              <a:rPr sz="2900" spc="-6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فعال،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بناء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ينبغي أن </a:t>
            </a:r>
            <a:r xmlns:a="http://schemas.openxmlformats.org/drawingml/2006/main">
              <a:rPr sz="2900" spc="-50" dirty="0">
                <a:latin typeface="Calibri"/>
                <a:cs typeface="Calibri"/>
              </a:rPr>
              <a:t>يحدث.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9" y="981455"/>
            <a:ext cx="2987040" cy="58643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05774"/>
            <a:ext cx="5357495" cy="546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400" spc="-10" dirty="0">
                <a:latin typeface="Calibri"/>
                <a:cs typeface="Calibri"/>
              </a:rPr>
              <a:t>حسب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دونابيديان،</a:t>
            </a:r>
            <a:r xmlns:a="http://schemas.openxmlformats.org/drawingml/2006/main">
              <a:rPr sz="3400" spc="-7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أفضل 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استراتيجية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الجودة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قياس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400" spc="7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يتبنى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خليط</a:t>
            </a:r>
            <a:r xmlns:a="http://schemas.openxmlformats.org/drawingml/2006/main"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0" dirty="0">
                <a:solidFill>
                  <a:srgbClr val="1F487C"/>
                </a:solidFill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3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solidFill>
                  <a:srgbClr val="1F487C"/>
                </a:solidFill>
                <a:latin typeface="Calibri"/>
                <a:cs typeface="Calibri"/>
              </a:rPr>
              <a:t>النتيجة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العملية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مراعاة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4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بناء</a:t>
            </a:r>
            <a:r xmlns:a="http://schemas.openxmlformats.org/drawingml/2006/main">
              <a:rPr sz="34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مبين.</a:t>
            </a:r>
            <a:endParaRPr xmlns:a="http://schemas.openxmlformats.org/drawingml/2006/main"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1341119"/>
            <a:ext cx="3636263" cy="19629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507735" y="3581461"/>
            <a:ext cx="3636645" cy="3249295"/>
            <a:chOff x="5507735" y="3581461"/>
            <a:chExt cx="3636645" cy="32492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5" y="3581461"/>
              <a:ext cx="3636264" cy="17342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5" y="5013960"/>
              <a:ext cx="3636263" cy="181660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654685" algn="l"/>
                <a:tab pos="9159240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20" dirty="0"/>
              <a:t>صفات</a:t>
            </a:r>
            <a:r xmlns:a="http://schemas.openxmlformats.org/drawingml/2006/main">
              <a:rPr spc="8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الجميع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باي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5" dirty="0"/>
              <a:t>النهج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2019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tabLst>
                <a:tab pos="582295" algn="l"/>
                <a:tab pos="1972945" algn="l"/>
                <a:tab pos="312547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6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يجمع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بيانات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/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قياس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329738"/>
            <a:ext cx="24161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tabLst>
                <a:tab pos="119824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7. 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خذ</a:t>
            </a:r>
            <a:r xmlns:a="http://schemas.openxmlformats.org/drawingml/2006/main">
              <a:rPr sz="3200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/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2829" y="2329738"/>
            <a:ext cx="2463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57785">
              <a:lnSpc>
                <a:spcPct val="150100"/>
              </a:lnSpc>
              <a:spcBef>
                <a:spcPts val="100"/>
              </a:spcBef>
              <a:tabLst>
                <a:tab pos="1896745" algn="l"/>
                <a:tab pos="1976120" algn="l"/>
              </a:tabLst>
              <a:bidi/>
            </a:pPr>
            <a:r xmlns:a="http://schemas.openxmlformats.org/drawingml/2006/main">
              <a:rPr sz="3200" spc="20" dirty="0">
                <a:latin typeface="Calibri"/>
                <a:cs typeface="Calibri"/>
              </a:rPr>
              <a:t>فعل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للجلسة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22708"/>
            <a:ext cx="52025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tabLst>
                <a:tab pos="643255" algn="l"/>
                <a:tab pos="1588770" algn="l"/>
                <a:tab pos="361950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8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إحصائية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/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أداة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تحليلية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580888" y="981455"/>
            <a:ext cx="3563620" cy="5876925"/>
            <a:chOff x="5580888" y="981455"/>
            <a:chExt cx="3563620" cy="58769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8" y="981455"/>
              <a:ext cx="3563112" cy="42611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5090158"/>
              <a:ext cx="3563112" cy="17678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70" y="50114"/>
            <a:ext cx="32797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1" u="none" spc="-15" dirty="0">
                <a:solidFill>
                  <a:srgbClr val="4F81BC"/>
                </a:solidFill>
                <a:latin typeface="Calibri"/>
                <a:cs typeface="Calibri"/>
              </a:rPr>
              <a:t>بناء</a:t>
            </a:r>
            <a:r xmlns:a="http://schemas.openxmlformats.org/drawingml/2006/main">
              <a:rPr sz="3200" b="1" u="none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10" dirty="0">
                <a:solidFill>
                  <a:srgbClr val="4F81BC"/>
                </a:solidFill>
                <a:latin typeface="Calibri"/>
                <a:cs typeface="Calibri"/>
              </a:rPr>
              <a:t>أمثلة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17321"/>
            <a:ext cx="32486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95580" indent="-182880">
              <a:lnSpc>
                <a:spcPct val="100000"/>
              </a:lnSpc>
              <a:spcBef>
                <a:spcPts val="95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لا.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 marR="5080" indent="57785">
              <a:lnSpc>
                <a:spcPct val="170100"/>
              </a:lnSpc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ممرضة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نسبة.</a:t>
            </a:r>
            <a:r xmlns:a="http://schemas.openxmlformats.org/drawingml/2006/main">
              <a:rPr sz="2000" spc="-43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30" dirty="0">
                <a:latin typeface="Calibri"/>
                <a:cs typeface="Calibri"/>
              </a:rPr>
              <a:t>مُدرب</a:t>
            </a:r>
            <a:r xmlns:a="http://schemas.openxmlformats.org/drawingml/2006/main">
              <a:rPr sz="20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تمريض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45" dirty="0">
                <a:latin typeface="Calibri"/>
                <a:cs typeface="Calibri"/>
              </a:rPr>
              <a:t>طاقم عمل.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72994"/>
            <a:ext cx="3013710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95580" indent="-182880">
              <a:lnSpc>
                <a:spcPct val="100000"/>
              </a:lnSpc>
              <a:spcBef>
                <a:spcPts val="90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المؤهلات.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680"/>
              </a:spcBef>
              <a:tabLst>
                <a:tab pos="1750060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الأطباء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والصيادلة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205"/>
              </a:spcBef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الشهادات.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1890" y="2890850"/>
            <a:ext cx="5137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00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​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67150"/>
            <a:ext cx="304609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95580" indent="-182880">
              <a:lnSpc>
                <a:spcPct val="100000"/>
              </a:lnSpc>
              <a:spcBef>
                <a:spcPts val="90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0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جدول.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424180" indent="-412115">
              <a:lnSpc>
                <a:spcPct val="100000"/>
              </a:lnSpc>
              <a:spcBef>
                <a:spcPts val="1685"/>
              </a:spcBef>
              <a:buChar char="•"/>
              <a:tabLst>
                <a:tab pos="424180" algn="l"/>
                <a:tab pos="424815" algn="l"/>
                <a:tab pos="1759585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الموارد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(المعدات،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200"/>
              </a:spcBef>
              <a:bidi/>
            </a:pPr>
            <a:r xmlns:a="http://schemas.openxmlformats.org/drawingml/2006/main">
              <a:rPr sz="2000" spc="-5" dirty="0">
                <a:latin typeface="Calibri"/>
                <a:cs typeface="Calibri"/>
              </a:rPr>
              <a:t>الأسرة.....).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090" y="4385564"/>
            <a:ext cx="815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2000" dirty="0">
                <a:latin typeface="Calibri"/>
                <a:cs typeface="Calibri"/>
              </a:rPr>
              <a:t>ميزانية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،</a:t>
            </a:r>
            <a:endParaRPr xmlns:a="http://schemas.openxmlformats.org/drawingml/2006/main" sz="2000">
              <a:latin typeface="Calibri"/>
              <a:cs typeface="Calibri"/>
            </a:endParaRPr>
            <a:r xmlns:a="http://schemas.openxmlformats.org/drawingml/2006/main">
              <a:rPr sz="2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5360923"/>
            <a:ext cx="39528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حاسوب</a:t>
            </a:r>
            <a:r xmlns:a="http://schemas.openxmlformats.org/drawingml/2006/main">
              <a:rPr sz="20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3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2000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متاح.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680"/>
              </a:spcBef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تم التحديث</a:t>
            </a:r>
            <a:r xmlns:a="http://schemas.openxmlformats.org/drawingml/2006/main">
              <a:rPr sz="20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z="20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المبادئ التوجيهية.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spcBef>
                <a:spcPts val="1685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مستشفى</a:t>
            </a:r>
            <a:r xmlns:a="http://schemas.openxmlformats.org/drawingml/2006/main">
              <a:rPr sz="20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جيد</a:t>
            </a:r>
            <a:r xmlns:a="http://schemas.openxmlformats.org/drawingml/2006/main">
              <a:rPr sz="2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جغرافي</a:t>
            </a:r>
            <a:r xmlns:a="http://schemas.openxmlformats.org/drawingml/2006/main">
              <a:rPr sz="20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موقع.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36135" y="1471845"/>
            <a:ext cx="5008245" cy="5386705"/>
            <a:chOff x="4136135" y="1471845"/>
            <a:chExt cx="5008245" cy="5386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2231" y="1471845"/>
              <a:ext cx="4837175" cy="12378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487" y="3584447"/>
              <a:ext cx="2100072" cy="923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487" y="4709837"/>
              <a:ext cx="2097024" cy="892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9" y="4507991"/>
              <a:ext cx="2734056" cy="10393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59" y="3569208"/>
              <a:ext cx="2734056" cy="10850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215" y="5547358"/>
              <a:ext cx="2843784" cy="1310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487" y="5364479"/>
              <a:ext cx="2100072" cy="1493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5487" y="2548127"/>
              <a:ext cx="4858511" cy="1024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6039" y="4489703"/>
              <a:ext cx="2249423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135" y="6693406"/>
              <a:ext cx="2246376" cy="15240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2232" y="0"/>
            <a:ext cx="2362519" cy="14142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98079" y="15240"/>
            <a:ext cx="2230736" cy="139903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97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8461"/>
            <a:ext cx="5789295" cy="542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 marR="8255" algn="just">
              <a:lnSpc>
                <a:spcPct val="150100"/>
              </a:lnSpc>
              <a:spcBef>
                <a:spcPts val="110"/>
              </a:spcBef>
              <a:buAutoNum type="arabicPeriod"/>
              <a:tabLst>
                <a:tab pos="382270" algn="l"/>
              </a:tabLst>
              <a:bidi/>
            </a:pPr>
            <a:r xmlns:a="http://schemas.openxmlformats.org/drawingml/2006/main"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يتكون المؤشر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القائم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المعدل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900" spc="-6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البسط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والمقام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سبيل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المثال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جراحي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عدوى الموقع</a:t>
            </a:r>
            <a:r xmlns:a="http://schemas.openxmlformats.org/drawingml/2006/main">
              <a:rPr sz="29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.</a:t>
            </a:r>
            <a:endParaRPr xmlns:a="http://schemas.openxmlformats.org/drawingml/2006/main" sz="29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05"/>
              </a:spcBef>
              <a:buClr>
                <a:srgbClr val="000000"/>
              </a:buClr>
              <a:buFont typeface="Calibri"/>
              <a:buAutoNum type="arabicPeriod"/>
              <a:tabLst>
                <a:tab pos="915669" algn="l"/>
              </a:tabLst>
              <a:bidi/>
            </a:pPr>
            <a:r xmlns:a="http://schemas.openxmlformats.org/drawingml/2006/main">
              <a:rPr sz="2900" b="1" spc="-5" dirty="0">
                <a:solidFill>
                  <a:srgbClr val="548ED4"/>
                </a:solidFill>
                <a:latin typeface="Calibri"/>
                <a:cs typeface="Calibri"/>
              </a:rPr>
              <a:t>الحارس</a:t>
            </a:r>
            <a:r xmlns:a="http://schemas.openxmlformats.org/drawingml/2006/main">
              <a:rPr sz="2900" b="1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حدث</a:t>
            </a:r>
            <a:r xmlns:a="http://schemas.openxmlformats.org/drawingml/2006/main"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(100%تحليل،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0%القبول)</a:t>
            </a:r>
            <a:r xmlns:a="http://schemas.openxmlformats.org/drawingml/2006/main">
              <a:rPr sz="29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900" spc="-6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البسط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المقام،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ولكن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عندما يحدث ذلك </a:t>
            </a:r>
            <a:r xmlns:a="http://schemas.openxmlformats.org/drawingml/2006/main"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،</a:t>
            </a:r>
            <a:r xmlns:a="http://schemas.openxmlformats.org/drawingml/2006/main">
              <a:rPr sz="2900" spc="-6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تحقيق</a:t>
            </a:r>
            <a:r xmlns:a="http://schemas.openxmlformats.org/drawingml/2006/main">
              <a:rPr sz="29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يجب</a:t>
            </a:r>
            <a:r xmlns:a="http://schemas.openxmlformats.org/drawingml/2006/main"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يبدأ</a:t>
            </a:r>
            <a:r xmlns:a="http://schemas.openxmlformats.org/drawingml/2006/main">
              <a:rPr sz="29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في الحال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.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079" y="1124711"/>
            <a:ext cx="2050496" cy="1905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89320" y="3316223"/>
            <a:ext cx="3154680" cy="3542029"/>
            <a:chOff x="5989320" y="3316223"/>
            <a:chExt cx="3154680" cy="35420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656" y="3316223"/>
              <a:ext cx="3133343" cy="1773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0" y="5096255"/>
              <a:ext cx="3154679" cy="176174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65885"/>
            <a:ext cx="5713730" cy="529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783590" indent="-771525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Calibri"/>
              <a:buAutoNum type="arabicPeriod"/>
              <a:tabLst>
                <a:tab pos="784225" algn="l"/>
              </a:tabLst>
              <a:bidi/>
            </a:pPr>
            <a:r xmlns:a="http://schemas.openxmlformats.org/drawingml/2006/main"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استراتيجي</a:t>
            </a:r>
            <a:r xmlns:a="http://schemas.openxmlformats.org/drawingml/2006/main">
              <a:rPr sz="3200" b="1" spc="1100" dirty="0">
                <a:solidFill>
                  <a:srgbClr val="548ED4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مستوى</a:t>
            </a:r>
            <a:r xmlns:a="http://schemas.openxmlformats.org/drawingml/2006/main">
              <a:rPr sz="3200" b="1" spc="109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11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مقاسات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،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60100"/>
              </a:lnSpc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عادة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متطور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كبير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زعماء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منظمة،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يعتبر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أساسي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"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مقاسات.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60100"/>
              </a:lnSpc>
              <a:spcBef>
                <a:spcPts val="765"/>
              </a:spcBef>
              <a:buAutoNum type="arabicPeriod" startAt="2"/>
              <a:tabLst>
                <a:tab pos="55880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خط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الخدمة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قسم</a:t>
            </a:r>
            <a:r xmlns:a="http://schemas.openxmlformats.org/drawingml/2006/main"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مقاسات</a:t>
            </a:r>
            <a:r xmlns:a="http://schemas.openxmlformats.org/drawingml/2006/main">
              <a:rPr sz="32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ثانوي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"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مقاسات.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3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b="1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u="none" dirty="0"/>
              <a:t>من </a:t>
            </a:r>
            <a:r xmlns:a="http://schemas.openxmlformats.org/drawingml/2006/main">
              <a:rPr u="none" spc="-15" dirty="0"/>
              <a:t>الأداء</a:t>
            </a:r>
            <a:r xmlns:a="http://schemas.openxmlformats.org/drawingml/2006/main">
              <a:rPr u="none" spc="35" dirty="0"/>
              <a:t> </a:t>
            </a:r>
            <a:r xmlns:a="http://schemas.openxmlformats.org/drawingml/2006/main">
              <a:rPr u="none" spc="-25" dirty="0"/>
              <a:t>المؤشرات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414272"/>
            <a:ext cx="3189210" cy="28072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1573" y="4463770"/>
            <a:ext cx="2681404" cy="23683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967" y="219913"/>
            <a:ext cx="5349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25" dirty="0">
                <a:latin typeface="Calibri"/>
                <a:cs typeface="Calibri"/>
              </a:rPr>
              <a:t>مؤشر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20" dirty="0">
                <a:latin typeface="Calibri"/>
                <a:cs typeface="Calibri"/>
              </a:rPr>
              <a:t>تطوير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253" y="2173351"/>
            <a:ext cx="1028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3035"/>
              </a:lnSpc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29309"/>
            <a:ext cx="6070600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متطور</a:t>
            </a:r>
            <a:r xmlns:a="http://schemas.openxmlformats.org/drawingml/2006/main"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بواسطة: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6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القيادة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" dirty="0">
                <a:latin typeface="Calibri"/>
                <a:cs typeface="Calibri"/>
              </a:rPr>
              <a:t>العليا</a:t>
            </a: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6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55" dirty="0">
                <a:latin typeface="Calibri"/>
                <a:cs typeface="Calibri"/>
              </a:rPr>
              <a:t>فرق.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054350">
              <a:lnSpc>
                <a:spcPts val="6530"/>
              </a:lnSpc>
              <a:spcBef>
                <a:spcPts val="6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المالكين.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يوافق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هو - هي؟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مجلس</a:t>
            </a:r>
            <a:r xmlns:a="http://schemas.openxmlformats.org/drawingml/2006/main">
              <a:rPr sz="3200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تعاون</a:t>
            </a:r>
            <a:r xmlns:a="http://schemas.openxmlformats.org/drawingml/2006/main">
              <a:rPr sz="3200" spc="2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العملية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مالك.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37559" y="1274032"/>
            <a:ext cx="5806440" cy="5584190"/>
            <a:chOff x="3337559" y="1274032"/>
            <a:chExt cx="5806440" cy="55841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3" y="1274032"/>
              <a:ext cx="2916935" cy="17709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59" y="2121408"/>
              <a:ext cx="2889504" cy="2532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3" y="2709672"/>
              <a:ext cx="2916936" cy="414832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1621790" algn="l"/>
                <a:tab pos="9159240" algn="l"/>
              </a:tabLst>
              <a:bidi/>
            </a:pPr>
            <a:r xmlns:a="http://schemas.openxmlformats.org/drawingml/2006/main">
              <a:rPr spc="-5" dirty="0"/>
              <a:t>غاية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20" dirty="0"/>
              <a:t>منوي</a:t>
            </a:r>
            <a:r xmlns:a="http://schemas.openxmlformats.org/drawingml/2006/main">
              <a:rPr spc="35" dirty="0"/>
              <a:t> </a:t>
            </a:r>
            <a:r xmlns:a="http://schemas.openxmlformats.org/drawingml/2006/main">
              <a:rPr spc="-10" dirty="0"/>
              <a:t>يستخدم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7427"/>
            <a:ext cx="5494655" cy="509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15290" indent="-40322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جودة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65"/>
              </a:spcBef>
              <a:buAutoNum type="arabicPeriod"/>
              <a:tabLst>
                <a:tab pos="1436370" algn="l"/>
                <a:tab pos="1437005" algn="l"/>
                <a:tab pos="3091815" algn="l"/>
              </a:tabLst>
              <a:bidi/>
            </a:pPr>
            <a:r xmlns:a="http://schemas.openxmlformats.org/drawingml/2006/main">
              <a:rPr sz="3200" spc="-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المحاسبة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وكيانات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الاعتماد </a:t>
            </a:r>
            <a:r xmlns:a="http://schemas.openxmlformats.org/drawingml/2006/main">
              <a:rPr sz="3200" spc="-229" dirty="0">
                <a:solidFill>
                  <a:srgbClr val="4F81B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وغيرها</a:t>
            </a:r>
            <a:r xmlns:a="http://schemas.openxmlformats.org/drawingml/2006/main">
              <a:rPr sz="3200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خارجي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مجموعات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الرقابة ،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نفسها.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15290" indent="-403225" algn="just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بحث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44" y="1124711"/>
            <a:ext cx="3419855" cy="23774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24144" y="3645408"/>
            <a:ext cx="3420110" cy="3200400"/>
            <a:chOff x="5724144" y="3645408"/>
            <a:chExt cx="3420110" cy="3200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3645408"/>
              <a:ext cx="3419855" cy="1770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105399"/>
              <a:ext cx="3419855" cy="1740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10121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35" dirty="0">
                <a:latin typeface="Calibri"/>
                <a:cs typeface="Calibri"/>
              </a:rPr>
              <a:t>ل</a:t>
            </a:r>
            <a:r xmlns:a="http://schemas.openxmlformats.org/drawingml/2006/main">
              <a:rPr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5" dirty="0">
                <a:latin typeface="Calibri"/>
                <a:cs typeface="Calibri"/>
              </a:rPr>
              <a:t>يكتب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10" dirty="0">
                <a:latin typeface="Calibri"/>
                <a:cs typeface="Calibri"/>
              </a:rPr>
              <a:t>'جيد'</a:t>
            </a:r>
            <a:r xmlns:a="http://schemas.openxmlformats.org/drawingml/2006/main">
              <a:rPr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مؤشر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6435090" cy="5514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أداء </a:t>
            </a:r>
            <a:r xmlns:a="http://schemas.openxmlformats.org/drawingml/2006/main"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000" b="1" spc="-6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قاعدة البيانات،</a:t>
            </a:r>
            <a:r xmlns:a="http://schemas.openxmlformats.org/drawingml/2006/main"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25" dirty="0">
                <a:solidFill>
                  <a:srgbClr val="1F487C"/>
                </a:solidFill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المخزون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ماذا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وسائل،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أين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تم جمعها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ما هي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التعريفات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تم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استخدامها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تم تحليل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يملك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ومن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لديه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حق الوصول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إليها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يدير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مشترك.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1341119"/>
            <a:ext cx="2556604" cy="2627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623" y="4078223"/>
            <a:ext cx="2627375" cy="276758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82" y="106806"/>
            <a:ext cx="86239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000" u="none" spc="-15" dirty="0"/>
              <a:t>صفات</a:t>
            </a:r>
            <a:r xmlns:a="http://schemas.openxmlformats.org/drawingml/2006/main">
              <a:rPr sz="4000" u="none" spc="-80" dirty="0"/>
              <a:t> </a:t>
            </a:r>
            <a:r xmlns:a="http://schemas.openxmlformats.org/drawingml/2006/main">
              <a:rPr sz="4000" u="none" dirty="0"/>
              <a:t>ل</a:t>
            </a:r>
            <a:r xmlns:a="http://schemas.openxmlformats.org/drawingml/2006/main">
              <a:rPr sz="4000" u="none" spc="-5" dirty="0"/>
              <a:t> </a:t>
            </a:r>
            <a:r xmlns:a="http://schemas.openxmlformats.org/drawingml/2006/main">
              <a:rPr sz="4000" u="none" dirty="0"/>
              <a:t>أداء</a:t>
            </a:r>
            <a:r xmlns:a="http://schemas.openxmlformats.org/drawingml/2006/main">
              <a:rPr sz="4000" u="none" spc="-10" dirty="0"/>
              <a:t>​</a:t>
            </a:r>
            <a:r xmlns:a="http://schemas.openxmlformats.org/drawingml/2006/main">
              <a:rPr sz="4000" u="none" spc="20" dirty="0"/>
              <a:t> </a:t>
            </a:r>
            <a:r xmlns:a="http://schemas.openxmlformats.org/drawingml/2006/main">
              <a:rPr sz="4000" u="none" spc="-10" dirty="0"/>
              <a:t>يقيس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9015476" y="629792"/>
            <a:ext cx="56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700" spc="-5" dirty="0">
                <a:latin typeface="Microsoft Sans Serif"/>
                <a:cs typeface="Microsoft Sans Serif"/>
              </a:rPr>
              <a:t>•</a:t>
            </a:r>
            <a:endParaRPr xmlns:a="http://schemas.openxmlformats.org/drawingml/2006/main" sz="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49528"/>
            <a:ext cx="8990330" cy="1819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صالح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670"/>
              </a:spcBef>
              <a:buFont typeface="Microsoft Sans Serif"/>
              <a:buChar char="•"/>
              <a:tabLst>
                <a:tab pos="436245" algn="l"/>
                <a:tab pos="436880" algn="l"/>
                <a:tab pos="1106805" algn="l"/>
                <a:tab pos="2503170" algn="l"/>
                <a:tab pos="3418204" algn="l"/>
                <a:tab pos="4411980" algn="l"/>
                <a:tab pos="4719955" algn="l"/>
                <a:tab pos="6872605" algn="l"/>
                <a:tab pos="758317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25" dirty="0">
                <a:latin typeface="Calibri"/>
                <a:cs typeface="Calibri"/>
              </a:rPr>
              <a:t>الدقة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بها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أداة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القياس 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تقيس 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ما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المفترض</a:t>
            </a:r>
            <a:r xmlns:a="http://schemas.openxmlformats.org/drawingml/2006/main">
              <a:rPr sz="2800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يقيس</a:t>
            </a:r>
            <a:r xmlns:a="http://schemas.openxmlformats.org/drawingml/2006/main"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42030"/>
            <a:ext cx="3063875" cy="181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موثوق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670"/>
              </a:spcBef>
              <a:buFont typeface="Microsoft Sans Serif"/>
              <a:buChar char="•"/>
              <a:tabLst>
                <a:tab pos="356870" algn="l"/>
                <a:tab pos="357505" algn="l"/>
                <a:tab pos="1494155" algn="l"/>
                <a:tab pos="2277745" algn="l"/>
              </a:tabLst>
              <a:bidi/>
            </a:pPr>
            <a:r xmlns:a="http://schemas.openxmlformats.org/drawingml/2006/main">
              <a:rPr sz="2800" spc="-50" dirty="0">
                <a:solidFill>
                  <a:srgbClr val="1F487C"/>
                </a:solidFill>
                <a:latin typeface="Calibri"/>
                <a:cs typeface="Calibri"/>
              </a:rPr>
              <a:t>العائد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هو </a:t>
            </a:r>
            <a:r xmlns:a="http://schemas.openxmlformats.org/drawingml/2006/main"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نفس 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المنتج 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القابل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للتكرار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طريق)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0617" y="3767709"/>
            <a:ext cx="56464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1280795" algn="l"/>
                <a:tab pos="1957705" algn="l"/>
                <a:tab pos="3570604" algn="l"/>
                <a:tab pos="5357495" algn="l"/>
              </a:tabLst>
              <a:bidi/>
            </a:pPr>
            <a:r xmlns:a="http://schemas.openxmlformats.org/drawingml/2006/main"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القياسات </a:t>
            </a:r>
            <a:r xmlns:a="http://schemas.openxmlformats.org/drawingml/2006/main">
              <a:rPr sz="2800" spc="-45" dirty="0">
                <a:solidFill>
                  <a:srgbClr val="1F487C"/>
                </a:solidFill>
                <a:latin typeface="Calibri"/>
                <a:cs typeface="Calibri"/>
              </a:rPr>
              <a:t>المتكررة 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(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أ </a:t>
            </a:r>
            <a:r xmlns:a="http://schemas.openxmlformats.org/drawingml/2006/main">
              <a:rPr sz="2800" spc="-30" dirty="0">
                <a:solidFill>
                  <a:srgbClr val="1F487C"/>
                </a:solidFill>
                <a:latin typeface="Calibri"/>
                <a:cs typeface="Calibri"/>
              </a:rPr>
              <a:t>)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1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921402"/>
            <a:ext cx="8988425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سيعطيك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القياس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الموثوق 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نفس </a:t>
            </a:r>
            <a:r xmlns:a="http://schemas.openxmlformats.org/drawingml/2006/main"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المعلومات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كل </a:t>
            </a:r>
            <a:r xmlns:a="http://schemas.openxmlformats.org/drawingml/2006/main"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مرة </a:t>
            </a:r>
            <a:r xmlns:a="http://schemas.openxmlformats.org/drawingml/2006/main"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تقوم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فيها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بالقياس </a:t>
            </a:r>
            <a:r xmlns:a="http://schemas.openxmlformats.org/drawingml/2006/main"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ولكنه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يكون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صالحًا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للاستخدام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المقصود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2133600"/>
            <a:ext cx="3922775" cy="16276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39444"/>
            <a:ext cx="5499735" cy="566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200" b="1" dirty="0">
                <a:latin typeface="Calibri"/>
                <a:cs typeface="Calibri"/>
              </a:rPr>
              <a:t>حساس</a:t>
            </a:r>
            <a:r xmlns:a="http://schemas.openxmlformats.org/drawingml/2006/main"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200" b="1" dirty="0">
                <a:latin typeface="Calibri"/>
                <a:cs typeface="Calibri"/>
              </a:rPr>
              <a:t>​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50100"/>
              </a:lnSpc>
              <a:spcBef>
                <a:spcPts val="52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قادر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يكشف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إيجابي</a:t>
            </a:r>
            <a:r xmlns:a="http://schemas.openxmlformats.org/drawingml/2006/main"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قيم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200" i="1" spc="-10" dirty="0">
                <a:latin typeface="Calibri"/>
                <a:cs typeface="Calibri"/>
              </a:rPr>
              <a:t>جميع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الحالات </a:t>
            </a:r>
            <a:r xmlns:a="http://schemas.openxmlformats.org/drawingml/2006/main">
              <a:rPr sz="2200" i="1" spc="-5" dirty="0">
                <a:latin typeface="Calibri"/>
                <a:cs typeface="Calibri"/>
              </a:rPr>
              <a:t>الإيجابية </a:t>
            </a:r>
            <a:r xmlns:a="http://schemas.openxmlformats.org/drawingml/2006/main">
              <a:rPr sz="2200" spc="-25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تسمى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معدل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الإيجابية </a:t>
            </a:r>
            <a:r xmlns:a="http://schemas.openxmlformats.org/drawingml/2006/main">
              <a:rPr sz="2200" b="1" dirty="0">
                <a:latin typeface="Calibri"/>
                <a:cs typeface="Calibri"/>
              </a:rPr>
              <a:t>الحقيقي </a:t>
            </a:r>
            <a:r xmlns:a="http://schemas.openxmlformats.org/drawingml/2006/main">
              <a:rPr sz="2200" b="1" spc="-2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200" spc="-48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b="1" spc="-10" dirty="0">
                <a:latin typeface="Calibri"/>
                <a:cs typeface="Calibri"/>
              </a:rPr>
              <a:t>احتمالية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2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كشف</a:t>
            </a:r>
            <a:r xmlns:a="http://schemas.openxmlformats.org/drawingml/2006/main">
              <a:rPr sz="22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(لذا</a:t>
            </a:r>
            <a:r xmlns:a="http://schemas.openxmlformats.org/drawingml/2006/main">
              <a:rPr sz="2200" spc="4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نتائج سلبية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كاذبة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عدد قليل) </a:t>
            </a:r>
            <a:r xmlns:a="http://schemas.openxmlformats.org/drawingml/2006/main">
              <a:rPr sz="22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850"/>
              </a:spcBef>
              <a:bidi/>
            </a:pPr>
            <a:r xmlns:a="http://schemas.openxmlformats.org/drawingml/2006/main">
              <a:rPr sz="2200" b="1" spc="-5" dirty="0">
                <a:latin typeface="Calibri"/>
                <a:cs typeface="Calibri"/>
              </a:rPr>
              <a:t>محدد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53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200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على اكتشاف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القيم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السلبية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مُسَمًّى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معدل </a:t>
            </a:r>
            <a:r xmlns:a="http://schemas.openxmlformats.org/drawingml/2006/main">
              <a:rPr sz="2200" b="1" spc="-15" dirty="0">
                <a:latin typeface="Calibri"/>
                <a:cs typeface="Calibri"/>
              </a:rPr>
              <a:t>السلبيات </a:t>
            </a:r>
            <a:r xmlns:a="http://schemas.openxmlformats.org/drawingml/2006/main">
              <a:rPr sz="2200" b="1" dirty="0">
                <a:latin typeface="Calibri"/>
                <a:cs typeface="Calibri"/>
              </a:rPr>
              <a:t>الحقيقي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(لذا </a:t>
            </a:r>
            <a:r xmlns:a="http://schemas.openxmlformats.org/drawingml/2006/main">
              <a:rPr sz="2200" b="1" spc="-25" dirty="0">
                <a:latin typeface="Calibri"/>
                <a:cs typeface="Calibri"/>
              </a:rPr>
              <a:t>فإن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الإيجابيات الكاذبة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قليلة </a:t>
            </a:r>
            <a:r xmlns:a="http://schemas.openxmlformats.org/drawingml/2006/main">
              <a:rPr sz="2200" spc="-1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2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200" spc="-30" dirty="0">
                <a:latin typeface="Calibri"/>
                <a:cs typeface="Calibri"/>
              </a:rPr>
              <a:t>لكن،</a:t>
            </a:r>
            <a:r xmlns:a="http://schemas.openxmlformats.org/drawingml/2006/main">
              <a:rPr sz="2200" spc="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2200" spc="5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200" spc="5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5" dirty="0">
                <a:latin typeface="Calibri"/>
                <a:cs typeface="Calibri"/>
              </a:rPr>
              <a:t>مؤشر</a:t>
            </a:r>
            <a:r xmlns:a="http://schemas.openxmlformats.org/drawingml/2006/main">
              <a:rPr sz="2200" spc="5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200" spc="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أيضاً</a:t>
            </a:r>
            <a:r xmlns:a="http://schemas.openxmlformats.org/drawingml/2006/main">
              <a:rPr sz="2200" spc="5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محدد </a:t>
            </a:r>
            <a:r xmlns:a="http://schemas.openxmlformats.org/drawingml/2006/main">
              <a:rPr sz="2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200" spc="5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200" spc="-30" dirty="0">
                <a:latin typeface="Calibri"/>
                <a:cs typeface="Calibri"/>
              </a:rPr>
              <a:t>هو - هي</a:t>
            </a:r>
            <a:endParaRPr xmlns:a="http://schemas.openxmlformats.org/drawingml/2006/main" sz="22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1320"/>
              </a:spcBef>
              <a:bidi/>
            </a:pPr>
            <a:r xmlns:a="http://schemas.openxmlformats.org/drawingml/2006/main"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يمكن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حساس</a:t>
            </a:r>
            <a:r xmlns:a="http://schemas.openxmlformats.org/drawingml/2006/main"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كافٍ </a:t>
            </a:r>
            <a:r xmlns:a="http://schemas.openxmlformats.org/drawingml/2006/main">
              <a:rPr sz="2200" dirty="0">
                <a:latin typeface="Calibri"/>
                <a:cs typeface="Calibri"/>
              </a:rPr>
              <a:t>.</a:t>
            </a:r>
            <a:endParaRPr xmlns:a="http://schemas.openxmlformats.org/drawingml/2006/main"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82" y="106806"/>
            <a:ext cx="86239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000" u="none" spc="-15" dirty="0"/>
              <a:t>صفات</a:t>
            </a:r>
            <a:r xmlns:a="http://schemas.openxmlformats.org/drawingml/2006/main">
              <a:rPr sz="4000" u="none" spc="-80" dirty="0"/>
              <a:t> </a:t>
            </a:r>
            <a:r xmlns:a="http://schemas.openxmlformats.org/drawingml/2006/main">
              <a:rPr sz="4000" u="none" dirty="0"/>
              <a:t>ل</a:t>
            </a:r>
            <a:r xmlns:a="http://schemas.openxmlformats.org/drawingml/2006/main">
              <a:rPr sz="4000" u="none" spc="-5" dirty="0"/>
              <a:t> </a:t>
            </a:r>
            <a:r xmlns:a="http://schemas.openxmlformats.org/drawingml/2006/main">
              <a:rPr sz="4000" u="none" dirty="0"/>
              <a:t>أداء</a:t>
            </a:r>
            <a:r xmlns:a="http://schemas.openxmlformats.org/drawingml/2006/main">
              <a:rPr sz="4000" u="none" spc="-10" dirty="0"/>
              <a:t>​</a:t>
            </a:r>
            <a:r xmlns:a="http://schemas.openxmlformats.org/drawingml/2006/main">
              <a:rPr sz="4000" u="none" spc="20" dirty="0"/>
              <a:t> </a:t>
            </a:r>
            <a:r xmlns:a="http://schemas.openxmlformats.org/drawingml/2006/main">
              <a:rPr sz="4000" u="none" spc="-10" dirty="0"/>
              <a:t>يقيس</a:t>
            </a:r>
            <a:endParaRPr xmlns:a="http://schemas.openxmlformats.org/drawingml/2006/main" sz="4000"/>
          </a:p>
        </p:txBody>
      </p:sp>
      <p:sp>
        <p:nvSpPr>
          <p:cNvPr id="4" name="object 4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1952" y="1030224"/>
            <a:ext cx="3444240" cy="5828030"/>
            <a:chOff x="5711952" y="1030224"/>
            <a:chExt cx="3444240" cy="58280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1952" y="1030224"/>
              <a:ext cx="3444240" cy="457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5443727"/>
              <a:ext cx="3419855" cy="1414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502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85742"/>
              <a:ext cx="9144000" cy="3560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082164" algn="l"/>
                <a:tab pos="9159240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45" dirty="0"/>
              <a:t>أنواع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30" dirty="0"/>
              <a:t>بيانات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10" dirty="0"/>
              <a:t>تحليل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9309"/>
            <a:ext cx="3613150" cy="3001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527685" indent="-515620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أولي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تحليل.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527685" indent="-515620">
              <a:lnSpc>
                <a:spcPct val="100000"/>
              </a:lnSpc>
              <a:spcBef>
                <a:spcPts val="2690"/>
              </a:spcBef>
              <a:buAutoNum type="alphaLcParenR"/>
              <a:tabLst>
                <a:tab pos="527685" algn="l"/>
                <a:tab pos="528320" algn="l"/>
                <a:tab pos="220789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كثيف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تحليل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أ)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أولي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تحليل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302007"/>
            <a:ext cx="16294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مراجعة</a:t>
            </a:r>
            <a:r xmlns:a="http://schemas.openxmlformats.org/drawingml/2006/main">
              <a:rPr sz="3200" spc="-7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صلاحية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3519" y="4302007"/>
            <a:ext cx="31502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374650">
              <a:lnSpc>
                <a:spcPct val="150100"/>
              </a:lnSpc>
              <a:spcBef>
                <a:spcPts val="100"/>
              </a:spcBef>
              <a:tabLst>
                <a:tab pos="951230" algn="l"/>
                <a:tab pos="1628139" algn="l"/>
                <a:tab pos="2799080" algn="l"/>
              </a:tabLst>
              <a:bidi/>
            </a:pPr>
            <a:r xmlns:a="http://schemas.openxmlformats.org/drawingml/2006/main">
              <a:rPr sz="3200" spc="-7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الدقة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29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مصداقية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3428999"/>
            <a:ext cx="3895344" cy="3282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223" y="1124711"/>
            <a:ext cx="3895344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2520"/>
            <a:ext cx="246126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5"/>
              </a:spcBef>
              <a:tabLst>
                <a:tab pos="646430" algn="l"/>
                <a:tab pos="1625600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1.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البيانات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كافية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3748" y="972520"/>
            <a:ext cx="160401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indent="237490">
              <a:lnSpc>
                <a:spcPct val="150100"/>
              </a:lnSpc>
              <a:spcBef>
                <a:spcPts val="105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الفواصل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2223" y="972520"/>
            <a:ext cx="473837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549275" marR="5080" indent="-537210">
              <a:lnSpc>
                <a:spcPct val="150100"/>
              </a:lnSpc>
              <a:spcBef>
                <a:spcPts val="105"/>
              </a:spcBef>
              <a:tabLst>
                <a:tab pos="768350" algn="l"/>
                <a:tab pos="2677160" algn="l"/>
                <a:tab pos="2933065" algn="l"/>
                <a:tab pos="3333115" algn="l"/>
                <a:tab pos="4104004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تحليلها 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بشكل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منتظم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كما 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محدد </a:t>
            </a:r>
            <a:r xmlns:a="http://schemas.openxmlformats.org/drawingml/2006/main">
              <a:rPr sz="3600" spc="-330" dirty="0">
                <a:solidFill>
                  <a:srgbClr val="4F81BC"/>
                </a:solidFill>
                <a:latin typeface="Calibri"/>
                <a:cs typeface="Calibri"/>
              </a:rPr>
              <a:t>بواسطة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94533"/>
            <a:ext cx="6390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القسم/الخدمة/الفريق/الإعداد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  <a:bidi/>
            </a:pPr>
            <a:r xmlns:a="http://schemas.openxmlformats.org/drawingml/2006/main">
              <a:rPr spc="-5" dirty="0"/>
              <a:t>أولي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تحليل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3502151"/>
            <a:ext cx="9144000" cy="3352800"/>
            <a:chOff x="0" y="3502151"/>
            <a:chExt cx="9144000" cy="33528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2151"/>
              <a:ext cx="9144000" cy="3352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02151"/>
              <a:ext cx="9144000" cy="207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5" y="6528815"/>
              <a:ext cx="2051303" cy="326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7412"/>
            <a:ext cx="5139055" cy="539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7620" algn="just">
              <a:lnSpc>
                <a:spcPct val="149700"/>
              </a:lnSpc>
              <a:spcBef>
                <a:spcPts val="100"/>
              </a:spcBef>
              <a:bidi/>
            </a:pPr>
            <a:r xmlns:a="http://schemas.openxmlformats.org/drawingml/2006/main">
              <a:rPr sz="2500" spc="-40" dirty="0">
                <a:solidFill>
                  <a:srgbClr val="1F487C"/>
                </a:solidFill>
                <a:latin typeface="Calibri"/>
                <a:cs typeface="Calibri"/>
              </a:rPr>
              <a:t>مقارنة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الفعلي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مؤشر: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323215" indent="-311150" algn="just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323850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مقارنة ذاتية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متأخر , بعد فوات الوقت.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12700" marR="7620" algn="just">
              <a:lnSpc>
                <a:spcPct val="150200"/>
              </a:lnSpc>
              <a:spcBef>
                <a:spcPts val="580"/>
              </a:spcBef>
              <a:buAutoNum type="arabicPeriod"/>
              <a:tabLst>
                <a:tab pos="427990" algn="l"/>
              </a:tabLst>
              <a:bidi/>
            </a:pPr>
            <a:r xmlns:a="http://schemas.openxmlformats.org/drawingml/2006/main">
              <a:rPr sz="2500" spc="-10" dirty="0">
                <a:latin typeface="Calibri"/>
                <a:cs typeface="Calibri"/>
              </a:rPr>
              <a:t>مقارنة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(مرجع-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المقارنة </a:t>
            </a:r>
            <a:r xmlns:a="http://schemas.openxmlformats.org/drawingml/2006/main"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مع </a:t>
            </a:r>
            <a:r xmlns:a="http://schemas.openxmlformats.org/drawingml/2006/main"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أفضل </a:t>
            </a:r>
            <a:r xmlns:a="http://schemas.openxmlformats.org/drawingml/2006/main"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الممارسات</a:t>
            </a:r>
            <a:r xmlns:a="http://schemas.openxmlformats.org/drawingml/2006/main">
              <a:rPr sz="2500" spc="-5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ويمكن </a:t>
            </a:r>
            <a:r xmlns:a="http://schemas.openxmlformats.org/drawingml/2006/main"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أن تكون </a:t>
            </a:r>
            <a:r xmlns:a="http://schemas.openxmlformats.org/drawingml/2006/main"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إما </a:t>
            </a:r>
            <a:r xmlns:a="http://schemas.openxmlformats.org/drawingml/2006/main"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داخلية </a:t>
            </a:r>
            <a:r xmlns:a="http://schemas.openxmlformats.org/drawingml/2006/main"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خارجي</a:t>
            </a:r>
            <a:r xmlns:a="http://schemas.openxmlformats.org/drawingml/2006/main">
              <a:rPr sz="25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الى</a:t>
            </a:r>
            <a:r xmlns:a="http://schemas.openxmlformats.org/drawingml/2006/main"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منظمة.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500"/>
              </a:lnSpc>
              <a:spcBef>
                <a:spcPts val="580"/>
              </a:spcBef>
              <a:buAutoNum type="arabicPeriod"/>
              <a:tabLst>
                <a:tab pos="332740" algn="l"/>
              </a:tabLst>
              <a:bidi/>
            </a:pPr>
            <a:r xmlns:a="http://schemas.openxmlformats.org/drawingml/2006/main">
              <a:rPr sz="2500" spc="-10" dirty="0">
                <a:latin typeface="Calibri"/>
                <a:cs typeface="Calibri"/>
              </a:rPr>
              <a:t>مقارنة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بالمعايير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والمبادئ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التوجيهية،</a:t>
            </a:r>
            <a:r xmlns:a="http://schemas.openxmlformats.org/drawingml/2006/main">
              <a:rPr sz="2500" spc="-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المحفزات/الإشارات</a:t>
            </a:r>
            <a:r xmlns:a="http://schemas.openxmlformats.org/drawingml/2006/main">
              <a:rPr sz="25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أنظمة.</a:t>
            </a:r>
            <a:endParaRPr xmlns:a="http://schemas.openxmlformats.org/drawingml/2006/main"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  <a:bidi/>
            </a:pPr>
            <a:r xmlns:a="http://schemas.openxmlformats.org/drawingml/2006/main">
              <a:rPr spc="-5" dirty="0"/>
              <a:t>أولي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تحليل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124711"/>
            <a:ext cx="3852672" cy="573328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7597"/>
            <a:ext cx="5066030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فعل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100"/>
              </a:lnSpc>
              <a:spcBef>
                <a:spcPts val="875"/>
              </a:spcBef>
              <a:tabLst>
                <a:tab pos="473075" algn="l"/>
                <a:tab pos="2226310" algn="l"/>
                <a:tab pos="3311525" algn="l"/>
                <a:tab pos="468312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1.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التدخل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الفوري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حل 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مشكلة </a:t>
            </a:r>
            <a:r xmlns:a="http://schemas.openxmlformats.org/drawingml/2006/main"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محددة 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)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مشكلة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،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274009"/>
            <a:ext cx="2924810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95"/>
              </a:spcBef>
              <a:tabLst>
                <a:tab pos="908685" algn="l"/>
                <a:tab pos="212852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2. تابع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b="1" spc="-60" dirty="0">
                <a:solidFill>
                  <a:srgbClr val="4F81BC"/>
                </a:solidFill>
                <a:latin typeface="Calibri"/>
                <a:cs typeface="Calibri"/>
              </a:rPr>
              <a:t>احصل </a:t>
            </a:r>
            <a:r xmlns:a="http://schemas.openxmlformats.org/drawingml/2006/main"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مزيد </a:t>
            </a:r>
            <a:r xmlns:a="http://schemas.openxmlformats.org/drawingml/2006/main">
              <a:rPr sz="2800" b="1" spc="-30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المعلومات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0577" y="3274009"/>
            <a:ext cx="2044064" cy="13061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xmlns:a="http://schemas.openxmlformats.org/drawingml/2006/main" marR="6985" algn="r">
              <a:lnSpc>
                <a:spcPct val="100000"/>
              </a:lnSpc>
              <a:spcBef>
                <a:spcPts val="1780"/>
              </a:spcBef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قياس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R="5080" algn="r">
              <a:lnSpc>
                <a:spcPct val="100000"/>
              </a:lnSpc>
              <a:spcBef>
                <a:spcPts val="1680"/>
              </a:spcBef>
              <a:bidi/>
            </a:pP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محدد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492902"/>
            <a:ext cx="48507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3.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كثيف</a:t>
            </a:r>
            <a:r xmlns:a="http://schemas.openxmlformats.org/drawingml/2006/main">
              <a:rPr sz="2800" b="1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تحليل</a:t>
            </a:r>
            <a:r xmlns:a="http://schemas.openxmlformats.org/drawingml/2006/main">
              <a:rPr sz="2800" b="1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ضروري.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  <a:bidi/>
            </a:pPr>
            <a:r xmlns:a="http://schemas.openxmlformats.org/drawingml/2006/main">
              <a:rPr spc="-5" dirty="0"/>
              <a:t>أولي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تحليل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856488"/>
            <a:ext cx="3779520" cy="418490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501916" y="5216631"/>
            <a:ext cx="3435985" cy="1641475"/>
            <a:chOff x="5501916" y="5216631"/>
            <a:chExt cx="3435985" cy="1641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916" y="5216631"/>
              <a:ext cx="3435926" cy="1641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3" y="6717791"/>
              <a:ext cx="2627376" cy="140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68334"/>
            <a:ext cx="56407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402840" algn="l"/>
                <a:tab pos="4872355" algn="l"/>
              </a:tabLst>
              <a:bidi/>
            </a:pPr>
            <a:r xmlns:a="http://schemas.openxmlformats.org/drawingml/2006/main">
              <a:rPr sz="3200" spc="-7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0" dirty="0">
                <a:solidFill>
                  <a:srgbClr val="1F487C"/>
                </a:solidFill>
                <a:latin typeface="Calibri"/>
                <a:cs typeface="Calibri"/>
              </a:rPr>
              <a:t>تعليق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ردود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فعل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الموظفين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خارجي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تعليق.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158982"/>
            <a:ext cx="41890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387600" algn="l"/>
                <a:tab pos="311023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موثوق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مدعوم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خبير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3" y="3158982"/>
            <a:ext cx="12788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43510" marR="5080" indent="-131445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المصادر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السريرية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4867732"/>
            <a:ext cx="42564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والجودة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إدارة.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8767" y="76326"/>
            <a:ext cx="39820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u="none" spc="-20" dirty="0"/>
              <a:t>كثيف</a:t>
            </a:r>
            <a:r xmlns:a="http://schemas.openxmlformats.org/drawingml/2006/main">
              <a:rPr u="none" spc="10" dirty="0"/>
              <a:t> </a:t>
            </a:r>
            <a:r xmlns:a="http://schemas.openxmlformats.org/drawingml/2006/main">
              <a:rPr u="none" spc="-10" dirty="0"/>
              <a:t>تحليل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67400" y="1124711"/>
            <a:ext cx="3276600" cy="5733415"/>
            <a:chOff x="5867400" y="1124711"/>
            <a:chExt cx="3276600" cy="57334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124711"/>
              <a:ext cx="3276600" cy="4230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5157215"/>
              <a:ext cx="3276600" cy="170078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15416"/>
            <a:ext cx="5500370" cy="570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spc="-5" dirty="0">
                <a:solidFill>
                  <a:srgbClr val="1F487C"/>
                </a:solidFill>
                <a:latin typeface="Calibri"/>
                <a:cs typeface="Calibri"/>
              </a:rPr>
              <a:t>التوثيق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xmlns:a="http://schemas.openxmlformats.org/drawingml/2006/main" marL="204470" indent="-192405" algn="just">
              <a:lnSpc>
                <a:spcPct val="100000"/>
              </a:lnSpc>
              <a:buChar char="-"/>
              <a:tabLst>
                <a:tab pos="205104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تم صيانتها</a:t>
            </a:r>
            <a:r xmlns:a="http://schemas.openxmlformats.org/drawingml/2006/main">
              <a:rPr sz="28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فترة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وقت </a:t>
            </a:r>
            <a:r xmlns:a="http://schemas.openxmlformats.org/drawingml/2006/main"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،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100"/>
              </a:lnSpc>
              <a:spcBef>
                <a:spcPts val="675"/>
              </a:spcBef>
              <a:buChar char="-"/>
              <a:tabLst>
                <a:tab pos="299720" algn="l"/>
                <a:tab pos="371411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أوراق عمل,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إحصائية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ملخصات،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المحاضر/التقارير الموجزة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وغيرها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التقارير،</a:t>
            </a:r>
            <a:r xmlns:a="http://schemas.openxmlformats.org/drawingml/2006/main">
              <a:rPr sz="2800" spc="6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تقدير،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التحليل والاستنتاجات</a:t>
            </a:r>
            <a:r xmlns:a="http://schemas.openxmlformats.org/drawingml/2006/main">
              <a:rPr sz="2800" spc="-6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التوصيات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و/أو</a:t>
            </a:r>
            <a:r xmlns:a="http://schemas.openxmlformats.org/drawingml/2006/main">
              <a:rPr sz="2800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الأفعال،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الأساس المنطقي</a:t>
            </a:r>
            <a:r xmlns:a="http://schemas.openxmlformats.org/drawingml/2006/main">
              <a:rPr sz="28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مُستَخدَم.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767" y="76326"/>
            <a:ext cx="39820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u="none" spc="-20" dirty="0"/>
              <a:t>كثيف</a:t>
            </a:r>
            <a:r xmlns:a="http://schemas.openxmlformats.org/drawingml/2006/main">
              <a:rPr u="none" spc="10" dirty="0"/>
              <a:t> </a:t>
            </a:r>
            <a:r xmlns:a="http://schemas.openxmlformats.org/drawingml/2006/main">
              <a:rPr u="none" spc="-10" dirty="0"/>
              <a:t>تحليل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3" y="835152"/>
            <a:ext cx="9144000" cy="3657600"/>
            <a:chOff x="1523" y="835152"/>
            <a:chExt cx="9144000" cy="3657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2322576"/>
              <a:ext cx="3493008" cy="2170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838200"/>
              <a:ext cx="3493007" cy="14843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6888" y="4724019"/>
            <a:ext cx="1993148" cy="182912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المقارنة المعيارية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93088"/>
            <a:ext cx="5139055" cy="5515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  <a:tab pos="3942715" algn="l"/>
                <a:tab pos="4881880" algn="l"/>
              </a:tabLst>
              <a:bidi/>
            </a:pPr>
            <a:r xmlns:a="http://schemas.openxmlformats.org/drawingml/2006/main">
              <a:rPr sz="4000" spc="-20" dirty="0">
                <a:latin typeface="Calibri"/>
                <a:cs typeface="Calibri"/>
              </a:rPr>
              <a:t>مقعد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ماركينج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356870" marR="5080">
              <a:lnSpc>
                <a:spcPts val="7680"/>
              </a:lnSpc>
              <a:spcBef>
                <a:spcPts val="740"/>
              </a:spcBef>
              <a:tabLst>
                <a:tab pos="2734945" algn="l"/>
                <a:tab pos="3281045" algn="l"/>
                <a:tab pos="3662045" algn="l"/>
                <a:tab pos="4229100" algn="l"/>
                <a:tab pos="4281170" algn="l"/>
              </a:tabLst>
              <a:bidi/>
            </a:pPr>
            <a:r xmlns:a="http://schemas.openxmlformats.org/drawingml/2006/main">
              <a:rPr sz="4000" spc="5" dirty="0">
                <a:latin typeface="Calibri"/>
                <a:cs typeface="Calibri"/>
              </a:rPr>
              <a:t>أداة </a:t>
            </a:r>
            <a:r xmlns:a="http://schemas.openxmlformats.org/drawingml/2006/main">
              <a:rPr sz="4000" spc="-75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الأعمال 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هي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أداة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لمقارنة 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مؤسستك 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الخاصة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6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solidFill>
                  <a:srgbClr val="1F487C"/>
                </a:solidFill>
                <a:latin typeface="Calibri"/>
                <a:cs typeface="Calibri"/>
              </a:rPr>
              <a:t>أداء</a:t>
            </a:r>
            <a:r xmlns:a="http://schemas.openxmlformats.org/drawingml/2006/main">
              <a:rPr sz="4000" spc="-10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ضد</a:t>
            </a:r>
            <a:r xmlns:a="http://schemas.openxmlformats.org/drawingml/2006/main">
              <a:rPr sz="4000" spc="-6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2160"/>
              </a:spcBef>
              <a:bidi/>
            </a:pPr>
            <a:r xmlns:a="http://schemas.openxmlformats.org/drawingml/2006/main">
              <a:rPr sz="4000" b="1" spc="-5" dirty="0">
                <a:solidFill>
                  <a:srgbClr val="548ED4"/>
                </a:solidFill>
                <a:latin typeface="Calibri"/>
                <a:cs typeface="Calibri"/>
              </a:rPr>
              <a:t>أفضل</a:t>
            </a:r>
            <a:r xmlns:a="http://schemas.openxmlformats.org/drawingml/2006/main">
              <a:rPr sz="40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10" dirty="0">
                <a:solidFill>
                  <a:srgbClr val="548ED4"/>
                </a:solidFill>
                <a:latin typeface="Calibri"/>
                <a:cs typeface="Calibri"/>
              </a:rPr>
              <a:t>الممارسات </a:t>
            </a:r>
            <a:r xmlns:a="http://schemas.openxmlformats.org/drawingml/2006/main">
              <a:rPr sz="4000" spc="-1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1197863"/>
            <a:ext cx="3636264" cy="2663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4005071"/>
            <a:ext cx="3552134" cy="283081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المقارنة المعيارية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4138"/>
            <a:ext cx="5210175" cy="556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1.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548ED4"/>
                </a:solidFill>
                <a:latin typeface="Calibri"/>
                <a:cs typeface="Calibri"/>
              </a:rPr>
              <a:t>داخلي</a:t>
            </a:r>
            <a:r xmlns:a="http://schemas.openxmlformats.org/drawingml/2006/main">
              <a:rPr sz="3000" b="1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548ED4"/>
                </a:solidFill>
                <a:latin typeface="Calibri"/>
                <a:cs typeface="Calibri"/>
              </a:rPr>
              <a:t>المقارنة المعيارية: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يقارن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أفضل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الممارسات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داخل</a:t>
            </a:r>
            <a:r xmlns:a="http://schemas.openxmlformats.org/drawingml/2006/main">
              <a:rPr sz="3000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منظمة.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يقارن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الممارسات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زيادة</a:t>
            </a:r>
            <a:r xmlns:a="http://schemas.openxmlformats.org/drawingml/2006/main">
              <a:rPr sz="3000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وقت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2700" marR="6985" algn="just">
              <a:lnSpc>
                <a:spcPct val="150100"/>
              </a:lnSpc>
              <a:spcBef>
                <a:spcPts val="720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2.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المقارنة </a:t>
            </a:r>
            <a:r xmlns:a="http://schemas.openxmlformats.org/drawingml/2006/main">
              <a:rPr sz="3000" b="1" spc="-10" dirty="0">
                <a:solidFill>
                  <a:srgbClr val="548ED4"/>
                </a:solidFill>
                <a:latin typeface="Calibri"/>
                <a:cs typeface="Calibri"/>
              </a:rPr>
              <a:t>الخارجية </a:t>
            </a:r>
            <a:r xmlns:a="http://schemas.openxmlformats.org/drawingml/2006/main">
              <a:rPr sz="3000" b="1" spc="-5" dirty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r xmlns:a="http://schemas.openxmlformats.org/drawingml/2006/main">
              <a:rPr sz="3000" b="1" spc="-6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يتضمن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مقارن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آخر</a:t>
            </a:r>
            <a:r xmlns:a="http://schemas.openxmlformats.org/drawingml/2006/main"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548ED4"/>
                </a:solidFill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584" y="1197863"/>
            <a:ext cx="3709670" cy="3289300"/>
            <a:chOff x="5434584" y="1197863"/>
            <a:chExt cx="3709670" cy="3289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4" y="3122503"/>
              <a:ext cx="3551873" cy="1364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4" y="1197863"/>
              <a:ext cx="3709416" cy="195071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2359" y="4792941"/>
            <a:ext cx="1657256" cy="19998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4584" y="4718591"/>
            <a:ext cx="1825752" cy="212832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5473"/>
            <a:ext cx="5070475" cy="566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300" dirty="0">
                <a:latin typeface="Calibri"/>
                <a:cs typeface="Calibri"/>
              </a:rPr>
              <a:t>مفيد</a:t>
            </a:r>
            <a:r xmlns:a="http://schemas.openxmlformats.org/drawingml/2006/main">
              <a:rPr sz="3300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في: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427355" indent="-415290" algn="just">
              <a:lnSpc>
                <a:spcPct val="100000"/>
              </a:lnSpc>
              <a:spcBef>
                <a:spcPts val="3170"/>
              </a:spcBef>
              <a:buAutoNum type="arabicPeriod"/>
              <a:tabLst>
                <a:tab pos="427990" algn="l"/>
              </a:tabLst>
              <a:bidi/>
            </a:pPr>
            <a:r xmlns:a="http://schemas.openxmlformats.org/drawingml/2006/main">
              <a:rPr sz="3300" dirty="0">
                <a:latin typeface="Calibri"/>
                <a:cs typeface="Calibri"/>
              </a:rPr>
              <a:t>تحديد</a:t>
            </a:r>
            <a:r xmlns:a="http://schemas.openxmlformats.org/drawingml/2006/main">
              <a:rPr sz="3300" spc="-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solidFill>
                  <a:srgbClr val="548ED4"/>
                </a:solidFill>
                <a:latin typeface="Calibri"/>
                <a:cs typeface="Calibri"/>
              </a:rPr>
              <a:t>أداء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2550">
              <a:latin typeface="Calibri"/>
              <a:cs typeface="Calibri"/>
            </a:endParaRPr>
          </a:p>
          <a:p>
            <a:pPr xmlns:a="http://schemas.openxmlformats.org/drawingml/2006/main" marL="427355" indent="-41529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27990" algn="l"/>
              </a:tabLst>
              <a:bidi/>
            </a:pPr>
            <a:r xmlns:a="http://schemas.openxmlformats.org/drawingml/2006/main">
              <a:rPr sz="3300" spc="-10" dirty="0">
                <a:latin typeface="Calibri"/>
                <a:cs typeface="Calibri"/>
              </a:rPr>
              <a:t>إعادة التقييم</a:t>
            </a:r>
            <a:r xmlns:a="http://schemas.openxmlformats.org/drawingml/2006/main">
              <a:rPr sz="3300" spc="-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solidFill>
                  <a:srgbClr val="548ED4"/>
                </a:solidFill>
                <a:latin typeface="Calibri"/>
                <a:cs typeface="Calibri"/>
              </a:rPr>
              <a:t>الموارد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60100"/>
              </a:lnSpc>
              <a:spcBef>
                <a:spcPts val="790"/>
              </a:spcBef>
              <a:buClr>
                <a:srgbClr val="000000"/>
              </a:buClr>
              <a:buAutoNum type="arabicPeriod"/>
              <a:tabLst>
                <a:tab pos="448945" algn="l"/>
                <a:tab pos="3964304" algn="l"/>
              </a:tabLst>
              <a:bidi/>
            </a:pPr>
            <a:r xmlns:a="http://schemas.openxmlformats.org/drawingml/2006/main">
              <a:rPr sz="3300" spc="-10" dirty="0">
                <a:solidFill>
                  <a:srgbClr val="548ED4"/>
                </a:solidFill>
                <a:latin typeface="Calibri"/>
                <a:cs typeface="Calibri"/>
              </a:rPr>
              <a:t>تحفيز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يخطب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تحسين؛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45" dirty="0">
                <a:solidFill>
                  <a:srgbClr val="548ED4"/>
                </a:solidFill>
                <a:latin typeface="Calibri"/>
                <a:cs typeface="Calibri"/>
              </a:rPr>
              <a:t>يحفز</a:t>
            </a:r>
            <a:r xmlns:a="http://schemas.openxmlformats.org/drawingml/2006/main"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1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5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3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dirty="0">
                <a:solidFill>
                  <a:srgbClr val="548ED4"/>
                </a:solidFill>
                <a:latin typeface="Calibri"/>
                <a:cs typeface="Calibri"/>
              </a:rPr>
              <a:t>المسابقة </a:t>
            </a:r>
            <a:r xmlns:a="http://schemas.openxmlformats.org/drawingml/2006/main">
              <a:rPr sz="3300" spc="10" dirty="0">
                <a:solidFill>
                  <a:srgbClr val="548ED4"/>
                </a:solidFill>
                <a:latin typeface="Calibri"/>
                <a:cs typeface="Calibri"/>
              </a:rPr>
              <a:t>الصحية </a:t>
            </a:r>
            <a:r xmlns:a="http://schemas.openxmlformats.org/drawingml/2006/main">
              <a:rPr sz="3300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300">
              <a:latin typeface="Calibri"/>
              <a:cs typeface="Calibri"/>
            </a:endParaRPr>
            <a:r xmlns:a="http://schemas.openxmlformats.org/drawingml/2006/main"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2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المقارنة المعيارية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595" y="5443727"/>
            <a:ext cx="2182136" cy="1414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79" y="3453357"/>
            <a:ext cx="3779519" cy="19046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1328" y="1222247"/>
            <a:ext cx="3852672" cy="204226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1925"/>
            <a:ext cx="4975860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259715" indent="-344805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1628139" algn="l"/>
                <a:tab pos="321373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مقاييس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العمليات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1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مقاسات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160"/>
              </a:spcBef>
              <a:bidi/>
            </a:pP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-</a:t>
            </a:r>
            <a:r xmlns:a="http://schemas.openxmlformats.org/drawingml/2006/main">
              <a:rPr sz="30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واضح وصريح</a:t>
            </a:r>
            <a:r xmlns:a="http://schemas.openxmlformats.org/drawingml/2006/main">
              <a:rPr sz="3000" spc="-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تفسير.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2870" y="1115059"/>
            <a:ext cx="3887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249745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بدلا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النتيجة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50665"/>
            <a:ext cx="8634730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علاجي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فعل</a:t>
            </a:r>
            <a:r xmlns:a="http://schemas.openxmlformats.org/drawingml/2006/main"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أوضح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1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حصيلة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مقاسات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160"/>
              </a:spcBef>
              <a:buChar char="-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أوسع</a:t>
            </a:r>
            <a:r xmlns:a="http://schemas.openxmlformats.org/drawingml/2006/main"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صورة.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13360" indent="-201295">
              <a:lnSpc>
                <a:spcPct val="100000"/>
              </a:lnSpc>
              <a:spcBef>
                <a:spcPts val="2165"/>
              </a:spcBef>
              <a:buClr>
                <a:srgbClr val="000000"/>
              </a:buClr>
              <a:buChar char="-"/>
              <a:tabLst>
                <a:tab pos="21399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الأسباب</a:t>
            </a:r>
            <a:r xmlns:a="http://schemas.openxmlformats.org/drawingml/2006/main">
              <a:rPr sz="3000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اجل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النتائج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يمكن أن يكون بسهولة</a:t>
            </a:r>
            <a:r xmlns:a="http://schemas.openxmlformats.org/drawingml/2006/main">
              <a:rPr sz="3000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تم شرحه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المقارنة المعيارية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1844039"/>
            <a:ext cx="2862072" cy="24475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888"/>
            <a:ext cx="4553711" cy="126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068570" cy="496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مهم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يتذكر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ركز-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تفترض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PDCA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بالفعل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مكان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لتحسين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(الجودة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تحسين).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91328" y="0"/>
            <a:ext cx="3853179" cy="6858000"/>
            <a:chOff x="5291328" y="0"/>
            <a:chExt cx="3853179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0"/>
              <a:ext cx="3701586" cy="4581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4437887"/>
              <a:ext cx="3563111" cy="2420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6687310"/>
              <a:ext cx="2630424" cy="17068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039" y="1627632"/>
            <a:ext cx="2124456" cy="39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2493264"/>
            <a:ext cx="2124456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8104" y="4078223"/>
            <a:ext cx="2124456" cy="36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751" y="4940808"/>
            <a:ext cx="2124456" cy="3962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31569"/>
            <a:ext cx="6076315" cy="561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بالتأكيد</a:t>
            </a:r>
            <a:r xmlns:a="http://schemas.openxmlformats.org/drawingml/2006/main">
              <a:rPr sz="2800" spc="5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أنت</a:t>
            </a:r>
            <a:r xmlns:a="http://schemas.openxmlformats.org/drawingml/2006/main">
              <a:rPr sz="2800" spc="5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مقارنة</a:t>
            </a:r>
            <a:r xmlns:a="http://schemas.openxmlformats.org/drawingml/2006/main">
              <a:rPr sz="2800" spc="5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5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نفس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ts val="5710"/>
              </a:lnSpc>
              <a:spcBef>
                <a:spcPts val="590"/>
              </a:spcBef>
              <a:tabLst>
                <a:tab pos="4149725" algn="l"/>
                <a:tab pos="5378450" algn="l"/>
              </a:tabLst>
              <a:bidi/>
            </a:pP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العمليات </a:t>
            </a:r>
            <a:r xmlns:a="http://schemas.openxmlformats.org/drawingml/2006/main">
              <a:rPr sz="2800" spc="-55" dirty="0">
                <a:solidFill>
                  <a:srgbClr val="4F81BC"/>
                </a:solidFill>
                <a:latin typeface="Calibri"/>
                <a:cs typeface="Calibri"/>
              </a:rPr>
              <a:t>/ </a:t>
            </a:r>
            <a:r xmlns:a="http://schemas.openxmlformats.org/drawingml/2006/main">
              <a:rPr sz="2800" spc="-45" dirty="0">
                <a:solidFill>
                  <a:srgbClr val="4F81BC"/>
                </a:solidFill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كلتا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المنظمتين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على سبيل </a:t>
            </a:r>
            <a:r xmlns:a="http://schemas.openxmlformats.org/drawingml/2006/main">
              <a:rPr sz="2800" spc="-30" dirty="0">
                <a:solidFill>
                  <a:srgbClr val="4F81BC"/>
                </a:solidFill>
                <a:latin typeface="Calibri"/>
                <a:cs typeface="Calibri"/>
              </a:rPr>
              <a:t>المثال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إذا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كنت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تعالج </a:t>
            </a:r>
            <a:r xmlns:a="http://schemas.openxmlformats.org/drawingml/2006/main"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حالات السقوط 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وحدة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العناية المركزة،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فتأكد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28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استخدم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آخر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عمليات </a:t>
            </a:r>
            <a:r xmlns:a="http://schemas.openxmlformats.org/drawingml/2006/main"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وحدات العناية المركزة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في المنظمة </a:t>
            </a:r>
            <a:r xmlns:a="http://schemas.openxmlformats.org/drawingml/2006/main"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solidFill>
                  <a:srgbClr val="548ED4"/>
                </a:solidFill>
                <a:latin typeface="Calibri"/>
                <a:cs typeface="Calibri"/>
              </a:rPr>
              <a:t>نفس</a:t>
            </a:r>
            <a:r xmlns:a="http://schemas.openxmlformats.org/drawingml/2006/main">
              <a:rPr sz="2800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حذر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يتقدم</a:t>
            </a:r>
            <a:r xmlns:a="http://schemas.openxmlformats.org/drawingml/2006/main">
              <a:rPr sz="2800" spc="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يسقط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يتم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548ED4"/>
                </a:solidFill>
                <a:latin typeface="Calibri"/>
                <a:cs typeface="Calibri"/>
              </a:rPr>
              <a:t>مقارنة</a:t>
            </a:r>
            <a:r xmlns:a="http://schemas.openxmlformats.org/drawingml/2006/main">
              <a:rPr sz="2800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solidFill>
                  <a:srgbClr val="548ED4"/>
                </a:solidFill>
                <a:latin typeface="Calibri"/>
                <a:cs typeface="Calibri"/>
              </a:rPr>
              <a:t>داخليا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المقارنة المعيارية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42888" y="1124711"/>
            <a:ext cx="2801620" cy="5733415"/>
            <a:chOff x="6342888" y="1124711"/>
            <a:chExt cx="280162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3368" y="1124711"/>
              <a:ext cx="2770631" cy="2142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368" y="3069335"/>
              <a:ext cx="2770631" cy="1944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2888" y="5013959"/>
              <a:ext cx="2801111" cy="1844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6993"/>
            <a:ext cx="237998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3400" b="1" spc="-10" dirty="0">
                <a:solidFill>
                  <a:srgbClr val="548ED4"/>
                </a:solidFill>
                <a:latin typeface="Calibri"/>
                <a:cs typeface="Calibri"/>
              </a:rPr>
              <a:t>مقدمة:</a:t>
            </a:r>
            <a:endParaRPr xmlns:a="http://schemas.openxmlformats.org/drawingml/2006/main"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786327"/>
            <a:ext cx="8994140" cy="3137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  <a:tab pos="948055" algn="l"/>
                <a:tab pos="2021839" algn="l"/>
                <a:tab pos="2673985" algn="l"/>
                <a:tab pos="4012565" algn="l"/>
                <a:tab pos="5662295" algn="l"/>
                <a:tab pos="6183630" algn="l"/>
                <a:tab pos="7741920" algn="l"/>
                <a:tab pos="8620125" algn="l"/>
              </a:tabLst>
              <a:bidi/>
            </a:pPr>
            <a:r xmlns:a="http://schemas.openxmlformats.org/drawingml/2006/main"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1 </a:t>
            </a:r>
            <a:r xmlns:a="http://schemas.openxmlformats.org/drawingml/2006/main">
              <a:rPr sz="3400" spc="5" dirty="0">
                <a:solidFill>
                  <a:srgbClr val="548ED4"/>
                </a:solidFill>
                <a:latin typeface="Calibri"/>
                <a:cs typeface="Calibri"/>
              </a:rPr>
              <a:t>7</a:t>
            </a:r>
            <a:r xmlns:a="http://schemas.openxmlformats.org/drawingml/2006/main"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60" dirty="0">
                <a:solidFill>
                  <a:srgbClr val="548ED4"/>
                </a:solidFill>
                <a:latin typeface="Calibri"/>
                <a:cs typeface="Calibri"/>
              </a:rPr>
              <a:t>سنوات </a:t>
            </a:r>
            <a:r xmlns:a="http://schemas.openxmlformats.org/drawingml/2006/main">
              <a:rPr sz="3400" spc="-15" dirty="0">
                <a:solidFill>
                  <a:srgbClr val="548ED4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400" spc="5" dirty="0">
                <a:solidFill>
                  <a:srgbClr val="548ED4"/>
                </a:solidFill>
                <a:latin typeface="Calibri"/>
                <a:cs typeface="Calibri"/>
              </a:rPr>
              <a:t>البحث </a:t>
            </a:r>
            <a:r xmlns:a="http://schemas.openxmlformats.org/drawingml/2006/main">
              <a:rPr sz="3400" spc="-65" dirty="0">
                <a:solidFill>
                  <a:srgbClr val="548ED4"/>
                </a:solidFill>
                <a:latin typeface="Calibri"/>
                <a:cs typeface="Calibri"/>
              </a:rPr>
              <a:t>السريري</a:t>
            </a:r>
            <a:r xmlns:a="http://schemas.openxmlformats.org/drawingml/2006/main"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يصبح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جزء 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2450"/>
              </a:spcBef>
              <a:bidi/>
            </a:pPr>
            <a:r xmlns:a="http://schemas.openxmlformats.org/drawingml/2006/main">
              <a:rPr sz="3400" spc="-15" dirty="0">
                <a:latin typeface="Calibri"/>
                <a:cs typeface="Calibri"/>
              </a:rPr>
              <a:t>كل يوم</a:t>
            </a:r>
            <a:r xmlns:a="http://schemas.openxmlformats.org/drawingml/2006/main">
              <a:rPr sz="34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يمارس.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marR="6350" indent="-344805">
              <a:lnSpc>
                <a:spcPct val="160100"/>
              </a:lnSpc>
              <a:spcBef>
                <a:spcPts val="815"/>
              </a:spcBef>
              <a:buFont typeface="Microsoft Sans Serif"/>
              <a:buChar char="•"/>
              <a:tabLst>
                <a:tab pos="356870" algn="l"/>
                <a:tab pos="357505" algn="l"/>
                <a:tab pos="1595120" algn="l"/>
                <a:tab pos="3098165" algn="l"/>
                <a:tab pos="5412105" algn="l"/>
                <a:tab pos="6436360" algn="l"/>
                <a:tab pos="8287384" algn="l"/>
              </a:tabLst>
              <a:bidi/>
            </a:pPr>
            <a:r xmlns:a="http://schemas.openxmlformats.org/drawingml/2006/main">
              <a:rPr sz="3400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شركة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سريعة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أفضل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دليل</a:t>
            </a:r>
            <a:r xmlns:a="http://schemas.openxmlformats.org/drawingml/2006/main">
              <a:rPr sz="34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3400" spc="-3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يمارس.</a:t>
            </a:r>
            <a:endParaRPr xmlns:a="http://schemas.openxmlformats.org/drawingml/2006/main"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854" y="147904"/>
            <a:ext cx="8085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u="none" spc="-15" dirty="0"/>
              <a:t>مبني على الأدلة</a:t>
            </a:r>
            <a:r xmlns:a="http://schemas.openxmlformats.org/drawingml/2006/main">
              <a:rPr u="none" spc="70" dirty="0"/>
              <a:t> </a:t>
            </a:r>
            <a:r xmlns:a="http://schemas.openxmlformats.org/drawingml/2006/main">
              <a:rPr u="none" spc="-10" dirty="0"/>
              <a:t>الدواء</a:t>
            </a:r>
            <a:r xmlns:a="http://schemas.openxmlformats.org/drawingml/2006/main">
              <a:rPr u="none" spc="45" dirty="0"/>
              <a:t> </a:t>
            </a:r>
            <a:r xmlns:a="http://schemas.openxmlformats.org/drawingml/2006/main">
              <a:rPr u="none" spc="-5" dirty="0"/>
              <a:t>/</a:t>
            </a:r>
            <a:r xmlns:a="http://schemas.openxmlformats.org/drawingml/2006/main">
              <a:rPr u="none" spc="-30" dirty="0"/>
              <a:t> </a:t>
            </a:r>
            <a:r xmlns:a="http://schemas.openxmlformats.org/drawingml/2006/main">
              <a:rPr u="none" spc="-15" dirty="0"/>
              <a:t>يمارس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222247"/>
            <a:ext cx="9144000" cy="2207260"/>
            <a:chOff x="0" y="1222247"/>
            <a:chExt cx="9144000" cy="22072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12391"/>
              <a:ext cx="2956351" cy="1816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39" y="1222247"/>
              <a:ext cx="3096767" cy="22067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8" y="1669993"/>
              <a:ext cx="3060191" cy="154329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2671" y="4437888"/>
            <a:ext cx="5291328" cy="125577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523" y="9098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15604"/>
            <a:ext cx="5355590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4000" spc="-15" dirty="0">
                <a:latin typeface="Calibri"/>
                <a:cs typeface="Calibri"/>
              </a:rPr>
              <a:t>الممارسة القائمة على الأدلة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"يكون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اندماج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أفضل</a:t>
            </a:r>
            <a:r xmlns:a="http://schemas.openxmlformats.org/drawingml/2006/main"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0" dirty="0">
                <a:solidFill>
                  <a:srgbClr val="548ED4"/>
                </a:solidFill>
                <a:latin typeface="Calibri"/>
                <a:cs typeface="Calibri"/>
              </a:rPr>
              <a:t>بحث</a:t>
            </a:r>
            <a:r xmlns:a="http://schemas.openxmlformats.org/drawingml/2006/main"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شهادة</a:t>
            </a:r>
            <a:r xmlns:a="http://schemas.openxmlformats.org/drawingml/2006/main">
              <a:rPr sz="4000" spc="-8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سريري</a:t>
            </a:r>
            <a:r xmlns:a="http://schemas.openxmlformats.org/drawingml/2006/main">
              <a:rPr sz="4000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خبرة</a:t>
            </a:r>
            <a:r xmlns:a="http://schemas.openxmlformats.org/drawingml/2006/main">
              <a:rPr sz="4000" spc="-8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4000" spc="-40" dirty="0">
                <a:latin typeface="Calibri"/>
                <a:cs typeface="Calibri"/>
              </a:rPr>
              <a:t> " </a:t>
            </a:r>
            <a:r xmlns:a="http://schemas.openxmlformats.org/drawingml/2006/main"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قيم المريض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"</a:t>
            </a:r>
            <a:r xmlns:a="http://schemas.openxmlformats.org/drawingml/2006/main">
              <a:rPr sz="4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.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54" y="147904"/>
            <a:ext cx="8085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مبني على الأدلة</a:t>
            </a:r>
            <a:r xmlns:a="http://schemas.openxmlformats.org/drawingml/2006/main">
              <a:rPr sz="44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الدواء</a:t>
            </a:r>
            <a:r xmlns:a="http://schemas.openxmlformats.org/drawingml/2006/main">
              <a:rPr sz="4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 xmlns:a="http://schemas.openxmlformats.org/drawingml/2006/main"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يمارس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171" y="1135247"/>
            <a:ext cx="2640027" cy="186093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9098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3285742"/>
            <a:ext cx="3529584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8722"/>
            <a:ext cx="5069205" cy="591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التركيز على PDCA</a:t>
            </a:r>
            <a:r xmlns:a="http://schemas.openxmlformats.org/drawingml/2006/main">
              <a:rPr sz="2800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يقترب</a:t>
            </a:r>
            <a:r xmlns:a="http://schemas.openxmlformats.org/drawingml/2006/main">
              <a:rPr sz="2800" spc="1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spc="20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مثل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ct val="160100"/>
              </a:lnSpc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مفيد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ليس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عملية،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بالرغم من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PDSA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(ديمينغ)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(يخطط،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يفعل،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يذاكر،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يمثل)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PDCA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(شيوهارت)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(الخطة،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يفعل،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التحقق،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التصرف)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عناصر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بالتساوي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حسنا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جديد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تصميم</a:t>
            </a:r>
            <a:r xmlns:a="http://schemas.openxmlformats.org/drawingml/2006/main">
              <a:rPr sz="2800" spc="6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إعادة التصميم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المشاريع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(جودة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تخطيط).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22391" y="21335"/>
            <a:ext cx="3721735" cy="6837045"/>
            <a:chOff x="5422391" y="21335"/>
            <a:chExt cx="3721735" cy="6837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3" y="21335"/>
              <a:ext cx="3566160" cy="32892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3" y="3307080"/>
              <a:ext cx="3709416" cy="35509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1" y="6629398"/>
              <a:ext cx="3721607" cy="2286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" y="1341119"/>
            <a:ext cx="4319016" cy="45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800" y="1990344"/>
            <a:ext cx="2124455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6784" y="2654807"/>
            <a:ext cx="1274064" cy="457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4078223"/>
            <a:ext cx="2121408" cy="365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7272" y="4797552"/>
            <a:ext cx="2121407" cy="365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327" y="5443728"/>
            <a:ext cx="2124456" cy="39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6166103"/>
            <a:ext cx="2124456" cy="36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095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27632"/>
              <a:ext cx="3791712" cy="220065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062471"/>
            <a:ext cx="9144000" cy="795655"/>
            <a:chOff x="0" y="6062471"/>
            <a:chExt cx="9144000" cy="795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231" y="6452615"/>
              <a:ext cx="1801368" cy="4053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62471"/>
              <a:ext cx="9144000" cy="795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92870" cy="3611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سيجما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التباين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6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مكتب إدارة البيانات الشخصية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ينقص؛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"جودة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أَثْمَر،"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نسبة مئوية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(معايير الجودة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التي تم تحقيقها)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تزداد؛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"تكاليف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الجودة"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(COQ)،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على سبيل المثال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عمليات التفتيش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بيانات القياس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"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تكاليف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فقير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جودة"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(كوبك)،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مثلا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إعادة العمل،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التكرارات،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سوء الممارسة،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إدارة،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إلخ.،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ينقص.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45407"/>
            <a:ext cx="9122484" cy="32125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15" y="2350013"/>
            <a:ext cx="676405" cy="3049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2517</Words>
  <Application>Microsoft Office PowerPoint</Application>
  <PresentationFormat>On-screen Show (4:3)</PresentationFormat>
  <Paragraphs>301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Rounded MT Bold</vt:lpstr>
      <vt:lpstr>Arial Unicode MS</vt:lpstr>
      <vt:lpstr>Calibri</vt:lpstr>
      <vt:lpstr>Candara</vt:lpstr>
      <vt:lpstr>Microsoft Sans Serif</vt:lpstr>
      <vt:lpstr>Times New Roman</vt:lpstr>
      <vt:lpstr>Wingdings</vt:lpstr>
      <vt:lpstr>Office Theme</vt:lpstr>
      <vt:lpstr>PowerPoint Presentation</vt:lpstr>
      <vt:lpstr>What is meant by performance  improvement?</vt:lpstr>
      <vt:lpstr>  Characteristics of all PI approaches </vt:lpstr>
      <vt:lpstr>  Characteristics of all PI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Accelerated/ Rapid Cycle Change Approach </vt:lpstr>
      <vt:lpstr> Accelerated/ Rapid Cycle Change Approach </vt:lpstr>
      <vt:lpstr>Lean Thinking Approach</vt:lpstr>
      <vt:lpstr>Lean Thinking Approach</vt:lpstr>
      <vt:lpstr>7 types of wastes in work place</vt:lpstr>
      <vt:lpstr>The 7 wastes</vt:lpstr>
      <vt:lpstr>I. Value Stream Mapping</vt:lpstr>
      <vt:lpstr>PowerPoint Presentation</vt:lpstr>
      <vt:lpstr>PowerPoint Presentation</vt:lpstr>
      <vt:lpstr>5S tool</vt:lpstr>
      <vt:lpstr>5S: Sort-Set-Shine-Standardize-Sustain</vt:lpstr>
      <vt:lpstr>PowerPoint Presentation</vt:lpstr>
      <vt:lpstr>Example of 5S activities</vt:lpstr>
      <vt:lpstr>Target of 5S</vt:lpstr>
      <vt:lpstr>PowerPoint Presentation</vt:lpstr>
      <vt:lpstr>PowerPoint Presentation</vt:lpstr>
      <vt:lpstr>PowerPoint Presentation</vt:lpstr>
      <vt:lpstr>PowerPoint Presentation</vt:lpstr>
      <vt:lpstr>Concept of Performance Measurement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Indicator Selection/Development</vt:lpstr>
      <vt:lpstr>Types of performance indicators</vt:lpstr>
      <vt:lpstr>Types of performance indicators</vt:lpstr>
      <vt:lpstr>Types of performance indicators</vt:lpstr>
      <vt:lpstr>Types of performance indicators</vt:lpstr>
      <vt:lpstr>Structure Examples</vt:lpstr>
      <vt:lpstr>PowerPoint Presentation</vt:lpstr>
      <vt:lpstr>Types of performance indicators</vt:lpstr>
      <vt:lpstr>Types of performance indicators</vt:lpstr>
      <vt:lpstr>Indicator Development</vt:lpstr>
      <vt:lpstr>  Purpose and Intended use </vt:lpstr>
      <vt:lpstr>  How to write a 'good' indicator </vt:lpstr>
      <vt:lpstr>Characteristics of a performance measure</vt:lpstr>
      <vt:lpstr>PowerPoint Presentation</vt:lpstr>
      <vt:lpstr>Characteristics of a performance measure</vt:lpstr>
      <vt:lpstr>  Types of Data Analysis </vt:lpstr>
      <vt:lpstr>  Initial Analysis </vt:lpstr>
      <vt:lpstr>  Initial Analysis </vt:lpstr>
      <vt:lpstr>  Initial Analysis </vt:lpstr>
      <vt:lpstr>Intensive analysis</vt:lpstr>
      <vt:lpstr>Intensive analysis</vt:lpstr>
      <vt:lpstr>  Benchmarking </vt:lpstr>
      <vt:lpstr>  Benchmarking </vt:lpstr>
      <vt:lpstr>  Benchmarking </vt:lpstr>
      <vt:lpstr>  Benchmarking </vt:lpstr>
      <vt:lpstr>  Benchmarking </vt:lpstr>
      <vt:lpstr>Evidence-based Medicine /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Mujdi Alzoubi</cp:lastModifiedBy>
  <cp:revision>2</cp:revision>
  <dcterms:created xsi:type="dcterms:W3CDTF">2023-11-19T22:06:02Z</dcterms:created>
  <dcterms:modified xsi:type="dcterms:W3CDTF">2023-12-08T21:19:18Z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2023-11-19T00:00:00Z</vt:filetime>
  </property>
</Properties>
</file>