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307" r:id="rId40"/>
    <p:sldId id="308" r:id="rId41"/>
    <p:sldId id="309" r:id="rId42"/>
  </p:sldIdLst>
  <p:sldSz cx="9144000" cy="6858000" type="screen4x3"/>
  <p:notesSz cx="9144000" cy="6858000"/>
  <p:defaultTextStyle>
    <a:defPPr>
      <a:defRPr lang="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1433" y="4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-14223" y="111963"/>
            <a:ext cx="9172446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1176" y="119252"/>
            <a:ext cx="9169400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2713736"/>
            <a:ext cx="4631690" cy="1606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7" Type="http://schemas.openxmlformats.org/officeDocument/2006/relationships/image" Target="../media/image58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2.jp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g"/><Relationship Id="rId3" Type="http://schemas.openxmlformats.org/officeDocument/2006/relationships/image" Target="../media/image64.jpg"/><Relationship Id="rId7" Type="http://schemas.openxmlformats.org/officeDocument/2006/relationships/image" Target="../media/image68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jpg"/><Relationship Id="rId11" Type="http://schemas.openxmlformats.org/officeDocument/2006/relationships/image" Target="../media/image72.jpg"/><Relationship Id="rId5" Type="http://schemas.openxmlformats.org/officeDocument/2006/relationships/image" Target="../media/image66.jpg"/><Relationship Id="rId10" Type="http://schemas.openxmlformats.org/officeDocument/2006/relationships/image" Target="../media/image71.jpg"/><Relationship Id="rId4" Type="http://schemas.openxmlformats.org/officeDocument/2006/relationships/image" Target="../media/image65.jpg"/><Relationship Id="rId9" Type="http://schemas.openxmlformats.org/officeDocument/2006/relationships/image" Target="../media/image7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76.jpg"/><Relationship Id="rId4" Type="http://schemas.openxmlformats.org/officeDocument/2006/relationships/image" Target="../media/image7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58.pn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jpg"/><Relationship Id="rId7" Type="http://schemas.openxmlformats.org/officeDocument/2006/relationships/image" Target="../media/image91.pn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0.png"/><Relationship Id="rId11" Type="http://schemas.openxmlformats.org/officeDocument/2006/relationships/image" Target="../media/image94.png"/><Relationship Id="rId5" Type="http://schemas.openxmlformats.org/officeDocument/2006/relationships/image" Target="../media/image89.jpg"/><Relationship Id="rId10" Type="http://schemas.openxmlformats.org/officeDocument/2006/relationships/image" Target="../media/image58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7" Type="http://schemas.openxmlformats.org/officeDocument/2006/relationships/image" Target="../media/image58.png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9.png"/><Relationship Id="rId5" Type="http://schemas.openxmlformats.org/officeDocument/2006/relationships/image" Target="../media/image98.jpg"/><Relationship Id="rId4" Type="http://schemas.openxmlformats.org/officeDocument/2006/relationships/image" Target="../media/image9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7" Type="http://schemas.openxmlformats.org/officeDocument/2006/relationships/image" Target="../media/image58.pn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7.png"/><Relationship Id="rId7" Type="http://schemas.openxmlformats.org/officeDocument/2006/relationships/image" Target="../media/image58.pn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png"/><Relationship Id="rId5" Type="http://schemas.openxmlformats.org/officeDocument/2006/relationships/image" Target="../media/image109.jpg"/><Relationship Id="rId4" Type="http://schemas.openxmlformats.org/officeDocument/2006/relationships/image" Target="../media/image10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4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jpg"/><Relationship Id="rId3" Type="http://schemas.openxmlformats.org/officeDocument/2006/relationships/image" Target="../media/image116.png"/><Relationship Id="rId7" Type="http://schemas.openxmlformats.org/officeDocument/2006/relationships/image" Target="../media/image119.png"/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5" Type="http://schemas.openxmlformats.org/officeDocument/2006/relationships/image" Target="../media/image118.png"/><Relationship Id="rId10" Type="http://schemas.openxmlformats.org/officeDocument/2006/relationships/image" Target="../media/image122.png"/><Relationship Id="rId4" Type="http://schemas.openxmlformats.org/officeDocument/2006/relationships/image" Target="../media/image117.png"/><Relationship Id="rId9" Type="http://schemas.openxmlformats.org/officeDocument/2006/relationships/image" Target="../media/image1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125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7.jpg"/><Relationship Id="rId7" Type="http://schemas.openxmlformats.org/officeDocument/2006/relationships/image" Target="../media/image131.png"/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0.png"/><Relationship Id="rId5" Type="http://schemas.openxmlformats.org/officeDocument/2006/relationships/image" Target="../media/image129.jpg"/><Relationship Id="rId4" Type="http://schemas.openxmlformats.org/officeDocument/2006/relationships/image" Target="../media/image128.jpg"/><Relationship Id="rId9" Type="http://schemas.openxmlformats.org/officeDocument/2006/relationships/image" Target="../media/image13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5.jpg"/><Relationship Id="rId7" Type="http://schemas.openxmlformats.org/officeDocument/2006/relationships/image" Target="../media/image139.jpg"/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8.jpg"/><Relationship Id="rId5" Type="http://schemas.openxmlformats.org/officeDocument/2006/relationships/image" Target="../media/image137.jpg"/><Relationship Id="rId4" Type="http://schemas.openxmlformats.org/officeDocument/2006/relationships/image" Target="../media/image136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2" Type="http://schemas.openxmlformats.org/officeDocument/2006/relationships/image" Target="../media/image14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g"/><Relationship Id="rId7" Type="http://schemas.openxmlformats.org/officeDocument/2006/relationships/image" Target="../media/image58.png"/><Relationship Id="rId2" Type="http://schemas.openxmlformats.org/officeDocument/2006/relationships/image" Target="../media/image15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5" Type="http://schemas.openxmlformats.org/officeDocument/2006/relationships/image" Target="../media/image155.jpg"/><Relationship Id="rId4" Type="http://schemas.openxmlformats.org/officeDocument/2006/relationships/image" Target="../media/image15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jpg"/><Relationship Id="rId3" Type="http://schemas.openxmlformats.org/officeDocument/2006/relationships/image" Target="../media/image158.jpg"/><Relationship Id="rId7" Type="http://schemas.openxmlformats.org/officeDocument/2006/relationships/image" Target="../media/image156.png"/><Relationship Id="rId2" Type="http://schemas.openxmlformats.org/officeDocument/2006/relationships/image" Target="../media/image15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160.jpg"/><Relationship Id="rId4" Type="http://schemas.openxmlformats.org/officeDocument/2006/relationships/image" Target="../media/image159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jpg"/><Relationship Id="rId2" Type="http://schemas.openxmlformats.org/officeDocument/2006/relationships/image" Target="../media/image16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2678" y="1487500"/>
            <a:ext cx="770509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4400" b="0" u="none" spc="-100" dirty="0">
                <a:solidFill>
                  <a:srgbClr val="1F487C"/>
                </a:solidFill>
                <a:latin typeface="Times New Roman"/>
                <a:cs typeface="Times New Roman"/>
              </a:rPr>
              <a:t>الفصل الثاني:</a:t>
            </a:r>
            <a:r xmlns:a="http://schemas.openxmlformats.org/drawingml/2006/main">
              <a:rPr sz="4400" b="0" u="none" spc="-1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4400" b="0" u="none" spc="-105" dirty="0">
                <a:solidFill>
                  <a:srgbClr val="1F487C"/>
                </a:solidFill>
                <a:latin typeface="Times New Roman"/>
                <a:cs typeface="Times New Roman"/>
              </a:rPr>
              <a:t>استراتيجي</a:t>
            </a:r>
            <a:r xmlns:a="http://schemas.openxmlformats.org/drawingml/2006/main">
              <a:rPr sz="4400" b="0" u="none" spc="-1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4400" b="0" u="none" spc="-114" dirty="0">
                <a:solidFill>
                  <a:srgbClr val="1F487C"/>
                </a:solidFill>
                <a:latin typeface="Times New Roman"/>
                <a:cs typeface="Times New Roman"/>
              </a:rPr>
              <a:t>قيادة</a:t>
            </a:r>
            <a:endParaRPr xmlns:a="http://schemas.openxmlformats.org/drawingml/2006/main" sz="4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2276855"/>
            <a:ext cx="9144000" cy="4581525"/>
            <a:chOff x="0" y="2276855"/>
            <a:chExt cx="9144000" cy="45815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566415"/>
              <a:ext cx="9144000" cy="42915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5567" y="2276855"/>
              <a:ext cx="6839711" cy="1524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803224"/>
            <a:ext cx="6075045" cy="56261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10"/>
              </a:spcBef>
              <a:bidi/>
            </a:pPr>
            <a:r xmlns:a="http://schemas.openxmlformats.org/drawingml/2006/main">
              <a:rPr sz="3400" dirty="0">
                <a:solidFill>
                  <a:srgbClr val="1F487C"/>
                </a:solidFill>
                <a:latin typeface="Calibri"/>
                <a:cs typeface="Calibri"/>
              </a:rPr>
              <a:t>1.</a:t>
            </a:r>
            <a:r xmlns:a="http://schemas.openxmlformats.org/drawingml/2006/main">
              <a:rPr sz="3400" spc="-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400" spc="-10" dirty="0">
                <a:solidFill>
                  <a:srgbClr val="1F487C"/>
                </a:solidFill>
                <a:latin typeface="Calibri"/>
                <a:cs typeface="Calibri"/>
              </a:rPr>
              <a:t>يتوقع:</a:t>
            </a:r>
            <a:endParaRPr xmlns:a="http://schemas.openxmlformats.org/drawingml/2006/main" sz="3400">
              <a:latin typeface="Calibri"/>
              <a:cs typeface="Calibri"/>
            </a:endParaRPr>
          </a:p>
          <a:p>
            <a:pPr xmlns:a="http://schemas.openxmlformats.org/drawingml/2006/main" marL="356870" indent="-344805">
              <a:lnSpc>
                <a:spcPct val="100000"/>
              </a:lnSpc>
              <a:spcBef>
                <a:spcPts val="2860"/>
              </a:spcBef>
              <a:buFont typeface="Arial"/>
              <a:buChar char="•"/>
              <a:tabLst>
                <a:tab pos="356870" algn="l"/>
                <a:tab pos="357505" algn="l"/>
              </a:tabLst>
              <a:bidi/>
            </a:pPr>
            <a:r xmlns:a="http://schemas.openxmlformats.org/drawingml/2006/main">
              <a:rPr sz="3400" spc="5" dirty="0">
                <a:latin typeface="Calibri"/>
                <a:cs typeface="Calibri"/>
              </a:rPr>
              <a:t>يرى</a:t>
            </a:r>
            <a:r xmlns:a="http://schemas.openxmlformats.org/drawingml/2006/main">
              <a:rPr sz="3400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400" dirty="0">
                <a:latin typeface="Calibri"/>
                <a:cs typeface="Calibri"/>
              </a:rPr>
              <a:t>ما هو</a:t>
            </a:r>
            <a:r xmlns:a="http://schemas.openxmlformats.org/drawingml/2006/main">
              <a:rPr sz="3400" spc="-1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400" spc="5" dirty="0">
                <a:latin typeface="Calibri"/>
                <a:cs typeface="Calibri"/>
              </a:rPr>
              <a:t>للأمام.</a:t>
            </a:r>
            <a:endParaRPr xmlns:a="http://schemas.openxmlformats.org/drawingml/2006/main" sz="3400">
              <a:latin typeface="Calibri"/>
              <a:cs typeface="Calibri"/>
            </a:endParaRPr>
          </a:p>
          <a:p>
            <a:pPr xmlns:a="http://schemas.openxmlformats.org/drawingml/2006/main" marL="356870" marR="5715" indent="-344805">
              <a:lnSpc>
                <a:spcPct val="150100"/>
              </a:lnSpc>
              <a:spcBef>
                <a:spcPts val="815"/>
              </a:spcBef>
              <a:buFont typeface="Arial"/>
              <a:buChar char="•"/>
              <a:tabLst>
                <a:tab pos="356870" algn="l"/>
                <a:tab pos="357505" algn="l"/>
                <a:tab pos="1490980" algn="l"/>
                <a:tab pos="2548890" algn="l"/>
                <a:tab pos="2991485" algn="l"/>
                <a:tab pos="3762375" algn="l"/>
                <a:tab pos="5344795" algn="l"/>
              </a:tabLst>
              <a:bidi/>
            </a:pPr>
            <a:r xmlns:a="http://schemas.openxmlformats.org/drawingml/2006/main">
              <a:rPr sz="3400" dirty="0">
                <a:latin typeface="Calibri"/>
                <a:cs typeface="Calibri"/>
              </a:rPr>
              <a:t>يعرف</a:t>
            </a:r>
            <a:r xmlns:a="http://schemas.openxmlformats.org/drawingml/2006/main">
              <a:rPr sz="3400" spc="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-4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400" spc="-10" dirty="0">
                <a:latin typeface="Calibri"/>
                <a:cs typeface="Calibri"/>
              </a:rPr>
              <a:t>ما </a:t>
            </a:r>
            <a:r xmlns:a="http://schemas.openxmlformats.org/drawingml/2006/main">
              <a:rPr sz="3400" spc="-25" dirty="0">
                <a:latin typeface="Calibri"/>
                <a:cs typeface="Calibri"/>
              </a:rPr>
              <a:t>الذي </a:t>
            </a:r>
            <a:r xmlns:a="http://schemas.openxmlformats.org/drawingml/2006/main">
              <a:rPr sz="3400" spc="-15" dirty="0">
                <a:latin typeface="Calibri"/>
                <a:cs typeface="Calibri"/>
              </a:rPr>
              <a:t>لا </a:t>
            </a:r>
            <a:r xmlns:a="http://schemas.openxmlformats.org/drawingml/2006/main">
              <a:rPr sz="3400" spc="-10" dirty="0">
                <a:solidFill>
                  <a:srgbClr val="1F487C"/>
                </a:solidFill>
                <a:latin typeface="Calibri"/>
                <a:cs typeface="Calibri"/>
              </a:rPr>
              <a:t>يعمل </a:t>
            </a:r>
            <a:r xmlns:a="http://schemas.openxmlformats.org/drawingml/2006/main">
              <a:rPr sz="3400" dirty="0">
                <a:solidFill>
                  <a:srgbClr val="1F487C"/>
                </a:solidFill>
                <a:latin typeface="Calibri"/>
                <a:cs typeface="Calibri"/>
              </a:rPr>
              <a:t>بشكل </a:t>
            </a:r>
            <a:r xmlns:a="http://schemas.openxmlformats.org/drawingml/2006/main">
              <a:rPr sz="3400" spc="-20" dirty="0">
                <a:solidFill>
                  <a:srgbClr val="1F487C"/>
                </a:solidFill>
                <a:latin typeface="Calibri"/>
                <a:cs typeface="Calibri"/>
              </a:rPr>
              <a:t>جيد </a:t>
            </a:r>
            <a:r xmlns:a="http://schemas.openxmlformats.org/drawingml/2006/main">
              <a:rPr sz="3400" spc="5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3400" dirty="0">
                <a:latin typeface="Calibri"/>
                <a:cs typeface="Calibri"/>
              </a:rPr>
              <a:t>الداخل</a:t>
            </a:r>
            <a:r xmlns:a="http://schemas.openxmlformats.org/drawingml/2006/main">
              <a:rPr sz="34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-35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-5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-25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400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20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400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400" spc="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400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400" spc="-15" dirty="0">
                <a:latin typeface="Calibri"/>
                <a:cs typeface="Calibri"/>
              </a:rPr>
              <a:t>منظمة.</a:t>
            </a:r>
            <a:endParaRPr xmlns:a="http://schemas.openxmlformats.org/drawingml/2006/main" sz="3400">
              <a:latin typeface="Calibri"/>
              <a:cs typeface="Calibri"/>
            </a:endParaRPr>
          </a:p>
          <a:p>
            <a:pPr xmlns:a="http://schemas.openxmlformats.org/drawingml/2006/main" marL="356870" marR="5080" indent="-344805">
              <a:lnSpc>
                <a:spcPct val="150100"/>
              </a:lnSpc>
              <a:spcBef>
                <a:spcPts val="815"/>
              </a:spcBef>
              <a:buFont typeface="Arial"/>
              <a:buChar char="•"/>
              <a:tabLst>
                <a:tab pos="356870" algn="l"/>
                <a:tab pos="357505" algn="l"/>
                <a:tab pos="1436370" algn="l"/>
                <a:tab pos="2305050" algn="l"/>
                <a:tab pos="4655820" algn="l"/>
              </a:tabLst>
              <a:bidi/>
            </a:pPr>
            <a:r xmlns:a="http://schemas.openxmlformats.org/drawingml/2006/main">
              <a:rPr sz="3400" spc="-40" dirty="0">
                <a:latin typeface="Calibri"/>
                <a:cs typeface="Calibri"/>
              </a:rPr>
              <a:t>يقرأ</a:t>
            </a:r>
            <a:r xmlns:a="http://schemas.openxmlformats.org/drawingml/2006/main">
              <a:rPr sz="34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400" spc="-1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4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400" spc="5" dirty="0">
                <a:latin typeface="Calibri"/>
                <a:cs typeface="Calibri"/>
              </a:rPr>
              <a:t>ملائم</a:t>
            </a:r>
            <a:r xmlns:a="http://schemas.openxmlformats.org/drawingml/2006/main">
              <a:rPr sz="34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-4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-6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400" spc="-25" dirty="0">
                <a:latin typeface="Calibri"/>
                <a:cs typeface="Calibri"/>
              </a:rPr>
              <a:t>المجلة </a:t>
            </a:r>
            <a:r xmlns:a="http://schemas.openxmlformats.org/drawingml/2006/main">
              <a:rPr sz="3400" spc="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4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400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400" dirty="0">
                <a:solidFill>
                  <a:srgbClr val="1F487C"/>
                </a:solidFill>
                <a:latin typeface="Calibri"/>
                <a:cs typeface="Calibri"/>
              </a:rPr>
              <a:t>التقارير </a:t>
            </a:r>
            <a:r xmlns:a="http://schemas.openxmlformats.org/drawingml/2006/main">
              <a:rPr sz="3400" dirty="0">
                <a:latin typeface="Calibri"/>
                <a:cs typeface="Calibri"/>
              </a:rPr>
              <a:t>.</a:t>
            </a:r>
            <a:endParaRPr xmlns:a="http://schemas.openxmlformats.org/drawingml/2006/main" sz="3400">
              <a:latin typeface="Calibri"/>
              <a:cs typeface="Calibri"/>
            </a:endParaRPr>
          </a:p>
          <a:p>
            <a:pPr xmlns:a="http://schemas.openxmlformats.org/drawingml/2006/main" marL="356870" indent="-344805">
              <a:lnSpc>
                <a:spcPct val="100000"/>
              </a:lnSpc>
              <a:spcBef>
                <a:spcPts val="2855"/>
              </a:spcBef>
              <a:buFont typeface="Arial"/>
              <a:buChar char="•"/>
              <a:tabLst>
                <a:tab pos="356870" algn="l"/>
                <a:tab pos="357505" algn="l"/>
              </a:tabLst>
              <a:bidi/>
            </a:pPr>
            <a:r xmlns:a="http://schemas.openxmlformats.org/drawingml/2006/main">
              <a:rPr sz="3400" spc="-5" dirty="0">
                <a:solidFill>
                  <a:srgbClr val="1F487C"/>
                </a:solidFill>
                <a:latin typeface="Calibri"/>
                <a:cs typeface="Calibri"/>
              </a:rPr>
              <a:t>شبكة</a:t>
            </a:r>
            <a:r xmlns:a="http://schemas.openxmlformats.org/drawingml/2006/main">
              <a:rPr sz="3400" spc="-9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400" spc="10" dirty="0">
                <a:latin typeface="Calibri"/>
                <a:cs typeface="Calibri"/>
              </a:rPr>
              <a:t>مع</a:t>
            </a:r>
            <a:r xmlns:a="http://schemas.openxmlformats.org/drawingml/2006/main">
              <a:rPr sz="3400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400" dirty="0">
                <a:latin typeface="Calibri"/>
                <a:cs typeface="Calibri"/>
              </a:rPr>
              <a:t>آحرون</a:t>
            </a:r>
            <a:r xmlns:a="http://schemas.openxmlformats.org/drawingml/2006/main">
              <a:rPr sz="3400" spc="-9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400" spc="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34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400" spc="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400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400" spc="5" dirty="0">
                <a:latin typeface="Calibri"/>
                <a:cs typeface="Calibri"/>
              </a:rPr>
              <a:t>مجال.</a:t>
            </a:r>
            <a:endParaRPr xmlns:a="http://schemas.openxmlformats.org/drawingml/2006/main" sz="3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29688" y="49530"/>
            <a:ext cx="449834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0"/>
              </a:spcBef>
              <a:bidi/>
            </a:pPr>
            <a:r xmlns:a="http://schemas.openxmlformats.org/drawingml/2006/main">
              <a:rPr sz="4400" b="0" u="none" spc="-35" dirty="0">
                <a:latin typeface="Times New Roman"/>
                <a:cs typeface="Times New Roman"/>
              </a:rPr>
              <a:t>القادة</a:t>
            </a:r>
            <a:r xmlns:a="http://schemas.openxmlformats.org/drawingml/2006/main">
              <a:rPr sz="4400" b="0" u="none" spc="-30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sz="4400" b="0" u="none" spc="-265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sz="4400" b="0" u="none" spc="-215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sz="4400" b="0" u="none" spc="-90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sz="4400" b="0" u="none" spc="-55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sz="4400" b="0" u="none" spc="-650" dirty="0">
                <a:latin typeface="Trebuchet MS"/>
                <a:cs typeface="Trebuchet MS"/>
              </a:rPr>
              <a:t>​ </a:t>
            </a:r>
            <a:r xmlns:a="http://schemas.openxmlformats.org/drawingml/2006/main">
              <a:rPr sz="4400" b="0" u="none" spc="-204" dirty="0">
                <a:latin typeface="Trebuchet MS"/>
                <a:cs typeface="Trebuchet MS"/>
              </a:rPr>
              <a:t> </a:t>
            </a:r>
            <a:r xmlns:a="http://schemas.openxmlformats.org/drawingml/2006/main">
              <a:rPr sz="4400" b="0" u="none" spc="-95" dirty="0">
                <a:latin typeface="Times New Roman"/>
                <a:cs typeface="Times New Roman"/>
              </a:rPr>
              <a:t>مهارات</a:t>
            </a:r>
            <a:r xmlns:a="http://schemas.openxmlformats.org/drawingml/2006/main">
              <a:rPr sz="4400" b="0" u="none" spc="-114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sz="4400" b="0" u="none" spc="-180" dirty="0">
                <a:latin typeface="Times New Roman"/>
                <a:cs typeface="Times New Roman"/>
              </a:rPr>
              <a:t>​</a:t>
            </a:r>
            <a:endParaRPr xmlns:a="http://schemas.openxmlformats.org/drawingml/2006/main" sz="4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6264" y="908303"/>
            <a:ext cx="5507735" cy="178612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6959" y="4879847"/>
            <a:ext cx="2987040" cy="19781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35743" y="3022507"/>
            <a:ext cx="2082816" cy="147634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523" y="83972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104138"/>
            <a:ext cx="5498465" cy="4910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algn="just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600" spc="-5" dirty="0">
                <a:solidFill>
                  <a:srgbClr val="1F487C"/>
                </a:solidFill>
                <a:latin typeface="Calibri"/>
                <a:cs typeface="Calibri"/>
              </a:rPr>
              <a:t>2.</a:t>
            </a:r>
            <a:r xmlns:a="http://schemas.openxmlformats.org/drawingml/2006/main">
              <a:rPr sz="3600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600" spc="-5" dirty="0">
                <a:solidFill>
                  <a:srgbClr val="1F487C"/>
                </a:solidFill>
                <a:latin typeface="Calibri"/>
                <a:cs typeface="Calibri"/>
              </a:rPr>
              <a:t>تحدي: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 xmlns:a="http://schemas.openxmlformats.org/drawingml/2006/main" marL="356870" marR="6985" indent="-344805" algn="just">
              <a:lnSpc>
                <a:spcPct val="150100"/>
              </a:lnSpc>
              <a:spcBef>
                <a:spcPts val="860"/>
              </a:spcBef>
              <a:buFont typeface="Arial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600" spc="-5" dirty="0">
                <a:solidFill>
                  <a:srgbClr val="1F487C"/>
                </a:solidFill>
                <a:latin typeface="Calibri"/>
                <a:cs typeface="Calibri"/>
              </a:rPr>
              <a:t>تحدي </a:t>
            </a:r>
            <a:r xmlns:a="http://schemas.openxmlformats.org/drawingml/2006/main">
              <a:rPr sz="3600" spc="-15" dirty="0">
                <a:solidFill>
                  <a:srgbClr val="1F487C"/>
                </a:solidFill>
                <a:latin typeface="Calibri"/>
                <a:cs typeface="Calibri"/>
              </a:rPr>
              <a:t>الافتراضات</a:t>
            </a:r>
            <a:r xmlns:a="http://schemas.openxmlformats.org/drawingml/2006/main">
              <a:rPr sz="3600" spc="-10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80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الآخرين.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هؤلاء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الأفراد</a:t>
            </a:r>
            <a:r xmlns:a="http://schemas.openxmlformats.org/drawingml/2006/main">
              <a:rPr sz="3600" spc="-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يجب</a:t>
            </a:r>
            <a:r xmlns:a="http://schemas.openxmlformats.org/drawingml/2006/main">
              <a:rPr sz="36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مشجعة.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 xmlns:a="http://schemas.openxmlformats.org/drawingml/2006/main" marL="356870" marR="5080" indent="-344805" algn="just">
              <a:lnSpc>
                <a:spcPct val="150000"/>
              </a:lnSpc>
              <a:spcBef>
                <a:spcPts val="865"/>
              </a:spcBef>
              <a:buFont typeface="Arial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600" spc="-5" dirty="0">
                <a:latin typeface="Calibri"/>
                <a:cs typeface="Calibri"/>
              </a:rPr>
              <a:t>تحدي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التقارير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30" dirty="0">
                <a:latin typeface="Calibri"/>
                <a:cs typeface="Calibri"/>
              </a:rPr>
              <a:t>أنت</a:t>
            </a:r>
            <a:r xmlns:a="http://schemas.openxmlformats.org/drawingml/2006/main">
              <a:rPr sz="3600" spc="-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حاضر.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tabLst>
                <a:tab pos="2353310" algn="l"/>
                <a:tab pos="9156065" algn="l"/>
              </a:tabLst>
              <a:bidi/>
            </a:pPr>
            <a:r xmlns:a="http://schemas.openxmlformats.org/drawingml/2006/main">
              <a:rPr sz="4400" b="0" spc="-5" dirty="0">
                <a:latin typeface="Times New Roman"/>
                <a:cs typeface="Times New Roman"/>
              </a:rPr>
              <a:t>  </a:t>
            </a:r>
            <a:r xmlns:a="http://schemas.openxmlformats.org/drawingml/2006/main">
              <a:rPr sz="4400" b="0" spc="-155" dirty="0">
                <a:latin typeface="Times New Roman"/>
                <a:cs typeface="Times New Roman"/>
              </a:rPr>
              <a:t>القادة</a:t>
            </a:r>
            <a:r xmlns:a="http://schemas.openxmlformats.org/drawingml/2006/main">
              <a:rPr sz="4400" b="0" spc="-40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sz="4400" b="0" spc="-20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sz="4400" b="0" spc="-650" dirty="0">
                <a:latin typeface="Trebuchet MS"/>
                <a:cs typeface="Trebuchet MS"/>
              </a:rPr>
              <a:t>​</a:t>
            </a:r>
            <a:r xmlns:a="http://schemas.openxmlformats.org/drawingml/2006/main">
              <a:rPr sz="4400" b="0" spc="-210" dirty="0">
                <a:latin typeface="Trebuchet MS"/>
                <a:cs typeface="Trebuchet MS"/>
              </a:rPr>
              <a:t> </a:t>
            </a:r>
            <a:r xmlns:a="http://schemas.openxmlformats.org/drawingml/2006/main">
              <a:rPr sz="4400" b="0" spc="-95" dirty="0">
                <a:latin typeface="Times New Roman"/>
                <a:cs typeface="Times New Roman"/>
              </a:rPr>
              <a:t>مهارات</a:t>
            </a:r>
            <a:r xmlns:a="http://schemas.openxmlformats.org/drawingml/2006/main">
              <a:rPr sz="4400" b="0" spc="-114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sz="4400" b="0" spc="-229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sz="4400" b="0" spc="-10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sz="4400" b="0" dirty="0">
                <a:latin typeface="Times New Roman"/>
                <a:cs typeface="Times New Roman"/>
              </a:rPr>
              <a:t> </a:t>
            </a:r>
            <a:endParaRPr xmlns:a="http://schemas.openxmlformats.org/drawingml/2006/main" sz="4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0991" y="1197863"/>
            <a:ext cx="3493007" cy="266395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50991" y="4238917"/>
            <a:ext cx="3493008" cy="26190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201877"/>
            <a:ext cx="5793740" cy="52558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 algn="just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3500" spc="-5" dirty="0">
                <a:solidFill>
                  <a:srgbClr val="1F487C"/>
                </a:solidFill>
                <a:latin typeface="Calibri"/>
                <a:cs typeface="Calibri"/>
              </a:rPr>
              <a:t>3.</a:t>
            </a:r>
            <a:r xmlns:a="http://schemas.openxmlformats.org/drawingml/2006/main">
              <a:rPr sz="3500" spc="-3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500" spc="-10" dirty="0">
                <a:solidFill>
                  <a:srgbClr val="1F487C"/>
                </a:solidFill>
                <a:latin typeface="Calibri"/>
                <a:cs typeface="Calibri"/>
              </a:rPr>
              <a:t>يفسر:</a:t>
            </a:r>
            <a:endParaRPr xmlns:a="http://schemas.openxmlformats.org/drawingml/2006/main" sz="3500">
              <a:latin typeface="Calibri"/>
              <a:cs typeface="Calibri"/>
            </a:endParaRPr>
          </a:p>
          <a:p>
            <a:pPr xmlns:a="http://schemas.openxmlformats.org/drawingml/2006/main" marL="356870" marR="5080" indent="-344805" algn="just">
              <a:lnSpc>
                <a:spcPct val="140100"/>
              </a:lnSpc>
              <a:spcBef>
                <a:spcPts val="840"/>
              </a:spcBef>
              <a:buFont typeface="Arial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500" spc="-35" dirty="0">
                <a:latin typeface="Calibri"/>
                <a:cs typeface="Calibri"/>
              </a:rPr>
              <a:t>يستغرق </a:t>
            </a:r>
            <a:r xmlns:a="http://schemas.openxmlformats.org/drawingml/2006/main">
              <a:rPr sz="3500" spc="-5" dirty="0">
                <a:solidFill>
                  <a:srgbClr val="1F487C"/>
                </a:solidFill>
                <a:latin typeface="Calibri"/>
                <a:cs typeface="Calibri"/>
              </a:rPr>
              <a:t>الأمر </a:t>
            </a:r>
            <a:r xmlns:a="http://schemas.openxmlformats.org/drawingml/2006/main">
              <a:rPr sz="3500" dirty="0">
                <a:latin typeface="Calibri"/>
                <a:cs typeface="Calibri"/>
              </a:rPr>
              <a:t>وقتًا </a:t>
            </a:r>
            <a:r xmlns:a="http://schemas.openxmlformats.org/drawingml/2006/main">
              <a:rPr sz="3500" spc="-15" dirty="0">
                <a:latin typeface="Calibri"/>
                <a:cs typeface="Calibri"/>
              </a:rPr>
              <a:t>لفهمه</a:t>
            </a:r>
            <a:r xmlns:a="http://schemas.openxmlformats.org/drawingml/2006/main">
              <a:rPr sz="3500" spc="-20" dirty="0">
                <a:solidFill>
                  <a:srgbClr val="1F487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50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500" spc="-10" dirty="0">
                <a:solidFill>
                  <a:srgbClr val="1F487C"/>
                </a:solidFill>
                <a:latin typeface="Calibri"/>
                <a:cs typeface="Calibri"/>
              </a:rPr>
              <a:t>معلومة؛</a:t>
            </a:r>
            <a:r xmlns:a="http://schemas.openxmlformats.org/drawingml/2006/main">
              <a:rPr sz="3500" spc="-8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500" dirty="0">
                <a:solidFill>
                  <a:srgbClr val="1F487C"/>
                </a:solidFill>
                <a:latin typeface="Calibri"/>
                <a:cs typeface="Calibri"/>
              </a:rPr>
              <a:t>ال</a:t>
            </a:r>
            <a:r xmlns:a="http://schemas.openxmlformats.org/drawingml/2006/main">
              <a:rPr sz="3500" spc="-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500" spc="-20" dirty="0">
                <a:solidFill>
                  <a:srgbClr val="1F487C"/>
                </a:solidFill>
                <a:latin typeface="Calibri"/>
                <a:cs typeface="Calibri"/>
              </a:rPr>
              <a:t>بيانات</a:t>
            </a:r>
            <a:r xmlns:a="http://schemas.openxmlformats.org/drawingml/2006/main">
              <a:rPr sz="3500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500" spc="-5" dirty="0">
                <a:solidFill>
                  <a:srgbClr val="1F487C"/>
                </a:solidFill>
                <a:latin typeface="Calibri"/>
                <a:cs typeface="Calibri"/>
              </a:rPr>
              <a:t>الاتجاهات </a:t>
            </a:r>
            <a:r xmlns:a="http://schemas.openxmlformats.org/drawingml/2006/main">
              <a:rPr sz="3500" spc="-5" dirty="0">
                <a:latin typeface="Calibri"/>
                <a:cs typeface="Calibri"/>
              </a:rPr>
              <a:t>.</a:t>
            </a:r>
            <a:endParaRPr xmlns:a="http://schemas.openxmlformats.org/drawingml/2006/main" sz="3500">
              <a:latin typeface="Calibri"/>
              <a:cs typeface="Calibri"/>
            </a:endParaRPr>
          </a:p>
          <a:p>
            <a:pPr xmlns:a="http://schemas.openxmlformats.org/drawingml/2006/main" marL="356870" marR="5080" indent="-344805" algn="just">
              <a:lnSpc>
                <a:spcPct val="140100"/>
              </a:lnSpc>
              <a:spcBef>
                <a:spcPts val="840"/>
              </a:spcBef>
              <a:buFont typeface="Arial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500" spc="-20" dirty="0">
                <a:latin typeface="Calibri"/>
                <a:cs typeface="Calibri"/>
              </a:rPr>
              <a:t>يدعو</a:t>
            </a:r>
            <a:r xmlns:a="http://schemas.openxmlformats.org/drawingml/2006/main">
              <a:rPr sz="35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500" spc="-10" dirty="0">
                <a:latin typeface="Calibri"/>
                <a:cs typeface="Calibri"/>
              </a:rPr>
              <a:t>أولئك</a:t>
            </a:r>
            <a:r xmlns:a="http://schemas.openxmlformats.org/drawingml/2006/main">
              <a:rPr sz="35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500" spc="-10" dirty="0">
                <a:latin typeface="Calibri"/>
                <a:cs typeface="Calibri"/>
              </a:rPr>
              <a:t>مع</a:t>
            </a:r>
            <a:r xmlns:a="http://schemas.openxmlformats.org/drawingml/2006/main">
              <a:rPr sz="35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500" spc="-15" dirty="0">
                <a:latin typeface="Calibri"/>
                <a:cs typeface="Calibri"/>
              </a:rPr>
              <a:t>متباعد</a:t>
            </a:r>
            <a:r xmlns:a="http://schemas.openxmlformats.org/drawingml/2006/main">
              <a:rPr sz="3500" spc="-7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500" spc="-15" dirty="0">
                <a:latin typeface="Calibri"/>
                <a:cs typeface="Calibri"/>
              </a:rPr>
              <a:t>وجهات </a:t>
            </a:r>
            <a:r xmlns:a="http://schemas.openxmlformats.org/drawingml/2006/main">
              <a:rPr sz="3500" spc="-15" dirty="0">
                <a:latin typeface="Calibri"/>
                <a:cs typeface="Calibri"/>
              </a:rPr>
              <a:t>نظر </a:t>
            </a:r>
            <a:r xmlns:a="http://schemas.openxmlformats.org/drawingml/2006/main">
              <a:rPr sz="3500" spc="-10" dirty="0">
                <a:latin typeface="Calibri"/>
                <a:cs typeface="Calibri"/>
              </a:rPr>
              <a:t>للمشاركة </a:t>
            </a:r>
            <a:r xmlns:a="http://schemas.openxmlformats.org/drawingml/2006/main">
              <a:rPr sz="3500" spc="-10" dirty="0">
                <a:solidFill>
                  <a:srgbClr val="006FC0"/>
                </a:solidFill>
                <a:latin typeface="Calibri"/>
                <a:cs typeface="Calibri"/>
              </a:rPr>
              <a:t>فيها</a:t>
            </a:r>
            <a:r xmlns:a="http://schemas.openxmlformats.org/drawingml/2006/main">
              <a:rPr sz="35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5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5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500" spc="-10" dirty="0">
                <a:latin typeface="Calibri"/>
                <a:cs typeface="Calibri"/>
              </a:rPr>
              <a:t>تحليل</a:t>
            </a:r>
            <a:r xmlns:a="http://schemas.openxmlformats.org/drawingml/2006/main">
              <a:rPr sz="35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50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5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500" spc="-1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500" spc="-7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500" spc="-10" dirty="0">
                <a:latin typeface="Calibri"/>
                <a:cs typeface="Calibri"/>
              </a:rPr>
              <a:t>معلومة.</a:t>
            </a:r>
            <a:endParaRPr xmlns:a="http://schemas.openxmlformats.org/drawingml/2006/main" sz="35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tabLst>
                <a:tab pos="2353310" algn="l"/>
                <a:tab pos="9156065" algn="l"/>
              </a:tabLst>
              <a:bidi/>
            </a:pPr>
            <a:r xmlns:a="http://schemas.openxmlformats.org/drawingml/2006/main">
              <a:rPr sz="4400" b="0" spc="-5" dirty="0">
                <a:latin typeface="Times New Roman"/>
                <a:cs typeface="Times New Roman"/>
              </a:rPr>
              <a:t>  </a:t>
            </a:r>
            <a:r xmlns:a="http://schemas.openxmlformats.org/drawingml/2006/main">
              <a:rPr sz="4400" b="0" spc="-155" dirty="0">
                <a:latin typeface="Times New Roman"/>
                <a:cs typeface="Times New Roman"/>
              </a:rPr>
              <a:t>القادة</a:t>
            </a:r>
            <a:r xmlns:a="http://schemas.openxmlformats.org/drawingml/2006/main">
              <a:rPr sz="4400" b="0" spc="-40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sz="4400" b="0" spc="-20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sz="4400" b="0" spc="-650" dirty="0">
                <a:latin typeface="Trebuchet MS"/>
                <a:cs typeface="Trebuchet MS"/>
              </a:rPr>
              <a:t>​</a:t>
            </a:r>
            <a:r xmlns:a="http://schemas.openxmlformats.org/drawingml/2006/main">
              <a:rPr sz="4400" b="0" spc="-210" dirty="0">
                <a:latin typeface="Trebuchet MS"/>
                <a:cs typeface="Trebuchet MS"/>
              </a:rPr>
              <a:t> </a:t>
            </a:r>
            <a:r xmlns:a="http://schemas.openxmlformats.org/drawingml/2006/main">
              <a:rPr sz="4400" b="0" spc="-95" dirty="0">
                <a:latin typeface="Times New Roman"/>
                <a:cs typeface="Times New Roman"/>
              </a:rPr>
              <a:t>مهارات</a:t>
            </a:r>
            <a:r xmlns:a="http://schemas.openxmlformats.org/drawingml/2006/main">
              <a:rPr sz="4400" b="0" spc="-114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sz="4400" b="0" spc="-229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sz="4400" b="0" spc="-10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sz="4400" b="0" dirty="0">
                <a:latin typeface="Times New Roman"/>
                <a:cs typeface="Times New Roman"/>
              </a:rPr>
              <a:t> </a:t>
            </a:r>
            <a:endParaRPr xmlns:a="http://schemas.openxmlformats.org/drawingml/2006/main" sz="4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9696" y="1124711"/>
            <a:ext cx="3194304" cy="573328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76706"/>
            <a:ext cx="8989060" cy="5586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algn="just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3200" spc="-10" dirty="0">
                <a:solidFill>
                  <a:srgbClr val="1F487C"/>
                </a:solidFill>
                <a:latin typeface="Calibri"/>
                <a:cs typeface="Calibri"/>
              </a:rPr>
              <a:t>4.</a:t>
            </a:r>
            <a:r xmlns:a="http://schemas.openxmlformats.org/drawingml/2006/main">
              <a:rPr sz="320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1F487C"/>
                </a:solidFill>
                <a:latin typeface="Calibri"/>
                <a:cs typeface="Calibri"/>
              </a:rPr>
              <a:t>يقرر: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6870" marR="6350" indent="-344805" algn="just">
              <a:lnSpc>
                <a:spcPct val="140100"/>
              </a:lnSpc>
              <a:spcBef>
                <a:spcPts val="765"/>
              </a:spcBef>
              <a:buFont typeface="Arial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200" spc="-20" dirty="0">
                <a:latin typeface="Calibri"/>
                <a:cs typeface="Calibri"/>
              </a:rPr>
              <a:t>إعداد 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عدد 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من القرارات 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الاختيارية 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قبل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اتخاذ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القرار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خذ بعين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الاعتبار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الإيجابيات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سلبيات</a:t>
            </a:r>
            <a:r xmlns:a="http://schemas.openxmlformats.org/drawingml/2006/main">
              <a:rPr sz="3200" spc="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كل واحد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واحد.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450">
              <a:latin typeface="Calibri"/>
              <a:cs typeface="Calibri"/>
            </a:endParaRPr>
          </a:p>
          <a:p>
            <a:pPr xmlns:a="http://schemas.openxmlformats.org/drawingml/2006/main" marL="356870" marR="5080" indent="-344805" algn="just">
              <a:lnSpc>
                <a:spcPct val="140100"/>
              </a:lnSpc>
              <a:buFont typeface="Arial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200" spc="-15" dirty="0">
                <a:latin typeface="Calibri"/>
                <a:cs typeface="Calibri"/>
              </a:rPr>
              <a:t>إنهم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يحددون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هل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هذا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هو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طويل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شرط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أو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قرار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قصير المدى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ثم 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دعم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القرار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مرة واحدة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هو - هي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تم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صنعه.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tabLst>
                <a:tab pos="2353310" algn="l"/>
                <a:tab pos="9156065" algn="l"/>
              </a:tabLst>
              <a:bidi/>
            </a:pPr>
            <a:r xmlns:a="http://schemas.openxmlformats.org/drawingml/2006/main">
              <a:rPr sz="4400" b="0" spc="-5" dirty="0">
                <a:latin typeface="Times New Roman"/>
                <a:cs typeface="Times New Roman"/>
              </a:rPr>
              <a:t>  </a:t>
            </a:r>
            <a:r xmlns:a="http://schemas.openxmlformats.org/drawingml/2006/main">
              <a:rPr sz="4400" b="0" spc="-155" dirty="0">
                <a:latin typeface="Times New Roman"/>
                <a:cs typeface="Times New Roman"/>
              </a:rPr>
              <a:t>القادة</a:t>
            </a:r>
            <a:r xmlns:a="http://schemas.openxmlformats.org/drawingml/2006/main">
              <a:rPr sz="4400" b="0" spc="-40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sz="4400" b="0" spc="-20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sz="4400" b="0" spc="-650" dirty="0">
                <a:latin typeface="Trebuchet MS"/>
                <a:cs typeface="Trebuchet MS"/>
              </a:rPr>
              <a:t>​</a:t>
            </a:r>
            <a:r xmlns:a="http://schemas.openxmlformats.org/drawingml/2006/main">
              <a:rPr sz="4400" b="0" spc="-210" dirty="0">
                <a:latin typeface="Trebuchet MS"/>
                <a:cs typeface="Trebuchet MS"/>
              </a:rPr>
              <a:t> </a:t>
            </a:r>
            <a:r xmlns:a="http://schemas.openxmlformats.org/drawingml/2006/main">
              <a:rPr sz="4400" b="0" spc="-95" dirty="0">
                <a:latin typeface="Times New Roman"/>
                <a:cs typeface="Times New Roman"/>
              </a:rPr>
              <a:t>مهارات</a:t>
            </a:r>
            <a:r xmlns:a="http://schemas.openxmlformats.org/drawingml/2006/main">
              <a:rPr sz="4400" b="0" spc="-114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sz="4400" b="0" spc="-229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sz="4400" b="0" spc="-10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sz="4400" b="0" dirty="0">
                <a:latin typeface="Times New Roman"/>
                <a:cs typeface="Times New Roman"/>
              </a:rPr>
              <a:t> </a:t>
            </a:r>
            <a:endParaRPr xmlns:a="http://schemas.openxmlformats.org/drawingml/2006/main" sz="4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57401" y="2956560"/>
            <a:ext cx="7074914" cy="1615440"/>
            <a:chOff x="2124455" y="2956560"/>
            <a:chExt cx="7007859" cy="1905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56959" y="2956560"/>
              <a:ext cx="2974847" cy="1905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24455" y="2956560"/>
              <a:ext cx="4248912" cy="190500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60192" y="6064427"/>
            <a:ext cx="6071615" cy="79357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33359" y="932941"/>
            <a:ext cx="2810639" cy="84099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265885"/>
            <a:ext cx="8987790" cy="3830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algn="just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3200" spc="-10" dirty="0">
                <a:solidFill>
                  <a:srgbClr val="1F487C"/>
                </a:solidFill>
                <a:latin typeface="Calibri"/>
                <a:cs typeface="Calibri"/>
              </a:rPr>
              <a:t>5. </a:t>
            </a:r>
            <a:r xmlns:a="http://schemas.openxmlformats.org/drawingml/2006/main">
              <a:rPr sz="3200" dirty="0">
                <a:solidFill>
                  <a:srgbClr val="1F487C"/>
                </a:solidFill>
                <a:latin typeface="Calibri"/>
                <a:cs typeface="Calibri"/>
              </a:rPr>
              <a:t>محاذاة: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6870" marR="5080" indent="-344805" algn="just">
              <a:lnSpc>
                <a:spcPct val="160100"/>
              </a:lnSpc>
              <a:spcBef>
                <a:spcPts val="765"/>
              </a:spcBef>
              <a:buFont typeface="Arial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200" spc="-10" dirty="0">
                <a:solidFill>
                  <a:srgbClr val="1F487C"/>
                </a:solidFill>
                <a:latin typeface="Calibri"/>
                <a:cs typeface="Calibri"/>
              </a:rPr>
              <a:t>أولئك</a:t>
            </a:r>
            <a:r xmlns:a="http://schemas.openxmlformats.org/drawingml/2006/main">
              <a:rPr sz="3200" spc="-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solidFill>
                  <a:srgbClr val="1F487C"/>
                </a:solidFill>
                <a:latin typeface="Calibri"/>
                <a:cs typeface="Calibri"/>
              </a:rPr>
              <a:t>حول</a:t>
            </a:r>
            <a:r xmlns:a="http://schemas.openxmlformats.org/drawingml/2006/main">
              <a:rPr sz="3200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solidFill>
                  <a:srgbClr val="1F487C"/>
                </a:solidFill>
                <a:latin typeface="Calibri"/>
                <a:cs typeface="Calibri"/>
              </a:rPr>
              <a:t>الذي - التي</a:t>
            </a:r>
            <a:r xmlns:a="http://schemas.openxmlformats.org/drawingml/2006/main">
              <a:rPr sz="3200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1F487C"/>
                </a:solidFill>
                <a:latin typeface="Calibri"/>
                <a:cs typeface="Calibri"/>
              </a:rPr>
              <a:t>قائد</a:t>
            </a:r>
            <a:r xmlns:a="http://schemas.openxmlformats.org/drawingml/2006/main">
              <a:rPr sz="320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أولئك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متأثر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ب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هذا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القرار </a:t>
            </a:r>
            <a:r xmlns:a="http://schemas.openxmlformats.org/drawingml/2006/main">
              <a:rPr sz="3200" spc="-15" dirty="0">
                <a:solidFill>
                  <a:srgbClr val="1F487C"/>
                </a:solidFill>
                <a:latin typeface="Calibri"/>
                <a:cs typeface="Calibri"/>
              </a:rPr>
              <a:t>يفهم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لماذا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تم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اتخاذ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هذا القرار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صنع،</a:t>
            </a:r>
            <a:r xmlns:a="http://schemas.openxmlformats.org/drawingml/2006/main">
              <a:rPr sz="3200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حتى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لو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هم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يفعل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لا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يوافق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مع</a:t>
            </a:r>
            <a:r xmlns:a="http://schemas.openxmlformats.org/drawingml/2006/main">
              <a:rPr sz="3200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هو - هي.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2500">
              <a:latin typeface="Calibri"/>
              <a:cs typeface="Calibri"/>
            </a:endParaRPr>
          </a:p>
          <a:p>
            <a:pPr xmlns:a="http://schemas.openxmlformats.org/drawingml/2006/main" marL="356870" indent="-344805" algn="just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200" dirty="0">
                <a:latin typeface="Calibri"/>
                <a:cs typeface="Calibri"/>
              </a:rPr>
              <a:t>تعريف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يتواصل</a:t>
            </a:r>
            <a:r xmlns:a="http://schemas.openxmlformats.org/drawingml/2006/main">
              <a:rPr sz="3200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مع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5" dirty="0">
                <a:solidFill>
                  <a:srgbClr val="1F487C"/>
                </a:solidFill>
                <a:latin typeface="Calibri"/>
                <a:cs typeface="Calibri"/>
              </a:rPr>
              <a:t>مفتاح</a:t>
            </a:r>
            <a:r xmlns:a="http://schemas.openxmlformats.org/drawingml/2006/main">
              <a:rPr sz="3200" spc="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solidFill>
                  <a:srgbClr val="1F487C"/>
                </a:solidFill>
                <a:latin typeface="Calibri"/>
                <a:cs typeface="Calibri"/>
              </a:rPr>
              <a:t>فرادى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053584"/>
            <a:ext cx="9144000" cy="180441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tabLst>
                <a:tab pos="2353310" algn="l"/>
                <a:tab pos="9156065" algn="l"/>
              </a:tabLst>
              <a:bidi/>
            </a:pPr>
            <a:r xmlns:a="http://schemas.openxmlformats.org/drawingml/2006/main">
              <a:rPr sz="4400" b="0" spc="-5" dirty="0">
                <a:latin typeface="Times New Roman"/>
                <a:cs typeface="Times New Roman"/>
              </a:rPr>
              <a:t>  </a:t>
            </a:r>
            <a:r xmlns:a="http://schemas.openxmlformats.org/drawingml/2006/main">
              <a:rPr sz="4400" b="0" spc="-155" dirty="0">
                <a:latin typeface="Times New Roman"/>
                <a:cs typeface="Times New Roman"/>
              </a:rPr>
              <a:t>القادة</a:t>
            </a:r>
            <a:r xmlns:a="http://schemas.openxmlformats.org/drawingml/2006/main">
              <a:rPr sz="4400" b="0" spc="-40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sz="4400" b="0" spc="-20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sz="4400" b="0" spc="-650" dirty="0">
                <a:latin typeface="Trebuchet MS"/>
                <a:cs typeface="Trebuchet MS"/>
              </a:rPr>
              <a:t>​</a:t>
            </a:r>
            <a:r xmlns:a="http://schemas.openxmlformats.org/drawingml/2006/main">
              <a:rPr sz="4400" b="0" spc="-210" dirty="0">
                <a:latin typeface="Trebuchet MS"/>
                <a:cs typeface="Trebuchet MS"/>
              </a:rPr>
              <a:t> </a:t>
            </a:r>
            <a:r xmlns:a="http://schemas.openxmlformats.org/drawingml/2006/main">
              <a:rPr sz="4400" b="0" spc="-95" dirty="0">
                <a:latin typeface="Times New Roman"/>
                <a:cs typeface="Times New Roman"/>
              </a:rPr>
              <a:t>مهارات</a:t>
            </a:r>
            <a:r xmlns:a="http://schemas.openxmlformats.org/drawingml/2006/main">
              <a:rPr sz="4400" b="0" spc="-114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sz="4400" b="0" spc="-229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sz="4400" b="0" spc="-10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sz="4400" b="0" dirty="0">
                <a:latin typeface="Times New Roman"/>
                <a:cs typeface="Times New Roman"/>
              </a:rPr>
              <a:t> </a:t>
            </a:r>
            <a:endParaRPr xmlns:a="http://schemas.openxmlformats.org/drawingml/2006/main" sz="4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8071" y="838200"/>
            <a:ext cx="3995928" cy="138683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76706"/>
            <a:ext cx="5712460" cy="5586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algn="just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3200" spc="-10" dirty="0">
                <a:solidFill>
                  <a:srgbClr val="1F487C"/>
                </a:solidFill>
                <a:latin typeface="Calibri"/>
                <a:cs typeface="Calibri"/>
              </a:rPr>
              <a:t>6.</a:t>
            </a:r>
            <a:r xmlns:a="http://schemas.openxmlformats.org/drawingml/2006/main">
              <a:rPr sz="3200" spc="-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1F487C"/>
                </a:solidFill>
                <a:latin typeface="Calibri"/>
                <a:cs typeface="Calibri"/>
              </a:rPr>
              <a:t>يتعلم: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6870" marR="5080" indent="-344805" algn="just">
              <a:lnSpc>
                <a:spcPct val="140100"/>
              </a:lnSpc>
              <a:spcBef>
                <a:spcPts val="765"/>
              </a:spcBef>
              <a:buFont typeface="Arial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200" spc="-30" dirty="0">
                <a:latin typeface="Calibri"/>
                <a:cs typeface="Calibri"/>
              </a:rPr>
              <a:t>عزز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يدعم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1F487C"/>
                </a:solidFill>
                <a:latin typeface="Calibri"/>
                <a:cs typeface="Calibri"/>
              </a:rPr>
              <a:t>تعلُّم</a:t>
            </a:r>
            <a:r xmlns:a="http://schemas.openxmlformats.org/drawingml/2006/main">
              <a:rPr sz="320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solidFill>
                  <a:srgbClr val="1F487C"/>
                </a:solidFill>
                <a:latin typeface="Calibri"/>
                <a:cs typeface="Calibri"/>
              </a:rPr>
              <a:t>منظمة؛</a:t>
            </a:r>
            <a:r xmlns:a="http://schemas.openxmlformats.org/drawingml/2006/main">
              <a:rPr sz="3200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1F487C"/>
                </a:solidFill>
                <a:latin typeface="Calibri"/>
                <a:cs typeface="Calibri"/>
              </a:rPr>
              <a:t>أ</a:t>
            </a:r>
            <a:r xmlns:a="http://schemas.openxmlformats.org/drawingml/2006/main">
              <a:rPr sz="320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solidFill>
                  <a:srgbClr val="1F487C"/>
                </a:solidFill>
                <a:latin typeface="Calibri"/>
                <a:cs typeface="Calibri"/>
              </a:rPr>
              <a:t>تنظيمي</a:t>
            </a:r>
            <a:r xmlns:a="http://schemas.openxmlformats.org/drawingml/2006/main">
              <a:rPr sz="3200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solidFill>
                  <a:srgbClr val="1F487C"/>
                </a:solidFill>
                <a:latin typeface="Calibri"/>
                <a:cs typeface="Calibri"/>
              </a:rPr>
              <a:t>ثقافة</a:t>
            </a:r>
            <a:r xmlns:a="http://schemas.openxmlformats.org/drawingml/2006/main">
              <a:rPr sz="3200" spc="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الذي - التي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يفتح.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6870" marR="5080" indent="-344805" algn="just">
              <a:lnSpc>
                <a:spcPct val="140100"/>
              </a:lnSpc>
              <a:spcBef>
                <a:spcPts val="770"/>
              </a:spcBef>
              <a:buFont typeface="Arial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200" spc="-5" dirty="0">
                <a:solidFill>
                  <a:srgbClr val="1F487C"/>
                </a:solidFill>
                <a:latin typeface="Calibri"/>
                <a:cs typeface="Calibri"/>
              </a:rPr>
              <a:t>تعلم </a:t>
            </a:r>
            <a:r xmlns:a="http://schemas.openxmlformats.org/drawingml/2006/main">
              <a:rPr sz="3200" spc="-20" dirty="0">
                <a:solidFill>
                  <a:srgbClr val="1F487C"/>
                </a:solidFill>
                <a:latin typeface="Calibri"/>
                <a:cs typeface="Calibri"/>
              </a:rPr>
              <a:t>من </a:t>
            </a:r>
            <a:r xmlns:a="http://schemas.openxmlformats.org/drawingml/2006/main">
              <a:rPr sz="3200" spc="-5" dirty="0">
                <a:solidFill>
                  <a:srgbClr val="1F487C"/>
                </a:solidFill>
                <a:latin typeface="Calibri"/>
                <a:cs typeface="Calibri"/>
              </a:rPr>
              <a:t>القرارات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التي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اتخذوها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صنع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مثل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حسنًا</a:t>
            </a:r>
            <a:r xmlns:a="http://schemas.openxmlformats.org/drawingml/2006/main">
              <a:rPr sz="3200" spc="7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مثل</a:t>
            </a:r>
            <a:r xmlns:a="http://schemas.openxmlformats.org/drawingml/2006/main">
              <a:rPr sz="3200" spc="7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القرارات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آحرون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يملك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صنع.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6870" indent="-344805" algn="just">
              <a:lnSpc>
                <a:spcPct val="100000"/>
              </a:lnSpc>
              <a:spcBef>
                <a:spcPts val="2305"/>
              </a:spcBef>
              <a:buFont typeface="Arial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200" spc="-90" dirty="0">
                <a:solidFill>
                  <a:srgbClr val="1F487C"/>
                </a:solidFill>
                <a:latin typeface="Calibri"/>
                <a:cs typeface="Calibri"/>
              </a:rPr>
              <a:t>يأخذ</a:t>
            </a:r>
            <a:r xmlns:a="http://schemas.openxmlformats.org/drawingml/2006/main">
              <a:rPr sz="3200" spc="-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1F487C"/>
                </a:solidFill>
                <a:latin typeface="Calibri"/>
                <a:cs typeface="Calibri"/>
              </a:rPr>
              <a:t>مخاطرة</a:t>
            </a:r>
            <a:r xmlns:a="http://schemas.openxmlformats.org/drawingml/2006/main">
              <a:rPr sz="3200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التحسينات.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tabLst>
                <a:tab pos="2353310" algn="l"/>
                <a:tab pos="9156065" algn="l"/>
              </a:tabLst>
              <a:bidi/>
            </a:pPr>
            <a:r xmlns:a="http://schemas.openxmlformats.org/drawingml/2006/main">
              <a:rPr sz="4400" b="0" spc="-5" dirty="0">
                <a:latin typeface="Times New Roman"/>
                <a:cs typeface="Times New Roman"/>
              </a:rPr>
              <a:t>  </a:t>
            </a:r>
            <a:r xmlns:a="http://schemas.openxmlformats.org/drawingml/2006/main">
              <a:rPr sz="4400" b="0" spc="-155" dirty="0">
                <a:latin typeface="Times New Roman"/>
                <a:cs typeface="Times New Roman"/>
              </a:rPr>
              <a:t>القادة</a:t>
            </a:r>
            <a:r xmlns:a="http://schemas.openxmlformats.org/drawingml/2006/main">
              <a:rPr sz="4400" b="0" spc="-40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sz="4400" b="0" spc="-20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sz="4400" b="0" spc="-650" dirty="0">
                <a:latin typeface="Trebuchet MS"/>
                <a:cs typeface="Trebuchet MS"/>
              </a:rPr>
              <a:t>​</a:t>
            </a:r>
            <a:r xmlns:a="http://schemas.openxmlformats.org/drawingml/2006/main">
              <a:rPr sz="4400" b="0" spc="-210" dirty="0">
                <a:latin typeface="Trebuchet MS"/>
                <a:cs typeface="Trebuchet MS"/>
              </a:rPr>
              <a:t> </a:t>
            </a:r>
            <a:r xmlns:a="http://schemas.openxmlformats.org/drawingml/2006/main">
              <a:rPr sz="4400" b="0" spc="-95" dirty="0">
                <a:latin typeface="Times New Roman"/>
                <a:cs typeface="Times New Roman"/>
              </a:rPr>
              <a:t>مهارات</a:t>
            </a:r>
            <a:r xmlns:a="http://schemas.openxmlformats.org/drawingml/2006/main">
              <a:rPr sz="4400" b="0" spc="-114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sz="4400" b="0" spc="-229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sz="4400" b="0" spc="-10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sz="4400" b="0" dirty="0">
                <a:latin typeface="Times New Roman"/>
                <a:cs typeface="Times New Roman"/>
              </a:rPr>
              <a:t> </a:t>
            </a:r>
            <a:endParaRPr xmlns:a="http://schemas.openxmlformats.org/drawingml/2006/main" sz="4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891784" y="1267967"/>
            <a:ext cx="3252470" cy="5590540"/>
            <a:chOff x="5891784" y="1267967"/>
            <a:chExt cx="3252470" cy="55905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91784" y="1267967"/>
              <a:ext cx="3252216" cy="223418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91784" y="3285744"/>
              <a:ext cx="3252216" cy="214274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91784" y="5300471"/>
              <a:ext cx="3252216" cy="15575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055573"/>
            <a:ext cx="506730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6870" marR="5080" indent="-34480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7505" algn="l"/>
                <a:tab pos="1595120" algn="l"/>
                <a:tab pos="3122295" algn="l"/>
              </a:tabLst>
              <a:bidi/>
            </a:pPr>
            <a:r xmlns:a="http://schemas.openxmlformats.org/drawingml/2006/main">
              <a:rPr sz="3600" dirty="0">
                <a:latin typeface="Calibri"/>
                <a:cs typeface="Calibri"/>
              </a:rPr>
              <a:t>كلا </a:t>
            </a:r>
            <a:r xmlns:a="http://schemas.openxmlformats.org/drawingml/2006/main">
              <a:rPr sz="3600" spc="-40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3600" spc="-65" dirty="0">
                <a:latin typeface="Calibri"/>
                <a:cs typeface="Calibri"/>
              </a:rPr>
              <a:t>القيادة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القوية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8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91183" y="1604594"/>
            <a:ext cx="355472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R="5080" algn="r">
              <a:lnSpc>
                <a:spcPct val="100000"/>
              </a:lnSpc>
              <a:spcBef>
                <a:spcPts val="100"/>
              </a:spcBef>
              <a:tabLst>
                <a:tab pos="2932430" algn="l"/>
              </a:tabLst>
              <a:bidi/>
            </a:pPr>
            <a:r xmlns:a="http://schemas.openxmlformats.org/drawingml/2006/main">
              <a:rPr sz="3600" dirty="0">
                <a:latin typeface="Calibri"/>
                <a:cs typeface="Calibri"/>
              </a:rPr>
              <a:t>رجل 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عمر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8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 xmlns:a="http://schemas.openxmlformats.org/drawingml/2006/main" marR="7620" algn="r">
              <a:lnSpc>
                <a:spcPct val="100000"/>
              </a:lnSpc>
              <a:spcBef>
                <a:spcPts val="5"/>
              </a:spcBef>
              <a:bidi/>
            </a:pPr>
            <a:r xmlns:a="http://schemas.openxmlformats.org/drawingml/2006/main">
              <a:rPr sz="3600" spc="-5" dirty="0">
                <a:latin typeface="Calibri"/>
                <a:cs typeface="Calibri"/>
              </a:rPr>
              <a:t>عالي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3468" y="2153488"/>
            <a:ext cx="315468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00000"/>
              </a:lnSpc>
              <a:spcBef>
                <a:spcPts val="100"/>
              </a:spcBef>
              <a:tabLst>
                <a:tab pos="2613025" algn="l"/>
              </a:tabLst>
              <a:bidi/>
            </a:pPr>
            <a:r xmlns:a="http://schemas.openxmlformats.org/drawingml/2006/main">
              <a:rPr sz="3600" spc="-5" dirty="0">
                <a:latin typeface="Calibri"/>
                <a:cs typeface="Calibri"/>
              </a:rPr>
              <a:t>ضروري </a:t>
            </a:r>
            <a:r xmlns:a="http://schemas.openxmlformats.org/drawingml/2006/main">
              <a:rPr sz="3600" spc="-70" dirty="0">
                <a:latin typeface="Calibri"/>
                <a:cs typeface="Calibri"/>
              </a:rPr>
              <a:t>للأداء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.</a:t>
            </a:r>
            <a:endParaRPr xmlns:a="http://schemas.openxmlformats.org/drawingml/2006/main" sz="3600">
              <a:latin typeface="Calibri"/>
              <a:cs typeface="Calibri"/>
            </a:endParaRPr>
            <a:r xmlns:a="http://schemas.openxmlformats.org/drawingml/2006/main">
              <a:rPr sz="36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739" y="3361435"/>
            <a:ext cx="506920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6870" marR="5080" indent="-344805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600" spc="-5" dirty="0">
                <a:latin typeface="Calibri"/>
                <a:cs typeface="Calibri"/>
              </a:rPr>
              <a:t>بعض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فرادى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3600" spc="-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عظيم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القادة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لكن</a:t>
            </a:r>
            <a:r xmlns:a="http://schemas.openxmlformats.org/drawingml/2006/main">
              <a:rPr sz="36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فقير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المديرين</a:t>
            </a:r>
            <a:r xmlns:a="http://schemas.openxmlformats.org/drawingml/2006/main">
              <a:rPr sz="3600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و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نائب</a:t>
            </a:r>
            <a:r xmlns:a="http://schemas.openxmlformats.org/drawingml/2006/main">
              <a:rPr sz="36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العكس.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5117414"/>
            <a:ext cx="23260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6870" indent="-34480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7505" algn="l"/>
                <a:tab pos="1299210" algn="l"/>
              </a:tabLst>
              <a:bidi/>
            </a:pPr>
            <a:r xmlns:a="http://schemas.openxmlformats.org/drawingml/2006/main">
              <a:rPr sz="3600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بعض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3468" y="5666333"/>
            <a:ext cx="18300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600" spc="-10" dirty="0">
                <a:latin typeface="Calibri"/>
                <a:cs typeface="Calibri"/>
              </a:rPr>
              <a:t>فردي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66085" y="5117414"/>
            <a:ext cx="218186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tabLst>
                <a:tab pos="1707514" algn="l"/>
              </a:tabLst>
              <a:bidi/>
            </a:pPr>
            <a:r xmlns:a="http://schemas.openxmlformats.org/drawingml/2006/main">
              <a:rPr sz="3600" spc="-35" dirty="0">
                <a:latin typeface="Calibri"/>
                <a:cs typeface="Calibri"/>
              </a:rPr>
              <a:t>حالة </a:t>
            </a:r>
            <a:r xmlns:a="http://schemas.openxmlformats.org/drawingml/2006/main">
              <a:rPr sz="3600" spc="15" dirty="0">
                <a:latin typeface="Calibri"/>
                <a:cs typeface="Calibri"/>
              </a:rPr>
              <a:t>،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أ</a:t>
            </a:r>
            <a:endParaRPr xmlns:a="http://schemas.openxmlformats.org/drawingml/2006/main" sz="3600">
              <a:latin typeface="Calibri"/>
              <a:cs typeface="Calibri"/>
            </a:endParaRP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</a:p>
          <a:p>
            <a:pPr xmlns:a="http://schemas.openxmlformats.org/drawingml/2006/main" marL="98425">
              <a:lnSpc>
                <a:spcPct val="100000"/>
              </a:lnSpc>
              <a:spcBef>
                <a:spcPts val="5"/>
              </a:spcBef>
              <a:tabLst>
                <a:tab pos="1701800" algn="l"/>
              </a:tabLst>
              <a:bidi/>
            </a:pPr>
            <a:r xmlns:a="http://schemas.openxmlformats.org/drawingml/2006/main">
              <a:rPr sz="3600" spc="-25" dirty="0">
                <a:latin typeface="Calibri"/>
                <a:cs typeface="Calibri"/>
              </a:rPr>
              <a:t>ربما</a:t>
            </a:r>
            <a:r xmlns:a="http://schemas.openxmlformats.org/drawingml/2006/main">
              <a:rPr sz="3600" spc="-7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​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3468" y="6215278"/>
            <a:ext cx="44462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600" spc="-5" dirty="0">
                <a:latin typeface="Calibri"/>
                <a:cs typeface="Calibri"/>
              </a:rPr>
              <a:t>ناجح</a:t>
            </a:r>
            <a:r xmlns:a="http://schemas.openxmlformats.org/drawingml/2006/main">
              <a:rPr sz="36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كلاهما</a:t>
            </a:r>
            <a:r xmlns:a="http://schemas.openxmlformats.org/drawingml/2006/main">
              <a:rPr sz="36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الأدوار.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0515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91328" y="1051559"/>
              <a:ext cx="3852671" cy="58064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09104" y="838200"/>
              <a:ext cx="1286255" cy="3230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3999" cy="5169530"/>
            <a:chOff x="0" y="0"/>
            <a:chExt cx="9143999" cy="51695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1140" y="1163006"/>
              <a:ext cx="7697479" cy="40065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81344" y="0"/>
              <a:ext cx="2962655" cy="22006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916936" cy="249326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353055"/>
              <a:ext cx="2484120" cy="94487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6007" y="5239511"/>
            <a:ext cx="8094256" cy="72285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55720" y="2996183"/>
            <a:ext cx="1103376" cy="3047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14743" y="2968751"/>
            <a:ext cx="1106424" cy="2743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20311" y="3368040"/>
            <a:ext cx="1103376" cy="2743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20823" y="3745991"/>
            <a:ext cx="1103376" cy="2743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69464" y="4148328"/>
            <a:ext cx="1106424" cy="3048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68623" y="5084064"/>
            <a:ext cx="1103376" cy="3048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51703" y="5132832"/>
            <a:ext cx="1106424" cy="27431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76800" y="4797552"/>
            <a:ext cx="1106424" cy="27431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32432" y="5556503"/>
            <a:ext cx="1103376" cy="4571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20311" y="5983223"/>
            <a:ext cx="1103376" cy="2743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5255" y="5443726"/>
              <a:ext cx="4413504" cy="13837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98847" y="1575816"/>
              <a:ext cx="4422648" cy="31272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443727"/>
              <a:ext cx="4715256" cy="141426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6951" y="0"/>
            <a:ext cx="408876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000" b="0" u="none" spc="-5" dirty="0">
                <a:solidFill>
                  <a:srgbClr val="000000"/>
                </a:solidFill>
                <a:latin typeface="Calibri"/>
                <a:cs typeface="Calibri"/>
              </a:rPr>
              <a:t>ماذا</a:t>
            </a:r>
            <a:r xmlns:a="http://schemas.openxmlformats.org/drawingml/2006/main">
              <a:rPr sz="4000" b="0" u="none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4000" b="0" u="none" dirty="0">
                <a:solidFill>
                  <a:srgbClr val="000000"/>
                </a:solidFill>
                <a:latin typeface="Calibri"/>
                <a:cs typeface="Calibri"/>
              </a:rPr>
              <a:t>يكون</a:t>
            </a:r>
            <a:r xmlns:a="http://schemas.openxmlformats.org/drawingml/2006/main">
              <a:rPr sz="4000" b="0" u="none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4000" b="0" u="none" spc="-5" dirty="0">
                <a:solidFill>
                  <a:srgbClr val="000000"/>
                </a:solidFill>
                <a:latin typeface="Calibri"/>
                <a:cs typeface="Calibri"/>
              </a:rPr>
              <a:t>قيادة؟</a:t>
            </a:r>
            <a:endParaRPr xmlns:a="http://schemas.openxmlformats.org/drawingml/2006/main"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2102307"/>
            <a:ext cx="4560570" cy="3477489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xmlns:a="http://schemas.openxmlformats.org/drawingml/2006/main" marL="12700" marR="5080" algn="just">
              <a:lnSpc>
                <a:spcPts val="3030"/>
              </a:lnSpc>
              <a:spcBef>
                <a:spcPts val="484"/>
              </a:spcBef>
              <a:buChar char="•"/>
              <a:tabLst>
                <a:tab pos="406400" algn="l"/>
              </a:tabLst>
              <a:bidi/>
            </a:pPr>
            <a:r xmlns:a="http://schemas.openxmlformats.org/drawingml/2006/main">
              <a:rPr sz="2800" spc="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قدرة</a:t>
            </a:r>
            <a:r xmlns:a="http://schemas.openxmlformats.org/drawingml/2006/main">
              <a:rPr sz="28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30" dirty="0">
                <a:latin typeface="Calibri"/>
                <a:cs typeface="Calibri"/>
              </a:rPr>
              <a:t>يأخذ</a:t>
            </a:r>
            <a:r xmlns:a="http://schemas.openxmlformats.org/drawingml/2006/main">
              <a:rPr sz="28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آحرون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أين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هم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خلاف ذلك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كان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لا</a:t>
            </a:r>
            <a:r xmlns:a="http://schemas.openxmlformats.org/drawingml/2006/main">
              <a:rPr sz="28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يذهب.</a:t>
            </a:r>
            <a:endParaRPr xmlns:a="http://schemas.openxmlformats.org/drawingml/2006/main"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Calibri"/>
              <a:buChar char="•"/>
            </a:pPr>
            <a:endParaRPr sz="3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750" dirty="0">
              <a:latin typeface="Microsoft Sans Serif"/>
              <a:cs typeface="Microsoft Sans Serif"/>
            </a:endParaRPr>
          </a:p>
          <a:p>
            <a:pPr xmlns:a="http://schemas.openxmlformats.org/drawingml/2006/main" marL="12700" marR="5080" algn="just">
              <a:lnSpc>
                <a:spcPct val="90000"/>
              </a:lnSpc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2800" spc="-5" dirty="0">
                <a:latin typeface="Calibri"/>
                <a:cs typeface="Calibri"/>
              </a:rPr>
              <a:t>التأثير على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الناس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25" dirty="0">
                <a:latin typeface="Calibri"/>
                <a:cs typeface="Calibri"/>
              </a:rPr>
              <a:t>يصنع</a:t>
            </a:r>
            <a:r xmlns:a="http://schemas.openxmlformats.org/drawingml/2006/main">
              <a:rPr sz="2800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التغييرات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اللازمة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3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يحقق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نتائج.</a:t>
            </a:r>
            <a:endParaRPr xmlns:a="http://schemas.openxmlformats.org/drawingml/2006/main"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3783" y="2542032"/>
            <a:ext cx="1813560" cy="4572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5255" y="1752599"/>
              <a:ext cx="4428743" cy="510539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17526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86728" y="3462528"/>
              <a:ext cx="1584959" cy="6858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5952" y="6092952"/>
              <a:ext cx="1133855" cy="2743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10400" y="5013959"/>
              <a:ext cx="1133855" cy="27431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304" y="5571744"/>
            <a:ext cx="1813560" cy="4571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8783" y="5931408"/>
            <a:ext cx="1813560" cy="4571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25511" y="42671"/>
              <a:ext cx="1618487" cy="231343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44896" y="0"/>
              <a:ext cx="1734311" cy="22037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68623" y="0"/>
              <a:ext cx="1319784" cy="18592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78280" y="0"/>
              <a:ext cx="2020823" cy="18440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88408" y="155447"/>
              <a:ext cx="1008888" cy="30601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44896" y="2356104"/>
              <a:ext cx="3499103" cy="121615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78280" y="1700783"/>
              <a:ext cx="3310128" cy="15697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92695" y="4184903"/>
              <a:ext cx="2051303" cy="162153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12023" y="5300471"/>
              <a:ext cx="1331974" cy="15575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7330" y="192989"/>
            <a:ext cx="602551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4400" b="0" u="none" spc="-10" dirty="0">
                <a:latin typeface="Calibri"/>
                <a:cs typeface="Calibri"/>
              </a:rPr>
              <a:t>دبلوماسي</a:t>
            </a:r>
            <a:r xmlns:a="http://schemas.openxmlformats.org/drawingml/2006/main">
              <a:rPr sz="4400" b="0" u="none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4400" b="0" u="none" spc="-5" dirty="0">
                <a:latin typeface="Calibri"/>
                <a:cs typeface="Calibri"/>
              </a:rPr>
              <a:t>أو </a:t>
            </a:r>
            <a:r xmlns:a="http://schemas.openxmlformats.org/drawingml/2006/main">
              <a:rPr sz="4400" b="0" u="none" spc="-20" dirty="0">
                <a:latin typeface="Calibri"/>
                <a:cs typeface="Calibri"/>
              </a:rPr>
              <a:t>استشاري</a:t>
            </a:r>
            <a:endParaRPr xmlns:a="http://schemas.openxmlformats.org/drawingml/2006/main"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206245"/>
            <a:ext cx="5065395" cy="55892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2700" marR="6985" algn="just">
              <a:lnSpc>
                <a:spcPct val="100000"/>
              </a:lnSpc>
              <a:spcBef>
                <a:spcPts val="90"/>
              </a:spcBef>
              <a:buSzPct val="87500"/>
              <a:buChar char="•"/>
              <a:tabLst>
                <a:tab pos="351790" algn="l"/>
              </a:tabLst>
              <a:bidi/>
            </a:pPr>
            <a:r xmlns:a="http://schemas.openxmlformats.org/drawingml/2006/main">
              <a:rPr sz="32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قائد/مدير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"يبيع"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قرار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و/أو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هدايا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قرار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يدعو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أسئلة.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12700" marR="5080" algn="just">
              <a:lnSpc>
                <a:spcPct val="100000"/>
              </a:lnSpc>
              <a:spcBef>
                <a:spcPts val="775"/>
              </a:spcBef>
              <a:buChar char="•"/>
              <a:tabLst>
                <a:tab pos="656590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القرارات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يقف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إلا إذا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الأسباب الساحقة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تملي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تغيير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12700" marR="5080" algn="just">
              <a:lnSpc>
                <a:spcPct val="100200"/>
              </a:lnSpc>
              <a:spcBef>
                <a:spcPts val="765"/>
              </a:spcBef>
              <a:buChar char="•"/>
              <a:tabLst>
                <a:tab pos="406400" algn="l"/>
              </a:tabLst>
              <a:bidi/>
            </a:pPr>
            <a:r xmlns:a="http://schemas.openxmlformats.org/drawingml/2006/main">
              <a:rPr sz="3200" spc="-30" dirty="0">
                <a:latin typeface="Calibri"/>
                <a:cs typeface="Calibri"/>
              </a:rPr>
              <a:t>فعال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متى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الحصول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على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يدعم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طاقم عمل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شديد الأهمية</a:t>
            </a:r>
            <a:r xmlns:a="http://schemas.openxmlformats.org/drawingml/2006/main">
              <a:rPr sz="3200" spc="7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نجاح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التغييرات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المقترحة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64479" y="1124711"/>
            <a:ext cx="3779520" cy="5733415"/>
            <a:chOff x="5364479" y="1124711"/>
            <a:chExt cx="3779520" cy="57334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64479" y="2779776"/>
              <a:ext cx="3752087" cy="19812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4479" y="1124711"/>
              <a:ext cx="1950720" cy="18470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45679" y="1124711"/>
              <a:ext cx="1770887" cy="18470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64479" y="4715254"/>
              <a:ext cx="3779518" cy="2142744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22776" y="1700783"/>
            <a:ext cx="1106424" cy="2743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7847" y="5821679"/>
            <a:ext cx="2392680" cy="6400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9663" y="3212592"/>
            <a:ext cx="1106424" cy="3047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4351" y="889853"/>
            <a:ext cx="7737230" cy="4612198"/>
            <a:chOff x="904351" y="889853"/>
            <a:chExt cx="7737230" cy="4612198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4351" y="889853"/>
              <a:ext cx="7737230" cy="461219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20311" y="2926079"/>
              <a:ext cx="551688" cy="1127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15711" y="1773935"/>
              <a:ext cx="1103376" cy="2743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26935" y="1764791"/>
              <a:ext cx="1106424" cy="274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9104" y="3264407"/>
              <a:ext cx="1103376" cy="274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4791" y="3285744"/>
              <a:ext cx="1103376" cy="274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06229"/>
            <a:ext cx="9144000" cy="6412865"/>
            <a:chOff x="0" y="306229"/>
            <a:chExt cx="9144000" cy="64128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06229"/>
              <a:ext cx="8892988" cy="64123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2040" y="2493264"/>
              <a:ext cx="637032" cy="2865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7991" y="6166103"/>
              <a:ext cx="4636008" cy="4754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8048" y="981456"/>
              <a:ext cx="1801368" cy="5760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8048" y="3590543"/>
              <a:ext cx="2014727" cy="5577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21096" y="5806440"/>
              <a:ext cx="1103376" cy="274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54679" y="5300472"/>
              <a:ext cx="1106423" cy="304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645" y="0"/>
            <a:ext cx="872617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7620" algn="ctr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3200" u="none" spc="-210" dirty="0">
                <a:latin typeface="Times New Roman"/>
                <a:cs typeface="Times New Roman"/>
              </a:rPr>
              <a:t>المشاركة</a:t>
            </a:r>
            <a:endParaRPr xmlns:a="http://schemas.openxmlformats.org/drawingml/2006/main" sz="3200">
              <a:latin typeface="Times New Roman"/>
              <a:cs typeface="Times New Roman"/>
            </a:endParaRPr>
          </a:p>
          <a:p>
            <a:pPr xmlns:a="http://schemas.openxmlformats.org/drawingml/2006/main" algn="ctr">
              <a:lnSpc>
                <a:spcPct val="100000"/>
              </a:lnSpc>
              <a:bidi/>
            </a:pPr>
            <a:r xmlns:a="http://schemas.openxmlformats.org/drawingml/2006/main">
              <a:rPr sz="3200" u="none" spc="-125" dirty="0">
                <a:latin typeface="Times New Roman"/>
                <a:cs typeface="Times New Roman"/>
              </a:rPr>
              <a:t>(ال</a:t>
            </a:r>
            <a:r xmlns:a="http://schemas.openxmlformats.org/drawingml/2006/main">
              <a:rPr sz="3200" u="none" spc="-7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u="none" spc="-465" dirty="0">
                <a:latin typeface="Times New Roman"/>
                <a:cs typeface="Times New Roman"/>
              </a:rPr>
              <a:t>إدارة الجودة الشاملة</a:t>
            </a:r>
            <a:r xmlns:a="http://schemas.openxmlformats.org/drawingml/2006/main">
              <a:rPr sz="3200" u="none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u="none" spc="-200" dirty="0">
                <a:latin typeface="Times New Roman"/>
                <a:cs typeface="Times New Roman"/>
              </a:rPr>
              <a:t>القيادة/الإدارة</a:t>
            </a:r>
            <a:r xmlns:a="http://schemas.openxmlformats.org/drawingml/2006/main">
              <a:rPr sz="3200" u="none" spc="-7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u="none" spc="-114" dirty="0">
                <a:latin typeface="Times New Roman"/>
                <a:cs typeface="Times New Roman"/>
              </a:rPr>
              <a:t>أسلوب)</a:t>
            </a:r>
            <a:endParaRPr xmlns:a="http://schemas.openxmlformats.org/drawingml/2006/main" sz="32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908303"/>
            <a:ext cx="9144000" cy="5949950"/>
            <a:chOff x="0" y="908303"/>
            <a:chExt cx="9144000" cy="59499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51558"/>
              <a:ext cx="9144000" cy="58064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08303"/>
              <a:ext cx="2301240" cy="28803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01239" y="987551"/>
              <a:ext cx="4501895" cy="28011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03135" y="1030223"/>
              <a:ext cx="2340864" cy="27584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9831" y="5443727"/>
              <a:ext cx="533400" cy="2865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05528" y="4937759"/>
              <a:ext cx="941831" cy="1615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59880" y="6092951"/>
              <a:ext cx="573024" cy="26822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43783" y="2819399"/>
              <a:ext cx="371856" cy="7620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22320" y="2819399"/>
              <a:ext cx="371855" cy="7620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44111" y="2819399"/>
              <a:ext cx="371856" cy="7620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7655" y="4654295"/>
              <a:ext cx="1106424" cy="2743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01239" y="5300471"/>
              <a:ext cx="1106424" cy="3048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9160" y="5782056"/>
              <a:ext cx="2130552" cy="5486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4245863"/>
              <a:ext cx="734568" cy="3718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084064"/>
              <a:ext cx="2051304" cy="17099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0" y="3572255"/>
              <a:ext cx="4571999" cy="328574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9904" y="5026150"/>
              <a:ext cx="2285999" cy="18318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3448" y="1700783"/>
              <a:ext cx="1362455" cy="10088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64664" y="3355847"/>
              <a:ext cx="1106424" cy="304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69007" y="2209800"/>
              <a:ext cx="1106424" cy="2743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64479" y="3386328"/>
              <a:ext cx="1103376" cy="274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9599"/>
            <a:ext cx="9144000" cy="6248400"/>
            <a:chOff x="0" y="609599"/>
            <a:chExt cx="9144000" cy="6248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0" y="609599"/>
              <a:ext cx="7924800" cy="42671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815840"/>
              <a:ext cx="9144000" cy="204215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3008" y="1048511"/>
              <a:ext cx="1871472" cy="4267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28415" y="1133855"/>
              <a:ext cx="164591" cy="3413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64479" y="1136904"/>
              <a:ext cx="161544" cy="3383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38272" y="2133599"/>
              <a:ext cx="1106424" cy="274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5127" y="2709672"/>
              <a:ext cx="1103375" cy="2743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95928" y="3788663"/>
              <a:ext cx="1767839" cy="4571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11623" y="4364736"/>
              <a:ext cx="2048255" cy="548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286"/>
            <a:ext cx="9144000" cy="68397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64585" y="1061669"/>
            <a:ext cx="204343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تحديد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061669"/>
            <a:ext cx="437705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6870" indent="-34480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6870" algn="l"/>
                <a:tab pos="357505" algn="l"/>
                <a:tab pos="2500630" algn="l"/>
              </a:tabLst>
              <a:bidi/>
            </a:pPr>
            <a:r xmlns:a="http://schemas.openxmlformats.org/drawingml/2006/main">
              <a:rPr sz="3200" spc="-15" dirty="0">
                <a:latin typeface="Calibri"/>
                <a:cs typeface="Calibri"/>
              </a:rPr>
              <a:t>القيادة 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هي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6870">
              <a:lnSpc>
                <a:spcPct val="100000"/>
              </a:lnSpc>
              <a:tabLst>
                <a:tab pos="1311275" algn="l"/>
                <a:tab pos="2884170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الاتجاه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الصحيح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32350" y="1550035"/>
            <a:ext cx="38608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0"/>
              </a:spcBef>
              <a:bidi/>
            </a:pPr>
            <a:r xmlns:a="http://schemas.openxmlformats.org/drawingml/2006/main">
              <a:rPr sz="3200" spc="15" dirty="0">
                <a:latin typeface="Calibri"/>
                <a:cs typeface="Calibri"/>
              </a:rPr>
              <a:t>أو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2037969"/>
            <a:ext cx="5137150" cy="41224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356870" marR="7620" algn="just">
              <a:lnSpc>
                <a:spcPct val="100000"/>
              </a:lnSpc>
              <a:spcBef>
                <a:spcPts val="90"/>
              </a:spcBef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المسار،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حين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أن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الإدارة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تقوم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بالأشياء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الصحيحة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40" dirty="0">
                <a:latin typeface="Calibri"/>
                <a:cs typeface="Calibri"/>
              </a:rPr>
              <a:t>يقضي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على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الذي - التي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طريق.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400">
              <a:latin typeface="Calibri"/>
              <a:cs typeface="Calibri"/>
            </a:endParaRPr>
          </a:p>
          <a:p>
            <a:pPr xmlns:a="http://schemas.openxmlformats.org/drawingml/2006/main" marL="356870" marR="5080" indent="-344805" algn="just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200" dirty="0">
                <a:latin typeface="Calibri"/>
                <a:cs typeface="Calibri"/>
              </a:rPr>
              <a:t>وبعبارة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أخرى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،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القيادة 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هي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حول القيام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بالأشياء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الصحيحة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بينما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إدارة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عن</a:t>
            </a:r>
            <a:r xmlns:a="http://schemas.openxmlformats.org/drawingml/2006/main">
              <a:rPr sz="3200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عمل</a:t>
            </a:r>
            <a:r xmlns:a="http://schemas.openxmlformats.org/drawingml/2006/main">
              <a:rPr sz="3200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شيء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يمين.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156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1197863"/>
            <a:ext cx="9144000" cy="5660390"/>
            <a:chOff x="0" y="1197863"/>
            <a:chExt cx="9144000" cy="566039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83053" y="1197863"/>
              <a:ext cx="3557195" cy="11308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0991" y="2328672"/>
              <a:ext cx="3493008" cy="9570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312919"/>
              <a:ext cx="9144000" cy="25450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73623" y="3285743"/>
              <a:ext cx="3770375" cy="1027175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42416" y="3017520"/>
            <a:ext cx="3709416" cy="4572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86839" y="2033016"/>
            <a:ext cx="3185160" cy="7924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30695"/>
            <a:chOff x="0" y="0"/>
            <a:chExt cx="9144000" cy="68306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45811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83808" y="621791"/>
              <a:ext cx="3060191" cy="7924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342" y="4581142"/>
              <a:ext cx="2121224" cy="22494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10967" y="4581142"/>
              <a:ext cx="2447544" cy="22494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79847" y="4581142"/>
              <a:ext cx="4264152" cy="22494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55720" y="2276855"/>
              <a:ext cx="1103376" cy="274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45079" y="3188207"/>
              <a:ext cx="2026920" cy="5486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38031" y="4352544"/>
              <a:ext cx="505968" cy="2286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56176" y="621791"/>
              <a:ext cx="1267968" cy="5730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142"/>
            <a:ext cx="9144000" cy="6849109"/>
            <a:chOff x="0" y="9142"/>
            <a:chExt cx="9144000" cy="68491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142"/>
              <a:ext cx="9144000" cy="684885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79" y="2350008"/>
              <a:ext cx="1551432" cy="5029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432047"/>
              <a:ext cx="9144000" cy="23012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30695"/>
            <a:chOff x="0" y="0"/>
            <a:chExt cx="9144000" cy="68306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5066" y="437612"/>
              <a:ext cx="7789333" cy="60377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68768" y="3087623"/>
              <a:ext cx="1200912" cy="3413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9352" y="3788664"/>
              <a:ext cx="1837944" cy="10058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43471" y="5300471"/>
              <a:ext cx="2700528" cy="12954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84120" y="2852927"/>
              <a:ext cx="1103376" cy="274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6586728" cy="15575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5157214"/>
              <a:ext cx="9144000" cy="164896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05255" y="5300471"/>
              <a:ext cx="618744" cy="32308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54679" y="6507478"/>
              <a:ext cx="868680" cy="3230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7560" y="0"/>
            <a:ext cx="502285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10"/>
              </a:spcBef>
              <a:bidi/>
            </a:pPr>
            <a:r xmlns:a="http://schemas.openxmlformats.org/drawingml/2006/main">
              <a:rPr sz="4000" b="0" u="none" spc="-25" dirty="0">
                <a:latin typeface="Calibri"/>
                <a:cs typeface="Calibri"/>
              </a:rPr>
              <a:t>معاملاتي</a:t>
            </a:r>
            <a:r xmlns:a="http://schemas.openxmlformats.org/drawingml/2006/main">
              <a:rPr sz="4000" b="0" u="none" spc="-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b="0" u="none" spc="-10" dirty="0">
                <a:latin typeface="Calibri"/>
                <a:cs typeface="Calibri"/>
              </a:rPr>
              <a:t>قيادة</a:t>
            </a:r>
            <a:endParaRPr xmlns:a="http://schemas.openxmlformats.org/drawingml/2006/main"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767841"/>
            <a:ext cx="53549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6870" indent="-34480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7505" algn="l"/>
                <a:tab pos="3406140" algn="l"/>
              </a:tabLst>
              <a:bidi/>
            </a:pPr>
            <a:r xmlns:a="http://schemas.openxmlformats.org/drawingml/2006/main">
              <a:rPr sz="3600" spc="-10" dirty="0">
                <a:latin typeface="Calibri"/>
                <a:cs typeface="Calibri"/>
              </a:rPr>
              <a:t>القيادة </a:t>
            </a:r>
            <a:endParaRPr xmlns:a="http://schemas.openxmlformats.org/drawingml/2006/main" sz="3600">
              <a:latin typeface="Calibri"/>
              <a:cs typeface="Calibri"/>
            </a:endParaRPr>
            <a:r xmlns:a="http://schemas.openxmlformats.org/drawingml/2006/main">
              <a:rPr sz="3600" spc="-30" dirty="0">
                <a:latin typeface="Calibri"/>
                <a:cs typeface="Calibri"/>
              </a:rPr>
              <a:t>المعاملاتية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3468" y="1316863"/>
            <a:ext cx="21304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600" spc="-20" dirty="0">
                <a:latin typeface="Calibri"/>
                <a:cs typeface="Calibri"/>
              </a:rPr>
              <a:t>أعمال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مقرر</a:t>
            </a:r>
            <a:r xmlns:a="http://schemas.openxmlformats.org/drawingml/2006/main">
              <a:rPr sz="36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5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06420" y="1316863"/>
            <a:ext cx="28289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546100" marR="5080" indent="-534035">
              <a:lnSpc>
                <a:spcPct val="100000"/>
              </a:lnSpc>
              <a:spcBef>
                <a:spcPts val="100"/>
              </a:spcBef>
              <a:tabLst>
                <a:tab pos="2113280" algn="l"/>
                <a:tab pos="2256790" algn="l"/>
              </a:tabLst>
              <a:bidi/>
            </a:pPr>
            <a:r xmlns:a="http://schemas.openxmlformats.org/drawingml/2006/main">
              <a:rPr sz="3600" dirty="0">
                <a:latin typeface="Calibri"/>
                <a:cs typeface="Calibri"/>
              </a:rPr>
              <a:t>مع 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الهدف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المحدد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4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3468" y="2414091"/>
            <a:ext cx="49555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600" spc="-20" dirty="0">
                <a:latin typeface="Calibri"/>
                <a:cs typeface="Calibri"/>
              </a:rPr>
              <a:t>التنظيمية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.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5048834"/>
            <a:ext cx="5354955" cy="167893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xmlns:a="http://schemas.openxmlformats.org/drawingml/2006/main" marL="356870" marR="5080" indent="-344805" algn="just">
              <a:lnSpc>
                <a:spcPct val="100600"/>
              </a:lnSpc>
              <a:spcBef>
                <a:spcPts val="75"/>
              </a:spcBef>
              <a:buFont typeface="Arial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600" spc="-10" dirty="0">
                <a:latin typeface="Calibri"/>
                <a:cs typeface="Calibri"/>
              </a:rPr>
              <a:t>القيادة </a:t>
            </a:r>
            <a:r xmlns:a="http://schemas.openxmlformats.org/drawingml/2006/main">
              <a:rPr sz="3600" spc="-30" dirty="0">
                <a:latin typeface="Calibri"/>
                <a:cs typeface="Calibri"/>
              </a:rPr>
              <a:t>المعاملاتية 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هي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مهمة-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حصيلة-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موجه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4896" y="908303"/>
            <a:ext cx="3240024" cy="314858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7400" y="4700014"/>
            <a:ext cx="3261359" cy="214274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3486" y="3212592"/>
            <a:ext cx="4248806" cy="168554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6344" y="6166103"/>
            <a:ext cx="4898135" cy="4572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5904" y="6696456"/>
            <a:ext cx="1103376" cy="3048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68623" y="3060192"/>
            <a:ext cx="1103376" cy="2743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6344" y="2426207"/>
            <a:ext cx="3697224" cy="4572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240"/>
            <a:ext cx="9144000" cy="6842759"/>
            <a:chOff x="0" y="15240"/>
            <a:chExt cx="9144000" cy="68427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919" y="550771"/>
              <a:ext cx="8148320" cy="600519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5240"/>
              <a:ext cx="2474976" cy="13258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92695" y="1627631"/>
              <a:ext cx="2051303" cy="21457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94576" y="4885943"/>
              <a:ext cx="2249423" cy="19720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0623" y="2980944"/>
              <a:ext cx="484632" cy="5913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85488" y="2060447"/>
              <a:ext cx="1222248" cy="5821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94576" y="6742174"/>
              <a:ext cx="2249424" cy="11582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1246631"/>
              <a:ext cx="2474976" cy="2346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49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54368" y="0"/>
              <a:ext cx="2389631" cy="19141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267712" cy="2209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53200" y="0"/>
              <a:ext cx="2590799" cy="19141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53200" y="4651246"/>
              <a:ext cx="2590799" cy="21915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09158"/>
              <a:ext cx="2142744" cy="21336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86728" y="6733031"/>
              <a:ext cx="2389631" cy="9448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53200" y="1819655"/>
              <a:ext cx="2389631" cy="9448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2069592"/>
              <a:ext cx="2267712" cy="23469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42744" y="6452615"/>
              <a:ext cx="4443983" cy="40538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18944" y="0"/>
              <a:ext cx="4392167" cy="3413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144"/>
              <a:ext cx="9143999" cy="16916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8889"/>
            <a:ext cx="441896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0"/>
              </a:spcBef>
              <a:bidi/>
            </a:pPr>
            <a:r xmlns:a="http://schemas.openxmlformats.org/drawingml/2006/main">
              <a:rPr sz="3200" u="none" spc="-40" dirty="0"/>
              <a:t>ظرفية</a:t>
            </a:r>
            <a:r xmlns:a="http://schemas.openxmlformats.org/drawingml/2006/main">
              <a:rPr sz="3200" u="none" spc="5" dirty="0"/>
              <a:t> </a:t>
            </a:r>
            <a:r xmlns:a="http://schemas.openxmlformats.org/drawingml/2006/main">
              <a:rPr sz="3200" u="none" spc="-15" dirty="0"/>
              <a:t>قيادة</a:t>
            </a:r>
            <a:endParaRPr xmlns:a="http://schemas.openxmlformats.org/drawingml/2006/main" sz="3200"/>
          </a:p>
        </p:txBody>
      </p:sp>
      <p:sp>
        <p:nvSpPr>
          <p:cNvPr id="3" name="object 3"/>
          <p:cNvSpPr txBox="1"/>
          <p:nvPr/>
        </p:nvSpPr>
        <p:spPr>
          <a:xfrm>
            <a:off x="75692" y="593801"/>
            <a:ext cx="4488180" cy="2112117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>
              <a:lnSpc>
                <a:spcPct val="100000"/>
              </a:lnSpc>
            </a:pPr>
            <a:endParaRPr lang="en-US" sz="31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n-US" sz="3900" dirty="0">
              <a:latin typeface="Microsoft Sans Serif"/>
              <a:cs typeface="Microsoft Sans Serif"/>
            </a:endParaRPr>
          </a:p>
          <a:p>
            <a:pPr xmlns:a="http://schemas.openxmlformats.org/drawingml/2006/main" marL="15240" marR="1749425">
              <a:lnSpc>
                <a:spcPct val="120100"/>
              </a:lnSpc>
              <a:buChar char="•"/>
              <a:tabLst>
                <a:tab pos="274955" algn="l"/>
              </a:tabLst>
              <a:bidi/>
            </a:pPr>
            <a:r xmlns:a="http://schemas.openxmlformats.org/drawingml/2006/main">
              <a:rPr lang="ar" sz="2800" spc="-10" dirty="0">
                <a:latin typeface="Calibri"/>
                <a:cs typeface="Calibri"/>
              </a:rPr>
              <a:t>مباشر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مصيبة:</a:t>
            </a:r>
            <a:r xmlns:a="http://schemas.openxmlformats.org/drawingml/2006/main">
              <a:rPr sz="2800" spc="-6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استبدادي.</a:t>
            </a:r>
            <a:endParaRPr xmlns:a="http://schemas.openxmlformats.org/drawingml/2006/main"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5022911"/>
            <a:ext cx="3801110" cy="1050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20100"/>
              </a:lnSpc>
              <a:spcBef>
                <a:spcPts val="95"/>
              </a:spcBef>
              <a:buChar char="•"/>
              <a:tabLst>
                <a:tab pos="271780" algn="l"/>
              </a:tabLst>
              <a:bidi/>
            </a:pPr>
            <a:r xmlns:a="http://schemas.openxmlformats.org/drawingml/2006/main">
              <a:rPr sz="2800" spc="-15" dirty="0">
                <a:latin typeface="Calibri"/>
                <a:cs typeface="Calibri"/>
              </a:rPr>
              <a:t>طويل/ممتد</a:t>
            </a:r>
            <a:r xmlns:a="http://schemas.openxmlformats.org/drawingml/2006/main">
              <a:rPr sz="2800" spc="-9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مصيبة:</a:t>
            </a:r>
            <a:r xmlns:a="http://schemas.openxmlformats.org/drawingml/2006/main">
              <a:rPr sz="2800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25" dirty="0">
                <a:latin typeface="Calibri"/>
                <a:cs typeface="Calibri"/>
              </a:rPr>
              <a:t>تشاركية.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285488" y="1051560"/>
            <a:ext cx="4859020" cy="5806440"/>
            <a:chOff x="4285488" y="1051560"/>
            <a:chExt cx="4859020" cy="580644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85488" y="1051560"/>
              <a:ext cx="4858512" cy="580643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01584" y="3858767"/>
              <a:ext cx="1042416" cy="10119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9250" y="121107"/>
            <a:ext cx="592074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4400" b="0" u="none" spc="-190" dirty="0">
                <a:latin typeface="Times New Roman"/>
                <a:cs typeface="Times New Roman"/>
              </a:rPr>
              <a:t>منظمة</a:t>
            </a:r>
            <a:r xmlns:a="http://schemas.openxmlformats.org/drawingml/2006/main">
              <a:rPr sz="4400" b="0" u="none" spc="-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4400" b="0" u="none" spc="-190" dirty="0">
                <a:latin typeface="Times New Roman"/>
                <a:cs typeface="Times New Roman"/>
              </a:rPr>
              <a:t>جدول</a:t>
            </a:r>
            <a:endParaRPr xmlns:a="http://schemas.openxmlformats.org/drawingml/2006/main" sz="4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908303"/>
            <a:ext cx="9144000" cy="5949950"/>
            <a:chOff x="0" y="908303"/>
            <a:chExt cx="9144000" cy="59499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08303"/>
              <a:ext cx="9144000" cy="594969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91328" y="1341119"/>
              <a:ext cx="3133344" cy="4328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0215" y="2167127"/>
              <a:ext cx="2810256" cy="4693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57272" y="2825496"/>
              <a:ext cx="655319" cy="3261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9495" y="3730752"/>
              <a:ext cx="685799" cy="3048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46703" y="3776471"/>
              <a:ext cx="667512" cy="2743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00215" y="3794759"/>
              <a:ext cx="637032" cy="3169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3702" y="19253"/>
            <a:ext cx="823214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 indent="1771014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3200" b="0" u="none" spc="-135" dirty="0">
                <a:latin typeface="Times New Roman"/>
                <a:cs typeface="Times New Roman"/>
              </a:rPr>
              <a:t>رئيس </a:t>
            </a:r>
            <a:r xmlns:a="http://schemas.openxmlformats.org/drawingml/2006/main">
              <a:rPr sz="3200" b="0" u="none" spc="-195" dirty="0">
                <a:latin typeface="Times New Roman"/>
                <a:cs typeface="Times New Roman"/>
              </a:rPr>
              <a:t>القسم الطبي</a:t>
            </a:r>
            <a:r xmlns:a="http://schemas.openxmlformats.org/drawingml/2006/main">
              <a:rPr sz="3200" b="0" u="none" spc="409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b="0" u="none" spc="-120" dirty="0">
                <a:latin typeface="Times New Roman"/>
                <a:cs typeface="Times New Roman"/>
              </a:rPr>
              <a:t>ضابط</a:t>
            </a:r>
            <a:r xmlns:a="http://schemas.openxmlformats.org/drawingml/2006/main">
              <a:rPr sz="3200" b="0" u="none" spc="-114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b="0" u="none" spc="-130" dirty="0">
                <a:latin typeface="Times New Roman"/>
                <a:cs typeface="Times New Roman"/>
              </a:rPr>
              <a:t>(طبي</a:t>
            </a:r>
            <a:r xmlns:a="http://schemas.openxmlformats.org/drawingml/2006/main">
              <a:rPr sz="3200" b="0" u="none" spc="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b="0" u="none" spc="-150" dirty="0">
                <a:latin typeface="Times New Roman"/>
                <a:cs typeface="Times New Roman"/>
              </a:rPr>
              <a:t>مخرج،</a:t>
            </a:r>
            <a:r xmlns:a="http://schemas.openxmlformats.org/drawingml/2006/main">
              <a:rPr sz="3200" b="0" u="none" spc="5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b="0" u="none" spc="-275" dirty="0">
                <a:latin typeface="Times New Roman"/>
                <a:cs typeface="Times New Roman"/>
              </a:rPr>
              <a:t>مدير التسويق الرئيسي</a:t>
            </a:r>
            <a:r xmlns:a="http://schemas.openxmlformats.org/drawingml/2006/main">
              <a:rPr sz="3200" b="0" u="none" spc="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b="0" u="none" spc="-135" dirty="0">
                <a:latin typeface="Times New Roman"/>
                <a:cs typeface="Times New Roman"/>
              </a:rPr>
              <a:t>رئيس</a:t>
            </a:r>
            <a:r xmlns:a="http://schemas.openxmlformats.org/drawingml/2006/main">
              <a:rPr sz="3200" b="0" u="none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b="0" u="none" spc="-175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3200" b="0" u="none" spc="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b="0" u="none" spc="50" dirty="0">
                <a:latin typeface="Times New Roman"/>
                <a:cs typeface="Times New Roman"/>
              </a:rPr>
              <a:t>طاقم عمل)</a:t>
            </a:r>
            <a:endParaRPr xmlns:a="http://schemas.openxmlformats.org/drawingml/2006/main"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182446"/>
            <a:ext cx="5066030" cy="19177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xmlns:a="http://schemas.openxmlformats.org/drawingml/2006/main" marL="307975" indent="-295910">
              <a:lnSpc>
                <a:spcPct val="100000"/>
              </a:lnSpc>
              <a:spcBef>
                <a:spcPts val="110"/>
              </a:spcBef>
              <a:buSzPct val="114285"/>
              <a:buChar char="•"/>
              <a:tabLst>
                <a:tab pos="308610" algn="l"/>
              </a:tabLst>
              <a:bidi/>
            </a:pPr>
            <a:r xmlns:a="http://schemas.openxmlformats.org/drawingml/2006/main">
              <a:rPr sz="2800" spc="-5" dirty="0">
                <a:latin typeface="Calibri"/>
                <a:cs typeface="Calibri"/>
              </a:rPr>
              <a:t>الأدوار</a:t>
            </a:r>
            <a:r xmlns:a="http://schemas.openxmlformats.org/drawingml/2006/main">
              <a:rPr sz="2800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المسؤوليات: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alibri"/>
              <a:buChar char="•"/>
            </a:pPr>
            <a:endParaRPr sz="3900">
              <a:latin typeface="Calibri"/>
              <a:cs typeface="Calibri"/>
            </a:endParaRPr>
          </a:p>
          <a:p>
            <a:pPr xmlns:a="http://schemas.openxmlformats.org/drawingml/2006/main" marL="12700" marR="5080" lvl="1" indent="11557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16255" algn="l"/>
              </a:tabLst>
              <a:bidi/>
            </a:pPr>
            <a:r xmlns:a="http://schemas.openxmlformats.org/drawingml/2006/main">
              <a:rPr sz="2800" spc="-5" dirty="0">
                <a:latin typeface="Calibri"/>
                <a:cs typeface="Calibri"/>
              </a:rPr>
              <a:t>عضو</a:t>
            </a:r>
            <a:r xmlns:a="http://schemas.openxmlformats.org/drawingml/2006/main">
              <a:rPr sz="2800" spc="2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spc="2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spc="2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15" dirty="0">
                <a:latin typeface="Calibri"/>
                <a:cs typeface="Calibri"/>
              </a:rPr>
              <a:t>المملكة المتحدة</a:t>
            </a:r>
            <a:r xmlns:a="http://schemas.openxmlformats.org/drawingml/2006/main">
              <a:rPr sz="2800" spc="2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spc="2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جودة</a:t>
            </a:r>
            <a:r xmlns:a="http://schemas.openxmlformats.org/drawingml/2006/main">
              <a:rPr sz="2800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مجلس.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4695825"/>
            <a:ext cx="1937385" cy="1307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00000"/>
              </a:lnSpc>
              <a:spcBef>
                <a:spcPts val="105"/>
              </a:spcBef>
              <a:tabLst>
                <a:tab pos="576580" algn="l"/>
                <a:tab pos="1625600" algn="l"/>
              </a:tabLst>
              <a:bidi/>
            </a:pPr>
            <a:r xmlns:a="http://schemas.openxmlformats.org/drawingml/2006/main">
              <a:rPr sz="2800" spc="-10" dirty="0">
                <a:latin typeface="Calibri"/>
                <a:cs typeface="Calibri"/>
              </a:rPr>
              <a:t>2.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رئيس 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اللجنة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.</a:t>
            </a:r>
            <a:r xmlns:a="http://schemas.openxmlformats.org/drawingml/2006/main">
              <a:rPr sz="28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الاجتماعات.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43708" y="4695825"/>
            <a:ext cx="1973580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 marR="5080" indent="39370">
              <a:lnSpc>
                <a:spcPct val="100000"/>
              </a:lnSpc>
              <a:spcBef>
                <a:spcPts val="105"/>
              </a:spcBef>
              <a:tabLst>
                <a:tab pos="832485" algn="l"/>
                <a:tab pos="1414780" algn="l"/>
              </a:tabLst>
              <a:bidi/>
            </a:pPr>
            <a:r xmlns:a="http://schemas.openxmlformats.org/drawingml/2006/main">
              <a:rPr sz="2800" spc="-15" dirty="0">
                <a:latin typeface="Calibri"/>
                <a:cs typeface="Calibri"/>
              </a:rPr>
              <a:t>الرؤساء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الطبيون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جميعاً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​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84623" y="4695825"/>
            <a:ext cx="66230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5240" marR="5080" indent="-3175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2800" spc="-20" dirty="0">
                <a:latin typeface="Calibri"/>
                <a:cs typeface="Calibri"/>
              </a:rPr>
              <a:t>طاقم </a:t>
            </a:r>
            <a:r xmlns:a="http://schemas.openxmlformats.org/drawingml/2006/main">
              <a:rPr sz="2800" spc="-30" dirty="0">
                <a:latin typeface="Calibri"/>
                <a:cs typeface="Calibri"/>
              </a:rPr>
              <a:t>العمل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5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​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291328" y="1273808"/>
            <a:ext cx="3853179" cy="5584190"/>
            <a:chOff x="5291328" y="1273808"/>
            <a:chExt cx="3853179" cy="558419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91328" y="1273808"/>
              <a:ext cx="3672839" cy="18686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59880" y="2852927"/>
              <a:ext cx="2484119" cy="208788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91328" y="2926080"/>
              <a:ext cx="1658112" cy="199339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72550" y="5346191"/>
              <a:ext cx="2505656" cy="151180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52872" y="4721352"/>
              <a:ext cx="1063752" cy="582168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40864" y="5660135"/>
            <a:ext cx="2734056" cy="4571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2984" y="6074664"/>
            <a:ext cx="1103376" cy="274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2494" y="40386"/>
            <a:ext cx="633031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>
              <a:lnSpc>
                <a:spcPct val="100000"/>
              </a:lnSpc>
              <a:spcBef>
                <a:spcPts val="90"/>
              </a:spcBef>
              <a:bidi/>
            </a:pPr>
            <a:r xmlns:a="http://schemas.openxmlformats.org/drawingml/2006/main">
              <a:rPr sz="4400" b="0" u="none" spc="-15" dirty="0">
                <a:solidFill>
                  <a:srgbClr val="000000"/>
                </a:solidFill>
                <a:latin typeface="Calibri"/>
                <a:cs typeface="Calibri"/>
              </a:rPr>
              <a:t>قيادة</a:t>
            </a:r>
            <a:r xmlns:a="http://schemas.openxmlformats.org/drawingml/2006/main">
              <a:rPr sz="4400" b="0" u="none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4400" b="0" u="none" spc="-15" dirty="0">
                <a:solidFill>
                  <a:srgbClr val="000000"/>
                </a:solidFill>
                <a:latin typeface="Calibri"/>
                <a:cs typeface="Calibri"/>
              </a:rPr>
              <a:t>مقابل</a:t>
            </a:r>
            <a:r xmlns:a="http://schemas.openxmlformats.org/drawingml/2006/main">
              <a:rPr sz="4400" b="0" u="none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4400" b="0" u="none" spc="-20" dirty="0">
                <a:solidFill>
                  <a:srgbClr val="000000"/>
                </a:solidFill>
                <a:latin typeface="Calibri"/>
                <a:cs typeface="Calibri"/>
              </a:rPr>
              <a:t>إدارة</a:t>
            </a:r>
            <a:endParaRPr xmlns:a="http://schemas.openxmlformats.org/drawingml/2006/main"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076" y="758520"/>
            <a:ext cx="4471035" cy="553593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xmlns:a="http://schemas.openxmlformats.org/drawingml/2006/main" marL="4333240">
              <a:lnSpc>
                <a:spcPct val="100000"/>
              </a:lnSpc>
              <a:spcBef>
                <a:spcPts val="459"/>
              </a:spcBef>
              <a:bidi/>
            </a:pPr>
            <a:r xmlns:a="http://schemas.openxmlformats.org/drawingml/2006/main">
              <a:rPr sz="2800" i="1" dirty="0">
                <a:latin typeface="Arial"/>
                <a:cs typeface="Arial"/>
              </a:rPr>
              <a:t>•</a:t>
            </a:r>
            <a:endParaRPr xmlns:a="http://schemas.openxmlformats.org/drawingml/2006/main" sz="2800">
              <a:latin typeface="Arial"/>
              <a:cs typeface="Arial"/>
            </a:endParaRPr>
          </a:p>
          <a:p>
            <a:pPr xmlns:a="http://schemas.openxmlformats.org/drawingml/2006/main" marL="1567815">
              <a:lnSpc>
                <a:spcPct val="100000"/>
              </a:lnSpc>
              <a:spcBef>
                <a:spcPts val="360"/>
              </a:spcBef>
              <a:bidi/>
            </a:pPr>
            <a:r xmlns:a="http://schemas.openxmlformats.org/drawingml/2006/main">
              <a:rPr sz="2800" spc="-45" dirty="0">
                <a:latin typeface="Microsoft Sans Serif"/>
                <a:cs typeface="Microsoft Sans Serif"/>
              </a:rPr>
              <a:t>ة </a:t>
            </a:r>
            <a:r xmlns:a="http://schemas.openxmlformats.org/drawingml/2006/main">
              <a:rPr sz="2800" spc="-60" dirty="0">
                <a:latin typeface="Microsoft Sans Serif"/>
                <a:cs typeface="Microsoft Sans Serif"/>
              </a:rPr>
              <a:t>د </a:t>
            </a:r>
            <a:r xmlns:a="http://schemas.openxmlformats.org/drawingml/2006/main">
              <a:rPr sz="2800" spc="-305" dirty="0">
                <a:latin typeface="Microsoft Sans Serif"/>
                <a:cs typeface="Microsoft Sans Serif"/>
              </a:rPr>
              <a:t>ا </a:t>
            </a:r>
            <a:r xmlns:a="http://schemas.openxmlformats.org/drawingml/2006/main">
              <a:rPr sz="2800" spc="-810" dirty="0">
                <a:latin typeface="Microsoft Sans Serif"/>
                <a:cs typeface="Microsoft Sans Serif"/>
              </a:rPr>
              <a:t>قل </a:t>
            </a:r>
            <a:r xmlns:a="http://schemas.openxmlformats.org/drawingml/2006/main">
              <a:rPr sz="2800" spc="-300" dirty="0">
                <a:latin typeface="Microsoft Sans Serif"/>
                <a:cs typeface="Microsoft Sans Serif"/>
              </a:rPr>
              <a:t>ا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•</a:t>
            </a:r>
            <a:r xmlns:a="http://schemas.openxmlformats.org/drawingml/2006/main">
              <a:rPr sz="2800" spc="-750" dirty="0">
                <a:latin typeface="Microsoft Sans Serif"/>
                <a:cs typeface="Microsoft Sans Serif"/>
              </a:rPr>
              <a:t>​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قيادة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5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19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i="1" dirty="0">
                <a:latin typeface="Arial"/>
                <a:cs typeface="Arial"/>
              </a:rPr>
              <a:t>•</a:t>
            </a:r>
            <a:endParaRPr xmlns:a="http://schemas.openxmlformats.org/drawingml/2006/main" sz="2800">
              <a:latin typeface="Arial"/>
              <a:cs typeface="Arial"/>
            </a:endParaRPr>
          </a:p>
          <a:p>
            <a:pPr xmlns:a="http://schemas.openxmlformats.org/drawingml/2006/main" marL="12700" marR="5080" indent="283210">
              <a:lnSpc>
                <a:spcPct val="90000"/>
              </a:lnSpc>
              <a:spcBef>
                <a:spcPts val="650"/>
              </a:spcBef>
              <a:tabLst>
                <a:tab pos="4332605" algn="l"/>
              </a:tabLst>
              <a:bidi/>
            </a:pPr>
            <a:r xmlns:a="http://schemas.openxmlformats.org/drawingml/2006/main">
              <a:rPr sz="2800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د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ت </a:t>
            </a:r>
            <a:r xmlns:a="http://schemas.openxmlformats.org/drawingml/2006/main">
              <a:rPr sz="2800" spc="-30" dirty="0">
                <a:latin typeface="Calibri"/>
                <a:cs typeface="Calibri"/>
              </a:rPr>
              <a:t>ر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م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ي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ن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ي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ن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غ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i="1" dirty="0">
                <a:latin typeface="Arial"/>
                <a:cs typeface="Arial"/>
              </a:rPr>
              <a:t>•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القادة 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هم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القادة 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الذين </a:t>
            </a:r>
            <a:r xmlns:a="http://schemas.openxmlformats.org/drawingml/2006/main">
              <a:rPr sz="2800" spc="-35" dirty="0">
                <a:latin typeface="Calibri"/>
                <a:cs typeface="Calibri"/>
              </a:rPr>
              <a:t>يوجهون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الاتجاه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أو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المسار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الصحيح</a:t>
            </a:r>
            <a:r xmlns:a="http://schemas.openxmlformats.org/drawingml/2006/main">
              <a:rPr sz="2800" spc="-4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مسؤول</a:t>
            </a:r>
            <a:r xmlns:a="http://schemas.openxmlformats.org/drawingml/2006/main">
              <a:rPr sz="28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التكيف</a:t>
            </a:r>
            <a:r xmlns:a="http://schemas.openxmlformats.org/drawingml/2006/main">
              <a:rPr sz="28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مع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14325" marR="344805" indent="417195" algn="r">
              <a:lnSpc>
                <a:spcPct val="90000"/>
              </a:lnSpc>
              <a:bidi/>
            </a:pPr>
            <a:r xmlns:a="http://schemas.openxmlformats.org/drawingml/2006/main">
              <a:rPr sz="2800" spc="-10" dirty="0">
                <a:latin typeface="Calibri"/>
                <a:cs typeface="Calibri"/>
              </a:rPr>
              <a:t>التغيير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خلال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تطوير</a:t>
            </a:r>
            <a:r xmlns:a="http://schemas.openxmlformats.org/drawingml/2006/main">
              <a:rPr sz="2800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رؤية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للتغيير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محاذاة</a:t>
            </a:r>
            <a:r xmlns:a="http://schemas.openxmlformats.org/drawingml/2006/main">
              <a:rPr sz="2800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الأنظمة الفرعية</a:t>
            </a:r>
            <a:r xmlns:a="http://schemas.openxmlformats.org/drawingml/2006/main">
              <a:rPr sz="28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ل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R="350520" algn="r">
              <a:lnSpc>
                <a:spcPts val="3025"/>
              </a:lnSpc>
              <a:bidi/>
            </a:pPr>
            <a:r xmlns:a="http://schemas.openxmlformats.org/drawingml/2006/main">
              <a:rPr sz="28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منظمة.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4333240">
              <a:lnSpc>
                <a:spcPct val="100000"/>
              </a:lnSpc>
              <a:spcBef>
                <a:spcPts val="340"/>
              </a:spcBef>
              <a:bidi/>
            </a:pPr>
            <a:r xmlns:a="http://schemas.openxmlformats.org/drawingml/2006/main">
              <a:rPr sz="2800" i="1" dirty="0">
                <a:latin typeface="Arial"/>
                <a:cs typeface="Arial"/>
              </a:rPr>
              <a:t>•</a:t>
            </a:r>
            <a:endParaRPr xmlns:a="http://schemas.openxmlformats.org/drawingml/2006/main" sz="2800">
              <a:latin typeface="Arial"/>
              <a:cs typeface="Arial"/>
            </a:endParaRPr>
          </a:p>
          <a:p>
            <a:pPr xmlns:a="http://schemas.openxmlformats.org/drawingml/2006/main" marR="5080" algn="r">
              <a:lnSpc>
                <a:spcPct val="100000"/>
              </a:lnSpc>
              <a:spcBef>
                <a:spcPts val="360"/>
              </a:spcBef>
              <a:bidi/>
            </a:pPr>
            <a:r xmlns:a="http://schemas.openxmlformats.org/drawingml/2006/main">
              <a:rPr sz="2800" spc="-100" dirty="0">
                <a:latin typeface="Microsoft Sans Serif"/>
                <a:cs typeface="Microsoft Sans Serif"/>
              </a:rPr>
              <a:t>הרנה </a:t>
            </a:r>
            <a:r xmlns:a="http://schemas.openxmlformats.org/drawingml/2006/main">
              <a:rPr sz="2800" spc="-100" dirty="0">
                <a:latin typeface="Calibri"/>
                <a:cs typeface="Calibri"/>
              </a:rPr>
              <a:t>•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إدارة</a:t>
            </a:r>
            <a:r xmlns:a="http://schemas.openxmlformats.org/drawingml/2006/main">
              <a:rPr sz="2800" spc="16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i="1" dirty="0">
                <a:latin typeface="Arial"/>
                <a:cs typeface="Arial"/>
              </a:rPr>
              <a:t>•</a:t>
            </a:r>
            <a:endParaRPr xmlns:a="http://schemas.openxmlformats.org/drawingml/2006/main" sz="2800">
              <a:latin typeface="Arial"/>
              <a:cs typeface="Arial"/>
            </a:endParaRPr>
          </a:p>
          <a:p>
            <a:pPr xmlns:a="http://schemas.openxmlformats.org/drawingml/2006/main" marR="5080" algn="r">
              <a:lnSpc>
                <a:spcPts val="3190"/>
              </a:lnSpc>
              <a:spcBef>
                <a:spcPts val="315"/>
              </a:spcBef>
              <a:tabLst>
                <a:tab pos="4043045" algn="l"/>
              </a:tabLst>
              <a:bidi/>
            </a:pPr>
            <a:r xmlns:a="http://schemas.openxmlformats.org/drawingml/2006/main">
              <a:rPr sz="2800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القيام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بذلك</a:t>
            </a:r>
            <a:r xmlns:a="http://schemas.openxmlformats.org/drawingml/2006/main">
              <a:rPr sz="28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صحيح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أشياء </a:t>
            </a:r>
            <a:r xmlns:a="http://schemas.openxmlformats.org/drawingml/2006/main">
              <a:rPr sz="2800" i="1" dirty="0">
                <a:latin typeface="Arial"/>
                <a:cs typeface="Arial"/>
              </a:rPr>
              <a:t>•</a:t>
            </a:r>
            <a:endParaRPr xmlns:a="http://schemas.openxmlformats.org/drawingml/2006/main" sz="2800">
              <a:latin typeface="Arial"/>
              <a:cs typeface="Arial"/>
            </a:endParaRPr>
          </a:p>
          <a:p>
            <a:pPr xmlns:a="http://schemas.openxmlformats.org/drawingml/2006/main" marR="346075" algn="r">
              <a:lnSpc>
                <a:spcPts val="3190"/>
              </a:lnSpc>
              <a:bidi/>
            </a:pPr>
            <a:r xmlns:a="http://schemas.openxmlformats.org/drawingml/2006/main">
              <a:rPr sz="2800" spc="-15" dirty="0">
                <a:latin typeface="Calibri"/>
                <a:cs typeface="Calibri"/>
              </a:rPr>
              <a:t>للبقاء</a:t>
            </a:r>
            <a:r xmlns:a="http://schemas.openxmlformats.org/drawingml/2006/main">
              <a:rPr sz="28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على</a:t>
            </a:r>
            <a:r xmlns:a="http://schemas.openxmlformats.org/drawingml/2006/main">
              <a:rPr sz="28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الذي - التي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طريق.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38198"/>
              <a:ext cx="9144000" cy="60197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10515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03135" y="2362200"/>
              <a:ext cx="362711" cy="3322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97296" y="1060703"/>
              <a:ext cx="1362455" cy="5151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34311" y="1069847"/>
              <a:ext cx="1109472" cy="4297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3702" y="19253"/>
            <a:ext cx="823214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 indent="1771014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3200" b="0" u="none" spc="-135" dirty="0">
                <a:latin typeface="Times New Roman"/>
                <a:cs typeface="Times New Roman"/>
              </a:rPr>
              <a:t>رئيس </a:t>
            </a:r>
            <a:r xmlns:a="http://schemas.openxmlformats.org/drawingml/2006/main">
              <a:rPr sz="3200" b="0" u="none" spc="-195" dirty="0">
                <a:latin typeface="Times New Roman"/>
                <a:cs typeface="Times New Roman"/>
              </a:rPr>
              <a:t>القسم الطبي</a:t>
            </a:r>
            <a:r xmlns:a="http://schemas.openxmlformats.org/drawingml/2006/main">
              <a:rPr sz="3200" b="0" u="none" spc="409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b="0" u="none" spc="-120" dirty="0">
                <a:latin typeface="Times New Roman"/>
                <a:cs typeface="Times New Roman"/>
              </a:rPr>
              <a:t>ضابط</a:t>
            </a:r>
            <a:r xmlns:a="http://schemas.openxmlformats.org/drawingml/2006/main">
              <a:rPr sz="3200" b="0" u="none" spc="-114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b="0" u="none" spc="-130" dirty="0">
                <a:latin typeface="Times New Roman"/>
                <a:cs typeface="Times New Roman"/>
              </a:rPr>
              <a:t>(طبي</a:t>
            </a:r>
            <a:r xmlns:a="http://schemas.openxmlformats.org/drawingml/2006/main">
              <a:rPr sz="3200" b="0" u="none" spc="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b="0" u="none" spc="-150" dirty="0">
                <a:latin typeface="Times New Roman"/>
                <a:cs typeface="Times New Roman"/>
              </a:rPr>
              <a:t>مخرج،</a:t>
            </a:r>
            <a:r xmlns:a="http://schemas.openxmlformats.org/drawingml/2006/main">
              <a:rPr sz="3200" b="0" u="none" spc="5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b="0" u="none" spc="-275" dirty="0">
                <a:latin typeface="Times New Roman"/>
                <a:cs typeface="Times New Roman"/>
              </a:rPr>
              <a:t>مدير التسويق الرئيسي</a:t>
            </a:r>
            <a:r xmlns:a="http://schemas.openxmlformats.org/drawingml/2006/main">
              <a:rPr sz="3200" b="0" u="none" spc="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b="0" u="none" spc="-135" dirty="0">
                <a:latin typeface="Times New Roman"/>
                <a:cs typeface="Times New Roman"/>
              </a:rPr>
              <a:t>رئيس</a:t>
            </a:r>
            <a:r xmlns:a="http://schemas.openxmlformats.org/drawingml/2006/main">
              <a:rPr sz="3200" b="0" u="none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b="0" u="none" spc="-175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3200" b="0" u="none" spc="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b="0" u="none" spc="50" dirty="0">
                <a:latin typeface="Times New Roman"/>
                <a:cs typeface="Times New Roman"/>
              </a:rPr>
              <a:t>طاقم عمل)</a:t>
            </a:r>
            <a:endParaRPr xmlns:a="http://schemas.openxmlformats.org/drawingml/2006/main"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182446"/>
            <a:ext cx="406400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xmlns:a="http://schemas.openxmlformats.org/drawingml/2006/main" marL="307975" indent="-295910">
              <a:lnSpc>
                <a:spcPct val="100000"/>
              </a:lnSpc>
              <a:spcBef>
                <a:spcPts val="110"/>
              </a:spcBef>
              <a:buSzPct val="114285"/>
              <a:buChar char="•"/>
              <a:tabLst>
                <a:tab pos="308610" algn="l"/>
              </a:tabLst>
              <a:bidi/>
            </a:pPr>
            <a:r xmlns:a="http://schemas.openxmlformats.org/drawingml/2006/main">
              <a:rPr sz="2800" spc="-5" dirty="0">
                <a:latin typeface="Calibri"/>
                <a:cs typeface="Calibri"/>
              </a:rPr>
              <a:t>الأدوار</a:t>
            </a:r>
            <a:r xmlns:a="http://schemas.openxmlformats.org/drawingml/2006/main">
              <a:rPr sz="2800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المسؤوليات: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3244341"/>
            <a:ext cx="506539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00000"/>
              </a:lnSpc>
              <a:spcBef>
                <a:spcPts val="105"/>
              </a:spcBef>
              <a:tabLst>
                <a:tab pos="457834" algn="l"/>
                <a:tab pos="1866264" algn="l"/>
                <a:tab pos="3168015" algn="l"/>
                <a:tab pos="3979545" algn="l"/>
              </a:tabLst>
              <a:bidi/>
            </a:pPr>
            <a:r xmlns:a="http://schemas.openxmlformats.org/drawingml/2006/main">
              <a:rPr sz="2800" spc="-10" dirty="0">
                <a:latin typeface="Calibri"/>
                <a:cs typeface="Calibri"/>
              </a:rPr>
              <a:t>3.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يفرض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على </a:t>
            </a:r>
            <a:r xmlns:a="http://schemas.openxmlformats.org/drawingml/2006/main">
              <a:rPr sz="2800" spc="-40" dirty="0">
                <a:latin typeface="Calibri"/>
                <a:cs typeface="Calibri"/>
              </a:rPr>
              <a:t>الموظفين </a:t>
            </a:r>
            <a:r xmlns:a="http://schemas.openxmlformats.org/drawingml/2006/main">
              <a:rPr sz="2800" spc="-40" dirty="0">
                <a:latin typeface="Calibri"/>
                <a:cs typeface="Calibri"/>
              </a:rPr>
              <a:t>الطبيين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الالتزام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باللوائح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والقواعد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5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واللوائح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76604" y="3406978"/>
            <a:ext cx="1836959" cy="1955925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3285744"/>
            <a:ext cx="6913245" cy="3572510"/>
            <a:chOff x="0" y="3285744"/>
            <a:chExt cx="6913245" cy="357251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68670" y="3285744"/>
              <a:ext cx="1244315" cy="19385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062727"/>
              <a:ext cx="2599944" cy="179526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18232" y="5013959"/>
              <a:ext cx="3557016" cy="184403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47871" y="3715512"/>
              <a:ext cx="1106424" cy="3048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30167" y="6501383"/>
              <a:ext cx="1591056" cy="356615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5797296" y="1124711"/>
            <a:ext cx="3347085" cy="1798320"/>
            <a:chOff x="5797296" y="1124711"/>
            <a:chExt cx="3347085" cy="179832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97296" y="1124711"/>
              <a:ext cx="3297936" cy="179831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47760" y="1124711"/>
              <a:ext cx="396240" cy="17922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3702" y="19253"/>
            <a:ext cx="823214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 indent="1771014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3200" b="0" u="none" spc="-135" dirty="0">
                <a:latin typeface="Times New Roman"/>
                <a:cs typeface="Times New Roman"/>
              </a:rPr>
              <a:t>رئيس </a:t>
            </a:r>
            <a:r xmlns:a="http://schemas.openxmlformats.org/drawingml/2006/main">
              <a:rPr sz="3200" b="0" u="none" spc="-195" dirty="0">
                <a:latin typeface="Times New Roman"/>
                <a:cs typeface="Times New Roman"/>
              </a:rPr>
              <a:t>القسم الطبي</a:t>
            </a:r>
            <a:r xmlns:a="http://schemas.openxmlformats.org/drawingml/2006/main">
              <a:rPr sz="3200" b="0" u="none" spc="409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b="0" u="none" spc="-120" dirty="0">
                <a:latin typeface="Times New Roman"/>
                <a:cs typeface="Times New Roman"/>
              </a:rPr>
              <a:t>ضابط</a:t>
            </a:r>
            <a:r xmlns:a="http://schemas.openxmlformats.org/drawingml/2006/main">
              <a:rPr sz="3200" b="0" u="none" spc="-114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b="0" u="none" spc="-130" dirty="0">
                <a:latin typeface="Times New Roman"/>
                <a:cs typeface="Times New Roman"/>
              </a:rPr>
              <a:t>(طبي</a:t>
            </a:r>
            <a:r xmlns:a="http://schemas.openxmlformats.org/drawingml/2006/main">
              <a:rPr sz="3200" b="0" u="none" spc="4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b="0" u="none" spc="-150" dirty="0">
                <a:latin typeface="Times New Roman"/>
                <a:cs typeface="Times New Roman"/>
              </a:rPr>
              <a:t>مخرج،</a:t>
            </a:r>
            <a:r xmlns:a="http://schemas.openxmlformats.org/drawingml/2006/main">
              <a:rPr sz="3200" b="0" u="none" spc="5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b="0" u="none" spc="-275" dirty="0">
                <a:latin typeface="Times New Roman"/>
                <a:cs typeface="Times New Roman"/>
              </a:rPr>
              <a:t>مدير التسويق الرئيسي</a:t>
            </a:r>
            <a:r xmlns:a="http://schemas.openxmlformats.org/drawingml/2006/main">
              <a:rPr sz="3200" b="0" u="none" spc="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b="0" u="none" spc="-135" dirty="0">
                <a:latin typeface="Times New Roman"/>
                <a:cs typeface="Times New Roman"/>
              </a:rPr>
              <a:t>رئيس</a:t>
            </a:r>
            <a:r xmlns:a="http://schemas.openxmlformats.org/drawingml/2006/main">
              <a:rPr sz="3200" b="0" u="none" spc="-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b="0" u="none" spc="-175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3200" b="0" u="none" spc="2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b="0" u="none" spc="50" dirty="0">
                <a:latin typeface="Times New Roman"/>
                <a:cs typeface="Times New Roman"/>
              </a:rPr>
              <a:t>طاقم عمل)</a:t>
            </a:r>
            <a:endParaRPr xmlns:a="http://schemas.openxmlformats.org/drawingml/2006/main"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182446"/>
            <a:ext cx="5066030" cy="379602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xmlns:a="http://schemas.openxmlformats.org/drawingml/2006/main" marL="307975" indent="-295910">
              <a:lnSpc>
                <a:spcPct val="100000"/>
              </a:lnSpc>
              <a:spcBef>
                <a:spcPts val="110"/>
              </a:spcBef>
              <a:buSzPct val="114285"/>
              <a:buChar char="•"/>
              <a:tabLst>
                <a:tab pos="308610" algn="l"/>
              </a:tabLst>
              <a:bidi/>
            </a:pPr>
            <a:r xmlns:a="http://schemas.openxmlformats.org/drawingml/2006/main">
              <a:rPr sz="2800" spc="-5" dirty="0">
                <a:latin typeface="Calibri"/>
                <a:cs typeface="Calibri"/>
              </a:rPr>
              <a:t>الأدوار</a:t>
            </a:r>
            <a:r xmlns:a="http://schemas.openxmlformats.org/drawingml/2006/main">
              <a:rPr sz="2800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المسؤوليات: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alibri"/>
              <a:buChar char="•"/>
            </a:pPr>
            <a:endParaRPr sz="3900">
              <a:latin typeface="Calibri"/>
              <a:cs typeface="Calibri"/>
            </a:endParaRPr>
          </a:p>
          <a:p>
            <a:pPr xmlns:a="http://schemas.openxmlformats.org/drawingml/2006/main" marL="12700" marR="8890" lvl="1" indent="100330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488950" algn="l"/>
              </a:tabLst>
              <a:bidi/>
            </a:pPr>
            <a:r xmlns:a="http://schemas.openxmlformats.org/drawingml/2006/main">
              <a:rPr sz="2800" spc="-15" dirty="0">
                <a:latin typeface="Calibri"/>
                <a:cs typeface="Calibri"/>
              </a:rPr>
              <a:t>يمثل</a:t>
            </a:r>
            <a:r xmlns:a="http://schemas.openxmlformats.org/drawingml/2006/main">
              <a:rPr sz="2800" spc="1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spc="1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طبي</a:t>
            </a:r>
            <a:r xmlns:a="http://schemas.openxmlformats.org/drawingml/2006/main">
              <a:rPr sz="2800" spc="1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25" dirty="0">
                <a:latin typeface="Calibri"/>
                <a:cs typeface="Calibri"/>
              </a:rPr>
              <a:t>طاقم عمل</a:t>
            </a:r>
            <a:r xmlns:a="http://schemas.openxmlformats.org/drawingml/2006/main">
              <a:rPr sz="2800" spc="1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3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إدارة</a:t>
            </a:r>
            <a:r xmlns:a="http://schemas.openxmlformats.org/drawingml/2006/main">
              <a:rPr sz="2800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المملكة المتحدة.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Calibri"/>
              <a:buAutoNum type="arabicPeriod" startAt="4"/>
            </a:pPr>
            <a:endParaRPr sz="3850">
              <a:latin typeface="Calibri"/>
              <a:cs typeface="Calibri"/>
            </a:endParaRPr>
          </a:p>
          <a:p>
            <a:pPr xmlns:a="http://schemas.openxmlformats.org/drawingml/2006/main" marL="12700" marR="5080" lvl="1">
              <a:lnSpc>
                <a:spcPct val="100000"/>
              </a:lnSpc>
              <a:buAutoNum type="arabicPeriod" startAt="4"/>
              <a:tabLst>
                <a:tab pos="1061085" algn="l"/>
                <a:tab pos="1061720" algn="l"/>
                <a:tab pos="2649855" algn="l"/>
                <a:tab pos="3521710" algn="l"/>
                <a:tab pos="4000500" algn="l"/>
                <a:tab pos="4564380" algn="l"/>
              </a:tabLst>
              <a:bidi/>
            </a:pPr>
            <a:r xmlns:a="http://schemas.openxmlformats.org/drawingml/2006/main">
              <a:rPr sz="2800" dirty="0">
                <a:latin typeface="Calibri"/>
                <a:cs typeface="Calibri"/>
              </a:rPr>
              <a:t>المشاركة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2800" spc="-30" dirty="0">
                <a:latin typeface="Calibri"/>
                <a:cs typeface="Calibri"/>
              </a:rPr>
              <a:t>عملية </a:t>
            </a:r>
            <a:r xmlns:a="http://schemas.openxmlformats.org/drawingml/2006/main">
              <a:rPr sz="2800" spc="-80" dirty="0">
                <a:latin typeface="Calibri"/>
                <a:cs typeface="Calibri"/>
              </a:rPr>
              <a:t>صنع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القرار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على </a:t>
            </a:r>
            <a:r xmlns:a="http://schemas.openxmlformats.org/drawingml/2006/main">
              <a:rPr sz="2800" spc="15" dirty="0">
                <a:latin typeface="Calibri"/>
                <a:cs typeface="Calibri"/>
              </a:rPr>
              <a:t>نطاق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واسع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المنظمة</a:t>
            </a:r>
            <a:r xmlns:a="http://schemas.openxmlformats.org/drawingml/2006/main">
              <a:rPr sz="2800" spc="-4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5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7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​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5"/>
              </a:spcBef>
              <a:bidi/>
            </a:pPr>
            <a:r xmlns:a="http://schemas.openxmlformats.org/drawingml/2006/main">
              <a:rPr sz="2800" spc="5" dirty="0">
                <a:latin typeface="Calibri"/>
                <a:cs typeface="Calibri"/>
              </a:rPr>
              <a:t>مثلا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س.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35" dirty="0">
                <a:latin typeface="Calibri"/>
                <a:cs typeface="Calibri"/>
              </a:rPr>
              <a:t>الاستراتيجية.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1328" y="1267967"/>
            <a:ext cx="3852671" cy="23774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157214"/>
            <a:ext cx="9144000" cy="170078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5904" y="2709672"/>
            <a:ext cx="1103376" cy="274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6750" y="112852"/>
            <a:ext cx="82194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b="0" u="none" spc="-315" dirty="0">
                <a:latin typeface="Times New Roman"/>
                <a:cs typeface="Times New Roman"/>
              </a:rPr>
              <a:t>صفات</a:t>
            </a:r>
            <a:r xmlns:a="http://schemas.openxmlformats.org/drawingml/2006/main">
              <a:rPr b="0" u="none" spc="-350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b="0" u="none" spc="-55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b="0" u="none" spc="-70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b="0" u="none" spc="-105" dirty="0">
                <a:latin typeface="Times New Roman"/>
                <a:cs typeface="Times New Roman"/>
              </a:rPr>
              <a:t>​ </a:t>
            </a:r>
            <a:r xmlns:a="http://schemas.openxmlformats.org/drawingml/2006/main">
              <a:rPr b="0" u="none" spc="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b="0" u="none" spc="-215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b="0" u="none" spc="-165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b="0" u="none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b="0" u="none" spc="125" dirty="0">
                <a:latin typeface="Times New Roman"/>
                <a:cs typeface="Times New Roman"/>
              </a:rPr>
              <a:t>أ</a:t>
            </a:r>
            <a:r xmlns:a="http://schemas.openxmlformats.org/drawingml/2006/main">
              <a:rPr b="0" u="none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b="0" u="none" spc="-155" dirty="0">
                <a:latin typeface="Times New Roman"/>
                <a:cs typeface="Times New Roman"/>
              </a:rPr>
              <a:t>جيد</a:t>
            </a:r>
            <a:r xmlns:a="http://schemas.openxmlformats.org/drawingml/2006/main">
              <a:rPr b="0" u="none" spc="-360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b="0" u="none" spc="-345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b="0" u="none" spc="-425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b="0" u="none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b="0" u="none" spc="-100" dirty="0">
                <a:latin typeface="Times New Roman"/>
                <a:cs typeface="Times New Roman"/>
              </a:rPr>
              <a:t>قائد</a:t>
            </a:r>
            <a:r xmlns:a="http://schemas.openxmlformats.org/drawingml/2006/main">
              <a:rPr b="0" u="none" spc="-110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b="0" u="none" spc="-150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b="0" u="none" spc="-135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b="0" u="none" spc="-40" dirty="0">
                <a:latin typeface="Times New Roman"/>
                <a:cs typeface="Times New Roman"/>
              </a:rPr>
              <a:t>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738325"/>
            <a:ext cx="455231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271780" indent="-259079">
              <a:lnSpc>
                <a:spcPct val="100000"/>
              </a:lnSpc>
              <a:spcBef>
                <a:spcPts val="95"/>
              </a:spcBef>
              <a:buSzPct val="87500"/>
              <a:buChar char="•"/>
              <a:tabLst>
                <a:tab pos="271780" algn="l"/>
              </a:tabLst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يفتح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على العكس</a:t>
            </a:r>
            <a:r xmlns:a="http://schemas.openxmlformats.org/drawingml/2006/main">
              <a:rPr sz="3200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رأي.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3458032"/>
            <a:ext cx="456438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00000"/>
              </a:lnSpc>
              <a:spcBef>
                <a:spcPts val="95"/>
              </a:spcBef>
              <a:buChar char="•"/>
              <a:tabLst>
                <a:tab pos="445134" algn="l"/>
                <a:tab pos="446405" algn="l"/>
                <a:tab pos="1421130" algn="l"/>
                <a:tab pos="2000250" algn="l"/>
                <a:tab pos="2792730" algn="l"/>
                <a:tab pos="3579495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قادر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يرى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2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صورة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ب </a:t>
            </a:r>
            <a:r xmlns:a="http://schemas.openxmlformats.org/drawingml/2006/main">
              <a:rPr sz="3200" spc="-65" dirty="0">
                <a:latin typeface="Calibri"/>
                <a:cs typeface="Calibri"/>
              </a:rPr>
              <a:t>ر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 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د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5666333"/>
            <a:ext cx="4564380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00000"/>
              </a:lnSpc>
              <a:spcBef>
                <a:spcPts val="90"/>
              </a:spcBef>
              <a:buChar char="•"/>
              <a:tabLst>
                <a:tab pos="692150" algn="l"/>
                <a:tab pos="692785" algn="l"/>
                <a:tab pos="2668270" algn="l"/>
                <a:tab pos="4204970" algn="l"/>
              </a:tabLst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دافع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آحرون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7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لإنتاج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535" y="4507991"/>
            <a:ext cx="1114799" cy="3048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2311" y="6166103"/>
            <a:ext cx="1133856" cy="27432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2484120" y="621791"/>
            <a:ext cx="6659880" cy="6230620"/>
            <a:chOff x="2484120" y="621791"/>
            <a:chExt cx="6659880" cy="623062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03976" y="621791"/>
              <a:ext cx="3240024" cy="14081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15255" y="765047"/>
              <a:ext cx="4404360" cy="21610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17976" y="2852927"/>
              <a:ext cx="5526024" cy="39989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84120" y="2350008"/>
              <a:ext cx="1114799" cy="2743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90464" y="1533144"/>
              <a:ext cx="1343741" cy="24796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6750" y="112852"/>
            <a:ext cx="82194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b="0" u="none" spc="-315" dirty="0">
                <a:latin typeface="Times New Roman"/>
                <a:cs typeface="Times New Roman"/>
              </a:rPr>
              <a:t>صفات</a:t>
            </a:r>
            <a:r xmlns:a="http://schemas.openxmlformats.org/drawingml/2006/main">
              <a:rPr b="0" u="none" spc="-350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b="0" u="none" spc="-55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b="0" u="none" spc="-70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b="0" u="none" spc="-105" dirty="0">
                <a:latin typeface="Times New Roman"/>
                <a:cs typeface="Times New Roman"/>
              </a:rPr>
              <a:t>​ </a:t>
            </a:r>
            <a:r xmlns:a="http://schemas.openxmlformats.org/drawingml/2006/main">
              <a:rPr b="0" u="none" spc="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b="0" u="none" spc="-215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b="0" u="none" spc="-165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b="0" u="none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b="0" u="none" spc="125" dirty="0">
                <a:latin typeface="Times New Roman"/>
                <a:cs typeface="Times New Roman"/>
              </a:rPr>
              <a:t>أ</a:t>
            </a:r>
            <a:r xmlns:a="http://schemas.openxmlformats.org/drawingml/2006/main">
              <a:rPr b="0" u="none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b="0" u="none" spc="-155" dirty="0">
                <a:latin typeface="Times New Roman"/>
                <a:cs typeface="Times New Roman"/>
              </a:rPr>
              <a:t>جيد</a:t>
            </a:r>
            <a:r xmlns:a="http://schemas.openxmlformats.org/drawingml/2006/main">
              <a:rPr b="0" u="none" spc="-360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b="0" u="none" spc="-345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b="0" u="none" spc="-425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b="0" u="none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b="0" u="none" spc="-100" dirty="0">
                <a:latin typeface="Times New Roman"/>
                <a:cs typeface="Times New Roman"/>
              </a:rPr>
              <a:t>قائد</a:t>
            </a:r>
            <a:r xmlns:a="http://schemas.openxmlformats.org/drawingml/2006/main">
              <a:rPr b="0" u="none" spc="-110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b="0" u="none" spc="-150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b="0" u="none" spc="-135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b="0" u="none" spc="-40" dirty="0">
                <a:latin typeface="Times New Roman"/>
                <a:cs typeface="Times New Roman"/>
              </a:rPr>
              <a:t>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286967"/>
            <a:ext cx="4485640" cy="451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07975" indent="-295910">
              <a:lnSpc>
                <a:spcPct val="100000"/>
              </a:lnSpc>
              <a:spcBef>
                <a:spcPts val="95"/>
              </a:spcBef>
              <a:buChar char="•"/>
              <a:tabLst>
                <a:tab pos="308610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واضح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تواصل.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Calibri"/>
              <a:buChar char="•"/>
            </a:pPr>
            <a:endParaRPr sz="4400">
              <a:latin typeface="Calibri"/>
              <a:cs typeface="Calibri"/>
            </a:endParaRPr>
          </a:p>
          <a:p>
            <a:pPr xmlns:a="http://schemas.openxmlformats.org/drawingml/2006/main" marL="307975" indent="-295910">
              <a:lnSpc>
                <a:spcPct val="100000"/>
              </a:lnSpc>
              <a:spcBef>
                <a:spcPts val="5"/>
              </a:spcBef>
              <a:buChar char="•"/>
              <a:tabLst>
                <a:tab pos="308610" algn="l"/>
              </a:tabLst>
              <a:bidi/>
            </a:pPr>
            <a:r xmlns:a="http://schemas.openxmlformats.org/drawingml/2006/main">
              <a:rPr sz="3200" spc="-35" dirty="0">
                <a:latin typeface="Calibri"/>
                <a:cs typeface="Calibri"/>
              </a:rPr>
              <a:t>جائزة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تعرُّف.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Calibri"/>
              <a:buChar char="•"/>
            </a:pPr>
            <a:endParaRPr sz="4400">
              <a:latin typeface="Calibri"/>
              <a:cs typeface="Calibri"/>
            </a:endParaRPr>
          </a:p>
          <a:p>
            <a:pPr xmlns:a="http://schemas.openxmlformats.org/drawingml/2006/main" marL="12700" marR="5080">
              <a:lnSpc>
                <a:spcPct val="100000"/>
              </a:lnSpc>
              <a:spcBef>
                <a:spcPts val="5"/>
              </a:spcBef>
              <a:buChar char="•"/>
              <a:tabLst>
                <a:tab pos="460375" algn="l"/>
                <a:tab pos="461645" algn="l"/>
                <a:tab pos="1756410" algn="l"/>
                <a:tab pos="2924175" algn="l"/>
                <a:tab pos="3738245" algn="l"/>
              </a:tabLst>
              <a:bidi/>
            </a:pPr>
            <a:r xmlns:a="http://schemas.openxmlformats.org/drawingml/2006/main">
              <a:rPr sz="3200" spc="-50" dirty="0">
                <a:latin typeface="Calibri"/>
                <a:cs typeface="Calibri"/>
              </a:rPr>
              <a:t>قوة</a:t>
            </a:r>
            <a:r xmlns:a="http://schemas.openxmlformats.org/drawingml/2006/main">
              <a:rPr sz="32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مع</a:t>
            </a:r>
            <a:r xmlns:a="http://schemas.openxmlformats.org/drawingml/2006/main">
              <a:rPr sz="3200" spc="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لا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على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الآخرين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Calibri"/>
              <a:buChar char="•"/>
            </a:pPr>
            <a:endParaRPr sz="4400">
              <a:latin typeface="Calibri"/>
              <a:cs typeface="Calibri"/>
            </a:endParaRPr>
          </a:p>
          <a:p>
            <a:pPr xmlns:a="http://schemas.openxmlformats.org/drawingml/2006/main" marL="307975" indent="-295910">
              <a:lnSpc>
                <a:spcPct val="100000"/>
              </a:lnSpc>
              <a:buChar char="•"/>
              <a:tabLst>
                <a:tab pos="308610" algn="l"/>
              </a:tabLst>
              <a:bidi/>
            </a:pPr>
            <a:r xmlns:a="http://schemas.openxmlformats.org/drawingml/2006/main">
              <a:rPr sz="3200" spc="-25" dirty="0">
                <a:latin typeface="Calibri"/>
                <a:cs typeface="Calibri"/>
              </a:rPr>
              <a:t>دور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بواسطة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النمذجة.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85359" y="838200"/>
            <a:ext cx="4358640" cy="3023870"/>
            <a:chOff x="4785359" y="838200"/>
            <a:chExt cx="4358640" cy="30238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41094" y="903217"/>
              <a:ext cx="3956438" cy="6680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5359" y="838200"/>
              <a:ext cx="4358640" cy="3023616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3636264" y="3978708"/>
            <a:ext cx="5193030" cy="2879725"/>
            <a:chOff x="3636264" y="3978708"/>
            <a:chExt cx="5193030" cy="287972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34919" y="3978708"/>
              <a:ext cx="3637546" cy="119230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51591" y="5523719"/>
              <a:ext cx="2177481" cy="107877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36264" y="5187694"/>
              <a:ext cx="3023616" cy="16703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6750" y="112852"/>
            <a:ext cx="82194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b="0" u="none" spc="-315" dirty="0">
                <a:latin typeface="Times New Roman"/>
                <a:cs typeface="Times New Roman"/>
              </a:rPr>
              <a:t>صفات</a:t>
            </a:r>
            <a:r xmlns:a="http://schemas.openxmlformats.org/drawingml/2006/main">
              <a:rPr b="0" u="none" spc="-350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b="0" u="none" spc="-55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b="0" u="none" spc="-70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b="0" u="none" spc="-105" dirty="0">
                <a:latin typeface="Times New Roman"/>
                <a:cs typeface="Times New Roman"/>
              </a:rPr>
              <a:t>​ </a:t>
            </a:r>
            <a:r xmlns:a="http://schemas.openxmlformats.org/drawingml/2006/main">
              <a:rPr b="0" u="none" spc="3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b="0" u="none" spc="-215" dirty="0"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b="0" u="none" spc="-165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b="0" u="none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b="0" u="none" spc="125" dirty="0">
                <a:latin typeface="Times New Roman"/>
                <a:cs typeface="Times New Roman"/>
              </a:rPr>
              <a:t>أ</a:t>
            </a:r>
            <a:r xmlns:a="http://schemas.openxmlformats.org/drawingml/2006/main">
              <a:rPr b="0" u="none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b="0" u="none" spc="-155" dirty="0">
                <a:latin typeface="Times New Roman"/>
                <a:cs typeface="Times New Roman"/>
              </a:rPr>
              <a:t>جيد</a:t>
            </a:r>
            <a:r xmlns:a="http://schemas.openxmlformats.org/drawingml/2006/main">
              <a:rPr b="0" u="none" spc="-360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b="0" u="none" spc="-345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b="0" u="none" spc="-425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b="0" u="none" spc="-3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b="0" u="none" spc="-100" dirty="0">
                <a:latin typeface="Times New Roman"/>
                <a:cs typeface="Times New Roman"/>
              </a:rPr>
              <a:t>قائد</a:t>
            </a:r>
            <a:r xmlns:a="http://schemas.openxmlformats.org/drawingml/2006/main">
              <a:rPr b="0" u="none" spc="-110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b="0" u="none" spc="-150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b="0" u="none" spc="-135" dirty="0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b="0" u="none" spc="-40" dirty="0">
                <a:latin typeface="Times New Roman"/>
                <a:cs typeface="Times New Roman"/>
              </a:rPr>
              <a:t>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226007"/>
            <a:ext cx="377190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07975" indent="-295910">
              <a:lnSpc>
                <a:spcPct val="100000"/>
              </a:lnSpc>
              <a:spcBef>
                <a:spcPts val="95"/>
              </a:spcBef>
              <a:buChar char="•"/>
              <a:tabLst>
                <a:tab pos="308610" algn="l"/>
              </a:tabLst>
              <a:bidi/>
            </a:pPr>
            <a:r xmlns:a="http://schemas.openxmlformats.org/drawingml/2006/main">
              <a:rPr sz="3200" spc="-15" dirty="0">
                <a:latin typeface="Calibri"/>
                <a:cs typeface="Calibri"/>
              </a:rPr>
              <a:t>مندوب</a:t>
            </a:r>
            <a:r xmlns:a="http://schemas.openxmlformats.org/drawingml/2006/main">
              <a:rPr sz="3200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سلطات.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89570" y="765047"/>
            <a:ext cx="8754429" cy="6092949"/>
            <a:chOff x="389570" y="765047"/>
            <a:chExt cx="8754429" cy="609294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39184" y="765047"/>
              <a:ext cx="5004815" cy="17007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9570" y="2465830"/>
              <a:ext cx="6057197" cy="439216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86728" y="2465830"/>
              <a:ext cx="2535935" cy="43921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7997"/>
            <a:chOff x="0" y="0"/>
            <a:chExt cx="9144000" cy="6857997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28" y="0"/>
              <a:ext cx="8993671" cy="34750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285742"/>
              <a:ext cx="4931664" cy="35722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28744" y="3285744"/>
              <a:ext cx="4715255" cy="23743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285742"/>
              <a:ext cx="4428744" cy="35722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28744" y="5516878"/>
              <a:ext cx="4715256" cy="134111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5120" y="0"/>
            <a:ext cx="8818880" cy="662072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697</Words>
  <Application>Microsoft Office PowerPoint</Application>
  <PresentationFormat>On-screen Show (4:3)</PresentationFormat>
  <Paragraphs>112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Microsoft Sans Serif</vt:lpstr>
      <vt:lpstr>Times New Roman</vt:lpstr>
      <vt:lpstr>Trebuchet MS</vt:lpstr>
      <vt:lpstr>Office Theme</vt:lpstr>
      <vt:lpstr>CH2: STRATEGIC LEADERSHIP</vt:lpstr>
      <vt:lpstr>What is leadership?</vt:lpstr>
      <vt:lpstr>PowerPoint Presentation</vt:lpstr>
      <vt:lpstr>Leadership VS Management</vt:lpstr>
      <vt:lpstr>CHARACTERISTICS OF A GOOD LEADER</vt:lpstr>
      <vt:lpstr>CHARACTERISTICS OF A GOOD LEADER</vt:lpstr>
      <vt:lpstr>CHARACTERISTICS OF A GOOD LEADER</vt:lpstr>
      <vt:lpstr>PowerPoint Presentation</vt:lpstr>
      <vt:lpstr>PowerPoint Presentation</vt:lpstr>
      <vt:lpstr>LEADERS’ SKILLS</vt:lpstr>
      <vt:lpstr>  LEADERS’ SKILLS </vt:lpstr>
      <vt:lpstr>  LEADERS’ SKILLS </vt:lpstr>
      <vt:lpstr>  LEADERS’ SKILLS </vt:lpstr>
      <vt:lpstr>  LEADERS’ SKILLS </vt:lpstr>
      <vt:lpstr>  LEADERS’ SKILLS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Diplomatic or Consultative</vt:lpstr>
      <vt:lpstr>PowerPoint Presentation</vt:lpstr>
      <vt:lpstr>PowerPoint Presentation</vt:lpstr>
      <vt:lpstr>PowerPoint Presentation</vt:lpstr>
      <vt:lpstr>PowerPoint Presentation</vt:lpstr>
      <vt:lpstr>PARTICIPATORY (THE TQM LEADERSHIP/MANAGEMENT STYLE)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Transactional leadership</vt:lpstr>
      <vt:lpstr>PowerPoint Presentation</vt:lpstr>
      <vt:lpstr>PowerPoint Presentation</vt:lpstr>
      <vt:lpstr>PowerPoint Presentation</vt:lpstr>
      <vt:lpstr>SITUATIONAL LEADERSHIP</vt:lpstr>
      <vt:lpstr>ORGANIZATION CHART</vt:lpstr>
      <vt:lpstr>CHIEF MEDICAL OFFICER  (MEDICAL DIRECTOR, CMO, CHIEF OF STAFF)</vt:lpstr>
      <vt:lpstr>CHIEF MEDICAL OFFICER  (MEDICAL DIRECTOR, CMO, CHIEF OF STAFF)</vt:lpstr>
      <vt:lpstr>CHIEF MEDICAL OFFICER  (MEDICAL DIRECTOR, CMO, CHIEF OF STAFF)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CH2: STRATEGIC LEADERSHIP</dc:title>
  <dc:creator>drmajdi</dc:creator>
  <cp:lastModifiedBy>Mujdi Alzoubi</cp:lastModifiedBy>
  <cp:revision>1</cp:revision>
  <dcterms:created xsi:type="dcterms:W3CDTF">2023-11-05T20:49:12Z</dcterms:created>
  <dcterms:modified xsi:type="dcterms:W3CDTF">2023-11-05T21:11:56Z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2022-06-01T00:00:00Z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2023-11-05T00:00:00Z</vt:filetime>
  </property>
</Properties>
</file>