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23" roundtripDataSignature="AMtx7mhAr0ok5t4U/CytzbgsKASpGslg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0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1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2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4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7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8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9:notes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9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9"/>
          <p:cNvSpPr txBox="1"/>
          <p:nvPr>
            <p:ph idx="1" type="body"/>
          </p:nvPr>
        </p:nvSpPr>
        <p:spPr>
          <a:xfrm>
            <a:off x="612140" y="1433347"/>
            <a:ext cx="8028940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9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9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9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0"/>
          <p:cNvSpPr txBox="1"/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0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0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" type="body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2" type="body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2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23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8214"/>
              </a:lnSpc>
              <a:spcBef>
                <a:spcPts val="0"/>
              </a:spcBef>
              <a:buNone/>
              <a:defRPr b="0" i="0"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8"/>
          <p:cNvSpPr txBox="1"/>
          <p:nvPr>
            <p:ph idx="1" type="body"/>
          </p:nvPr>
        </p:nvSpPr>
        <p:spPr>
          <a:xfrm>
            <a:off x="612140" y="1433347"/>
            <a:ext cx="8028940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8"/>
          <p:cNvSpPr txBox="1"/>
          <p:nvPr>
            <p:ph idx="11" type="ft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18"/>
          <p:cNvSpPr txBox="1"/>
          <p:nvPr>
            <p:ph idx="10" type="dt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18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8214"/>
              </a:lnSpc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1"/>
          <p:cNvGrpSpPr/>
          <p:nvPr/>
        </p:nvGrpSpPr>
        <p:grpSpPr>
          <a:xfrm>
            <a:off x="0" y="0"/>
            <a:ext cx="9144000" cy="6857998"/>
            <a:chOff x="0" y="0"/>
            <a:chExt cx="9144000" cy="6857998"/>
          </a:xfrm>
        </p:grpSpPr>
        <p:pic>
          <p:nvPicPr>
            <p:cNvPr id="44" name="Google Shape;44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0" y="0"/>
              <a:ext cx="9144000" cy="6857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" name="Google Shape;45;p1"/>
            <p:cNvSpPr/>
            <p:nvPr/>
          </p:nvSpPr>
          <p:spPr>
            <a:xfrm>
              <a:off x="553212" y="542544"/>
              <a:ext cx="8041005" cy="5756275"/>
            </a:xfrm>
            <a:custGeom>
              <a:rect b="b" l="l" r="r" t="t"/>
              <a:pathLst>
                <a:path extrusionOk="0" h="5756275" w="8041005">
                  <a:moveTo>
                    <a:pt x="0" y="5756148"/>
                  </a:moveTo>
                  <a:lnTo>
                    <a:pt x="8040624" y="5756148"/>
                  </a:lnTo>
                  <a:lnTo>
                    <a:pt x="8040624" y="0"/>
                  </a:lnTo>
                  <a:lnTo>
                    <a:pt x="0" y="0"/>
                  </a:lnTo>
                  <a:lnTo>
                    <a:pt x="0" y="5756148"/>
                  </a:lnTo>
                  <a:close/>
                </a:path>
              </a:pathLst>
            </a:custGeom>
            <a:noFill/>
            <a:ln cap="flat" cmpd="sng" w="15225">
              <a:solidFill>
                <a:srgbClr val="8399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  <p:pic>
          <p:nvPicPr>
            <p:cNvPr id="46" name="Google Shape;46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0" y="3128772"/>
              <a:ext cx="685799" cy="6065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Google Shape;47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8465819" y="3128772"/>
              <a:ext cx="678179" cy="60655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8" name="Google Shape;48;p1"/>
            <p:cNvSpPr/>
            <p:nvPr/>
          </p:nvSpPr>
          <p:spPr>
            <a:xfrm>
              <a:off x="1278636" y="2356104"/>
              <a:ext cx="6596380" cy="0"/>
            </a:xfrm>
            <a:custGeom>
              <a:rect b="b" l="l" r="r" t="t"/>
              <a:pathLst>
                <a:path extrusionOk="0" h="120000" w="6596380">
                  <a:moveTo>
                    <a:pt x="0" y="0"/>
                  </a:moveTo>
                  <a:lnTo>
                    <a:pt x="6595998" y="0"/>
                  </a:lnTo>
                </a:path>
              </a:pathLst>
            </a:custGeom>
            <a:noFill/>
            <a:ln cap="flat" cmpd="sng" w="15225">
              <a:solidFill>
                <a:srgbClr val="83992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/>
            </a:p>
          </p:txBody>
        </p:sp>
      </p:grpSp>
      <p:sp>
        <p:nvSpPr>
          <p:cNvPr id="49" name="Google Shape;49;p1"/>
          <p:cNvSpPr txBox="1"/>
          <p:nvPr>
            <p:ph type="title"/>
          </p:nvPr>
        </p:nvSpPr>
        <p:spPr>
          <a:xfrm>
            <a:off x="2402204" y="1150111"/>
            <a:ext cx="4350385" cy="7569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252525"/>
                </a:solidFill>
              </a:rPr>
              <a:t>Health Education</a:t>
            </a:r>
            <a:endParaRPr sz="4800"/>
          </a:p>
        </p:txBody>
      </p:sp>
      <p:grpSp>
        <p:nvGrpSpPr>
          <p:cNvPr id="50" name="Google Shape;50;p1"/>
          <p:cNvGrpSpPr/>
          <p:nvPr/>
        </p:nvGrpSpPr>
        <p:grpSpPr>
          <a:xfrm>
            <a:off x="1621536" y="2246376"/>
            <a:ext cx="6060186" cy="1677162"/>
            <a:chOff x="1621536" y="2246376"/>
            <a:chExt cx="6060186" cy="1677162"/>
          </a:xfrm>
        </p:grpSpPr>
        <p:pic>
          <p:nvPicPr>
            <p:cNvPr id="51" name="Google Shape;51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621536" y="2246376"/>
              <a:ext cx="6060186" cy="10675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" name="Google Shape;52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372868" y="2855976"/>
              <a:ext cx="4559046" cy="106756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3" name="Google Shape;53;p1"/>
          <p:cNvSpPr txBox="1"/>
          <p:nvPr/>
        </p:nvSpPr>
        <p:spPr>
          <a:xfrm>
            <a:off x="1646935" y="2339797"/>
            <a:ext cx="5963920" cy="327215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256540" marR="25209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252525"/>
                </a:solidFill>
                <a:latin typeface="Calibri"/>
                <a:ea typeface="Calibri"/>
                <a:cs typeface="Calibri"/>
                <a:sym typeface="Calibri"/>
              </a:rPr>
              <a:t>Factors Affecting Learning  (Cultural Diversity)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None/>
            </a:pPr>
            <a:r>
              <a:t/>
            </a:r>
            <a:endParaRPr sz="5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252525"/>
                </a:solidFill>
                <a:latin typeface="Calibri"/>
                <a:ea typeface="Calibri"/>
                <a:cs typeface="Calibri"/>
                <a:sym typeface="Calibri"/>
              </a:rPr>
              <a:t>Second Semester 2023-2024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7782306" y="5976924"/>
            <a:ext cx="114935" cy="239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1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0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10"/>
          <p:cNvSpPr txBox="1"/>
          <p:nvPr>
            <p:ph type="title"/>
          </p:nvPr>
        </p:nvSpPr>
        <p:spPr>
          <a:xfrm>
            <a:off x="1099210" y="491439"/>
            <a:ext cx="6944995" cy="10687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925">
            <a:spAutoFit/>
          </a:bodyPr>
          <a:lstStyle/>
          <a:p>
            <a:pPr indent="-2813685" lvl="0" marL="2825750" marR="5080" rtl="0" algn="l">
              <a:lnSpc>
                <a:spcPct val="10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Insider and Outsider View of Culture  (Cont.)</a:t>
            </a:r>
            <a:endParaRPr sz="3600"/>
          </a:p>
        </p:txBody>
      </p:sp>
      <p:sp>
        <p:nvSpPr>
          <p:cNvPr id="120" name="Google Shape;120;p10"/>
          <p:cNvSpPr txBox="1"/>
          <p:nvPr/>
        </p:nvSpPr>
        <p:spPr>
          <a:xfrm>
            <a:off x="698093" y="2001799"/>
            <a:ext cx="7611745" cy="194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The Insider	perspective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refers to the meaning that  people attach to things from their own cultural  perspective.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1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6" name="Google Shape;126;p11"/>
          <p:cNvSpPr txBox="1"/>
          <p:nvPr>
            <p:ph type="title"/>
          </p:nvPr>
        </p:nvSpPr>
        <p:spPr>
          <a:xfrm>
            <a:off x="1099210" y="491439"/>
            <a:ext cx="6944995" cy="10687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925">
            <a:spAutoFit/>
          </a:bodyPr>
          <a:lstStyle/>
          <a:p>
            <a:pPr indent="-2813685" lvl="0" marL="2825750" marR="5080" rtl="0" algn="l">
              <a:lnSpc>
                <a:spcPct val="10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Insider and Outsider View of Culture  (Cont.)</a:t>
            </a:r>
            <a:endParaRPr sz="3600"/>
          </a:p>
        </p:txBody>
      </p:sp>
      <p:sp>
        <p:nvSpPr>
          <p:cNvPr id="127" name="Google Shape;127;p11"/>
          <p:cNvSpPr txBox="1"/>
          <p:nvPr/>
        </p:nvSpPr>
        <p:spPr>
          <a:xfrm>
            <a:off x="745642" y="2131547"/>
            <a:ext cx="7075170" cy="2586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The Outsider perspective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refers to the fact that  people outside the culture apply meaning of  cultural behaviors without understanding its  meaning for a culture.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3" name="Google Shape;133;p12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Insider and Outsider View of Culture</a:t>
            </a:r>
            <a:endParaRPr sz="3600"/>
          </a:p>
          <a:p>
            <a:pPr indent="0" lvl="0" marL="173990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(Cont.)</a:t>
            </a:r>
            <a:endParaRPr sz="3600"/>
          </a:p>
        </p:txBody>
      </p:sp>
      <p:sp>
        <p:nvSpPr>
          <p:cNvPr id="134" name="Google Shape;134;p12"/>
          <p:cNvSpPr txBox="1"/>
          <p:nvPr/>
        </p:nvSpPr>
        <p:spPr>
          <a:xfrm>
            <a:off x="535940" y="1973304"/>
            <a:ext cx="8046084" cy="2587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People bring their beliefs to bear on health through  decisions that they make to maintain health and  through decisions made when they or someone close  to them becomes ill.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3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0" name="Google Shape;140;p13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350">
            <a:spAutoFit/>
          </a:bodyPr>
          <a:lstStyle/>
          <a:p>
            <a:pPr indent="0" lvl="0" marL="150495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Insider and Outsider View of Culture</a:t>
            </a:r>
            <a:endParaRPr sz="3600"/>
          </a:p>
          <a:p>
            <a:pPr indent="0" lvl="0" marL="325755" rtl="0" algn="ctr">
              <a:lnSpc>
                <a:spcPct val="114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(Cont.)</a:t>
            </a:r>
            <a:endParaRPr sz="3600"/>
          </a:p>
        </p:txBody>
      </p:sp>
      <p:sp>
        <p:nvSpPr>
          <p:cNvPr id="141" name="Google Shape;141;p13"/>
          <p:cNvSpPr txBox="1"/>
          <p:nvPr/>
        </p:nvSpPr>
        <p:spPr>
          <a:xfrm>
            <a:off x="612140" y="2109702"/>
            <a:ext cx="7826375" cy="19469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177800" lvl="0" marL="184785" marR="508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People may persist in trying to solve the problem of  illness by using their own cultural cures, which may  be different than Western medicine.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4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7" name="Google Shape;147;p14"/>
          <p:cNvSpPr txBox="1"/>
          <p:nvPr>
            <p:ph type="title"/>
          </p:nvPr>
        </p:nvSpPr>
        <p:spPr>
          <a:xfrm>
            <a:off x="640715" y="687781"/>
            <a:ext cx="7862569" cy="11836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5367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Insider and Outsider View of Culture</a:t>
            </a:r>
            <a:endParaRPr/>
          </a:p>
          <a:p>
            <a:pPr indent="0" lvl="0" marL="32385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(Cont.)</a:t>
            </a:r>
            <a:endParaRPr/>
          </a:p>
        </p:txBody>
      </p:sp>
      <p:sp>
        <p:nvSpPr>
          <p:cNvPr id="148" name="Google Shape;148;p14"/>
          <p:cNvSpPr txBox="1"/>
          <p:nvPr/>
        </p:nvSpPr>
        <p:spPr>
          <a:xfrm>
            <a:off x="612140" y="2376576"/>
            <a:ext cx="7799705" cy="194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If they feel that medical personnel do not respect  their ideas, or cannot help them, they may increase  reliance on their own cultural cures.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4" name="Google Shape;154;p15"/>
          <p:cNvSpPr txBox="1"/>
          <p:nvPr>
            <p:ph type="title"/>
          </p:nvPr>
        </p:nvSpPr>
        <p:spPr>
          <a:xfrm>
            <a:off x="1589913" y="297256"/>
            <a:ext cx="611505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275">
            <a:spAutoFit/>
          </a:bodyPr>
          <a:lstStyle/>
          <a:p>
            <a:pPr indent="-1376680" lvl="0" marL="1388745" marR="508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Effect of cultural Diversity on  Communication</a:t>
            </a:r>
            <a:endParaRPr/>
          </a:p>
        </p:txBody>
      </p:sp>
      <p:sp>
        <p:nvSpPr>
          <p:cNvPr id="155" name="Google Shape;155;p15"/>
          <p:cNvSpPr txBox="1"/>
          <p:nvPr/>
        </p:nvSpPr>
        <p:spPr>
          <a:xfrm>
            <a:off x="459740" y="1837207"/>
            <a:ext cx="8099425" cy="3867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38608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There are barriers to understanding due to language  diversity: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0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Medical versus lay terminology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13384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There are Individual and cultural differences around  concepts, for example moderate weight may have  different meanings in different cultures.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6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1" name="Google Shape;161;p16"/>
          <p:cNvSpPr txBox="1"/>
          <p:nvPr>
            <p:ph type="title"/>
          </p:nvPr>
        </p:nvSpPr>
        <p:spPr>
          <a:xfrm>
            <a:off x="1589913" y="297256"/>
            <a:ext cx="6115050" cy="1184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275">
            <a:spAutoFit/>
          </a:bodyPr>
          <a:lstStyle/>
          <a:p>
            <a:pPr indent="-1376680" lvl="0" marL="1388745" marR="508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Effect of cultural Diversity on  Communication</a:t>
            </a:r>
            <a:endParaRPr/>
          </a:p>
        </p:txBody>
      </p:sp>
      <p:sp>
        <p:nvSpPr>
          <p:cNvPr id="162" name="Google Shape;162;p16"/>
          <p:cNvSpPr txBox="1"/>
          <p:nvPr/>
        </p:nvSpPr>
        <p:spPr>
          <a:xfrm>
            <a:off x="459740" y="1837207"/>
            <a:ext cx="8059420" cy="3227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34671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There are barriers to understanding due to language  diversity: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13384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Language differences may mean that the actual  words of health care providers may have a different  meaning in another language.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7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8" name="Google Shape;168;p17"/>
          <p:cNvSpPr txBox="1"/>
          <p:nvPr>
            <p:ph type="title"/>
          </p:nvPr>
        </p:nvSpPr>
        <p:spPr>
          <a:xfrm>
            <a:off x="1704213" y="313131"/>
            <a:ext cx="6115050" cy="1183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1275">
            <a:spAutoFit/>
          </a:bodyPr>
          <a:lstStyle/>
          <a:p>
            <a:pPr indent="-599440" lvl="0" marL="611505" marR="508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Effect of cultural Diversity on  Communication (Cont.)</a:t>
            </a:r>
            <a:endParaRPr/>
          </a:p>
        </p:txBody>
      </p:sp>
      <p:sp>
        <p:nvSpPr>
          <p:cNvPr id="169" name="Google Shape;169;p17"/>
          <p:cNvSpPr txBox="1"/>
          <p:nvPr>
            <p:ph idx="1" type="body"/>
          </p:nvPr>
        </p:nvSpPr>
        <p:spPr>
          <a:xfrm>
            <a:off x="612140" y="1433347"/>
            <a:ext cx="8028940" cy="45072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5080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Other cultural	factors that can lead to communication  errors include: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Gender.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Age (younger, older).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Economic status and social class.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5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Ethnicity/culture (not just language).</a:t>
            </a:r>
            <a:endParaRPr/>
          </a:p>
          <a:p>
            <a:pPr indent="-179070" lvl="0" marL="847725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Char char="•"/>
            </a:pPr>
            <a:r>
              <a:rPr lang="en-US"/>
              <a:t>Blindness, deaf and hard of hearing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/>
        </p:nvSpPr>
        <p:spPr>
          <a:xfrm>
            <a:off x="459740" y="1547901"/>
            <a:ext cx="8217534" cy="30772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11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On completion of this discussion, you will be able to: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0" rtl="0" algn="l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Conceptualize the meaning of culture.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0" rtl="0" algn="l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Specify factors that lead to cultural diversity.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13384" marR="5080" rtl="0" algn="l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Recognize the effect of cultural beliefs and behaviors  on people’s health and illness.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685800"/>
            <a:ext cx="5105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"/>
          <p:cNvSpPr txBox="1"/>
          <p:nvPr>
            <p:ph type="title"/>
          </p:nvPr>
        </p:nvSpPr>
        <p:spPr>
          <a:xfrm>
            <a:off x="533400" y="685800"/>
            <a:ext cx="5105400" cy="609600"/>
          </a:xfrm>
          <a:prstGeom prst="rect">
            <a:avLst/>
          </a:prstGeom>
          <a:noFill/>
          <a:ln cap="flat" cmpd="sng" w="9525">
            <a:solidFill>
              <a:srgbClr val="FFC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5550">
            <a:spAutoFit/>
          </a:bodyPr>
          <a:lstStyle/>
          <a:p>
            <a:pPr indent="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Learning Objectives:</a:t>
            </a:r>
            <a:endParaRPr sz="3200"/>
          </a:p>
        </p:txBody>
      </p:sp>
      <p:sp>
        <p:nvSpPr>
          <p:cNvPr id="62" name="Google Shape;62;p2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/>
          <p:nvPr/>
        </p:nvSpPr>
        <p:spPr>
          <a:xfrm>
            <a:off x="535940" y="1245467"/>
            <a:ext cx="8209915" cy="4507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266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On completion of this discussion, you will be able to: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Distinguish between the insider and outsider view of  culture.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1740535" rtl="0" algn="l">
              <a:lnSpc>
                <a:spcPct val="150000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Identify the effect of cultural diversity on  communication.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343535" lvl="0" marL="413384" marR="338455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Outline principles of dealing with cultural diversity  during health education.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8" name="Google Shape;6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670559"/>
            <a:ext cx="5105400" cy="6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"/>
          <p:cNvSpPr txBox="1"/>
          <p:nvPr>
            <p:ph type="title"/>
          </p:nvPr>
        </p:nvSpPr>
        <p:spPr>
          <a:xfrm>
            <a:off x="609600" y="670559"/>
            <a:ext cx="5105400" cy="609600"/>
          </a:xfrm>
          <a:prstGeom prst="rect">
            <a:avLst/>
          </a:prstGeom>
          <a:noFill/>
          <a:ln cap="flat" cmpd="sng" w="9525">
            <a:solidFill>
              <a:srgbClr val="FFC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34925">
            <a:spAutoFit/>
          </a:bodyPr>
          <a:lstStyle/>
          <a:p>
            <a:pPr indent="0" lvl="0" marL="9144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Learning Objectives:</a:t>
            </a:r>
            <a:endParaRPr sz="3200"/>
          </a:p>
        </p:txBody>
      </p:sp>
      <p:sp>
        <p:nvSpPr>
          <p:cNvPr id="70" name="Google Shape;70;p3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" name="Google Shape;76;p4"/>
          <p:cNvSpPr txBox="1"/>
          <p:nvPr>
            <p:ph type="title"/>
          </p:nvPr>
        </p:nvSpPr>
        <p:spPr>
          <a:xfrm>
            <a:off x="2321432" y="213105"/>
            <a:ext cx="4498340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The Meaning of Culture</a:t>
            </a:r>
            <a:endParaRPr sz="3600"/>
          </a:p>
        </p:txBody>
      </p:sp>
      <p:sp>
        <p:nvSpPr>
          <p:cNvPr id="77" name="Google Shape;77;p4"/>
          <p:cNvSpPr txBox="1"/>
          <p:nvPr/>
        </p:nvSpPr>
        <p:spPr>
          <a:xfrm>
            <a:off x="459740" y="1053465"/>
            <a:ext cx="8114665" cy="5146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271145" lvl="0" marL="271145" marR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mes New Roman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Culture is everything that is socially learned and not  genetically transmitted.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t/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352425" lvl="0" marL="352425" marR="93853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Culture includes shared meanings, values, and  ideals.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2750"/>
              <a:buFont typeface="Calibri"/>
              <a:buNone/>
            </a:pPr>
            <a:r>
              <a:t/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323215" lvl="0" marL="335280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People who share a common culture exhibit  patterns of behavior that are guided by these shared  ideas, meanings, and values.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SzPts val="2750"/>
              <a:buFont typeface="Calibri"/>
              <a:buNone/>
            </a:pPr>
            <a:r>
              <a:t/>
            </a:r>
            <a:endParaRPr sz="2750">
              <a:latin typeface="Calibri"/>
              <a:ea typeface="Calibri"/>
              <a:cs typeface="Calibri"/>
              <a:sym typeface="Calibri"/>
            </a:endParaRPr>
          </a:p>
          <a:p>
            <a:pPr indent="-242569" lvl="0" marL="254634" marR="10877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•"/>
            </a:pPr>
            <a:r>
              <a:rPr lang="en-US" sz="1800"/>
              <a:t>	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In every culture there is pressure to learn the  culture and to conform to cultural norms.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 txBox="1"/>
          <p:nvPr/>
        </p:nvSpPr>
        <p:spPr>
          <a:xfrm>
            <a:off x="10691250" y="5846025"/>
            <a:ext cx="9199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" name="Google Shape;84;p5"/>
          <p:cNvSpPr txBox="1"/>
          <p:nvPr>
            <p:ph type="title"/>
          </p:nvPr>
        </p:nvSpPr>
        <p:spPr>
          <a:xfrm>
            <a:off x="1738629" y="849325"/>
            <a:ext cx="5893435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The Meaning of Culture (Cont.)</a:t>
            </a:r>
            <a:endParaRPr sz="3600"/>
          </a:p>
        </p:txBody>
      </p:sp>
      <p:sp>
        <p:nvSpPr>
          <p:cNvPr id="85" name="Google Shape;85;p5"/>
          <p:cNvSpPr txBox="1"/>
          <p:nvPr/>
        </p:nvSpPr>
        <p:spPr>
          <a:xfrm>
            <a:off x="688340" y="1813051"/>
            <a:ext cx="7889240" cy="3343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4600">
            <a:spAutoFit/>
          </a:bodyPr>
          <a:lstStyle/>
          <a:p>
            <a:pPr indent="-177800" lvl="0" marL="184785" marR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Cultural norms, beliefs and behaviors often exist at  an unconscious level, which means that people are  not always </a:t>
            </a:r>
            <a:r>
              <a:rPr b="1" lang="en-US" sz="2800" u="sng">
                <a:latin typeface="Calibri"/>
                <a:ea typeface="Calibri"/>
                <a:cs typeface="Calibri"/>
                <a:sym typeface="Calibri"/>
              </a:rPr>
              <a:t>aware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 of why they do things and why  some things are so important to them.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"/>
              </a:spcBef>
              <a:spcAft>
                <a:spcPts val="0"/>
              </a:spcAft>
              <a:buSzPts val="3800"/>
              <a:buFont typeface="Arial"/>
              <a:buNone/>
            </a:pPr>
            <a:r>
              <a:t/>
            </a:r>
            <a:endParaRPr sz="3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5080" rtl="0" algn="l">
              <a:lnSpc>
                <a:spcPct val="107857"/>
              </a:lnSpc>
              <a:spcBef>
                <a:spcPts val="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Cultures are not static, but are constantly changing  through exposure to other cultures, new discoveries  and changes in norms and behaviors over time.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1" name="Google Shape;91;p6"/>
          <p:cNvSpPr txBox="1"/>
          <p:nvPr>
            <p:ph type="title"/>
          </p:nvPr>
        </p:nvSpPr>
        <p:spPr>
          <a:xfrm>
            <a:off x="1662429" y="849325"/>
            <a:ext cx="5893435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The Meaning of Culture (Cont.)</a:t>
            </a:r>
            <a:endParaRPr sz="3600"/>
          </a:p>
        </p:txBody>
      </p:sp>
      <p:sp>
        <p:nvSpPr>
          <p:cNvPr id="92" name="Google Shape;92;p6"/>
          <p:cNvSpPr txBox="1"/>
          <p:nvPr/>
        </p:nvSpPr>
        <p:spPr>
          <a:xfrm>
            <a:off x="612140" y="1687220"/>
            <a:ext cx="7710805" cy="2586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432434" rtl="0" algn="l">
              <a:lnSpc>
                <a:spcPct val="1501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 sense of culture for individuals is constantly  being modified through their experiences.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5080" rtl="0" algn="l">
              <a:lnSpc>
                <a:spcPct val="180000"/>
              </a:lnSpc>
              <a:spcBef>
                <a:spcPts val="245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We may be born into one or more cultures and live  in several others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p7"/>
          <p:cNvSpPr txBox="1"/>
          <p:nvPr>
            <p:ph type="title"/>
          </p:nvPr>
        </p:nvSpPr>
        <p:spPr>
          <a:xfrm>
            <a:off x="1462532" y="438658"/>
            <a:ext cx="5893435" cy="57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The Meaning of Culture (Cont.)</a:t>
            </a:r>
            <a:endParaRPr sz="3600"/>
          </a:p>
        </p:txBody>
      </p:sp>
      <p:sp>
        <p:nvSpPr>
          <p:cNvPr id="99" name="Google Shape;99;p7"/>
          <p:cNvSpPr txBox="1"/>
          <p:nvPr/>
        </p:nvSpPr>
        <p:spPr>
          <a:xfrm>
            <a:off x="374091" y="1705361"/>
            <a:ext cx="8059420" cy="32264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-177800" lvl="0" marL="184785" marR="518794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As we move into professions, we also come under  the influence of shared values, beliefs, skills, and  other cultural elements within a profession.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5080" rtl="0" algn="l">
              <a:lnSpc>
                <a:spcPct val="180000"/>
              </a:lnSpc>
              <a:spcBef>
                <a:spcPts val="25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All of these shape how we think, what we know, how  we interact, and how we feel.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5" name="Google Shape;105;p8"/>
          <p:cNvSpPr txBox="1"/>
          <p:nvPr>
            <p:ph type="title"/>
          </p:nvPr>
        </p:nvSpPr>
        <p:spPr>
          <a:xfrm>
            <a:off x="980947" y="437464"/>
            <a:ext cx="7183120" cy="10687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74925">
            <a:spAutoFit/>
          </a:bodyPr>
          <a:lstStyle/>
          <a:p>
            <a:pPr indent="-1896110" lvl="0" marL="1908810" marR="5080" rtl="0" algn="l">
              <a:lnSpc>
                <a:spcPct val="10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Cultural Beliefs and behaviors Around  Health and illness</a:t>
            </a:r>
            <a:endParaRPr sz="3600"/>
          </a:p>
        </p:txBody>
      </p:sp>
      <p:sp>
        <p:nvSpPr>
          <p:cNvPr id="106" name="Google Shape;106;p8"/>
          <p:cNvSpPr txBox="1"/>
          <p:nvPr/>
        </p:nvSpPr>
        <p:spPr>
          <a:xfrm>
            <a:off x="535940" y="2000249"/>
            <a:ext cx="8047990" cy="33451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4600">
            <a:spAutoFit/>
          </a:bodyPr>
          <a:lstStyle/>
          <a:p>
            <a:pPr indent="-177800" lvl="0" marL="184785" marR="508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Cultural beliefs and behaviors around health and  illness vary not only by culture and ethnicity, but also  by gender, age, and sometimes other factors such as  socio-economic status.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SzPts val="3750"/>
              <a:buFont typeface="Arial"/>
              <a:buNone/>
            </a:pPr>
            <a:r>
              <a:t/>
            </a:r>
            <a:endParaRPr sz="375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84785" marR="611505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There are several tools to help us understand our  perspectives on health and illness, as well as our  patients.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"/>
          <p:cNvSpPr txBox="1"/>
          <p:nvPr>
            <p:ph idx="12" type="sldNum"/>
          </p:nvPr>
        </p:nvSpPr>
        <p:spPr>
          <a:xfrm>
            <a:off x="8187563" y="6431536"/>
            <a:ext cx="274954" cy="2254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lnSpc>
                <a:spcPct val="118214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9"/>
          <p:cNvSpPr txBox="1"/>
          <p:nvPr>
            <p:ph type="title"/>
          </p:nvPr>
        </p:nvSpPr>
        <p:spPr>
          <a:xfrm>
            <a:off x="707542" y="684352"/>
            <a:ext cx="6944995" cy="57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Insider and Outsider View of Culture</a:t>
            </a:r>
            <a:endParaRPr sz="3600"/>
          </a:p>
        </p:txBody>
      </p:sp>
      <p:sp>
        <p:nvSpPr>
          <p:cNvPr id="113" name="Google Shape;113;p9"/>
          <p:cNvSpPr txBox="1"/>
          <p:nvPr/>
        </p:nvSpPr>
        <p:spPr>
          <a:xfrm>
            <a:off x="535940" y="1849399"/>
            <a:ext cx="7954645" cy="1946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177800" lvl="0" marL="184785" marR="508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Anthropology has given us the concept of the </a:t>
            </a: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insider 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b="1" i="1" lang="en-US" sz="2800">
                <a:latin typeface="Calibri"/>
                <a:ea typeface="Calibri"/>
                <a:cs typeface="Calibri"/>
                <a:sym typeface="Calibri"/>
              </a:rPr>
              <a:t>outsider </a:t>
            </a:r>
            <a:r>
              <a:rPr b="1" lang="en-US" sz="2800">
                <a:latin typeface="Calibri"/>
                <a:ea typeface="Calibri"/>
                <a:cs typeface="Calibri"/>
                <a:sym typeface="Calibri"/>
              </a:rPr>
              <a:t>view of culture, which could help us  understand our perspectives on health and illness.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2024-07-01T10:39:32Z</dcterms:created>
  <dc:creator>College of Nursing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</Properties>
</file>