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91892" y="728217"/>
            <a:ext cx="476021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5432" y="514858"/>
            <a:ext cx="8473135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6874" y="1162663"/>
            <a:ext cx="8350250" cy="4508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31536"/>
            <a:ext cx="274954" cy="226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53212" y="542544"/>
              <a:ext cx="8041005" cy="5756275"/>
            </a:xfrm>
            <a:custGeom>
              <a:avLst/>
              <a:gdLst/>
              <a:ahLst/>
              <a:cxnLst/>
              <a:rect l="l" t="t" r="r" b="b"/>
              <a:pathLst>
                <a:path w="8041005" h="5756275">
                  <a:moveTo>
                    <a:pt x="0" y="5756148"/>
                  </a:moveTo>
                  <a:lnTo>
                    <a:pt x="8040624" y="5756148"/>
                  </a:lnTo>
                  <a:lnTo>
                    <a:pt x="8040624" y="0"/>
                  </a:lnTo>
                  <a:lnTo>
                    <a:pt x="0" y="0"/>
                  </a:lnTo>
                  <a:lnTo>
                    <a:pt x="0" y="5756148"/>
                  </a:lnTo>
                  <a:close/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128772"/>
              <a:ext cx="685799" cy="60655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65819" y="3128772"/>
              <a:ext cx="678179" cy="60655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78636" y="2356104"/>
              <a:ext cx="6596380" cy="0"/>
            </a:xfrm>
            <a:custGeom>
              <a:avLst/>
              <a:gdLst/>
              <a:ahLst/>
              <a:cxnLst/>
              <a:rect l="l" t="t" r="r" b="b"/>
              <a:pathLst>
                <a:path w="6596380" h="0">
                  <a:moveTo>
                    <a:pt x="0" y="0"/>
                  </a:moveTo>
                  <a:lnTo>
                    <a:pt x="6595998" y="0"/>
                  </a:lnTo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>
                <a:solidFill>
                  <a:srgbClr val="252525"/>
                </a:solidFill>
              </a:rPr>
              <a:t>Health</a:t>
            </a:r>
            <a:r>
              <a:rPr dirty="0" sz="4800" spc="-50">
                <a:solidFill>
                  <a:srgbClr val="252525"/>
                </a:solidFill>
              </a:rPr>
              <a:t> </a:t>
            </a:r>
            <a:r>
              <a:rPr dirty="0" sz="4800" spc="-20">
                <a:solidFill>
                  <a:srgbClr val="252525"/>
                </a:solidFill>
              </a:rPr>
              <a:t>Education</a:t>
            </a:r>
            <a:endParaRPr sz="4800"/>
          </a:p>
        </p:txBody>
      </p:sp>
      <p:sp>
        <p:nvSpPr>
          <p:cNvPr id="9" name="object 9"/>
          <p:cNvSpPr txBox="1"/>
          <p:nvPr/>
        </p:nvSpPr>
        <p:spPr>
          <a:xfrm>
            <a:off x="1871217" y="2184654"/>
            <a:ext cx="5515610" cy="33159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3700" spc="-30" b="1">
                <a:solidFill>
                  <a:srgbClr val="252525"/>
                </a:solidFill>
                <a:latin typeface="Calibri"/>
                <a:cs typeface="Calibri"/>
              </a:rPr>
              <a:t>Factors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Affecting</a:t>
            </a:r>
            <a:r>
              <a:rPr dirty="0" sz="3700" spc="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Learning</a:t>
            </a: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(Stress</a:t>
            </a:r>
            <a:r>
              <a:rPr dirty="0" sz="3700" spc="-2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&amp;</a:t>
            </a:r>
            <a:r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illness)</a:t>
            </a: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Second</a:t>
            </a:r>
            <a:r>
              <a:rPr dirty="0" sz="3700" spc="-2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Semester</a:t>
            </a:r>
            <a:r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2023-2024</a:t>
            </a:r>
            <a:endParaRPr sz="3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82306" y="5976924"/>
            <a:ext cx="1149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7400"/>
            <a:ext cx="648398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4.Improve Interpersonal </a:t>
            </a:r>
            <a:r>
              <a:rPr dirty="0" spc="-10"/>
              <a:t>Relations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925599"/>
            <a:ext cx="8291195" cy="2586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Therapeutic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improve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interpersonal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relationships.</a:t>
            </a:r>
            <a:endParaRPr sz="2800">
              <a:latin typeface="Calibri"/>
              <a:cs typeface="Calibri"/>
            </a:endParaRPr>
          </a:p>
          <a:p>
            <a:pPr marL="184785" marR="495300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Good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minimize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913282" y="1540891"/>
            <a:ext cx="6863715" cy="2483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4560"/>
              </a:lnSpc>
              <a:spcBef>
                <a:spcPts val="95"/>
              </a:spcBef>
            </a:pPr>
            <a:r>
              <a:rPr dirty="0" sz="4000" spc="-40" b="1">
                <a:latin typeface="Calibri"/>
                <a:cs typeface="Calibri"/>
              </a:rPr>
              <a:t>Peplau’s</a:t>
            </a:r>
            <a:r>
              <a:rPr dirty="0" sz="4000" spc="5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Theory</a:t>
            </a:r>
            <a:r>
              <a:rPr dirty="0" sz="4000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of</a:t>
            </a:r>
            <a:r>
              <a:rPr dirty="0" sz="4000" spc="-10" b="1">
                <a:latin typeface="Calibri"/>
                <a:cs typeface="Calibri"/>
              </a:rPr>
              <a:t> </a:t>
            </a:r>
            <a:r>
              <a:rPr dirty="0" sz="4000" spc="-15" b="1">
                <a:latin typeface="Calibri"/>
                <a:cs typeface="Calibri"/>
              </a:rPr>
              <a:t>Interpersonal</a:t>
            </a:r>
            <a:endParaRPr sz="4000">
              <a:latin typeface="Calibri"/>
              <a:cs typeface="Calibri"/>
            </a:endParaRPr>
          </a:p>
          <a:p>
            <a:pPr algn="ctr" marL="168275">
              <a:lnSpc>
                <a:spcPts val="4560"/>
              </a:lnSpc>
            </a:pPr>
            <a:r>
              <a:rPr dirty="0" sz="4000" spc="-15" b="1">
                <a:latin typeface="Calibri"/>
                <a:cs typeface="Calibri"/>
              </a:rPr>
              <a:t>Relations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dirty="0" sz="4000" spc="-5" b="1">
                <a:latin typeface="Calibri"/>
                <a:cs typeface="Calibri"/>
              </a:rPr>
              <a:t>&amp;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dirty="0" sz="4000" spc="-5" b="1">
                <a:latin typeface="Calibri"/>
                <a:cs typeface="Calibri"/>
              </a:rPr>
              <a:t>its</a:t>
            </a:r>
            <a:r>
              <a:rPr dirty="0" sz="4000" spc="-10" b="1">
                <a:latin typeface="Calibri"/>
                <a:cs typeface="Calibri"/>
              </a:rPr>
              <a:t> Application</a:t>
            </a:r>
            <a:r>
              <a:rPr dirty="0" sz="4000" spc="25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on</a:t>
            </a:r>
            <a:r>
              <a:rPr dirty="0" sz="4000" spc="-10" b="1">
                <a:latin typeface="Calibri"/>
                <a:cs typeface="Calibri"/>
              </a:rPr>
              <a:t> clients</a:t>
            </a:r>
            <a:r>
              <a:rPr dirty="0" sz="4000" b="1">
                <a:latin typeface="Calibri"/>
                <a:cs typeface="Calibri"/>
              </a:rPr>
              <a:t> </a:t>
            </a:r>
            <a:r>
              <a:rPr dirty="0" sz="4000" spc="-15" b="1">
                <a:latin typeface="Calibri"/>
                <a:cs typeface="Calibri"/>
              </a:rPr>
              <a:t>Stress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6542" y="629691"/>
            <a:ext cx="8054975" cy="450786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254635">
              <a:lnSpc>
                <a:spcPct val="100000"/>
              </a:lnSpc>
              <a:spcBef>
                <a:spcPts val="1780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theory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based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following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principles:</a:t>
            </a:r>
            <a:endParaRPr sz="2800">
              <a:latin typeface="Calibri"/>
              <a:cs typeface="Calibri"/>
            </a:endParaRPr>
          </a:p>
          <a:p>
            <a:pPr marL="622300" marR="262890" indent="-609600">
              <a:lnSpc>
                <a:spcPct val="150000"/>
              </a:lnSpc>
              <a:spcBef>
                <a:spcPts val="5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dirty="0" sz="2800" spc="-10" b="1">
                <a:latin typeface="Calibri"/>
                <a:cs typeface="Calibri"/>
              </a:rPr>
              <a:t>Stress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create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tension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energy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either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positively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negatively</a:t>
            </a:r>
            <a:endParaRPr sz="2800">
              <a:latin typeface="Calibri"/>
              <a:cs typeface="Calibri"/>
            </a:endParaRPr>
          </a:p>
          <a:p>
            <a:pPr marL="622300" marR="5080" indent="-609600">
              <a:lnSpc>
                <a:spcPct val="150000"/>
              </a:lnSpc>
              <a:buAutoNum type="arabicPeriod"/>
              <a:tabLst>
                <a:tab pos="621665" algn="l"/>
                <a:tab pos="622300" algn="l"/>
              </a:tabLst>
            </a:pPr>
            <a:r>
              <a:rPr dirty="0" sz="2800" spc="-20" b="1">
                <a:latin typeface="Calibri"/>
                <a:cs typeface="Calibri"/>
              </a:rPr>
              <a:t>Role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healthcare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help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source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tension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positive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coping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strategies</a:t>
            </a:r>
            <a:r>
              <a:rPr dirty="0" u="heavy" sz="2800" spc="4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deal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848600" y="6009132"/>
            <a:ext cx="838200" cy="173990"/>
          </a:xfrm>
          <a:custGeom>
            <a:avLst/>
            <a:gdLst/>
            <a:ahLst/>
            <a:cxnLst/>
            <a:rect l="l" t="t" r="r" b="b"/>
            <a:pathLst>
              <a:path w="838200" h="173989">
                <a:moveTo>
                  <a:pt x="664464" y="0"/>
                </a:moveTo>
                <a:lnTo>
                  <a:pt x="664464" y="173736"/>
                </a:lnTo>
                <a:lnTo>
                  <a:pt x="780288" y="115824"/>
                </a:lnTo>
                <a:lnTo>
                  <a:pt x="693420" y="115824"/>
                </a:lnTo>
                <a:lnTo>
                  <a:pt x="693420" y="57912"/>
                </a:lnTo>
                <a:lnTo>
                  <a:pt x="780288" y="57912"/>
                </a:lnTo>
                <a:lnTo>
                  <a:pt x="664464" y="0"/>
                </a:lnTo>
                <a:close/>
              </a:path>
              <a:path w="838200" h="173989">
                <a:moveTo>
                  <a:pt x="664464" y="57912"/>
                </a:moveTo>
                <a:lnTo>
                  <a:pt x="0" y="57912"/>
                </a:lnTo>
                <a:lnTo>
                  <a:pt x="0" y="115824"/>
                </a:lnTo>
                <a:lnTo>
                  <a:pt x="664464" y="115824"/>
                </a:lnTo>
                <a:lnTo>
                  <a:pt x="664464" y="57912"/>
                </a:lnTo>
                <a:close/>
              </a:path>
              <a:path w="838200" h="173989">
                <a:moveTo>
                  <a:pt x="780288" y="57912"/>
                </a:moveTo>
                <a:lnTo>
                  <a:pt x="693420" y="57912"/>
                </a:lnTo>
                <a:lnTo>
                  <a:pt x="693420" y="115824"/>
                </a:lnTo>
                <a:lnTo>
                  <a:pt x="780288" y="115824"/>
                </a:lnTo>
                <a:lnTo>
                  <a:pt x="838200" y="86868"/>
                </a:lnTo>
                <a:lnTo>
                  <a:pt x="780288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307340" y="554360"/>
            <a:ext cx="8416925" cy="5147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22300" marR="5080" indent="-610235">
              <a:lnSpc>
                <a:spcPct val="150000"/>
              </a:lnSpc>
              <a:spcBef>
                <a:spcPts val="95"/>
              </a:spcBef>
              <a:buAutoNum type="arabicPeriod" startAt="3"/>
              <a:tabLst>
                <a:tab pos="622300" algn="l"/>
                <a:tab pos="622935" algn="l"/>
              </a:tabLst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where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interpersonal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client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central.</a:t>
            </a:r>
            <a:endParaRPr sz="2800">
              <a:latin typeface="Calibri"/>
              <a:cs typeface="Calibri"/>
            </a:endParaRPr>
          </a:p>
          <a:p>
            <a:pPr marL="622300" marR="216535" indent="-610235">
              <a:lnSpc>
                <a:spcPct val="150000"/>
              </a:lnSpc>
              <a:spcBef>
                <a:spcPts val="5"/>
              </a:spcBef>
              <a:buAutoNum type="arabicPeriod" startAt="3"/>
              <a:tabLst>
                <a:tab pos="622300" algn="l"/>
                <a:tab pos="622935" algn="l"/>
              </a:tabLst>
            </a:pPr>
            <a:r>
              <a:rPr dirty="0" sz="2800" spc="-5" b="1">
                <a:latin typeface="Calibri"/>
                <a:cs typeface="Calibri"/>
              </a:rPr>
              <a:t>Building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maintaining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therapeutic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can:</a:t>
            </a:r>
            <a:endParaRPr sz="2800">
              <a:latin typeface="Calibri"/>
              <a:cs typeface="Calibri"/>
            </a:endParaRPr>
          </a:p>
          <a:p>
            <a:pPr lvl="1" marL="821690" indent="-352425">
              <a:lnSpc>
                <a:spcPct val="100000"/>
              </a:lnSpc>
              <a:spcBef>
                <a:spcPts val="1680"/>
              </a:spcBef>
              <a:buAutoNum type="alphaLcPeriod"/>
              <a:tabLst>
                <a:tab pos="822325" algn="l"/>
              </a:tabLst>
            </a:pPr>
            <a:r>
              <a:rPr dirty="0" sz="2800" spc="-15" b="1">
                <a:latin typeface="Calibri"/>
                <a:cs typeface="Calibri"/>
              </a:rPr>
              <a:t>Improve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endParaRPr sz="2800">
              <a:latin typeface="Calibri"/>
              <a:cs typeface="Calibri"/>
            </a:endParaRPr>
          </a:p>
          <a:p>
            <a:pPr lvl="1" marL="793115" marR="44450" indent="-323850">
              <a:lnSpc>
                <a:spcPct val="150000"/>
              </a:lnSpc>
              <a:spcBef>
                <a:spcPts val="5"/>
              </a:spcBef>
              <a:buFont typeface="Calibri"/>
              <a:buAutoNum type="alphaLcPeriod"/>
              <a:tabLst>
                <a:tab pos="837565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Develop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coping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strategies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reduce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ultimately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improve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84174"/>
            <a:ext cx="7925434" cy="835660"/>
          </a:xfrm>
          <a:prstGeom prst="rect"/>
        </p:spPr>
        <p:txBody>
          <a:bodyPr wrap="square" lIns="0" tIns="60960" rIns="0" bIns="0" rtlCol="0" vert="horz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dirty="0" sz="2800" spc="-10"/>
              <a:t>The</a:t>
            </a:r>
            <a:r>
              <a:rPr dirty="0" sz="2800" spc="-5"/>
              <a:t> </a:t>
            </a:r>
            <a:r>
              <a:rPr dirty="0" sz="2800" spc="-10"/>
              <a:t>process</a:t>
            </a:r>
            <a:r>
              <a:rPr dirty="0" sz="2800" spc="20"/>
              <a:t> </a:t>
            </a:r>
            <a:r>
              <a:rPr dirty="0" sz="2800" spc="-5"/>
              <a:t>of</a:t>
            </a:r>
            <a:r>
              <a:rPr dirty="0" sz="2800" spc="5"/>
              <a:t> </a:t>
            </a:r>
            <a:r>
              <a:rPr dirty="0" sz="2800" spc="-15"/>
              <a:t>interpersonal</a:t>
            </a:r>
            <a:r>
              <a:rPr dirty="0" sz="2800" spc="45"/>
              <a:t> </a:t>
            </a:r>
            <a:r>
              <a:rPr dirty="0" sz="2800" spc="-10"/>
              <a:t>relationship</a:t>
            </a:r>
            <a:r>
              <a:rPr dirty="0" sz="2800" spc="35"/>
              <a:t> </a:t>
            </a:r>
            <a:r>
              <a:rPr dirty="0" sz="2800" spc="-15"/>
              <a:t>requires</a:t>
            </a:r>
            <a:r>
              <a:rPr dirty="0" sz="2800" spc="35"/>
              <a:t> </a:t>
            </a:r>
            <a:r>
              <a:rPr dirty="0" sz="2800" spc="-5"/>
              <a:t>the </a:t>
            </a:r>
            <a:r>
              <a:rPr dirty="0" sz="2800" spc="-620"/>
              <a:t> </a:t>
            </a:r>
            <a:r>
              <a:rPr dirty="0" sz="2800" spc="-15"/>
              <a:t>progression</a:t>
            </a:r>
            <a:r>
              <a:rPr dirty="0" sz="2800" spc="20"/>
              <a:t> </a:t>
            </a:r>
            <a:r>
              <a:rPr dirty="0" sz="2800" spc="-10"/>
              <a:t>through</a:t>
            </a:r>
            <a:r>
              <a:rPr dirty="0" sz="2800" spc="10"/>
              <a:t> </a:t>
            </a:r>
            <a:r>
              <a:rPr dirty="0" sz="2800" spc="-15"/>
              <a:t>four</a:t>
            </a:r>
            <a:r>
              <a:rPr dirty="0" sz="2800" spc="10"/>
              <a:t> </a:t>
            </a:r>
            <a:r>
              <a:rPr dirty="0" sz="2800" spc="-5"/>
              <a:t>phases:</a:t>
            </a:r>
            <a:endParaRPr sz="2800"/>
          </a:p>
        </p:txBody>
      </p:sp>
      <p:grpSp>
        <p:nvGrpSpPr>
          <p:cNvPr id="3" name="object 3"/>
          <p:cNvGrpSpPr/>
          <p:nvPr/>
        </p:nvGrpSpPr>
        <p:grpSpPr>
          <a:xfrm>
            <a:off x="524255" y="1667255"/>
            <a:ext cx="8248015" cy="4545330"/>
            <a:chOff x="524255" y="1667255"/>
            <a:chExt cx="8248015" cy="4545330"/>
          </a:xfrm>
        </p:grpSpPr>
        <p:sp>
          <p:nvSpPr>
            <p:cNvPr id="4" name="object 4"/>
            <p:cNvSpPr/>
            <p:nvPr/>
          </p:nvSpPr>
          <p:spPr>
            <a:xfrm>
              <a:off x="2987801" y="2322575"/>
              <a:ext cx="837565" cy="3569970"/>
            </a:xfrm>
            <a:custGeom>
              <a:avLst/>
              <a:gdLst/>
              <a:ahLst/>
              <a:cxnLst/>
              <a:rect l="l" t="t" r="r" b="b"/>
              <a:pathLst>
                <a:path w="837564" h="3569970">
                  <a:moveTo>
                    <a:pt x="837438" y="3569970"/>
                  </a:moveTo>
                  <a:lnTo>
                    <a:pt x="0" y="3569970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3541014"/>
                  </a:lnTo>
                  <a:lnTo>
                    <a:pt x="837438" y="3541014"/>
                  </a:lnTo>
                  <a:lnTo>
                    <a:pt x="837438" y="3569970"/>
                  </a:lnTo>
                  <a:close/>
                </a:path>
                <a:path w="837564" h="3569970">
                  <a:moveTo>
                    <a:pt x="837438" y="2600706"/>
                  </a:moveTo>
                  <a:lnTo>
                    <a:pt x="0" y="2600706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2571750"/>
                  </a:lnTo>
                  <a:lnTo>
                    <a:pt x="837438" y="2571750"/>
                  </a:lnTo>
                  <a:lnTo>
                    <a:pt x="837438" y="2600706"/>
                  </a:lnTo>
                  <a:close/>
                </a:path>
                <a:path w="837564" h="3569970">
                  <a:moveTo>
                    <a:pt x="837438" y="1631442"/>
                  </a:moveTo>
                  <a:lnTo>
                    <a:pt x="0" y="1631442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1602486"/>
                  </a:lnTo>
                  <a:lnTo>
                    <a:pt x="837438" y="1602486"/>
                  </a:lnTo>
                  <a:lnTo>
                    <a:pt x="837438" y="1631442"/>
                  </a:lnTo>
                  <a:close/>
                </a:path>
                <a:path w="837564" h="3569970">
                  <a:moveTo>
                    <a:pt x="837438" y="662177"/>
                  </a:moveTo>
                  <a:lnTo>
                    <a:pt x="0" y="662177"/>
                  </a:lnTo>
                  <a:lnTo>
                    <a:pt x="0" y="0"/>
                  </a:lnTo>
                  <a:lnTo>
                    <a:pt x="28956" y="0"/>
                  </a:lnTo>
                  <a:lnTo>
                    <a:pt x="28956" y="633222"/>
                  </a:lnTo>
                  <a:lnTo>
                    <a:pt x="837438" y="633222"/>
                  </a:lnTo>
                  <a:lnTo>
                    <a:pt x="837438" y="662177"/>
                  </a:lnTo>
                  <a:close/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33399" y="1676399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60" h="646430">
                  <a:moveTo>
                    <a:pt x="4830064" y="0"/>
                  </a:moveTo>
                  <a:lnTo>
                    <a:pt x="107695" y="0"/>
                  </a:lnTo>
                  <a:lnTo>
                    <a:pt x="65777" y="8469"/>
                  </a:lnTo>
                  <a:lnTo>
                    <a:pt x="31545" y="31559"/>
                  </a:lnTo>
                  <a:lnTo>
                    <a:pt x="8463" y="65793"/>
                  </a:lnTo>
                  <a:lnTo>
                    <a:pt x="0" y="107696"/>
                  </a:lnTo>
                  <a:lnTo>
                    <a:pt x="0" y="538479"/>
                  </a:lnTo>
                  <a:lnTo>
                    <a:pt x="8463" y="580382"/>
                  </a:lnTo>
                  <a:lnTo>
                    <a:pt x="31545" y="614616"/>
                  </a:lnTo>
                  <a:lnTo>
                    <a:pt x="65777" y="637706"/>
                  </a:lnTo>
                  <a:lnTo>
                    <a:pt x="107695" y="646176"/>
                  </a:lnTo>
                  <a:lnTo>
                    <a:pt x="4830064" y="646176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79"/>
                  </a:lnTo>
                  <a:lnTo>
                    <a:pt x="4937760" y="107696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28827" y="1671827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5" h="655955">
                  <a:moveTo>
                    <a:pt x="112267" y="0"/>
                  </a:moveTo>
                  <a:lnTo>
                    <a:pt x="4835144" y="0"/>
                  </a:lnTo>
                  <a:lnTo>
                    <a:pt x="4857623" y="2412"/>
                  </a:lnTo>
                  <a:lnTo>
                    <a:pt x="4897882" y="19431"/>
                  </a:lnTo>
                  <a:lnTo>
                    <a:pt x="4927981" y="49657"/>
                  </a:lnTo>
                  <a:lnTo>
                    <a:pt x="4944999" y="89788"/>
                  </a:lnTo>
                  <a:lnTo>
                    <a:pt x="4947031" y="112268"/>
                  </a:lnTo>
                  <a:lnTo>
                    <a:pt x="4947031" y="543306"/>
                  </a:lnTo>
                  <a:lnTo>
                    <a:pt x="4938395" y="586994"/>
                  </a:lnTo>
                  <a:lnTo>
                    <a:pt x="4914392" y="622554"/>
                  </a:lnTo>
                  <a:lnTo>
                    <a:pt x="4878832" y="646938"/>
                  </a:lnTo>
                  <a:lnTo>
                    <a:pt x="4835144" y="655701"/>
                  </a:lnTo>
                  <a:lnTo>
                    <a:pt x="112267" y="655701"/>
                  </a:lnTo>
                  <a:lnTo>
                    <a:pt x="68656" y="646938"/>
                  </a:lnTo>
                  <a:lnTo>
                    <a:pt x="33070" y="622554"/>
                  </a:lnTo>
                  <a:lnTo>
                    <a:pt x="8674" y="586994"/>
                  </a:lnTo>
                  <a:lnTo>
                    <a:pt x="0" y="543433"/>
                  </a:lnTo>
                  <a:lnTo>
                    <a:pt x="0" y="112268"/>
                  </a:lnTo>
                  <a:lnTo>
                    <a:pt x="8674" y="68707"/>
                  </a:lnTo>
                  <a:lnTo>
                    <a:pt x="33070" y="33020"/>
                  </a:lnTo>
                  <a:lnTo>
                    <a:pt x="68656" y="8636"/>
                  </a:lnTo>
                  <a:lnTo>
                    <a:pt x="112267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825240" y="2645663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9"/>
                  </a:lnTo>
                  <a:lnTo>
                    <a:pt x="31559" y="31559"/>
                  </a:lnTo>
                  <a:lnTo>
                    <a:pt x="8469" y="65793"/>
                  </a:lnTo>
                  <a:lnTo>
                    <a:pt x="0" y="107696"/>
                  </a:lnTo>
                  <a:lnTo>
                    <a:pt x="0" y="538480"/>
                  </a:lnTo>
                  <a:lnTo>
                    <a:pt x="8469" y="580382"/>
                  </a:lnTo>
                  <a:lnTo>
                    <a:pt x="31559" y="614616"/>
                  </a:lnTo>
                  <a:lnTo>
                    <a:pt x="65793" y="637706"/>
                  </a:lnTo>
                  <a:lnTo>
                    <a:pt x="107696" y="646176"/>
                  </a:lnTo>
                  <a:lnTo>
                    <a:pt x="4830064" y="646176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80"/>
                  </a:lnTo>
                  <a:lnTo>
                    <a:pt x="4937760" y="107696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820667" y="2641091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2"/>
                  </a:lnTo>
                  <a:lnTo>
                    <a:pt x="4897882" y="19431"/>
                  </a:lnTo>
                  <a:lnTo>
                    <a:pt x="4927981" y="49657"/>
                  </a:lnTo>
                  <a:lnTo>
                    <a:pt x="4944999" y="89788"/>
                  </a:lnTo>
                  <a:lnTo>
                    <a:pt x="4947031" y="112268"/>
                  </a:lnTo>
                  <a:lnTo>
                    <a:pt x="4947031" y="543306"/>
                  </a:lnTo>
                  <a:lnTo>
                    <a:pt x="4938395" y="586994"/>
                  </a:lnTo>
                  <a:lnTo>
                    <a:pt x="4914392" y="622554"/>
                  </a:lnTo>
                  <a:lnTo>
                    <a:pt x="4878832" y="646938"/>
                  </a:lnTo>
                  <a:lnTo>
                    <a:pt x="4835144" y="655701"/>
                  </a:lnTo>
                  <a:lnTo>
                    <a:pt x="112268" y="655701"/>
                  </a:lnTo>
                  <a:lnTo>
                    <a:pt x="68707" y="646938"/>
                  </a:lnTo>
                  <a:lnTo>
                    <a:pt x="33020" y="622554"/>
                  </a:lnTo>
                  <a:lnTo>
                    <a:pt x="8636" y="586994"/>
                  </a:lnTo>
                  <a:lnTo>
                    <a:pt x="0" y="543433"/>
                  </a:lnTo>
                  <a:lnTo>
                    <a:pt x="0" y="112268"/>
                  </a:lnTo>
                  <a:lnTo>
                    <a:pt x="8636" y="68707"/>
                  </a:lnTo>
                  <a:lnTo>
                    <a:pt x="33020" y="33020"/>
                  </a:lnTo>
                  <a:lnTo>
                    <a:pt x="68707" y="8636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825240" y="3616451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9"/>
                  </a:lnTo>
                  <a:lnTo>
                    <a:pt x="31559" y="31559"/>
                  </a:lnTo>
                  <a:lnTo>
                    <a:pt x="8469" y="65793"/>
                  </a:lnTo>
                  <a:lnTo>
                    <a:pt x="0" y="107696"/>
                  </a:lnTo>
                  <a:lnTo>
                    <a:pt x="0" y="538480"/>
                  </a:lnTo>
                  <a:lnTo>
                    <a:pt x="8469" y="580382"/>
                  </a:lnTo>
                  <a:lnTo>
                    <a:pt x="31559" y="614616"/>
                  </a:lnTo>
                  <a:lnTo>
                    <a:pt x="65793" y="637706"/>
                  </a:lnTo>
                  <a:lnTo>
                    <a:pt x="107696" y="646176"/>
                  </a:lnTo>
                  <a:lnTo>
                    <a:pt x="4830064" y="646176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80"/>
                  </a:lnTo>
                  <a:lnTo>
                    <a:pt x="4937760" y="107696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820667" y="3611879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3"/>
                  </a:lnTo>
                  <a:lnTo>
                    <a:pt x="4897882" y="19431"/>
                  </a:lnTo>
                  <a:lnTo>
                    <a:pt x="4927981" y="49657"/>
                  </a:lnTo>
                  <a:lnTo>
                    <a:pt x="4944999" y="89789"/>
                  </a:lnTo>
                  <a:lnTo>
                    <a:pt x="4947031" y="112268"/>
                  </a:lnTo>
                  <a:lnTo>
                    <a:pt x="4947031" y="543306"/>
                  </a:lnTo>
                  <a:lnTo>
                    <a:pt x="4938395" y="586994"/>
                  </a:lnTo>
                  <a:lnTo>
                    <a:pt x="4914392" y="622554"/>
                  </a:lnTo>
                  <a:lnTo>
                    <a:pt x="4878832" y="646938"/>
                  </a:lnTo>
                  <a:lnTo>
                    <a:pt x="4835144" y="655701"/>
                  </a:lnTo>
                  <a:lnTo>
                    <a:pt x="112268" y="655701"/>
                  </a:lnTo>
                  <a:lnTo>
                    <a:pt x="68707" y="646938"/>
                  </a:lnTo>
                  <a:lnTo>
                    <a:pt x="33020" y="622554"/>
                  </a:lnTo>
                  <a:lnTo>
                    <a:pt x="8636" y="586994"/>
                  </a:lnTo>
                  <a:lnTo>
                    <a:pt x="0" y="543433"/>
                  </a:lnTo>
                  <a:lnTo>
                    <a:pt x="0" y="112268"/>
                  </a:lnTo>
                  <a:lnTo>
                    <a:pt x="8636" y="68707"/>
                  </a:lnTo>
                  <a:lnTo>
                    <a:pt x="33020" y="33020"/>
                  </a:lnTo>
                  <a:lnTo>
                    <a:pt x="68707" y="8636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825240" y="4585716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9"/>
                  </a:lnTo>
                  <a:lnTo>
                    <a:pt x="31559" y="31559"/>
                  </a:lnTo>
                  <a:lnTo>
                    <a:pt x="8469" y="65793"/>
                  </a:lnTo>
                  <a:lnTo>
                    <a:pt x="0" y="107695"/>
                  </a:lnTo>
                  <a:lnTo>
                    <a:pt x="0" y="538479"/>
                  </a:lnTo>
                  <a:lnTo>
                    <a:pt x="8469" y="580382"/>
                  </a:lnTo>
                  <a:lnTo>
                    <a:pt x="31559" y="614616"/>
                  </a:lnTo>
                  <a:lnTo>
                    <a:pt x="65793" y="637706"/>
                  </a:lnTo>
                  <a:lnTo>
                    <a:pt x="107696" y="646175"/>
                  </a:lnTo>
                  <a:lnTo>
                    <a:pt x="4830064" y="646175"/>
                  </a:lnTo>
                  <a:lnTo>
                    <a:pt x="4871966" y="637706"/>
                  </a:lnTo>
                  <a:lnTo>
                    <a:pt x="4906200" y="614616"/>
                  </a:lnTo>
                  <a:lnTo>
                    <a:pt x="4929290" y="580382"/>
                  </a:lnTo>
                  <a:lnTo>
                    <a:pt x="4937760" y="538479"/>
                  </a:lnTo>
                  <a:lnTo>
                    <a:pt x="4937760" y="107695"/>
                  </a:lnTo>
                  <a:lnTo>
                    <a:pt x="4929290" y="65793"/>
                  </a:lnTo>
                  <a:lnTo>
                    <a:pt x="4906200" y="31559"/>
                  </a:lnTo>
                  <a:lnTo>
                    <a:pt x="4871966" y="8469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820667" y="4581144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2"/>
                  </a:lnTo>
                  <a:lnTo>
                    <a:pt x="4897882" y="19430"/>
                  </a:lnTo>
                  <a:lnTo>
                    <a:pt x="4927981" y="49656"/>
                  </a:lnTo>
                  <a:lnTo>
                    <a:pt x="4944999" y="89788"/>
                  </a:lnTo>
                  <a:lnTo>
                    <a:pt x="4947031" y="112267"/>
                  </a:lnTo>
                  <a:lnTo>
                    <a:pt x="4947031" y="543305"/>
                  </a:lnTo>
                  <a:lnTo>
                    <a:pt x="4938395" y="586993"/>
                  </a:lnTo>
                  <a:lnTo>
                    <a:pt x="4914392" y="622553"/>
                  </a:lnTo>
                  <a:lnTo>
                    <a:pt x="4878832" y="646937"/>
                  </a:lnTo>
                  <a:lnTo>
                    <a:pt x="4835144" y="655700"/>
                  </a:lnTo>
                  <a:lnTo>
                    <a:pt x="112268" y="655700"/>
                  </a:lnTo>
                  <a:lnTo>
                    <a:pt x="68707" y="646937"/>
                  </a:lnTo>
                  <a:lnTo>
                    <a:pt x="33020" y="622553"/>
                  </a:lnTo>
                  <a:lnTo>
                    <a:pt x="8636" y="586993"/>
                  </a:lnTo>
                  <a:lnTo>
                    <a:pt x="0" y="543432"/>
                  </a:lnTo>
                  <a:lnTo>
                    <a:pt x="0" y="112267"/>
                  </a:lnTo>
                  <a:lnTo>
                    <a:pt x="8636" y="68706"/>
                  </a:lnTo>
                  <a:lnTo>
                    <a:pt x="33020" y="33019"/>
                  </a:lnTo>
                  <a:lnTo>
                    <a:pt x="68707" y="8635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825240" y="5556503"/>
              <a:ext cx="4937760" cy="646430"/>
            </a:xfrm>
            <a:custGeom>
              <a:avLst/>
              <a:gdLst/>
              <a:ahLst/>
              <a:cxnLst/>
              <a:rect l="l" t="t" r="r" b="b"/>
              <a:pathLst>
                <a:path w="4937759" h="646429">
                  <a:moveTo>
                    <a:pt x="4830064" y="0"/>
                  </a:moveTo>
                  <a:lnTo>
                    <a:pt x="107696" y="0"/>
                  </a:lnTo>
                  <a:lnTo>
                    <a:pt x="65793" y="8463"/>
                  </a:lnTo>
                  <a:lnTo>
                    <a:pt x="31559" y="31545"/>
                  </a:lnTo>
                  <a:lnTo>
                    <a:pt x="8469" y="65777"/>
                  </a:lnTo>
                  <a:lnTo>
                    <a:pt x="0" y="107696"/>
                  </a:lnTo>
                  <a:lnTo>
                    <a:pt x="0" y="538480"/>
                  </a:lnTo>
                  <a:lnTo>
                    <a:pt x="8469" y="580398"/>
                  </a:lnTo>
                  <a:lnTo>
                    <a:pt x="31559" y="614630"/>
                  </a:lnTo>
                  <a:lnTo>
                    <a:pt x="65793" y="637712"/>
                  </a:lnTo>
                  <a:lnTo>
                    <a:pt x="107696" y="646176"/>
                  </a:lnTo>
                  <a:lnTo>
                    <a:pt x="4830064" y="646176"/>
                  </a:lnTo>
                  <a:lnTo>
                    <a:pt x="4871966" y="637712"/>
                  </a:lnTo>
                  <a:lnTo>
                    <a:pt x="4906200" y="614630"/>
                  </a:lnTo>
                  <a:lnTo>
                    <a:pt x="4929290" y="580398"/>
                  </a:lnTo>
                  <a:lnTo>
                    <a:pt x="4937760" y="538480"/>
                  </a:lnTo>
                  <a:lnTo>
                    <a:pt x="4937760" y="107696"/>
                  </a:lnTo>
                  <a:lnTo>
                    <a:pt x="4929290" y="65777"/>
                  </a:lnTo>
                  <a:lnTo>
                    <a:pt x="4906200" y="31545"/>
                  </a:lnTo>
                  <a:lnTo>
                    <a:pt x="4871966" y="8463"/>
                  </a:lnTo>
                  <a:lnTo>
                    <a:pt x="483006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820667" y="5551932"/>
              <a:ext cx="4947285" cy="655955"/>
            </a:xfrm>
            <a:custGeom>
              <a:avLst/>
              <a:gdLst/>
              <a:ahLst/>
              <a:cxnLst/>
              <a:rect l="l" t="t" r="r" b="b"/>
              <a:pathLst>
                <a:path w="4947284" h="655954">
                  <a:moveTo>
                    <a:pt x="112268" y="0"/>
                  </a:moveTo>
                  <a:lnTo>
                    <a:pt x="4835144" y="0"/>
                  </a:lnTo>
                  <a:lnTo>
                    <a:pt x="4857623" y="2413"/>
                  </a:lnTo>
                  <a:lnTo>
                    <a:pt x="4897882" y="19431"/>
                  </a:lnTo>
                  <a:lnTo>
                    <a:pt x="4927981" y="49631"/>
                  </a:lnTo>
                  <a:lnTo>
                    <a:pt x="4944999" y="89789"/>
                  </a:lnTo>
                  <a:lnTo>
                    <a:pt x="4947031" y="112318"/>
                  </a:lnTo>
                  <a:lnTo>
                    <a:pt x="4947031" y="543344"/>
                  </a:lnTo>
                  <a:lnTo>
                    <a:pt x="4938395" y="586994"/>
                  </a:lnTo>
                  <a:lnTo>
                    <a:pt x="4914392" y="622579"/>
                  </a:lnTo>
                  <a:lnTo>
                    <a:pt x="4878832" y="646988"/>
                  </a:lnTo>
                  <a:lnTo>
                    <a:pt x="4835144" y="655650"/>
                  </a:lnTo>
                  <a:lnTo>
                    <a:pt x="112268" y="655650"/>
                  </a:lnTo>
                  <a:lnTo>
                    <a:pt x="68707" y="646988"/>
                  </a:lnTo>
                  <a:lnTo>
                    <a:pt x="33020" y="622579"/>
                  </a:lnTo>
                  <a:lnTo>
                    <a:pt x="8636" y="586994"/>
                  </a:lnTo>
                  <a:lnTo>
                    <a:pt x="0" y="543382"/>
                  </a:lnTo>
                  <a:lnTo>
                    <a:pt x="0" y="112268"/>
                  </a:lnTo>
                  <a:lnTo>
                    <a:pt x="8636" y="68656"/>
                  </a:lnTo>
                  <a:lnTo>
                    <a:pt x="33020" y="33020"/>
                  </a:lnTo>
                  <a:lnTo>
                    <a:pt x="68707" y="8636"/>
                  </a:lnTo>
                  <a:lnTo>
                    <a:pt x="112268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619759" y="1793875"/>
            <a:ext cx="7070725" cy="4330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Times New Roman"/>
                <a:cs typeface="Times New Roman"/>
              </a:rPr>
              <a:t>Phases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of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interpersonal</a:t>
            </a:r>
            <a:r>
              <a:rPr dirty="0" sz="2400" spc="-3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relationship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5013960" indent="-305435">
              <a:lnSpc>
                <a:spcPct val="100000"/>
              </a:lnSpc>
              <a:spcBef>
                <a:spcPts val="1610"/>
              </a:spcBef>
              <a:buSzPct val="85714"/>
              <a:buAutoNum type="arabicPeriod"/>
              <a:tabLst>
                <a:tab pos="5014595" algn="l"/>
              </a:tabLst>
            </a:pPr>
            <a:r>
              <a:rPr dirty="0" sz="2800" spc="-5" b="1">
                <a:latin typeface="Times New Roman"/>
                <a:cs typeface="Times New Roman"/>
              </a:rPr>
              <a:t>Orientation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3900">
              <a:latin typeface="Times New Roman"/>
              <a:cs typeface="Times New Roman"/>
            </a:endParaRPr>
          </a:p>
          <a:p>
            <a:pPr marL="5001260" indent="-356235">
              <a:lnSpc>
                <a:spcPct val="100000"/>
              </a:lnSpc>
              <a:buAutoNum type="arabicPeriod"/>
              <a:tabLst>
                <a:tab pos="5001260" algn="l"/>
              </a:tabLst>
            </a:pPr>
            <a:r>
              <a:rPr dirty="0" sz="2800" b="1">
                <a:latin typeface="Times New Roman"/>
                <a:cs typeface="Times New Roman"/>
              </a:rPr>
              <a:t>I</a:t>
            </a:r>
            <a:r>
              <a:rPr dirty="0" sz="2800" spc="-5" b="1">
                <a:latin typeface="Times New Roman"/>
                <a:cs typeface="Times New Roman"/>
              </a:rPr>
              <a:t>den</a:t>
            </a:r>
            <a:r>
              <a:rPr dirty="0" sz="2800" b="1">
                <a:latin typeface="Times New Roman"/>
                <a:cs typeface="Times New Roman"/>
              </a:rPr>
              <a:t>t</a:t>
            </a:r>
            <a:r>
              <a:rPr dirty="0" sz="2800" spc="-5" b="1">
                <a:latin typeface="Times New Roman"/>
                <a:cs typeface="Times New Roman"/>
              </a:rPr>
              <a:t>if</a:t>
            </a:r>
            <a:r>
              <a:rPr dirty="0" sz="2800" b="1">
                <a:latin typeface="Times New Roman"/>
                <a:cs typeface="Times New Roman"/>
              </a:rPr>
              <a:t>i</a:t>
            </a:r>
            <a:r>
              <a:rPr dirty="0" sz="2800" spc="-5" b="1">
                <a:latin typeface="Times New Roman"/>
                <a:cs typeface="Times New Roman"/>
              </a:rPr>
              <a:t>cati</a:t>
            </a:r>
            <a:r>
              <a:rPr dirty="0" sz="2800" spc="5" b="1">
                <a:latin typeface="Times New Roman"/>
                <a:cs typeface="Times New Roman"/>
              </a:rPr>
              <a:t>o</a:t>
            </a:r>
            <a:r>
              <a:rPr dirty="0" sz="2800" spc="-5" b="1">
                <a:latin typeface="Times New Roman"/>
                <a:cs typeface="Times New Roman"/>
              </a:rPr>
              <a:t>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3400">
              <a:latin typeface="Times New Roman"/>
              <a:cs typeface="Times New Roman"/>
            </a:endParaRPr>
          </a:p>
          <a:p>
            <a:pPr marL="5002530" indent="-356235">
              <a:lnSpc>
                <a:spcPct val="100000"/>
              </a:lnSpc>
              <a:buAutoNum type="arabicPeriod"/>
              <a:tabLst>
                <a:tab pos="5003165" algn="l"/>
              </a:tabLst>
            </a:pPr>
            <a:r>
              <a:rPr dirty="0" sz="2800" spc="-5" b="1">
                <a:latin typeface="Times New Roman"/>
                <a:cs typeface="Times New Roman"/>
              </a:rPr>
              <a:t>Exploitation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3900">
              <a:latin typeface="Times New Roman"/>
              <a:cs typeface="Times New Roman"/>
            </a:endParaRPr>
          </a:p>
          <a:p>
            <a:pPr marL="5041900" indent="-356235">
              <a:lnSpc>
                <a:spcPct val="100000"/>
              </a:lnSpc>
              <a:buAutoNum type="arabicPeriod"/>
              <a:tabLst>
                <a:tab pos="5042535" algn="l"/>
              </a:tabLst>
            </a:pPr>
            <a:r>
              <a:rPr dirty="0" sz="2800" spc="-5" b="1">
                <a:latin typeface="Times New Roman"/>
                <a:cs typeface="Times New Roman"/>
              </a:rPr>
              <a:t>Resolution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52425"/>
            <a:ext cx="296862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1.</a:t>
            </a:r>
            <a:r>
              <a:rPr dirty="0" sz="4000" spc="-70"/>
              <a:t> </a:t>
            </a:r>
            <a:r>
              <a:rPr dirty="0" sz="4000" spc="-15"/>
              <a:t>Orientation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26695" rIns="0" bIns="0" rtlCol="0" vert="horz">
            <a:spAutoFit/>
          </a:bodyPr>
          <a:lstStyle/>
          <a:p>
            <a:pPr marL="323850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324485" algn="l"/>
              </a:tabLst>
            </a:pPr>
            <a:r>
              <a:rPr dirty="0" spc="-5"/>
              <a:t>The</a:t>
            </a:r>
            <a:r>
              <a:rPr dirty="0" spc="-10"/>
              <a:t> nurse</a:t>
            </a:r>
            <a:r>
              <a:rPr dirty="0" spc="-5"/>
              <a:t> and</a:t>
            </a:r>
            <a:r>
              <a:rPr dirty="0"/>
              <a:t> </a:t>
            </a:r>
            <a:r>
              <a:rPr dirty="0" spc="-10"/>
              <a:t>patient</a:t>
            </a:r>
            <a:r>
              <a:rPr dirty="0" spc="15"/>
              <a:t> </a:t>
            </a:r>
            <a:r>
              <a:rPr dirty="0" spc="-15"/>
              <a:t>are</a:t>
            </a:r>
            <a:r>
              <a:rPr dirty="0" spc="5"/>
              <a:t> </a:t>
            </a:r>
            <a:r>
              <a:rPr dirty="0" spc="-20"/>
              <a:t>strangers.</a:t>
            </a:r>
          </a:p>
          <a:p>
            <a:pPr marL="323850" marR="93916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324485" algn="l"/>
              </a:tabLst>
            </a:pPr>
            <a:r>
              <a:rPr dirty="0" spc="-10"/>
              <a:t>The</a:t>
            </a:r>
            <a:r>
              <a:rPr dirty="0"/>
              <a:t> </a:t>
            </a:r>
            <a:r>
              <a:rPr dirty="0" spc="-10"/>
              <a:t>nurse</a:t>
            </a:r>
            <a:r>
              <a:rPr dirty="0" spc="5"/>
              <a:t> </a:t>
            </a:r>
            <a:r>
              <a:rPr dirty="0" spc="-5"/>
              <a:t>begins</a:t>
            </a:r>
            <a:r>
              <a:rPr dirty="0" spc="25"/>
              <a:t> </a:t>
            </a:r>
            <a:r>
              <a:rPr dirty="0" spc="-15"/>
              <a:t>to</a:t>
            </a:r>
            <a:r>
              <a:rPr dirty="0" spc="-5"/>
              <a:t> </a:t>
            </a:r>
            <a:r>
              <a:rPr dirty="0" spc="-25"/>
              <a:t>get</a:t>
            </a:r>
            <a:r>
              <a:rPr dirty="0" spc="10"/>
              <a:t> </a:t>
            </a:r>
            <a:r>
              <a:rPr dirty="0" spc="-15"/>
              <a:t>to</a:t>
            </a:r>
            <a:r>
              <a:rPr dirty="0" spc="-5"/>
              <a:t> know</a:t>
            </a:r>
            <a:r>
              <a:rPr dirty="0"/>
              <a:t> </a:t>
            </a:r>
            <a:r>
              <a:rPr dirty="0" spc="-5"/>
              <a:t>the</a:t>
            </a:r>
            <a:r>
              <a:rPr dirty="0" spc="30"/>
              <a:t> </a:t>
            </a:r>
            <a:r>
              <a:rPr dirty="0" spc="-10"/>
              <a:t>patient</a:t>
            </a:r>
            <a:r>
              <a:rPr dirty="0" spc="5"/>
              <a:t> </a:t>
            </a:r>
            <a:r>
              <a:rPr dirty="0" spc="-5"/>
              <a:t>and </a:t>
            </a:r>
            <a:r>
              <a:rPr dirty="0" spc="-615"/>
              <a:t> </a:t>
            </a:r>
            <a:r>
              <a:rPr dirty="0" spc="-15"/>
              <a:t>establish</a:t>
            </a:r>
            <a:r>
              <a:rPr dirty="0" spc="25"/>
              <a:t> </a:t>
            </a:r>
            <a:r>
              <a:rPr dirty="0" spc="-10"/>
              <a:t>herself/himself</a:t>
            </a:r>
            <a:r>
              <a:rPr dirty="0" spc="15"/>
              <a:t> </a:t>
            </a:r>
            <a:r>
              <a:rPr dirty="0" spc="-5"/>
              <a:t>as</a:t>
            </a:r>
            <a:r>
              <a:rPr dirty="0" spc="5"/>
              <a:t> </a:t>
            </a:r>
            <a:r>
              <a:rPr dirty="0" spc="-5"/>
              <a:t>a</a:t>
            </a:r>
            <a:r>
              <a:rPr dirty="0" spc="10"/>
              <a:t> </a:t>
            </a:r>
            <a:r>
              <a:rPr dirty="0" spc="-15"/>
              <a:t>resource.</a:t>
            </a:r>
          </a:p>
          <a:p>
            <a:pPr marL="323850" marR="437515" indent="-172720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324485" algn="l"/>
              </a:tabLst>
            </a:pPr>
            <a:r>
              <a:rPr dirty="0" spc="-20"/>
              <a:t>Patient</a:t>
            </a:r>
            <a:r>
              <a:rPr dirty="0" spc="25"/>
              <a:t> </a:t>
            </a:r>
            <a:r>
              <a:rPr dirty="0" spc="-5"/>
              <a:t>and</a:t>
            </a:r>
            <a:r>
              <a:rPr dirty="0" spc="15"/>
              <a:t> </a:t>
            </a:r>
            <a:r>
              <a:rPr dirty="0" spc="-15"/>
              <a:t>family</a:t>
            </a:r>
            <a:r>
              <a:rPr dirty="0" spc="20"/>
              <a:t> </a:t>
            </a:r>
            <a:r>
              <a:rPr dirty="0" spc="-5"/>
              <a:t>begin</a:t>
            </a:r>
            <a:r>
              <a:rPr dirty="0" spc="20"/>
              <a:t> </a:t>
            </a:r>
            <a:r>
              <a:rPr dirty="0" spc="-15"/>
              <a:t>to</a:t>
            </a:r>
            <a:r>
              <a:rPr dirty="0" spc="5"/>
              <a:t> </a:t>
            </a:r>
            <a:r>
              <a:rPr dirty="0" spc="-20"/>
              <a:t>recognize</a:t>
            </a:r>
            <a:r>
              <a:rPr dirty="0" spc="15"/>
              <a:t> </a:t>
            </a:r>
            <a:r>
              <a:rPr dirty="0" spc="-5"/>
              <a:t>their</a:t>
            </a:r>
            <a:r>
              <a:rPr dirty="0" spc="30"/>
              <a:t> </a:t>
            </a:r>
            <a:r>
              <a:rPr dirty="0" spc="-5"/>
              <a:t>need</a:t>
            </a:r>
            <a:r>
              <a:rPr dirty="0" spc="25"/>
              <a:t> </a:t>
            </a:r>
            <a:r>
              <a:rPr dirty="0" spc="-20"/>
              <a:t>for </a:t>
            </a:r>
            <a:r>
              <a:rPr dirty="0" spc="-620"/>
              <a:t> </a:t>
            </a:r>
            <a:r>
              <a:rPr dirty="0" spc="-5"/>
              <a:t>help.</a:t>
            </a:r>
          </a:p>
          <a:p>
            <a:pPr marL="323850" marR="5080" indent="-172720">
              <a:lnSpc>
                <a:spcPts val="5040"/>
              </a:lnSpc>
              <a:buFont typeface="Arial MT"/>
              <a:buChar char="•"/>
              <a:tabLst>
                <a:tab pos="324485" algn="l"/>
              </a:tabLst>
            </a:pPr>
            <a:r>
              <a:rPr dirty="0" spc="-5"/>
              <a:t>Begin</a:t>
            </a:r>
            <a:r>
              <a:rPr dirty="0" spc="15"/>
              <a:t> </a:t>
            </a:r>
            <a:r>
              <a:rPr dirty="0" spc="-15"/>
              <a:t>to</a:t>
            </a:r>
            <a:r>
              <a:rPr dirty="0"/>
              <a:t> </a:t>
            </a:r>
            <a:r>
              <a:rPr dirty="0" spc="-10"/>
              <a:t>determine</a:t>
            </a:r>
            <a:r>
              <a:rPr dirty="0" spc="30"/>
              <a:t> </a:t>
            </a:r>
            <a:r>
              <a:rPr dirty="0" spc="-10"/>
              <a:t>what</a:t>
            </a:r>
            <a:r>
              <a:rPr dirty="0" spc="5"/>
              <a:t> </a:t>
            </a:r>
            <a:r>
              <a:rPr dirty="0" spc="-5"/>
              <a:t>and</a:t>
            </a:r>
            <a:r>
              <a:rPr dirty="0" spc="10"/>
              <a:t> </a:t>
            </a:r>
            <a:r>
              <a:rPr dirty="0" spc="-10"/>
              <a:t>when</a:t>
            </a:r>
            <a:r>
              <a:rPr dirty="0" spc="15"/>
              <a:t> </a:t>
            </a:r>
            <a:r>
              <a:rPr dirty="0" spc="-10"/>
              <a:t>they</a:t>
            </a:r>
            <a:r>
              <a:rPr dirty="0" spc="5"/>
              <a:t> </a:t>
            </a:r>
            <a:r>
              <a:rPr dirty="0" spc="-5"/>
              <a:t>need</a:t>
            </a:r>
            <a:r>
              <a:rPr dirty="0" spc="5"/>
              <a:t> </a:t>
            </a:r>
            <a:r>
              <a:rPr dirty="0" spc="-15"/>
              <a:t>to</a:t>
            </a:r>
            <a:r>
              <a:rPr dirty="0"/>
              <a:t> </a:t>
            </a:r>
            <a:r>
              <a:rPr dirty="0" spc="-5"/>
              <a:t>learn </a:t>
            </a:r>
            <a:r>
              <a:rPr dirty="0" spc="-615"/>
              <a:t> </a:t>
            </a:r>
            <a:r>
              <a:rPr dirty="0" spc="-5"/>
              <a:t>(Their</a:t>
            </a:r>
            <a:r>
              <a:rPr dirty="0" spc="15"/>
              <a:t> </a:t>
            </a:r>
            <a:r>
              <a:rPr dirty="0" spc="-10"/>
              <a:t>readiness</a:t>
            </a:r>
            <a:r>
              <a:rPr dirty="0" spc="25"/>
              <a:t> </a:t>
            </a:r>
            <a:r>
              <a:rPr dirty="0" spc="-15"/>
              <a:t>to</a:t>
            </a:r>
            <a:r>
              <a:rPr dirty="0"/>
              <a:t> </a:t>
            </a:r>
            <a:r>
              <a:rPr dirty="0" spc="-5"/>
              <a:t>learn)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0751"/>
            <a:ext cx="335597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2.</a:t>
            </a:r>
            <a:r>
              <a:rPr dirty="0" sz="4000" spc="-55"/>
              <a:t> </a:t>
            </a:r>
            <a:r>
              <a:rPr dirty="0" sz="4000" spc="-10"/>
              <a:t>Identification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59740" y="1339037"/>
            <a:ext cx="7032625" cy="278003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508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increasingly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focus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Becomes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participant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Begins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trust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40" b="1">
                <a:latin typeface="Calibri"/>
                <a:cs typeface="Calibri"/>
              </a:rPr>
              <a:t>provider.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24611"/>
            <a:ext cx="535622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3.</a:t>
            </a:r>
            <a:r>
              <a:rPr dirty="0" sz="4000" spc="-30"/>
              <a:t> </a:t>
            </a:r>
            <a:r>
              <a:rPr dirty="0" sz="4000" spc="-10"/>
              <a:t>Exploitation</a:t>
            </a:r>
            <a:r>
              <a:rPr dirty="0" sz="4000" spc="-145"/>
              <a:t> </a:t>
            </a:r>
            <a:r>
              <a:rPr dirty="0" spc="-10"/>
              <a:t>(utilization)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97741"/>
            <a:ext cx="7411084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259715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Comfort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trust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between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established.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Create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opportunity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empower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families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promoting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independence.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8625"/>
            <a:ext cx="27857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4.</a:t>
            </a:r>
            <a:r>
              <a:rPr dirty="0" sz="4000" spc="-85"/>
              <a:t> </a:t>
            </a:r>
            <a:r>
              <a:rPr dirty="0" sz="4000" spc="-10"/>
              <a:t>Resolution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12140" y="1472946"/>
            <a:ext cx="5313045" cy="33661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Patient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increased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self-reliance.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Decreased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Goals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Opportunity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9052" y="366725"/>
            <a:ext cx="448500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20"/>
              <a:t>Caregivers</a:t>
            </a:r>
            <a:r>
              <a:rPr dirty="0" sz="4000" spc="-15"/>
              <a:t> </a:t>
            </a:r>
            <a:r>
              <a:rPr dirty="0" sz="4000" spc="-5"/>
              <a:t>and</a:t>
            </a:r>
            <a:r>
              <a:rPr dirty="0" sz="4000" spc="-30"/>
              <a:t> </a:t>
            </a:r>
            <a:r>
              <a:rPr dirty="0" sz="4000" spc="-15"/>
              <a:t>Stress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59740" y="1543328"/>
            <a:ext cx="7978140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Caregivers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concerns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fears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just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100">
              <a:latin typeface="Calibri"/>
              <a:cs typeface="Calibri"/>
            </a:endParaRPr>
          </a:p>
          <a:p>
            <a:pPr marL="184785" marR="55880" indent="-17272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Parents,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spouses,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children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anxiety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influence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patient’s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35549"/>
            <a:ext cx="8189595" cy="3717290"/>
          </a:xfrm>
          <a:prstGeom prst="rect">
            <a:avLst/>
          </a:prstGeom>
        </p:spPr>
        <p:txBody>
          <a:bodyPr wrap="square" lIns="0" tIns="1511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10" b="1">
                <a:latin typeface="Calibri"/>
                <a:cs typeface="Calibri"/>
              </a:rPr>
              <a:t>completion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1003300" indent="-534035">
              <a:lnSpc>
                <a:spcPct val="100000"/>
              </a:lnSpc>
              <a:spcBef>
                <a:spcPts val="1090"/>
              </a:spcBef>
              <a:buFont typeface="Arial MT"/>
              <a:buChar char="•"/>
              <a:tabLst>
                <a:tab pos="1003300" algn="l"/>
                <a:tab pos="1003935" algn="l"/>
              </a:tabLst>
            </a:pPr>
            <a:r>
              <a:rPr dirty="0" sz="2800" spc="-20" b="1">
                <a:latin typeface="Calibri"/>
                <a:cs typeface="Calibri"/>
              </a:rPr>
              <a:t>State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components</a:t>
            </a:r>
            <a:r>
              <a:rPr dirty="0" sz="2800" spc="-5" b="1">
                <a:latin typeface="Calibri"/>
                <a:cs typeface="Calibri"/>
              </a:rPr>
              <a:t>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learning.</a:t>
            </a:r>
            <a:endParaRPr sz="2800">
              <a:latin typeface="Calibri"/>
              <a:cs typeface="Calibri"/>
            </a:endParaRPr>
          </a:p>
          <a:p>
            <a:pPr marL="1003300" marR="657225" indent="-533400">
              <a:lnSpc>
                <a:spcPct val="150000"/>
              </a:lnSpc>
              <a:buFont typeface="Arial MT"/>
              <a:buChar char="•"/>
              <a:tabLst>
                <a:tab pos="1003300" algn="l"/>
                <a:tab pos="1003935" algn="l"/>
              </a:tabLst>
            </a:pP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principles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minimizing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stress.</a:t>
            </a:r>
            <a:endParaRPr sz="2800">
              <a:latin typeface="Calibri"/>
              <a:cs typeface="Calibri"/>
            </a:endParaRPr>
          </a:p>
          <a:p>
            <a:pPr marL="1003300" marR="5080" indent="-53340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003300" algn="l"/>
                <a:tab pos="1003935" algn="l"/>
              </a:tabLst>
            </a:pPr>
            <a:r>
              <a:rPr dirty="0" sz="2800" spc="-5" b="1">
                <a:latin typeface="Calibri"/>
                <a:cs typeface="Calibri"/>
              </a:rPr>
              <a:t>Specify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efficient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coping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 </a:t>
            </a:r>
            <a:r>
              <a:rPr dirty="0" sz="2800" spc="-15" b="1">
                <a:latin typeface="Calibri"/>
                <a:cs typeface="Calibri"/>
              </a:rPr>
              <a:t>stress.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762000"/>
            <a:ext cx="6629400" cy="6096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3400" y="762000"/>
            <a:ext cx="6629400" cy="609600"/>
          </a:xfrm>
          <a:prstGeom prst="rect">
            <a:avLst/>
          </a:prstGeom>
          <a:ln w="6096">
            <a:solidFill>
              <a:srgbClr val="5B9BD4"/>
            </a:solidFill>
          </a:ln>
        </p:spPr>
        <p:txBody>
          <a:bodyPr wrap="square" lIns="0" tIns="6794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35"/>
              </a:spcBef>
            </a:pPr>
            <a:r>
              <a:rPr dirty="0" sz="2800" spc="-5" b="1">
                <a:latin typeface="Calibri"/>
                <a:cs typeface="Calibri"/>
              </a:rPr>
              <a:t>Learning </a:t>
            </a:r>
            <a:r>
              <a:rPr dirty="0" sz="2800" spc="-10" b="1">
                <a:latin typeface="Calibri"/>
                <a:cs typeface="Calibri"/>
              </a:rPr>
              <a:t>Objectives: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8066" y="517601"/>
            <a:ext cx="508952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Key</a:t>
            </a:r>
            <a:r>
              <a:rPr dirty="0" spc="-15"/>
              <a:t> Stressors</a:t>
            </a:r>
            <a:r>
              <a:rPr dirty="0" spc="-35"/>
              <a:t> </a:t>
            </a:r>
            <a:r>
              <a:rPr dirty="0"/>
              <a:t>of</a:t>
            </a:r>
            <a:r>
              <a:rPr dirty="0" spc="-15"/>
              <a:t> Caregivers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62663"/>
            <a:ext cx="7585709" cy="514858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algn="just"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Extended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lifespan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caregivers.</a:t>
            </a:r>
            <a:endParaRPr sz="2800">
              <a:latin typeface="Calibri"/>
              <a:cs typeface="Calibri"/>
            </a:endParaRPr>
          </a:p>
          <a:p>
            <a:pPr algn="just"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Decreased length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30" b="1">
                <a:latin typeface="Calibri"/>
                <a:cs typeface="Calibri"/>
              </a:rPr>
              <a:t>stay </a:t>
            </a:r>
            <a:r>
              <a:rPr dirty="0" sz="2800" spc="-5" b="1">
                <a:latin typeface="Calibri"/>
                <a:cs typeface="Calibri"/>
              </a:rPr>
              <a:t>in the </a:t>
            </a:r>
            <a:r>
              <a:rPr dirty="0" sz="2800" spc="-10" b="1">
                <a:latin typeface="Calibri"/>
                <a:cs typeface="Calibri"/>
              </a:rPr>
              <a:t>hospital which will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increased </a:t>
            </a:r>
            <a:r>
              <a:rPr dirty="0" sz="2800" spc="-15" b="1">
                <a:latin typeface="Calibri"/>
                <a:cs typeface="Calibri"/>
              </a:rPr>
              <a:t>focus </a:t>
            </a:r>
            <a:r>
              <a:rPr dirty="0" sz="2800" spc="-5" b="1">
                <a:latin typeface="Calibri"/>
                <a:cs typeface="Calibri"/>
              </a:rPr>
              <a:t>on the </a:t>
            </a:r>
            <a:r>
              <a:rPr dirty="0" sz="2800" spc="-10" b="1">
                <a:latin typeface="Calibri"/>
                <a:cs typeface="Calibri"/>
              </a:rPr>
              <a:t>outpatient </a:t>
            </a:r>
            <a:r>
              <a:rPr dirty="0" sz="2800" spc="-15" b="1">
                <a:latin typeface="Calibri"/>
                <a:cs typeface="Calibri"/>
              </a:rPr>
              <a:t>management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issues.</a:t>
            </a:r>
            <a:endParaRPr sz="2800">
              <a:latin typeface="Calibri"/>
              <a:cs typeface="Calibri"/>
            </a:endParaRPr>
          </a:p>
          <a:p>
            <a:pPr algn="just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Unplanned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admissions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(Emergency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admission).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  <a:tab pos="6322060" algn="l"/>
              </a:tabLst>
            </a:pPr>
            <a:r>
              <a:rPr dirty="0" sz="2800" spc="-15" b="1">
                <a:latin typeface="Calibri"/>
                <a:cs typeface="Calibri"/>
              </a:rPr>
              <a:t>Severity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illness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intensive	care.</a:t>
            </a:r>
            <a:endParaRPr sz="2800">
              <a:latin typeface="Calibri"/>
              <a:cs typeface="Calibri"/>
            </a:endParaRPr>
          </a:p>
          <a:p>
            <a:pPr marL="184785" marR="74930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 </a:t>
            </a:r>
            <a:r>
              <a:rPr dirty="0" sz="2800" spc="-5" b="1">
                <a:latin typeface="Calibri"/>
                <a:cs typeface="Calibri"/>
              </a:rPr>
              <a:t>limitless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number 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tests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procedures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contribute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5985" y="781303"/>
            <a:ext cx="34232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Parental</a:t>
            </a:r>
            <a:r>
              <a:rPr dirty="0" spc="-50"/>
              <a:t> </a:t>
            </a:r>
            <a:r>
              <a:rPr dirty="0" spc="-15"/>
              <a:t>Stressors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54251"/>
            <a:ext cx="7590155" cy="317309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2800" spc="-10" b="1">
                <a:latin typeface="Calibri"/>
                <a:cs typeface="Calibri"/>
              </a:rPr>
              <a:t>The following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put </a:t>
            </a:r>
            <a:r>
              <a:rPr dirty="0" sz="2800" spc="-15" b="1">
                <a:latin typeface="Calibri"/>
                <a:cs typeface="Calibri"/>
              </a:rPr>
              <a:t>parents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under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stress:</a:t>
            </a:r>
            <a:endParaRPr sz="2800">
              <a:latin typeface="Calibri"/>
              <a:cs typeface="Calibri"/>
            </a:endParaRPr>
          </a:p>
          <a:p>
            <a:pPr algn="r" marL="356870" marR="1469390" indent="-35687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356870" algn="l"/>
              </a:tabLst>
            </a:pPr>
            <a:r>
              <a:rPr dirty="0" sz="2800" spc="-10" b="1">
                <a:latin typeface="Calibri"/>
                <a:cs typeface="Calibri"/>
              </a:rPr>
              <a:t>Information/uncertainty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over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</a:t>
            </a:r>
            <a:endParaRPr sz="2800">
              <a:latin typeface="Calibri"/>
              <a:cs typeface="Calibri"/>
            </a:endParaRPr>
          </a:p>
          <a:p>
            <a:pPr algn="r" lvl="1" marL="264160" marR="1478915" indent="-26416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264160" algn="l"/>
              </a:tabLst>
            </a:pPr>
            <a:r>
              <a:rPr dirty="0" sz="2800" spc="-10" b="1">
                <a:latin typeface="Calibri"/>
                <a:cs typeface="Calibri"/>
              </a:rPr>
              <a:t>Not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 during</a:t>
            </a:r>
            <a:r>
              <a:rPr dirty="0" sz="2800" spc="-10" b="1">
                <a:latin typeface="Calibri"/>
                <a:cs typeface="Calibri"/>
              </a:rPr>
              <a:t> client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examination.</a:t>
            </a:r>
            <a:endParaRPr sz="2800">
              <a:latin typeface="Calibri"/>
              <a:cs typeface="Calibri"/>
            </a:endParaRPr>
          </a:p>
          <a:p>
            <a:pPr lvl="1" marL="634365" indent="-18351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635000" algn="l"/>
              </a:tabLst>
            </a:pPr>
            <a:r>
              <a:rPr dirty="0" sz="2800" spc="-15" b="1">
                <a:latin typeface="Calibri"/>
                <a:cs typeface="Calibri"/>
              </a:rPr>
              <a:t>Receiving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inconsistent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  <a:p>
            <a:pPr lvl="1" marL="634365" indent="-1835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35000" algn="l"/>
              </a:tabLst>
            </a:pPr>
            <a:r>
              <a:rPr dirty="0" sz="2800" spc="-10" b="1">
                <a:latin typeface="Calibri"/>
                <a:cs typeface="Calibri"/>
              </a:rPr>
              <a:t>Not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knowing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duration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hospitalization</a:t>
            </a:r>
            <a:endParaRPr sz="2800">
              <a:latin typeface="Calibri"/>
              <a:cs typeface="Calibri"/>
            </a:endParaRPr>
          </a:p>
          <a:p>
            <a:pPr lvl="1" marL="634365" indent="-183515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635000" algn="l"/>
              </a:tabLst>
            </a:pPr>
            <a:r>
              <a:rPr dirty="0" sz="2800" spc="-10" b="1">
                <a:latin typeface="Calibri"/>
                <a:cs typeface="Calibri"/>
              </a:rPr>
              <a:t>Not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knowing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expect.</a:t>
            </a:r>
            <a:endParaRPr sz="2800">
              <a:latin typeface="Calibri"/>
              <a:cs typeface="Calibri"/>
            </a:endParaRPr>
          </a:p>
          <a:p>
            <a:pPr lvl="1" marL="634365" indent="-183515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635000" algn="l"/>
              </a:tabLst>
            </a:pPr>
            <a:r>
              <a:rPr dirty="0" sz="2800" spc="-10" b="1">
                <a:latin typeface="Calibri"/>
                <a:cs typeface="Calibri"/>
              </a:rPr>
              <a:t>Not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knowing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life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threatening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illness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535940" y="651713"/>
            <a:ext cx="7360920" cy="43592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L="356235" marR="3091180" indent="-356235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356235" algn="l"/>
              </a:tabLst>
            </a:pPr>
            <a:r>
              <a:rPr dirty="0" sz="2800" spc="-15" b="1">
                <a:latin typeface="Calibri"/>
                <a:cs typeface="Calibri"/>
              </a:rPr>
              <a:t>Alteration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Parental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 startAt="2"/>
            </a:pPr>
            <a:endParaRPr sz="3650">
              <a:latin typeface="Calibri"/>
              <a:cs typeface="Calibri"/>
            </a:endParaRPr>
          </a:p>
          <a:p>
            <a:pPr algn="r" lvl="1" marL="154305" marR="3143250" indent="-154305">
              <a:lnSpc>
                <a:spcPct val="100000"/>
              </a:lnSpc>
              <a:buSzPct val="75000"/>
              <a:buFont typeface="Arial MT"/>
              <a:buChar char="•"/>
              <a:tabLst>
                <a:tab pos="154305" algn="l"/>
              </a:tabLst>
            </a:pPr>
            <a:r>
              <a:rPr dirty="0" sz="2800" spc="-5" b="1">
                <a:latin typeface="Calibri"/>
                <a:cs typeface="Calibri"/>
              </a:rPr>
              <a:t>Seeing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child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pain.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har char="•"/>
            </a:pPr>
            <a:endParaRPr sz="3500">
              <a:latin typeface="Calibri"/>
              <a:cs typeface="Calibri"/>
            </a:endParaRPr>
          </a:p>
          <a:p>
            <a:pPr lvl="1" marL="750570" indent="-204470">
              <a:lnSpc>
                <a:spcPct val="100000"/>
              </a:lnSpc>
              <a:buFont typeface="Arial MT"/>
              <a:buChar char="•"/>
              <a:tabLst>
                <a:tab pos="750570" algn="l"/>
              </a:tabLst>
            </a:pP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unable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child.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har char="•"/>
            </a:pPr>
            <a:endParaRPr sz="3500">
              <a:latin typeface="Calibri"/>
              <a:cs typeface="Calibri"/>
            </a:endParaRPr>
          </a:p>
          <a:p>
            <a:pPr lvl="1" marL="750570" indent="-2044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0570" algn="l"/>
              </a:tabLst>
            </a:pP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unable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communicate</a:t>
            </a:r>
            <a:r>
              <a:rPr dirty="0" sz="2800" spc="-5" b="1">
                <a:latin typeface="Calibri"/>
                <a:cs typeface="Calibri"/>
              </a:rPr>
              <a:t> 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child.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har char="•"/>
            </a:pPr>
            <a:endParaRPr sz="3500">
              <a:latin typeface="Calibri"/>
              <a:cs typeface="Calibri"/>
            </a:endParaRPr>
          </a:p>
          <a:p>
            <a:pPr lvl="1" marL="750570" indent="-2044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0570" algn="l"/>
              </a:tabLst>
            </a:pPr>
            <a:r>
              <a:rPr dirty="0" sz="2800" spc="-10" b="1">
                <a:latin typeface="Calibri"/>
                <a:cs typeface="Calibri"/>
              </a:rPr>
              <a:t>Not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</a:t>
            </a:r>
            <a:r>
              <a:rPr dirty="0" sz="2800" spc="-15" b="1">
                <a:latin typeface="Calibri"/>
                <a:cs typeface="Calibri"/>
              </a:rPr>
              <a:t> 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help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child.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21233"/>
            <a:ext cx="793242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3. </a:t>
            </a:r>
            <a:r>
              <a:rPr dirty="0" sz="3200"/>
              <a:t>Access</a:t>
            </a:r>
            <a:r>
              <a:rPr dirty="0" sz="3200" spc="-45"/>
              <a:t> </a:t>
            </a:r>
            <a:r>
              <a:rPr dirty="0" sz="3200" spc="-15"/>
              <a:t>to</a:t>
            </a:r>
            <a:r>
              <a:rPr dirty="0" sz="3200" spc="10"/>
              <a:t> </a:t>
            </a:r>
            <a:r>
              <a:rPr dirty="0" sz="3200"/>
              <a:t>the</a:t>
            </a:r>
            <a:r>
              <a:rPr dirty="0" sz="3200" spc="-5"/>
              <a:t> Child</a:t>
            </a:r>
            <a:r>
              <a:rPr dirty="0" sz="3200"/>
              <a:t> and</a:t>
            </a:r>
            <a:r>
              <a:rPr dirty="0" sz="3200" spc="-25"/>
              <a:t> </a:t>
            </a:r>
            <a:r>
              <a:rPr dirty="0" sz="3200" spc="-5"/>
              <a:t>Appearance</a:t>
            </a:r>
            <a:r>
              <a:rPr dirty="0" sz="3200" spc="-40"/>
              <a:t> </a:t>
            </a:r>
            <a:r>
              <a:rPr dirty="0" sz="3200" spc="-10"/>
              <a:t>Changes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08151" y="1354819"/>
            <a:ext cx="6983730" cy="439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4640" marR="668020" indent="-282575">
              <a:lnSpc>
                <a:spcPct val="113999"/>
              </a:lnSpc>
              <a:spcBef>
                <a:spcPts val="100"/>
              </a:spcBef>
              <a:buFont typeface="Arial MT"/>
              <a:buChar char="•"/>
              <a:tabLst>
                <a:tab pos="294640" algn="l"/>
                <a:tab pos="295275" algn="l"/>
              </a:tabLst>
            </a:pP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separated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child during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examination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procedure.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294640" indent="-282575">
              <a:lnSpc>
                <a:spcPct val="100000"/>
              </a:lnSpc>
              <a:buFont typeface="Arial MT"/>
              <a:buChar char="•"/>
              <a:tabLst>
                <a:tab pos="294640" algn="l"/>
                <a:tab pos="295275" algn="l"/>
              </a:tabLst>
            </a:pPr>
            <a:r>
              <a:rPr dirty="0" sz="2800" spc="-5" b="1">
                <a:latin typeface="Calibri"/>
                <a:cs typeface="Calibri"/>
              </a:rPr>
              <a:t>Being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unable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visit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294640" indent="-282575">
              <a:lnSpc>
                <a:spcPct val="100000"/>
              </a:lnSpc>
              <a:buFont typeface="Arial MT"/>
              <a:buChar char="•"/>
              <a:tabLst>
                <a:tab pos="294640" algn="l"/>
                <a:tab pos="295275" algn="l"/>
              </a:tabLst>
            </a:pPr>
            <a:r>
              <a:rPr dirty="0" sz="2800" spc="-5" b="1">
                <a:latin typeface="Calibri"/>
                <a:cs typeface="Calibri"/>
              </a:rPr>
              <a:t>Hearing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child </a:t>
            </a:r>
            <a:r>
              <a:rPr dirty="0" sz="2800" b="1">
                <a:latin typeface="Calibri"/>
                <a:cs typeface="Calibri"/>
              </a:rPr>
              <a:t>cry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parents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leave.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100">
              <a:latin typeface="Calibri"/>
              <a:cs typeface="Calibri"/>
            </a:endParaRPr>
          </a:p>
          <a:p>
            <a:pPr marL="294640" marR="861060" indent="-282575">
              <a:lnSpc>
                <a:spcPct val="113999"/>
              </a:lnSpc>
              <a:buFont typeface="Arial MT"/>
              <a:buChar char="•"/>
              <a:tabLst>
                <a:tab pos="294640" algn="l"/>
                <a:tab pos="295275" algn="l"/>
              </a:tabLst>
            </a:pPr>
            <a:r>
              <a:rPr dirty="0" sz="2800" spc="-5" b="1">
                <a:latin typeface="Calibri"/>
                <a:cs typeface="Calibri"/>
              </a:rPr>
              <a:t>Noticing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child’s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appearance.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marL="3085465" marR="5080" indent="-2678430">
              <a:lnSpc>
                <a:spcPts val="3890"/>
              </a:lnSpc>
              <a:spcBef>
                <a:spcPts val="590"/>
              </a:spcBef>
            </a:pPr>
            <a:r>
              <a:rPr dirty="0" spc="-20"/>
              <a:t>Strategies</a:t>
            </a:r>
            <a:r>
              <a:rPr dirty="0" spc="-5"/>
              <a:t> </a:t>
            </a:r>
            <a:r>
              <a:rPr dirty="0" spc="-20"/>
              <a:t>to</a:t>
            </a:r>
            <a:r>
              <a:rPr dirty="0"/>
              <a:t> </a:t>
            </a:r>
            <a:r>
              <a:rPr dirty="0" spc="-10"/>
              <a:t>Reduce</a:t>
            </a:r>
            <a:r>
              <a:rPr dirty="0" spc="-5"/>
              <a:t> </a:t>
            </a:r>
            <a:r>
              <a:rPr dirty="0" spc="-10"/>
              <a:t>Stress</a:t>
            </a:r>
            <a:r>
              <a:rPr dirty="0" spc="-20"/>
              <a:t> </a:t>
            </a:r>
            <a:r>
              <a:rPr dirty="0"/>
              <a:t>of </a:t>
            </a:r>
            <a:r>
              <a:rPr dirty="0" spc="-20"/>
              <a:t>caregivers </a:t>
            </a:r>
            <a:r>
              <a:rPr dirty="0" spc="-800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 spc="-10"/>
              <a:t>parents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1789" y="1753594"/>
            <a:ext cx="7975600" cy="386778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Access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accurate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ongoing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Their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answered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honestly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timely.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Decrease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complexity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2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expect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over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run.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2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family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getting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2842895" marR="5080" indent="-2825115">
              <a:lnSpc>
                <a:spcPts val="3890"/>
              </a:lnSpc>
              <a:spcBef>
                <a:spcPts val="585"/>
              </a:spcBef>
            </a:pPr>
            <a:r>
              <a:rPr dirty="0" spc="-20"/>
              <a:t>Strategies</a:t>
            </a:r>
            <a:r>
              <a:rPr dirty="0" spc="-5"/>
              <a:t> </a:t>
            </a:r>
            <a:r>
              <a:rPr dirty="0" spc="-20"/>
              <a:t>to</a:t>
            </a:r>
            <a:r>
              <a:rPr dirty="0"/>
              <a:t> </a:t>
            </a:r>
            <a:r>
              <a:rPr dirty="0" spc="-10"/>
              <a:t>Reduce Stress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15"/>
              <a:t>caregivers</a:t>
            </a:r>
            <a:r>
              <a:rPr dirty="0" spc="-5"/>
              <a:t> </a:t>
            </a:r>
            <a:r>
              <a:rPr dirty="0"/>
              <a:t>and </a:t>
            </a:r>
            <a:r>
              <a:rPr dirty="0" spc="-800"/>
              <a:t> </a:t>
            </a:r>
            <a:r>
              <a:rPr dirty="0" spc="-15"/>
              <a:t>parents</a:t>
            </a:r>
            <a:r>
              <a:rPr dirty="0" spc="-5"/>
              <a:t> </a:t>
            </a:r>
            <a:r>
              <a:rPr dirty="0" spc="-1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25599"/>
            <a:ext cx="7487284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Their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own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physical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met: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drinks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place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rest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Avoid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using</a:t>
            </a:r>
            <a:r>
              <a:rPr dirty="0" sz="2800" spc="-15" b="1">
                <a:latin typeface="Calibri"/>
                <a:cs typeface="Calibri"/>
              </a:rPr>
              <a:t> jargon.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Limit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number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items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taught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each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setting.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real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examples.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5545" y="403301"/>
            <a:ext cx="423799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Health</a:t>
            </a:r>
            <a:r>
              <a:rPr dirty="0" spc="-15"/>
              <a:t> </a:t>
            </a:r>
            <a:r>
              <a:rPr dirty="0" spc="-10"/>
              <a:t>Provider</a:t>
            </a:r>
            <a:r>
              <a:rPr dirty="0" spc="-30"/>
              <a:t> </a:t>
            </a:r>
            <a:r>
              <a:rPr dirty="0" spc="-10"/>
              <a:t>Stress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262837"/>
            <a:ext cx="7072630" cy="316420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508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Workplace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spc="-5" b="1">
                <a:latin typeface="Calibri"/>
                <a:cs typeface="Calibri"/>
              </a:rPr>
              <a:t> can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health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provider’s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ability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teach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marL="184785" marR="2667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Factors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contribute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burnout 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workforce: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  <a:tab pos="4912995" algn="l"/>
              </a:tabLst>
            </a:pPr>
            <a:r>
              <a:rPr dirty="0" sz="2800" spc="-10" b="1">
                <a:latin typeface="Calibri"/>
                <a:cs typeface="Calibri"/>
              </a:rPr>
              <a:t>Increasingly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complex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	</a:t>
            </a:r>
            <a:r>
              <a:rPr dirty="0" sz="2800" spc="-5" b="1">
                <a:latin typeface="Calibri"/>
                <a:cs typeface="Calibri"/>
              </a:rPr>
              <a:t>populations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455"/>
              </a:spcBef>
              <a:buAutoNum type="arabicPeriod"/>
              <a:tabLst>
                <a:tab pos="36957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shortage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healthcare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providers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475"/>
              </a:spcBef>
              <a:buAutoNum type="arabicPeriod"/>
              <a:tabLst>
                <a:tab pos="369570" algn="l"/>
              </a:tabLst>
            </a:pPr>
            <a:r>
              <a:rPr dirty="0" sz="2800" spc="-5" b="1">
                <a:latin typeface="Calibri"/>
                <a:cs typeface="Calibri"/>
              </a:rPr>
              <a:t>Aging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existing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workforce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1448440"/>
            <a:ext cx="8072120" cy="450659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75"/>
              </a:spcBef>
            </a:pPr>
            <a:r>
              <a:rPr dirty="0" sz="2800" spc="-5" b="1">
                <a:latin typeface="Calibri"/>
                <a:cs typeface="Calibri"/>
              </a:rPr>
              <a:t>On </a:t>
            </a:r>
            <a:r>
              <a:rPr dirty="0" sz="2800" spc="-10" b="1">
                <a:latin typeface="Calibri"/>
                <a:cs typeface="Calibri"/>
              </a:rPr>
              <a:t>completion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discussion,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1003300" marR="669290" indent="-534035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1003300" algn="l"/>
                <a:tab pos="1003935" algn="l"/>
              </a:tabLst>
            </a:pPr>
            <a:r>
              <a:rPr dirty="0" sz="2800" spc="-20" b="1">
                <a:latin typeface="Calibri"/>
                <a:cs typeface="Calibri"/>
              </a:rPr>
              <a:t>Interpret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Peplau’s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Theory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5" b="1">
                <a:latin typeface="Calibri"/>
                <a:cs typeface="Calibri"/>
              </a:rPr>
              <a:t>interpersonal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relations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&amp;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Application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Stress</a:t>
            </a:r>
            <a:endParaRPr sz="2800">
              <a:latin typeface="Calibri"/>
              <a:cs typeface="Calibri"/>
            </a:endParaRPr>
          </a:p>
          <a:p>
            <a:pPr marL="1003300" marR="15875" indent="-534035">
              <a:lnSpc>
                <a:spcPts val="5040"/>
              </a:lnSpc>
              <a:buFont typeface="Arial MT"/>
              <a:buChar char="•"/>
              <a:tabLst>
                <a:tab pos="1003300" algn="l"/>
                <a:tab pos="1003935" algn="l"/>
              </a:tabLst>
            </a:pPr>
            <a:r>
              <a:rPr dirty="0" sz="2800" spc="-15" b="1">
                <a:latin typeface="Calibri"/>
                <a:cs typeface="Calibri"/>
              </a:rPr>
              <a:t>Determine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key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Stressors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Family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members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(caregiver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parents).</a:t>
            </a:r>
            <a:endParaRPr sz="2800">
              <a:latin typeface="Calibri"/>
              <a:cs typeface="Calibri"/>
            </a:endParaRPr>
          </a:p>
          <a:p>
            <a:pPr marL="1003300" marR="5080" indent="-534035">
              <a:lnSpc>
                <a:spcPts val="5040"/>
              </a:lnSpc>
              <a:buFont typeface="Arial MT"/>
              <a:buChar char="•"/>
              <a:tabLst>
                <a:tab pos="1003300" algn="l"/>
                <a:tab pos="1003935" algn="l"/>
              </a:tabLst>
            </a:pPr>
            <a:r>
              <a:rPr dirty="0" sz="2800" spc="-20" b="1">
                <a:latin typeface="Calibri"/>
                <a:cs typeface="Calibri"/>
              </a:rPr>
              <a:t>Recognize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strategies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improve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comprehension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685800"/>
            <a:ext cx="6629400" cy="6096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5800" y="685800"/>
            <a:ext cx="6629400" cy="609600"/>
          </a:xfrm>
          <a:prstGeom prst="rect"/>
          <a:ln w="6096">
            <a:solidFill>
              <a:srgbClr val="5B9BD4"/>
            </a:solidFill>
          </a:ln>
        </p:spPr>
        <p:txBody>
          <a:bodyPr wrap="square" lIns="0" tIns="67945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35"/>
              </a:spcBef>
            </a:pPr>
            <a:r>
              <a:rPr dirty="0" sz="2800" spc="-5"/>
              <a:t>Learning</a:t>
            </a:r>
            <a:r>
              <a:rPr dirty="0" sz="2800"/>
              <a:t> </a:t>
            </a:r>
            <a:r>
              <a:rPr dirty="0" sz="2800" spc="-10"/>
              <a:t>Objectives: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2191892" y="728217"/>
            <a:ext cx="3992879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0" b="1">
                <a:latin typeface="Calibri"/>
                <a:cs typeface="Calibri"/>
              </a:rPr>
              <a:t>Definition</a:t>
            </a:r>
            <a:r>
              <a:rPr dirty="0" sz="4000" spc="-25" b="1">
                <a:latin typeface="Calibri"/>
                <a:cs typeface="Calibri"/>
              </a:rPr>
              <a:t> </a:t>
            </a:r>
            <a:r>
              <a:rPr dirty="0" sz="4000" spc="-5" b="1">
                <a:latin typeface="Calibri"/>
                <a:cs typeface="Calibri"/>
              </a:rPr>
              <a:t>of</a:t>
            </a:r>
            <a:r>
              <a:rPr dirty="0" sz="4000" spc="-30" b="1">
                <a:latin typeface="Calibri"/>
                <a:cs typeface="Calibri"/>
              </a:rPr>
              <a:t> </a:t>
            </a:r>
            <a:r>
              <a:rPr dirty="0" sz="4000" spc="-25" b="1">
                <a:latin typeface="Calibri"/>
                <a:cs typeface="Calibri"/>
              </a:rPr>
              <a:t>stress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7212" y="1770405"/>
            <a:ext cx="7524115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10" b="1">
                <a:latin typeface="Calibri"/>
                <a:cs typeface="Calibri"/>
              </a:rPr>
              <a:t>Stress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body</a:t>
            </a:r>
            <a:r>
              <a:rPr dirty="0" sz="2800" spc="-10" b="1">
                <a:latin typeface="Calibri"/>
                <a:cs typeface="Calibri"/>
              </a:rPr>
              <a:t> reaction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change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require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physical,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mental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emotional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adjustment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9409" y="228346"/>
            <a:ext cx="80308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Components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10"/>
              <a:t>Stress</a:t>
            </a:r>
            <a:r>
              <a:rPr dirty="0" spc="-25"/>
              <a:t> </a:t>
            </a:r>
            <a:r>
              <a:rPr dirty="0" spc="-10"/>
              <a:t>that</a:t>
            </a:r>
            <a:r>
              <a:rPr dirty="0" spc="5"/>
              <a:t> </a:t>
            </a:r>
            <a:r>
              <a:rPr dirty="0" spc="-10"/>
              <a:t>Affect </a:t>
            </a:r>
            <a:r>
              <a:rPr dirty="0"/>
              <a:t>Learning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7256" y="812698"/>
            <a:ext cx="8173084" cy="5217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75260" marR="111760" indent="-163195">
              <a:lnSpc>
                <a:spcPct val="113999"/>
              </a:lnSpc>
              <a:spcBef>
                <a:spcPts val="95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Being the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element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</a:t>
            </a: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threat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– includes the </a:t>
            </a:r>
            <a:r>
              <a:rPr dirty="0" sz="2800" spc="-15" b="1">
                <a:latin typeface="Calibri"/>
                <a:cs typeface="Calibri"/>
              </a:rPr>
              <a:t>realization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 </a:t>
            </a:r>
            <a:r>
              <a:rPr dirty="0" sz="2800" spc="-5" b="1">
                <a:latin typeface="Calibri"/>
                <a:cs typeface="Calibri"/>
              </a:rPr>
              <a:t>one is sick </a:t>
            </a:r>
            <a:r>
              <a:rPr dirty="0" sz="2800" spc="-10" b="1">
                <a:latin typeface="Calibri"/>
                <a:cs typeface="Calibri"/>
              </a:rPr>
              <a:t>enough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20" b="1">
                <a:latin typeface="Calibri"/>
                <a:cs typeface="Calibri"/>
              </a:rPr>
              <a:t>require </a:t>
            </a:r>
            <a:r>
              <a:rPr dirty="0" sz="2800" spc="-10" b="1">
                <a:latin typeface="Calibri"/>
                <a:cs typeface="Calibri"/>
              </a:rPr>
              <a:t>hospitalization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fear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unknown.</a:t>
            </a:r>
            <a:endParaRPr sz="2800">
              <a:latin typeface="Calibri"/>
              <a:cs typeface="Calibri"/>
            </a:endParaRPr>
          </a:p>
          <a:p>
            <a:pPr algn="just" lvl="1" marL="283845" indent="-191135">
              <a:lnSpc>
                <a:spcPct val="100000"/>
              </a:lnSpc>
              <a:spcBef>
                <a:spcPts val="459"/>
              </a:spcBef>
              <a:buChar char="-"/>
              <a:tabLst>
                <a:tab pos="28448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concept</a:t>
            </a:r>
            <a:r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 loss:</a:t>
            </a:r>
            <a:endParaRPr sz="2800">
              <a:latin typeface="Calibri"/>
              <a:cs typeface="Calibri"/>
            </a:endParaRPr>
          </a:p>
          <a:p>
            <a:pPr lvl="2" marL="595630" indent="-259079">
              <a:lnSpc>
                <a:spcPct val="100000"/>
              </a:lnSpc>
              <a:spcBef>
                <a:spcPts val="465"/>
              </a:spcBef>
              <a:buChar char="*"/>
              <a:tabLst>
                <a:tab pos="596265" algn="l"/>
                <a:tab pos="1703070" algn="l"/>
              </a:tabLst>
            </a:pPr>
            <a:r>
              <a:rPr dirty="0" sz="2800" spc="-5" b="1">
                <a:latin typeface="Calibri"/>
                <a:cs typeface="Calibri"/>
              </a:rPr>
              <a:t>loss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	health,</a:t>
            </a:r>
            <a:endParaRPr sz="2800">
              <a:latin typeface="Calibri"/>
              <a:cs typeface="Calibri"/>
            </a:endParaRPr>
          </a:p>
          <a:p>
            <a:pPr lvl="2" marL="595630" indent="-259079">
              <a:lnSpc>
                <a:spcPct val="100000"/>
              </a:lnSpc>
              <a:spcBef>
                <a:spcPts val="470"/>
              </a:spcBef>
              <a:buChar char="*"/>
              <a:tabLst>
                <a:tab pos="596265" algn="l"/>
              </a:tabLst>
            </a:pPr>
            <a:r>
              <a:rPr dirty="0" sz="2800" spc="-5" b="1">
                <a:latin typeface="Calibri"/>
                <a:cs typeface="Calibri"/>
              </a:rPr>
              <a:t>loss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liberty,</a:t>
            </a:r>
            <a:endParaRPr sz="2800">
              <a:latin typeface="Calibri"/>
              <a:cs typeface="Calibri"/>
            </a:endParaRPr>
          </a:p>
          <a:p>
            <a:pPr lvl="2" marL="595630" indent="-259079">
              <a:lnSpc>
                <a:spcPct val="100000"/>
              </a:lnSpc>
              <a:spcBef>
                <a:spcPts val="459"/>
              </a:spcBef>
              <a:buChar char="*"/>
              <a:tabLst>
                <a:tab pos="596265" algn="l"/>
              </a:tabLst>
            </a:pPr>
            <a:r>
              <a:rPr dirty="0" sz="2800" spc="-5" b="1">
                <a:latin typeface="Calibri"/>
                <a:cs typeface="Calibri"/>
              </a:rPr>
              <a:t>loss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independence,</a:t>
            </a:r>
            <a:endParaRPr sz="2800">
              <a:latin typeface="Calibri"/>
              <a:cs typeface="Calibri"/>
            </a:endParaRPr>
          </a:p>
          <a:p>
            <a:pPr lvl="2" marL="660400" marR="388620" indent="-323850">
              <a:lnSpc>
                <a:spcPct val="113900"/>
              </a:lnSpc>
              <a:buChar char="*"/>
              <a:tabLst>
                <a:tab pos="596265" algn="l"/>
              </a:tabLst>
            </a:pPr>
            <a:r>
              <a:rPr dirty="0" sz="2800" spc="-5" b="1">
                <a:latin typeface="Calibri"/>
                <a:cs typeface="Calibri"/>
              </a:rPr>
              <a:t>loss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company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loved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ones,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pleasure,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privacy.</a:t>
            </a:r>
            <a:endParaRPr sz="2800">
              <a:latin typeface="Calibri"/>
              <a:cs typeface="Calibri"/>
            </a:endParaRPr>
          </a:p>
          <a:p>
            <a:pPr marL="285115" marR="5080" indent="-91440">
              <a:lnSpc>
                <a:spcPts val="3030"/>
              </a:lnSpc>
              <a:spcBef>
                <a:spcPts val="434"/>
              </a:spcBef>
            </a:pPr>
            <a:r>
              <a:rPr dirty="0" sz="2800" spc="-5" b="1">
                <a:latin typeface="Calibri"/>
                <a:cs typeface="Calibri"/>
              </a:rPr>
              <a:t>-A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ssuming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role</a:t>
            </a:r>
            <a:r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dirty="0" u="heavy" sz="2800" spc="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patient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which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requires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adjusting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coping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demand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350646"/>
            <a:ext cx="34613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Initial</a:t>
            </a:r>
            <a:r>
              <a:rPr dirty="0" spc="-65"/>
              <a:t> </a:t>
            </a:r>
            <a:r>
              <a:rPr dirty="0" spc="-5"/>
              <a:t>Assessment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844422"/>
            <a:ext cx="8141334" cy="4938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b="1">
                <a:latin typeface="Calibri"/>
                <a:cs typeface="Calibri"/>
              </a:rPr>
              <a:t>1.</a:t>
            </a:r>
            <a:r>
              <a:rPr dirty="0" sz="3600" spc="-30" b="1">
                <a:latin typeface="Calibri"/>
                <a:cs typeface="Calibri"/>
              </a:rPr>
              <a:t> </a:t>
            </a:r>
            <a:r>
              <a:rPr dirty="0" sz="3600" spc="-15" b="1">
                <a:latin typeface="Calibri"/>
                <a:cs typeface="Calibri"/>
              </a:rPr>
              <a:t>Information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9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Determine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have.</a:t>
            </a:r>
            <a:endParaRPr sz="2800">
              <a:latin typeface="Calibri"/>
              <a:cs typeface="Calibri"/>
            </a:endParaRPr>
          </a:p>
          <a:p>
            <a:pPr marL="184785" marR="407034" indent="-172720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Give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happening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happen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during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184785" marR="254635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Discuss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healthcare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experiences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identify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experience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anxiety.</a:t>
            </a:r>
            <a:endParaRPr sz="2800">
              <a:latin typeface="Calibri"/>
              <a:cs typeface="Calibri"/>
            </a:endParaRPr>
          </a:p>
          <a:p>
            <a:pPr marL="184785" marR="67310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Assess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effects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stress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person’s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capacity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willingness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Respond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appropriately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empower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make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5817" y="771601"/>
            <a:ext cx="622046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2.</a:t>
            </a:r>
            <a:r>
              <a:rPr dirty="0" spc="-20"/>
              <a:t> </a:t>
            </a:r>
            <a:r>
              <a:rPr dirty="0" spc="-15"/>
              <a:t>Determine </a:t>
            </a:r>
            <a:r>
              <a:rPr dirty="0" spc="-5"/>
              <a:t>Coping</a:t>
            </a:r>
            <a:r>
              <a:rPr dirty="0" spc="-15"/>
              <a:t> </a:t>
            </a:r>
            <a:r>
              <a:rPr dirty="0" spc="-5"/>
              <a:t>Mechanism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82826"/>
            <a:ext cx="2894330" cy="21894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5" b="1">
                <a:latin typeface="Calibri"/>
                <a:cs typeface="Calibri"/>
              </a:rPr>
              <a:t>Negative</a:t>
            </a:r>
            <a:endParaRPr sz="32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215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Confronting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Distancing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Escape-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avoidance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03775" y="1846833"/>
            <a:ext cx="3714750" cy="2610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95"/>
              </a:spcBef>
            </a:pPr>
            <a:r>
              <a:rPr dirty="0" sz="2800" spc="-15" b="1">
                <a:latin typeface="Calibri"/>
                <a:cs typeface="Calibri"/>
              </a:rPr>
              <a:t>Positive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213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solving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Self-control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Positive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appraisal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Accepting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464" y="932434"/>
            <a:ext cx="6230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2.</a:t>
            </a:r>
            <a:r>
              <a:rPr dirty="0" spc="-30"/>
              <a:t> </a:t>
            </a:r>
            <a:r>
              <a:rPr dirty="0" spc="-10"/>
              <a:t>Determine</a:t>
            </a:r>
            <a:r>
              <a:rPr dirty="0" spc="-25"/>
              <a:t> </a:t>
            </a:r>
            <a:r>
              <a:rPr dirty="0"/>
              <a:t>Coping</a:t>
            </a:r>
            <a:r>
              <a:rPr dirty="0" spc="-10"/>
              <a:t> </a:t>
            </a:r>
            <a:r>
              <a:rPr dirty="0"/>
              <a:t>Mechanism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45893"/>
            <a:ext cx="7823834" cy="2159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5" b="1">
                <a:latin typeface="Calibri"/>
                <a:cs typeface="Calibri"/>
              </a:rPr>
              <a:t>Positive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coping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mechanisms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*The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effective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efficient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coping.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800" spc="-15" b="1">
                <a:latin typeface="Calibri"/>
                <a:cs typeface="Calibri"/>
              </a:rPr>
              <a:t>*Requires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charge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his situation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5" b="1">
                <a:latin typeface="Calibri"/>
                <a:cs typeface="Calibri"/>
              </a:rPr>
              <a:t>*Determine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5" b="1">
                <a:latin typeface="Calibri"/>
                <a:cs typeface="Calibri"/>
              </a:rPr>
              <a:t>*Set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goals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3793" y="501522"/>
            <a:ext cx="67259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3.</a:t>
            </a:r>
            <a:r>
              <a:rPr dirty="0" spc="-15"/>
              <a:t> </a:t>
            </a:r>
            <a:r>
              <a:rPr dirty="0" spc="-25"/>
              <a:t>Create</a:t>
            </a:r>
            <a:r>
              <a:rPr dirty="0" spc="-15"/>
              <a:t> </a:t>
            </a:r>
            <a:r>
              <a:rPr dirty="0"/>
              <a:t>a</a:t>
            </a:r>
            <a:r>
              <a:rPr dirty="0" spc="-15"/>
              <a:t> </a:t>
            </a:r>
            <a:r>
              <a:rPr dirty="0" spc="-10"/>
              <a:t>Culture</a:t>
            </a:r>
            <a:r>
              <a:rPr dirty="0" spc="-15"/>
              <a:t> </a:t>
            </a:r>
            <a:r>
              <a:rPr dirty="0" spc="-10"/>
              <a:t>of </a:t>
            </a:r>
            <a:r>
              <a:rPr dirty="0" spc="-5"/>
              <a:t>Consumerism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184046"/>
            <a:ext cx="8214359" cy="5147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People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encouraged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35" b="1" i="1">
                <a:latin typeface="Calibri"/>
                <a:cs typeface="Calibri"/>
              </a:rPr>
              <a:t>take</a:t>
            </a:r>
            <a:r>
              <a:rPr dirty="0" sz="2800" spc="15" b="1" i="1">
                <a:latin typeface="Calibri"/>
                <a:cs typeface="Calibri"/>
              </a:rPr>
              <a:t> </a:t>
            </a:r>
            <a:r>
              <a:rPr dirty="0" sz="2800" spc="-10" b="1" i="1">
                <a:latin typeface="Calibri"/>
                <a:cs typeface="Calibri"/>
              </a:rPr>
              <a:t>control</a:t>
            </a:r>
            <a:r>
              <a:rPr dirty="0" sz="2800" spc="10" b="1" i="1">
                <a:latin typeface="Calibri"/>
                <a:cs typeface="Calibri"/>
              </a:rPr>
              <a:t> </a:t>
            </a:r>
            <a:r>
              <a:rPr dirty="0" sz="2800" spc="-5" b="1" i="1">
                <a:latin typeface="Calibri"/>
                <a:cs typeface="Calibri"/>
              </a:rPr>
              <a:t>of</a:t>
            </a:r>
            <a:r>
              <a:rPr dirty="0" sz="2800" spc="5" b="1" i="1">
                <a:latin typeface="Calibri"/>
                <a:cs typeface="Calibri"/>
              </a:rPr>
              <a:t> </a:t>
            </a:r>
            <a:r>
              <a:rPr dirty="0" sz="2800" spc="-5" b="1" i="1">
                <a:latin typeface="Calibri"/>
                <a:cs typeface="Calibri"/>
              </a:rPr>
              <a:t>their</a:t>
            </a:r>
            <a:r>
              <a:rPr dirty="0" sz="2800" spc="10" b="1" i="1">
                <a:latin typeface="Calibri"/>
                <a:cs typeface="Calibri"/>
              </a:rPr>
              <a:t> </a:t>
            </a:r>
            <a:r>
              <a:rPr dirty="0" sz="2800" spc="-10" b="1" i="1">
                <a:latin typeface="Calibri"/>
                <a:cs typeface="Calibri"/>
              </a:rPr>
              <a:t>choices</a:t>
            </a:r>
            <a:r>
              <a:rPr dirty="0" sz="2800" spc="-10" b="1">
                <a:latin typeface="Calibri"/>
                <a:cs typeface="Calibri"/>
              </a:rPr>
              <a:t>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So,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humans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determine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need.</a:t>
            </a:r>
            <a:endParaRPr sz="2800">
              <a:latin typeface="Calibri"/>
              <a:cs typeface="Calibri"/>
            </a:endParaRPr>
          </a:p>
          <a:p>
            <a:pPr marL="184785" marR="103505" indent="-172720">
              <a:lnSpc>
                <a:spcPts val="5040"/>
              </a:lnSpc>
              <a:spcBef>
                <a:spcPts val="44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shift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shift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from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patient-clinician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toward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 i="1">
                <a:latin typeface="Calibri"/>
                <a:cs typeface="Calibri"/>
              </a:rPr>
              <a:t>patient-centered</a:t>
            </a:r>
            <a:r>
              <a:rPr dirty="0" sz="2800" spc="50" b="1" i="1">
                <a:latin typeface="Calibri"/>
                <a:cs typeface="Calibri"/>
              </a:rPr>
              <a:t> </a:t>
            </a:r>
            <a:r>
              <a:rPr dirty="0" sz="2800" spc="-5" b="1" i="1">
                <a:latin typeface="Calibri"/>
                <a:cs typeface="Calibri"/>
              </a:rPr>
              <a:t>model</a:t>
            </a:r>
            <a:r>
              <a:rPr dirty="0" sz="2800" spc="-5" b="1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Patients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opportunity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 i="1">
                <a:latin typeface="Calibri"/>
                <a:cs typeface="Calibri"/>
              </a:rPr>
              <a:t>access</a:t>
            </a:r>
            <a:r>
              <a:rPr dirty="0" sz="2800" spc="5" b="1" i="1">
                <a:latin typeface="Calibri"/>
                <a:cs typeface="Calibri"/>
              </a:rPr>
              <a:t> </a:t>
            </a:r>
            <a:r>
              <a:rPr dirty="0" sz="2800" spc="-10" b="1" i="1">
                <a:latin typeface="Calibri"/>
                <a:cs typeface="Calibri"/>
              </a:rPr>
              <a:t>information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ct val="100000"/>
              </a:lnSpc>
              <a:spcBef>
                <a:spcPts val="1685"/>
              </a:spcBef>
            </a:pP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 </a:t>
            </a:r>
            <a:r>
              <a:rPr dirty="0" sz="2800" spc="-20" b="1">
                <a:latin typeface="Calibri"/>
                <a:cs typeface="Calibri"/>
              </a:rPr>
              <a:t>related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their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health.</a:t>
            </a:r>
            <a:endParaRPr sz="2800">
              <a:latin typeface="Calibri"/>
              <a:cs typeface="Calibri"/>
            </a:endParaRPr>
          </a:p>
          <a:p>
            <a:pPr marL="184785" marR="812165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could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influence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either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positive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negative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65" b="1">
                <a:latin typeface="Calibri"/>
                <a:cs typeface="Calibri"/>
              </a:rPr>
              <a:t>way.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2024-07-01T10:33:47Z</dcterms:created>
  <dcterms:modified xsi:type="dcterms:W3CDTF">2024-07-01T10:33:47Z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