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9302" y="533146"/>
            <a:ext cx="770539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3869" y="2417851"/>
            <a:ext cx="8176260" cy="2586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53212" y="542544"/>
              <a:ext cx="8041005" cy="5756275"/>
            </a:xfrm>
            <a:custGeom>
              <a:avLst/>
              <a:gdLst/>
              <a:ahLst/>
              <a:cxnLst/>
              <a:rect l="l" t="t" r="r" b="b"/>
              <a:pathLst>
                <a:path w="8041005" h="5756275">
                  <a:moveTo>
                    <a:pt x="0" y="5756148"/>
                  </a:moveTo>
                  <a:lnTo>
                    <a:pt x="8040624" y="5756148"/>
                  </a:lnTo>
                  <a:lnTo>
                    <a:pt x="8040624" y="0"/>
                  </a:lnTo>
                  <a:lnTo>
                    <a:pt x="0" y="0"/>
                  </a:lnTo>
                  <a:lnTo>
                    <a:pt x="0" y="5756148"/>
                  </a:lnTo>
                  <a:close/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128772"/>
              <a:ext cx="685799" cy="60655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65819" y="3128772"/>
              <a:ext cx="678179" cy="60655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78636" y="2356104"/>
              <a:ext cx="6596380" cy="0"/>
            </a:xfrm>
            <a:custGeom>
              <a:avLst/>
              <a:gdLst/>
              <a:ahLst/>
              <a:cxnLst/>
              <a:rect l="l" t="t" r="r" b="b"/>
              <a:pathLst>
                <a:path w="6596380" h="0">
                  <a:moveTo>
                    <a:pt x="0" y="0"/>
                  </a:moveTo>
                  <a:lnTo>
                    <a:pt x="6595998" y="0"/>
                  </a:lnTo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>
                <a:solidFill>
                  <a:srgbClr val="252525"/>
                </a:solidFill>
              </a:rPr>
              <a:t>Health</a:t>
            </a:r>
            <a:r>
              <a:rPr dirty="0" sz="4800" spc="-50">
                <a:solidFill>
                  <a:srgbClr val="252525"/>
                </a:solidFill>
              </a:rPr>
              <a:t> </a:t>
            </a:r>
            <a:r>
              <a:rPr dirty="0" sz="4800" spc="-20">
                <a:solidFill>
                  <a:srgbClr val="252525"/>
                </a:solidFill>
              </a:rPr>
              <a:t>Education</a:t>
            </a:r>
            <a:endParaRPr sz="4800"/>
          </a:p>
        </p:txBody>
      </p:sp>
      <p:sp>
        <p:nvSpPr>
          <p:cNvPr id="9" name="object 9"/>
          <p:cNvSpPr txBox="1"/>
          <p:nvPr/>
        </p:nvSpPr>
        <p:spPr>
          <a:xfrm>
            <a:off x="1871217" y="2184654"/>
            <a:ext cx="5515610" cy="33159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3700" spc="-30" b="1">
                <a:solidFill>
                  <a:srgbClr val="252525"/>
                </a:solidFill>
                <a:latin typeface="Calibri"/>
                <a:cs typeface="Calibri"/>
              </a:rPr>
              <a:t>Factors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Affecting</a:t>
            </a:r>
            <a:r>
              <a:rPr dirty="0" sz="3700" spc="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Learning</a:t>
            </a: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(Health</a:t>
            </a:r>
            <a:r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20" b="1">
                <a:solidFill>
                  <a:srgbClr val="252525"/>
                </a:solidFill>
                <a:latin typeface="Calibri"/>
                <a:cs typeface="Calibri"/>
              </a:rPr>
              <a:t>Literacy)</a:t>
            </a: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Second</a:t>
            </a:r>
            <a:r>
              <a:rPr dirty="0" sz="3700" spc="-3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Semester</a:t>
            </a:r>
            <a:r>
              <a:rPr dirty="0" sz="3700" spc="-2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2023-2024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82306" y="5976924"/>
            <a:ext cx="1149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64540" y="857863"/>
            <a:ext cx="7365365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804545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embarrassed</a:t>
            </a:r>
            <a:r>
              <a:rPr dirty="0" sz="2800" spc="-10" b="1">
                <a:latin typeface="Calibri"/>
                <a:cs typeface="Calibri"/>
              </a:rPr>
              <a:t>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try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hide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inabilities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limited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reading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 </a:t>
            </a:r>
            <a:r>
              <a:rPr dirty="0" sz="2800" spc="-10" b="1">
                <a:latin typeface="Calibri"/>
                <a:cs typeface="Calibri"/>
              </a:rPr>
              <a:t>often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try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way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oral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do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ask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fear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low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literacy </a:t>
            </a:r>
            <a:r>
              <a:rPr dirty="0" sz="2800" spc="-10" b="1">
                <a:latin typeface="Calibri"/>
                <a:cs typeface="Calibri"/>
              </a:rPr>
              <a:t> will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discovered.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689" y="453339"/>
            <a:ext cx="8033384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558165" marR="5080" indent="-546100">
              <a:lnSpc>
                <a:spcPts val="3890"/>
              </a:lnSpc>
              <a:spcBef>
                <a:spcPts val="590"/>
              </a:spcBef>
            </a:pPr>
            <a:r>
              <a:rPr dirty="0" sz="3200" spc="-5"/>
              <a:t>E</a:t>
            </a:r>
            <a:r>
              <a:rPr dirty="0" spc="-5"/>
              <a:t>mpowering </a:t>
            </a:r>
            <a:r>
              <a:rPr dirty="0" spc="-10"/>
              <a:t>patients</a:t>
            </a:r>
            <a:r>
              <a:rPr dirty="0" spc="10"/>
              <a:t> </a:t>
            </a:r>
            <a:r>
              <a:rPr dirty="0" spc="-20"/>
              <a:t>to</a:t>
            </a:r>
            <a:r>
              <a:rPr dirty="0"/>
              <a:t> become</a:t>
            </a:r>
            <a:r>
              <a:rPr dirty="0" spc="-15"/>
              <a:t> </a:t>
            </a:r>
            <a:r>
              <a:rPr dirty="0" spc="-10"/>
              <a:t>informed </a:t>
            </a:r>
            <a:r>
              <a:rPr dirty="0" spc="-800"/>
              <a:t> </a:t>
            </a:r>
            <a:r>
              <a:rPr dirty="0" spc="-5"/>
              <a:t>participants</a:t>
            </a:r>
            <a:r>
              <a:rPr dirty="0" spc="-10"/>
              <a:t> </a:t>
            </a:r>
            <a:r>
              <a:rPr dirty="0"/>
              <a:t>in</a:t>
            </a:r>
            <a:r>
              <a:rPr dirty="0" spc="15"/>
              <a:t> </a:t>
            </a:r>
            <a:r>
              <a:rPr dirty="0"/>
              <a:t>their</a:t>
            </a:r>
            <a:r>
              <a:rPr dirty="0" spc="-5"/>
              <a:t> </a:t>
            </a:r>
            <a:r>
              <a:rPr dirty="0" spc="-10"/>
              <a:t>own</a:t>
            </a:r>
            <a:r>
              <a:rPr dirty="0" spc="5"/>
              <a:t> </a:t>
            </a:r>
            <a:r>
              <a:rPr dirty="0"/>
              <a:t>health</a:t>
            </a:r>
            <a:r>
              <a:rPr dirty="0" spc="-5"/>
              <a:t> </a:t>
            </a:r>
            <a:r>
              <a:rPr dirty="0" spc="-15"/>
              <a:t>care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59740" y="1773941"/>
            <a:ext cx="8014970" cy="386651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Simplify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language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materials.</a:t>
            </a:r>
            <a:endParaRPr sz="2800">
              <a:latin typeface="Calibri"/>
              <a:cs typeface="Calibri"/>
            </a:endParaRPr>
          </a:p>
          <a:p>
            <a:pPr marL="184785" marR="15494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Assist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making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connections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previous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presented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them.</a:t>
            </a:r>
            <a:endParaRPr sz="2800">
              <a:latin typeface="Calibri"/>
              <a:cs typeface="Calibri"/>
            </a:endParaRPr>
          </a:p>
          <a:p>
            <a:pPr marL="184785" marR="650240" indent="-172720">
              <a:lnSpc>
                <a:spcPct val="1501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Provide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supplemental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written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verbal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7122" y="804798"/>
            <a:ext cx="698182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2766695" marR="5080" indent="-2754630">
              <a:lnSpc>
                <a:spcPts val="3890"/>
              </a:lnSpc>
              <a:spcBef>
                <a:spcPts val="585"/>
              </a:spcBef>
            </a:pPr>
            <a:r>
              <a:rPr dirty="0" spc="-15"/>
              <a:t>Redefining</a:t>
            </a:r>
            <a:r>
              <a:rPr dirty="0" spc="5"/>
              <a:t> </a:t>
            </a:r>
            <a:r>
              <a:rPr dirty="0"/>
              <a:t>health</a:t>
            </a:r>
            <a:r>
              <a:rPr dirty="0" spc="-5"/>
              <a:t> </a:t>
            </a:r>
            <a:r>
              <a:rPr dirty="0" spc="-20"/>
              <a:t>literacy</a:t>
            </a:r>
            <a:r>
              <a:rPr dirty="0"/>
              <a:t> in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10"/>
              <a:t> </a:t>
            </a:r>
            <a:r>
              <a:rPr dirty="0" spc="-15"/>
              <a:t>21st </a:t>
            </a:r>
            <a:r>
              <a:rPr dirty="0" spc="-800"/>
              <a:t> </a:t>
            </a:r>
            <a:r>
              <a:rPr dirty="0" spc="-5"/>
              <a:t>century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1305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13690" algn="l"/>
              </a:tabLst>
            </a:pPr>
            <a:r>
              <a:rPr dirty="0" spc="-10"/>
              <a:t>The</a:t>
            </a:r>
            <a:r>
              <a:rPr dirty="0" spc="10"/>
              <a:t> </a:t>
            </a:r>
            <a:r>
              <a:rPr dirty="0" spc="-5"/>
              <a:t>ability</a:t>
            </a:r>
            <a:r>
              <a:rPr dirty="0" spc="40"/>
              <a:t> </a:t>
            </a:r>
            <a:r>
              <a:rPr dirty="0" spc="-15"/>
              <a:t>to</a:t>
            </a:r>
            <a:r>
              <a:rPr dirty="0" spc="5"/>
              <a:t> </a:t>
            </a:r>
            <a:r>
              <a:rPr dirty="0" spc="-5"/>
              <a:t>use digital</a:t>
            </a:r>
            <a:r>
              <a:rPr dirty="0" spc="25"/>
              <a:t> </a:t>
            </a:r>
            <a:r>
              <a:rPr dirty="0" spc="-25"/>
              <a:t>technology,</a:t>
            </a:r>
            <a:r>
              <a:rPr dirty="0" spc="45"/>
              <a:t> </a:t>
            </a:r>
            <a:r>
              <a:rPr dirty="0" spc="-5"/>
              <a:t>communications </a:t>
            </a:r>
            <a:r>
              <a:rPr dirty="0" spc="-620"/>
              <a:t> </a:t>
            </a:r>
            <a:r>
              <a:rPr dirty="0" spc="-5"/>
              <a:t>tools,</a:t>
            </a:r>
            <a:r>
              <a:rPr dirty="0"/>
              <a:t> </a:t>
            </a:r>
            <a:r>
              <a:rPr dirty="0" spc="-15"/>
              <a:t>and/or</a:t>
            </a:r>
            <a:r>
              <a:rPr dirty="0" spc="25"/>
              <a:t> </a:t>
            </a:r>
            <a:r>
              <a:rPr dirty="0" spc="-10"/>
              <a:t>networks</a:t>
            </a:r>
            <a:r>
              <a:rPr dirty="0" spc="45"/>
              <a:t> </a:t>
            </a:r>
            <a:r>
              <a:rPr dirty="0" spc="-15"/>
              <a:t>to</a:t>
            </a:r>
            <a:r>
              <a:rPr dirty="0" spc="5"/>
              <a:t> </a:t>
            </a:r>
            <a:r>
              <a:rPr dirty="0" spc="-5"/>
              <a:t>access,</a:t>
            </a:r>
            <a:r>
              <a:rPr dirty="0" spc="20"/>
              <a:t> </a:t>
            </a:r>
            <a:r>
              <a:rPr dirty="0" spc="-10"/>
              <a:t>manage,</a:t>
            </a:r>
            <a:r>
              <a:rPr dirty="0" spc="25"/>
              <a:t> </a:t>
            </a:r>
            <a:r>
              <a:rPr dirty="0" spc="-25"/>
              <a:t>integrate, </a:t>
            </a:r>
            <a:r>
              <a:rPr dirty="0" spc="-20"/>
              <a:t> evaluate</a:t>
            </a:r>
            <a:r>
              <a:rPr dirty="0" spc="35"/>
              <a:t> </a:t>
            </a:r>
            <a:r>
              <a:rPr dirty="0" spc="-5"/>
              <a:t>and</a:t>
            </a:r>
            <a:r>
              <a:rPr dirty="0" spc="25"/>
              <a:t> </a:t>
            </a:r>
            <a:r>
              <a:rPr dirty="0" spc="-20"/>
              <a:t>create</a:t>
            </a:r>
            <a:r>
              <a:rPr dirty="0" spc="40"/>
              <a:t> </a:t>
            </a:r>
            <a:r>
              <a:rPr dirty="0" spc="-10"/>
              <a:t>information</a:t>
            </a:r>
            <a:r>
              <a:rPr dirty="0" spc="35"/>
              <a:t> </a:t>
            </a:r>
            <a:r>
              <a:rPr dirty="0" spc="-5"/>
              <a:t>in</a:t>
            </a:r>
            <a:r>
              <a:rPr dirty="0" spc="5"/>
              <a:t> </a:t>
            </a:r>
            <a:r>
              <a:rPr dirty="0" spc="-10"/>
              <a:t>order</a:t>
            </a:r>
            <a:r>
              <a:rPr dirty="0" spc="35"/>
              <a:t> </a:t>
            </a:r>
            <a:r>
              <a:rPr dirty="0" spc="-15"/>
              <a:t>to</a:t>
            </a:r>
            <a:r>
              <a:rPr dirty="0" spc="5"/>
              <a:t> </a:t>
            </a:r>
            <a:r>
              <a:rPr dirty="0" spc="-5"/>
              <a:t>function </a:t>
            </a:r>
            <a:r>
              <a:rPr dirty="0"/>
              <a:t> </a:t>
            </a:r>
            <a:r>
              <a:rPr dirty="0" spc="-5"/>
              <a:t>in</a:t>
            </a:r>
            <a:r>
              <a:rPr dirty="0" spc="10"/>
              <a:t> </a:t>
            </a:r>
            <a:r>
              <a:rPr dirty="0" spc="-5"/>
              <a:t>a</a:t>
            </a:r>
            <a:r>
              <a:rPr dirty="0" spc="15"/>
              <a:t> </a:t>
            </a:r>
            <a:r>
              <a:rPr dirty="0" spc="-5"/>
              <a:t>knowledge</a:t>
            </a:r>
            <a:r>
              <a:rPr dirty="0" spc="10"/>
              <a:t> </a:t>
            </a:r>
            <a:r>
              <a:rPr dirty="0" spc="-30"/>
              <a:t>society.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885" y="529539"/>
            <a:ext cx="656209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2335530" marR="5080" indent="-2323465">
              <a:lnSpc>
                <a:spcPts val="3890"/>
              </a:lnSpc>
              <a:spcBef>
                <a:spcPts val="590"/>
              </a:spcBef>
            </a:pPr>
            <a:r>
              <a:rPr dirty="0" spc="-15"/>
              <a:t>Reflection </a:t>
            </a:r>
            <a:r>
              <a:rPr dirty="0"/>
              <a:t>of</a:t>
            </a:r>
            <a:r>
              <a:rPr dirty="0" spc="-10"/>
              <a:t> technology</a:t>
            </a:r>
            <a:r>
              <a:rPr dirty="0" spc="10"/>
              <a:t> </a:t>
            </a:r>
            <a:r>
              <a:rPr dirty="0"/>
              <a:t>on</a:t>
            </a:r>
            <a:r>
              <a:rPr dirty="0" spc="-10"/>
              <a:t> </a:t>
            </a:r>
            <a:r>
              <a:rPr dirty="0"/>
              <a:t>health </a:t>
            </a:r>
            <a:r>
              <a:rPr dirty="0" spc="-800"/>
              <a:t> </a:t>
            </a:r>
            <a:r>
              <a:rPr dirty="0" spc="-10"/>
              <a:t>education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4642" y="1895246"/>
            <a:ext cx="7375525" cy="258699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Use 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internet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resource.</a:t>
            </a:r>
            <a:endParaRPr sz="2800">
              <a:latin typeface="Calibri"/>
              <a:cs typeface="Calibri"/>
            </a:endParaRPr>
          </a:p>
          <a:p>
            <a:pPr marL="184785" marR="21717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Content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unquantifiable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885" y="270713"/>
            <a:ext cx="656209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2335530" marR="5080" indent="-2323465">
              <a:lnSpc>
                <a:spcPts val="3890"/>
              </a:lnSpc>
              <a:spcBef>
                <a:spcPts val="590"/>
              </a:spcBef>
            </a:pPr>
            <a:r>
              <a:rPr dirty="0" spc="-15"/>
              <a:t>Reflection </a:t>
            </a:r>
            <a:r>
              <a:rPr dirty="0"/>
              <a:t>of</a:t>
            </a:r>
            <a:r>
              <a:rPr dirty="0" spc="-10"/>
              <a:t> technology</a:t>
            </a:r>
            <a:r>
              <a:rPr dirty="0" spc="10"/>
              <a:t> </a:t>
            </a:r>
            <a:r>
              <a:rPr dirty="0"/>
              <a:t>on</a:t>
            </a:r>
            <a:r>
              <a:rPr dirty="0" spc="-10"/>
              <a:t> </a:t>
            </a:r>
            <a:r>
              <a:rPr dirty="0"/>
              <a:t>health </a:t>
            </a:r>
            <a:r>
              <a:rPr dirty="0" spc="-800"/>
              <a:t> </a:t>
            </a:r>
            <a:r>
              <a:rPr dirty="0" spc="-10"/>
              <a:t>education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4642" y="1895246"/>
            <a:ext cx="7740650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People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acquire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sufficient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advantage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 </a:t>
            </a:r>
            <a:r>
              <a:rPr dirty="0" sz="2800" spc="-10" b="1">
                <a:latin typeface="Calibri"/>
                <a:cs typeface="Calibri"/>
              </a:rPr>
              <a:t>medium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(method).</a:t>
            </a:r>
            <a:endParaRPr sz="2800">
              <a:latin typeface="Calibri"/>
              <a:cs typeface="Calibri"/>
            </a:endParaRPr>
          </a:p>
          <a:p>
            <a:pPr marL="184785" marR="19177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acknowledge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5" b="1">
                <a:latin typeface="Calibri"/>
                <a:cs typeface="Calibri"/>
              </a:rPr>
              <a:t> 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20" b="1">
                <a:latin typeface="Calibri"/>
                <a:cs typeface="Calibri"/>
              </a:rPr>
              <a:t>have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ability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search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Nurses</a:t>
            </a:r>
            <a:r>
              <a:rPr dirty="0" spc="-5"/>
              <a:t> </a:t>
            </a:r>
            <a:r>
              <a:rPr dirty="0"/>
              <a:t>action</a:t>
            </a:r>
            <a:r>
              <a:rPr dirty="0" spc="5"/>
              <a:t> </a:t>
            </a:r>
            <a:r>
              <a:rPr dirty="0" spc="-20"/>
              <a:t>to</a:t>
            </a:r>
            <a:r>
              <a:rPr dirty="0" spc="-5"/>
              <a:t> </a:t>
            </a:r>
            <a:r>
              <a:rPr dirty="0" spc="-20"/>
              <a:t>Improve</a:t>
            </a:r>
            <a:r>
              <a:rPr dirty="0"/>
              <a:t> health </a:t>
            </a:r>
            <a:r>
              <a:rPr dirty="0" spc="-20"/>
              <a:t>Literacy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64207" y="3410711"/>
          <a:ext cx="5846445" cy="934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9725"/>
                <a:gridCol w="2879725"/>
              </a:tblGrid>
              <a:tr h="702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76200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6200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28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3328415" y="1591055"/>
            <a:ext cx="2487295" cy="1828800"/>
            <a:chOff x="3328415" y="1591055"/>
            <a:chExt cx="2487295" cy="1828800"/>
          </a:xfrm>
        </p:grpSpPr>
        <p:sp>
          <p:nvSpPr>
            <p:cNvPr id="5" name="object 5"/>
            <p:cNvSpPr/>
            <p:nvPr/>
          </p:nvSpPr>
          <p:spPr>
            <a:xfrm>
              <a:off x="3337559" y="1600199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79" h="1811020">
                  <a:moveTo>
                    <a:pt x="2167128" y="0"/>
                  </a:moveTo>
                  <a:lnTo>
                    <a:pt x="301751" y="0"/>
                  </a:lnTo>
                  <a:lnTo>
                    <a:pt x="252813" y="3950"/>
                  </a:lnTo>
                  <a:lnTo>
                    <a:pt x="206386" y="15386"/>
                  </a:lnTo>
                  <a:lnTo>
                    <a:pt x="163092" y="33686"/>
                  </a:lnTo>
                  <a:lnTo>
                    <a:pt x="123553" y="58228"/>
                  </a:lnTo>
                  <a:lnTo>
                    <a:pt x="88392" y="88392"/>
                  </a:lnTo>
                  <a:lnTo>
                    <a:pt x="58228" y="123553"/>
                  </a:lnTo>
                  <a:lnTo>
                    <a:pt x="33686" y="163092"/>
                  </a:lnTo>
                  <a:lnTo>
                    <a:pt x="15386" y="206386"/>
                  </a:lnTo>
                  <a:lnTo>
                    <a:pt x="3950" y="252813"/>
                  </a:lnTo>
                  <a:lnTo>
                    <a:pt x="0" y="301751"/>
                  </a:lnTo>
                  <a:lnTo>
                    <a:pt x="0" y="1508760"/>
                  </a:lnTo>
                  <a:lnTo>
                    <a:pt x="3950" y="1557698"/>
                  </a:lnTo>
                  <a:lnTo>
                    <a:pt x="15386" y="1604125"/>
                  </a:lnTo>
                  <a:lnTo>
                    <a:pt x="33686" y="1647419"/>
                  </a:lnTo>
                  <a:lnTo>
                    <a:pt x="58228" y="1686958"/>
                  </a:lnTo>
                  <a:lnTo>
                    <a:pt x="88392" y="1722119"/>
                  </a:lnTo>
                  <a:lnTo>
                    <a:pt x="123553" y="1752283"/>
                  </a:lnTo>
                  <a:lnTo>
                    <a:pt x="163092" y="1776825"/>
                  </a:lnTo>
                  <a:lnTo>
                    <a:pt x="206386" y="1795125"/>
                  </a:lnTo>
                  <a:lnTo>
                    <a:pt x="252813" y="1806561"/>
                  </a:lnTo>
                  <a:lnTo>
                    <a:pt x="301751" y="1810512"/>
                  </a:lnTo>
                  <a:lnTo>
                    <a:pt x="2167128" y="1810512"/>
                  </a:lnTo>
                  <a:lnTo>
                    <a:pt x="2216066" y="1806561"/>
                  </a:lnTo>
                  <a:lnTo>
                    <a:pt x="2262493" y="1795125"/>
                  </a:lnTo>
                  <a:lnTo>
                    <a:pt x="2305787" y="1776825"/>
                  </a:lnTo>
                  <a:lnTo>
                    <a:pt x="2345326" y="1752283"/>
                  </a:lnTo>
                  <a:lnTo>
                    <a:pt x="2380487" y="1722119"/>
                  </a:lnTo>
                  <a:lnTo>
                    <a:pt x="2410651" y="1686958"/>
                  </a:lnTo>
                  <a:lnTo>
                    <a:pt x="2435193" y="1647419"/>
                  </a:lnTo>
                  <a:lnTo>
                    <a:pt x="2453493" y="1604125"/>
                  </a:lnTo>
                  <a:lnTo>
                    <a:pt x="2464929" y="1557698"/>
                  </a:lnTo>
                  <a:lnTo>
                    <a:pt x="2468879" y="1508760"/>
                  </a:lnTo>
                  <a:lnTo>
                    <a:pt x="2468879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7" y="88392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332987" y="1595627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4" h="1819910">
                  <a:moveTo>
                    <a:pt x="306450" y="0"/>
                  </a:moveTo>
                  <a:lnTo>
                    <a:pt x="2172081" y="0"/>
                  </a:lnTo>
                  <a:lnTo>
                    <a:pt x="2203323" y="1650"/>
                  </a:lnTo>
                  <a:lnTo>
                    <a:pt x="2263013" y="13716"/>
                  </a:lnTo>
                  <a:lnTo>
                    <a:pt x="2317750" y="37084"/>
                  </a:lnTo>
                  <a:lnTo>
                    <a:pt x="2388742" y="89788"/>
                  </a:lnTo>
                  <a:lnTo>
                    <a:pt x="2425700" y="135255"/>
                  </a:lnTo>
                  <a:lnTo>
                    <a:pt x="2453894" y="187325"/>
                  </a:lnTo>
                  <a:lnTo>
                    <a:pt x="2472054" y="244983"/>
                  </a:lnTo>
                  <a:lnTo>
                    <a:pt x="2478151" y="306450"/>
                  </a:lnTo>
                  <a:lnTo>
                    <a:pt x="2478151" y="1513586"/>
                  </a:lnTo>
                  <a:lnTo>
                    <a:pt x="2472054" y="1575181"/>
                  </a:lnTo>
                  <a:lnTo>
                    <a:pt x="2453894" y="1632712"/>
                  </a:lnTo>
                  <a:lnTo>
                    <a:pt x="2425700" y="1684782"/>
                  </a:lnTo>
                  <a:lnTo>
                    <a:pt x="2388616" y="1730248"/>
                  </a:lnTo>
                  <a:lnTo>
                    <a:pt x="2343277" y="1767332"/>
                  </a:lnTo>
                  <a:lnTo>
                    <a:pt x="2291207" y="1795526"/>
                  </a:lnTo>
                  <a:lnTo>
                    <a:pt x="2233549" y="1813687"/>
                  </a:lnTo>
                  <a:lnTo>
                    <a:pt x="2172081" y="1819656"/>
                  </a:lnTo>
                  <a:lnTo>
                    <a:pt x="306450" y="1819656"/>
                  </a:lnTo>
                  <a:lnTo>
                    <a:pt x="244983" y="1813687"/>
                  </a:lnTo>
                  <a:lnTo>
                    <a:pt x="187325" y="1795526"/>
                  </a:lnTo>
                  <a:lnTo>
                    <a:pt x="135254" y="1767205"/>
                  </a:lnTo>
                  <a:lnTo>
                    <a:pt x="89788" y="1730248"/>
                  </a:lnTo>
                  <a:lnTo>
                    <a:pt x="52450" y="1684782"/>
                  </a:lnTo>
                  <a:lnTo>
                    <a:pt x="24129" y="1632712"/>
                  </a:lnTo>
                  <a:lnTo>
                    <a:pt x="6096" y="1575181"/>
                  </a:lnTo>
                  <a:lnTo>
                    <a:pt x="0" y="1513586"/>
                  </a:lnTo>
                  <a:lnTo>
                    <a:pt x="0" y="306450"/>
                  </a:lnTo>
                  <a:lnTo>
                    <a:pt x="6096" y="244983"/>
                  </a:lnTo>
                  <a:lnTo>
                    <a:pt x="24129" y="187325"/>
                  </a:lnTo>
                  <a:lnTo>
                    <a:pt x="52450" y="135255"/>
                  </a:lnTo>
                  <a:lnTo>
                    <a:pt x="89788" y="89788"/>
                  </a:lnTo>
                  <a:lnTo>
                    <a:pt x="135254" y="52450"/>
                  </a:lnTo>
                  <a:lnTo>
                    <a:pt x="187325" y="24130"/>
                  </a:lnTo>
                  <a:lnTo>
                    <a:pt x="244983" y="6096"/>
                  </a:lnTo>
                  <a:lnTo>
                    <a:pt x="30645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3756786" y="2323846"/>
            <a:ext cx="1631314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5" b="1">
                <a:latin typeface="Times New Roman"/>
                <a:cs typeface="Times New Roman"/>
              </a:rPr>
              <a:t>Nurses</a:t>
            </a:r>
            <a:r>
              <a:rPr dirty="0" sz="2100" spc="-60" b="1">
                <a:latin typeface="Times New Roman"/>
                <a:cs typeface="Times New Roman"/>
              </a:rPr>
              <a:t> </a:t>
            </a:r>
            <a:r>
              <a:rPr dirty="0" sz="2100" spc="-5" b="1">
                <a:latin typeface="Times New Roman"/>
                <a:cs typeface="Times New Roman"/>
              </a:rPr>
              <a:t>Action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48055" y="4306823"/>
            <a:ext cx="2487295" cy="1829435"/>
            <a:chOff x="448055" y="4306823"/>
            <a:chExt cx="2487295" cy="1829435"/>
          </a:xfrm>
        </p:grpSpPr>
        <p:sp>
          <p:nvSpPr>
            <p:cNvPr id="9" name="object 9"/>
            <p:cNvSpPr/>
            <p:nvPr/>
          </p:nvSpPr>
          <p:spPr>
            <a:xfrm>
              <a:off x="457199" y="4315967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80" h="1811020">
                  <a:moveTo>
                    <a:pt x="2167128" y="0"/>
                  </a:moveTo>
                  <a:lnTo>
                    <a:pt x="301752" y="0"/>
                  </a:lnTo>
                  <a:lnTo>
                    <a:pt x="252807" y="3950"/>
                  </a:lnTo>
                  <a:lnTo>
                    <a:pt x="206376" y="15386"/>
                  </a:lnTo>
                  <a:lnTo>
                    <a:pt x="163081" y="33686"/>
                  </a:lnTo>
                  <a:lnTo>
                    <a:pt x="123542" y="58228"/>
                  </a:lnTo>
                  <a:lnTo>
                    <a:pt x="88382" y="88391"/>
                  </a:lnTo>
                  <a:lnTo>
                    <a:pt x="58221" y="123553"/>
                  </a:lnTo>
                  <a:lnTo>
                    <a:pt x="33681" y="163092"/>
                  </a:lnTo>
                  <a:lnTo>
                    <a:pt x="15383" y="206386"/>
                  </a:lnTo>
                  <a:lnTo>
                    <a:pt x="3949" y="252813"/>
                  </a:lnTo>
                  <a:lnTo>
                    <a:pt x="0" y="301751"/>
                  </a:lnTo>
                  <a:lnTo>
                    <a:pt x="0" y="1508759"/>
                  </a:lnTo>
                  <a:lnTo>
                    <a:pt x="3949" y="1557704"/>
                  </a:lnTo>
                  <a:lnTo>
                    <a:pt x="15383" y="1604135"/>
                  </a:lnTo>
                  <a:lnTo>
                    <a:pt x="33681" y="1647430"/>
                  </a:lnTo>
                  <a:lnTo>
                    <a:pt x="58221" y="1686969"/>
                  </a:lnTo>
                  <a:lnTo>
                    <a:pt x="88382" y="1722129"/>
                  </a:lnTo>
                  <a:lnTo>
                    <a:pt x="123542" y="1752290"/>
                  </a:lnTo>
                  <a:lnTo>
                    <a:pt x="163081" y="1776830"/>
                  </a:lnTo>
                  <a:lnTo>
                    <a:pt x="206376" y="1795128"/>
                  </a:lnTo>
                  <a:lnTo>
                    <a:pt x="252807" y="1806562"/>
                  </a:lnTo>
                  <a:lnTo>
                    <a:pt x="301752" y="1810511"/>
                  </a:lnTo>
                  <a:lnTo>
                    <a:pt x="2167128" y="1810511"/>
                  </a:lnTo>
                  <a:lnTo>
                    <a:pt x="2216066" y="1806562"/>
                  </a:lnTo>
                  <a:lnTo>
                    <a:pt x="2262493" y="1795128"/>
                  </a:lnTo>
                  <a:lnTo>
                    <a:pt x="2305787" y="1776830"/>
                  </a:lnTo>
                  <a:lnTo>
                    <a:pt x="2345326" y="1752290"/>
                  </a:lnTo>
                  <a:lnTo>
                    <a:pt x="2380488" y="1722129"/>
                  </a:lnTo>
                  <a:lnTo>
                    <a:pt x="2410651" y="1686969"/>
                  </a:lnTo>
                  <a:lnTo>
                    <a:pt x="2435193" y="1647430"/>
                  </a:lnTo>
                  <a:lnTo>
                    <a:pt x="2453493" y="1604135"/>
                  </a:lnTo>
                  <a:lnTo>
                    <a:pt x="2464929" y="1557704"/>
                  </a:lnTo>
                  <a:lnTo>
                    <a:pt x="2468880" y="1508759"/>
                  </a:lnTo>
                  <a:lnTo>
                    <a:pt x="2468880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8" y="88391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52627" y="4311395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5" h="1819910">
                  <a:moveTo>
                    <a:pt x="306476" y="0"/>
                  </a:moveTo>
                  <a:lnTo>
                    <a:pt x="2172080" y="0"/>
                  </a:lnTo>
                  <a:lnTo>
                    <a:pt x="2203323" y="1650"/>
                  </a:lnTo>
                  <a:lnTo>
                    <a:pt x="2263013" y="13715"/>
                  </a:lnTo>
                  <a:lnTo>
                    <a:pt x="2317750" y="37083"/>
                  </a:lnTo>
                  <a:lnTo>
                    <a:pt x="2388742" y="89788"/>
                  </a:lnTo>
                  <a:lnTo>
                    <a:pt x="2425700" y="135254"/>
                  </a:lnTo>
                  <a:lnTo>
                    <a:pt x="2453894" y="187324"/>
                  </a:lnTo>
                  <a:lnTo>
                    <a:pt x="2472054" y="244982"/>
                  </a:lnTo>
                  <a:lnTo>
                    <a:pt x="2478151" y="306450"/>
                  </a:lnTo>
                  <a:lnTo>
                    <a:pt x="2478151" y="1513611"/>
                  </a:lnTo>
                  <a:lnTo>
                    <a:pt x="2472054" y="1575117"/>
                  </a:lnTo>
                  <a:lnTo>
                    <a:pt x="2453894" y="1632762"/>
                  </a:lnTo>
                  <a:lnTo>
                    <a:pt x="2425700" y="1684794"/>
                  </a:lnTo>
                  <a:lnTo>
                    <a:pt x="2388616" y="1730260"/>
                  </a:lnTo>
                  <a:lnTo>
                    <a:pt x="2343277" y="1767268"/>
                  </a:lnTo>
                  <a:lnTo>
                    <a:pt x="2291207" y="1795513"/>
                  </a:lnTo>
                  <a:lnTo>
                    <a:pt x="2233549" y="1813648"/>
                  </a:lnTo>
                  <a:lnTo>
                    <a:pt x="2172080" y="1819681"/>
                  </a:lnTo>
                  <a:lnTo>
                    <a:pt x="306476" y="1819681"/>
                  </a:lnTo>
                  <a:lnTo>
                    <a:pt x="244957" y="1813648"/>
                  </a:lnTo>
                  <a:lnTo>
                    <a:pt x="187337" y="1795513"/>
                  </a:lnTo>
                  <a:lnTo>
                    <a:pt x="135267" y="1767255"/>
                  </a:lnTo>
                  <a:lnTo>
                    <a:pt x="89839" y="1730260"/>
                  </a:lnTo>
                  <a:lnTo>
                    <a:pt x="52425" y="1684807"/>
                  </a:lnTo>
                  <a:lnTo>
                    <a:pt x="24180" y="1632762"/>
                  </a:lnTo>
                  <a:lnTo>
                    <a:pt x="6032" y="1575117"/>
                  </a:lnTo>
                  <a:lnTo>
                    <a:pt x="0" y="1513611"/>
                  </a:lnTo>
                  <a:lnTo>
                    <a:pt x="0" y="306450"/>
                  </a:lnTo>
                  <a:lnTo>
                    <a:pt x="6032" y="244982"/>
                  </a:lnTo>
                  <a:lnTo>
                    <a:pt x="24168" y="187324"/>
                  </a:lnTo>
                  <a:lnTo>
                    <a:pt x="52438" y="135254"/>
                  </a:lnTo>
                  <a:lnTo>
                    <a:pt x="89827" y="89788"/>
                  </a:lnTo>
                  <a:lnTo>
                    <a:pt x="135267" y="52450"/>
                  </a:lnTo>
                  <a:lnTo>
                    <a:pt x="187337" y="24129"/>
                  </a:lnTo>
                  <a:lnTo>
                    <a:pt x="244957" y="6095"/>
                  </a:lnTo>
                  <a:lnTo>
                    <a:pt x="306476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830681" y="4880305"/>
            <a:ext cx="1718310" cy="666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100" spc="-5">
                <a:latin typeface="Times New Roman"/>
                <a:cs typeface="Times New Roman"/>
              </a:rPr>
              <a:t>Use</a:t>
            </a:r>
            <a:r>
              <a:rPr dirty="0" sz="2100" spc="-6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multimedia</a:t>
            </a:r>
            <a:endParaRPr sz="2100">
              <a:latin typeface="Times New Roman"/>
              <a:cs typeface="Times New Roman"/>
            </a:endParaRPr>
          </a:p>
          <a:p>
            <a:pPr algn="ctr" marL="5080">
              <a:lnSpc>
                <a:spcPct val="100000"/>
              </a:lnSpc>
              <a:spcBef>
                <a:spcPts val="5"/>
              </a:spcBef>
            </a:pPr>
            <a:r>
              <a:rPr dirty="0" sz="2100">
                <a:latin typeface="Times New Roman"/>
                <a:cs typeface="Times New Roman"/>
              </a:rPr>
              <a:t>technologies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328415" y="4306823"/>
            <a:ext cx="2487295" cy="1829435"/>
            <a:chOff x="3328415" y="4306823"/>
            <a:chExt cx="2487295" cy="1829435"/>
          </a:xfrm>
        </p:grpSpPr>
        <p:sp>
          <p:nvSpPr>
            <p:cNvPr id="13" name="object 13"/>
            <p:cNvSpPr/>
            <p:nvPr/>
          </p:nvSpPr>
          <p:spPr>
            <a:xfrm>
              <a:off x="3337559" y="4315967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79" h="1811020">
                  <a:moveTo>
                    <a:pt x="2167128" y="0"/>
                  </a:moveTo>
                  <a:lnTo>
                    <a:pt x="301751" y="0"/>
                  </a:lnTo>
                  <a:lnTo>
                    <a:pt x="252813" y="3950"/>
                  </a:lnTo>
                  <a:lnTo>
                    <a:pt x="206386" y="15386"/>
                  </a:lnTo>
                  <a:lnTo>
                    <a:pt x="163092" y="33686"/>
                  </a:lnTo>
                  <a:lnTo>
                    <a:pt x="123553" y="58228"/>
                  </a:lnTo>
                  <a:lnTo>
                    <a:pt x="88392" y="88391"/>
                  </a:lnTo>
                  <a:lnTo>
                    <a:pt x="58228" y="123553"/>
                  </a:lnTo>
                  <a:lnTo>
                    <a:pt x="33686" y="163092"/>
                  </a:lnTo>
                  <a:lnTo>
                    <a:pt x="15386" y="206386"/>
                  </a:lnTo>
                  <a:lnTo>
                    <a:pt x="3950" y="252813"/>
                  </a:lnTo>
                  <a:lnTo>
                    <a:pt x="0" y="301751"/>
                  </a:lnTo>
                  <a:lnTo>
                    <a:pt x="0" y="1508759"/>
                  </a:lnTo>
                  <a:lnTo>
                    <a:pt x="3950" y="1557704"/>
                  </a:lnTo>
                  <a:lnTo>
                    <a:pt x="15386" y="1604135"/>
                  </a:lnTo>
                  <a:lnTo>
                    <a:pt x="33686" y="1647430"/>
                  </a:lnTo>
                  <a:lnTo>
                    <a:pt x="58228" y="1686969"/>
                  </a:lnTo>
                  <a:lnTo>
                    <a:pt x="88392" y="1722129"/>
                  </a:lnTo>
                  <a:lnTo>
                    <a:pt x="123553" y="1752290"/>
                  </a:lnTo>
                  <a:lnTo>
                    <a:pt x="163092" y="1776830"/>
                  </a:lnTo>
                  <a:lnTo>
                    <a:pt x="206386" y="1795128"/>
                  </a:lnTo>
                  <a:lnTo>
                    <a:pt x="252813" y="1806562"/>
                  </a:lnTo>
                  <a:lnTo>
                    <a:pt x="301751" y="1810511"/>
                  </a:lnTo>
                  <a:lnTo>
                    <a:pt x="2167128" y="1810511"/>
                  </a:lnTo>
                  <a:lnTo>
                    <a:pt x="2216066" y="1806562"/>
                  </a:lnTo>
                  <a:lnTo>
                    <a:pt x="2262493" y="1795128"/>
                  </a:lnTo>
                  <a:lnTo>
                    <a:pt x="2305787" y="1776830"/>
                  </a:lnTo>
                  <a:lnTo>
                    <a:pt x="2345326" y="1752290"/>
                  </a:lnTo>
                  <a:lnTo>
                    <a:pt x="2380487" y="1722129"/>
                  </a:lnTo>
                  <a:lnTo>
                    <a:pt x="2410651" y="1686969"/>
                  </a:lnTo>
                  <a:lnTo>
                    <a:pt x="2435193" y="1647430"/>
                  </a:lnTo>
                  <a:lnTo>
                    <a:pt x="2453493" y="1604135"/>
                  </a:lnTo>
                  <a:lnTo>
                    <a:pt x="2464929" y="1557704"/>
                  </a:lnTo>
                  <a:lnTo>
                    <a:pt x="2468879" y="1508759"/>
                  </a:lnTo>
                  <a:lnTo>
                    <a:pt x="2468879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7" y="88391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332987" y="4311395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4" h="1819910">
                  <a:moveTo>
                    <a:pt x="306450" y="0"/>
                  </a:moveTo>
                  <a:lnTo>
                    <a:pt x="2172081" y="0"/>
                  </a:lnTo>
                  <a:lnTo>
                    <a:pt x="2203323" y="1650"/>
                  </a:lnTo>
                  <a:lnTo>
                    <a:pt x="2263013" y="13715"/>
                  </a:lnTo>
                  <a:lnTo>
                    <a:pt x="2317750" y="37083"/>
                  </a:lnTo>
                  <a:lnTo>
                    <a:pt x="2388742" y="89788"/>
                  </a:lnTo>
                  <a:lnTo>
                    <a:pt x="2425700" y="135254"/>
                  </a:lnTo>
                  <a:lnTo>
                    <a:pt x="2453894" y="187324"/>
                  </a:lnTo>
                  <a:lnTo>
                    <a:pt x="2472054" y="244982"/>
                  </a:lnTo>
                  <a:lnTo>
                    <a:pt x="2478151" y="306450"/>
                  </a:lnTo>
                  <a:lnTo>
                    <a:pt x="2478151" y="1513611"/>
                  </a:lnTo>
                  <a:lnTo>
                    <a:pt x="2472054" y="1575117"/>
                  </a:lnTo>
                  <a:lnTo>
                    <a:pt x="2453894" y="1632762"/>
                  </a:lnTo>
                  <a:lnTo>
                    <a:pt x="2425700" y="1684794"/>
                  </a:lnTo>
                  <a:lnTo>
                    <a:pt x="2388616" y="1730260"/>
                  </a:lnTo>
                  <a:lnTo>
                    <a:pt x="2343277" y="1767268"/>
                  </a:lnTo>
                  <a:lnTo>
                    <a:pt x="2291207" y="1795513"/>
                  </a:lnTo>
                  <a:lnTo>
                    <a:pt x="2233549" y="1813648"/>
                  </a:lnTo>
                  <a:lnTo>
                    <a:pt x="2172081" y="1819681"/>
                  </a:lnTo>
                  <a:lnTo>
                    <a:pt x="306450" y="1819681"/>
                  </a:lnTo>
                  <a:lnTo>
                    <a:pt x="244983" y="1813648"/>
                  </a:lnTo>
                  <a:lnTo>
                    <a:pt x="187325" y="1795513"/>
                  </a:lnTo>
                  <a:lnTo>
                    <a:pt x="135254" y="1767255"/>
                  </a:lnTo>
                  <a:lnTo>
                    <a:pt x="89788" y="1730260"/>
                  </a:lnTo>
                  <a:lnTo>
                    <a:pt x="52450" y="1684807"/>
                  </a:lnTo>
                  <a:lnTo>
                    <a:pt x="24129" y="1632762"/>
                  </a:lnTo>
                  <a:lnTo>
                    <a:pt x="6096" y="1575117"/>
                  </a:lnTo>
                  <a:lnTo>
                    <a:pt x="0" y="1513611"/>
                  </a:lnTo>
                  <a:lnTo>
                    <a:pt x="0" y="306450"/>
                  </a:lnTo>
                  <a:lnTo>
                    <a:pt x="6096" y="244982"/>
                  </a:lnTo>
                  <a:lnTo>
                    <a:pt x="24129" y="187324"/>
                  </a:lnTo>
                  <a:lnTo>
                    <a:pt x="52450" y="135254"/>
                  </a:lnTo>
                  <a:lnTo>
                    <a:pt x="89788" y="89788"/>
                  </a:lnTo>
                  <a:lnTo>
                    <a:pt x="135254" y="52450"/>
                  </a:lnTo>
                  <a:lnTo>
                    <a:pt x="187325" y="24129"/>
                  </a:lnTo>
                  <a:lnTo>
                    <a:pt x="244983" y="6095"/>
                  </a:lnTo>
                  <a:lnTo>
                    <a:pt x="30645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3501897" y="4720590"/>
            <a:ext cx="2136775" cy="986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3175">
              <a:lnSpc>
                <a:spcPct val="100000"/>
              </a:lnSpc>
              <a:spcBef>
                <a:spcPts val="100"/>
              </a:spcBef>
            </a:pPr>
            <a:r>
              <a:rPr dirty="0" sz="2100" spc="-5">
                <a:latin typeface="Times New Roman"/>
                <a:cs typeface="Times New Roman"/>
              </a:rPr>
              <a:t>Use computer- </a:t>
            </a:r>
            <a:r>
              <a:rPr dirty="0" sz="2100">
                <a:latin typeface="Times New Roman"/>
                <a:cs typeface="Times New Roman"/>
              </a:rPr>
              <a:t> based health </a:t>
            </a:r>
            <a:r>
              <a:rPr dirty="0" sz="2100" spc="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education</a:t>
            </a:r>
            <a:r>
              <a:rPr dirty="0" sz="2100" spc="-7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programs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208776" y="4306823"/>
            <a:ext cx="2487295" cy="1829435"/>
            <a:chOff x="6208776" y="4306823"/>
            <a:chExt cx="2487295" cy="1829435"/>
          </a:xfrm>
        </p:grpSpPr>
        <p:sp>
          <p:nvSpPr>
            <p:cNvPr id="17" name="object 17"/>
            <p:cNvSpPr/>
            <p:nvPr/>
          </p:nvSpPr>
          <p:spPr>
            <a:xfrm>
              <a:off x="6217920" y="4315967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79" h="1811020">
                  <a:moveTo>
                    <a:pt x="2167128" y="0"/>
                  </a:moveTo>
                  <a:lnTo>
                    <a:pt x="301751" y="0"/>
                  </a:lnTo>
                  <a:lnTo>
                    <a:pt x="252813" y="3950"/>
                  </a:lnTo>
                  <a:lnTo>
                    <a:pt x="206386" y="15386"/>
                  </a:lnTo>
                  <a:lnTo>
                    <a:pt x="163092" y="33686"/>
                  </a:lnTo>
                  <a:lnTo>
                    <a:pt x="123553" y="58228"/>
                  </a:lnTo>
                  <a:lnTo>
                    <a:pt x="88392" y="88391"/>
                  </a:lnTo>
                  <a:lnTo>
                    <a:pt x="58228" y="123553"/>
                  </a:lnTo>
                  <a:lnTo>
                    <a:pt x="33686" y="163092"/>
                  </a:lnTo>
                  <a:lnTo>
                    <a:pt x="15386" y="206386"/>
                  </a:lnTo>
                  <a:lnTo>
                    <a:pt x="3950" y="252813"/>
                  </a:lnTo>
                  <a:lnTo>
                    <a:pt x="0" y="301751"/>
                  </a:lnTo>
                  <a:lnTo>
                    <a:pt x="0" y="1508759"/>
                  </a:lnTo>
                  <a:lnTo>
                    <a:pt x="3950" y="1557704"/>
                  </a:lnTo>
                  <a:lnTo>
                    <a:pt x="15386" y="1604135"/>
                  </a:lnTo>
                  <a:lnTo>
                    <a:pt x="33686" y="1647430"/>
                  </a:lnTo>
                  <a:lnTo>
                    <a:pt x="58228" y="1686969"/>
                  </a:lnTo>
                  <a:lnTo>
                    <a:pt x="88392" y="1722129"/>
                  </a:lnTo>
                  <a:lnTo>
                    <a:pt x="123553" y="1752290"/>
                  </a:lnTo>
                  <a:lnTo>
                    <a:pt x="163092" y="1776830"/>
                  </a:lnTo>
                  <a:lnTo>
                    <a:pt x="206386" y="1795128"/>
                  </a:lnTo>
                  <a:lnTo>
                    <a:pt x="252813" y="1806562"/>
                  </a:lnTo>
                  <a:lnTo>
                    <a:pt x="301751" y="1810511"/>
                  </a:lnTo>
                  <a:lnTo>
                    <a:pt x="2167128" y="1810511"/>
                  </a:lnTo>
                  <a:lnTo>
                    <a:pt x="2216066" y="1806562"/>
                  </a:lnTo>
                  <a:lnTo>
                    <a:pt x="2262493" y="1795128"/>
                  </a:lnTo>
                  <a:lnTo>
                    <a:pt x="2305787" y="1776830"/>
                  </a:lnTo>
                  <a:lnTo>
                    <a:pt x="2345326" y="1752290"/>
                  </a:lnTo>
                  <a:lnTo>
                    <a:pt x="2380487" y="1722129"/>
                  </a:lnTo>
                  <a:lnTo>
                    <a:pt x="2410651" y="1686969"/>
                  </a:lnTo>
                  <a:lnTo>
                    <a:pt x="2435193" y="1647430"/>
                  </a:lnTo>
                  <a:lnTo>
                    <a:pt x="2453493" y="1604135"/>
                  </a:lnTo>
                  <a:lnTo>
                    <a:pt x="2464929" y="1557704"/>
                  </a:lnTo>
                  <a:lnTo>
                    <a:pt x="2468879" y="1508759"/>
                  </a:lnTo>
                  <a:lnTo>
                    <a:pt x="2468879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7" y="88391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6213348" y="4311395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4" h="1819910">
                  <a:moveTo>
                    <a:pt x="306450" y="0"/>
                  </a:moveTo>
                  <a:lnTo>
                    <a:pt x="2172080" y="0"/>
                  </a:lnTo>
                  <a:lnTo>
                    <a:pt x="2203323" y="1650"/>
                  </a:lnTo>
                  <a:lnTo>
                    <a:pt x="2263012" y="13715"/>
                  </a:lnTo>
                  <a:lnTo>
                    <a:pt x="2317750" y="37083"/>
                  </a:lnTo>
                  <a:lnTo>
                    <a:pt x="2388743" y="89788"/>
                  </a:lnTo>
                  <a:lnTo>
                    <a:pt x="2425700" y="135254"/>
                  </a:lnTo>
                  <a:lnTo>
                    <a:pt x="2453894" y="187324"/>
                  </a:lnTo>
                  <a:lnTo>
                    <a:pt x="2472054" y="244982"/>
                  </a:lnTo>
                  <a:lnTo>
                    <a:pt x="2478151" y="306450"/>
                  </a:lnTo>
                  <a:lnTo>
                    <a:pt x="2478151" y="1513611"/>
                  </a:lnTo>
                  <a:lnTo>
                    <a:pt x="2472054" y="1575117"/>
                  </a:lnTo>
                  <a:lnTo>
                    <a:pt x="2453894" y="1632762"/>
                  </a:lnTo>
                  <a:lnTo>
                    <a:pt x="2425700" y="1684794"/>
                  </a:lnTo>
                  <a:lnTo>
                    <a:pt x="2388616" y="1730260"/>
                  </a:lnTo>
                  <a:lnTo>
                    <a:pt x="2343277" y="1767268"/>
                  </a:lnTo>
                  <a:lnTo>
                    <a:pt x="2291206" y="1795513"/>
                  </a:lnTo>
                  <a:lnTo>
                    <a:pt x="2233549" y="1813648"/>
                  </a:lnTo>
                  <a:lnTo>
                    <a:pt x="2172080" y="1819681"/>
                  </a:lnTo>
                  <a:lnTo>
                    <a:pt x="306450" y="1819681"/>
                  </a:lnTo>
                  <a:lnTo>
                    <a:pt x="244982" y="1813648"/>
                  </a:lnTo>
                  <a:lnTo>
                    <a:pt x="187325" y="1795513"/>
                  </a:lnTo>
                  <a:lnTo>
                    <a:pt x="135254" y="1767255"/>
                  </a:lnTo>
                  <a:lnTo>
                    <a:pt x="89788" y="1730260"/>
                  </a:lnTo>
                  <a:lnTo>
                    <a:pt x="52450" y="1684807"/>
                  </a:lnTo>
                  <a:lnTo>
                    <a:pt x="24129" y="1632762"/>
                  </a:lnTo>
                  <a:lnTo>
                    <a:pt x="6096" y="1575117"/>
                  </a:lnTo>
                  <a:lnTo>
                    <a:pt x="0" y="1513611"/>
                  </a:lnTo>
                  <a:lnTo>
                    <a:pt x="0" y="306450"/>
                  </a:lnTo>
                  <a:lnTo>
                    <a:pt x="6096" y="244982"/>
                  </a:lnTo>
                  <a:lnTo>
                    <a:pt x="24129" y="187324"/>
                  </a:lnTo>
                  <a:lnTo>
                    <a:pt x="52450" y="135254"/>
                  </a:lnTo>
                  <a:lnTo>
                    <a:pt x="89788" y="89788"/>
                  </a:lnTo>
                  <a:lnTo>
                    <a:pt x="135254" y="52450"/>
                  </a:lnTo>
                  <a:lnTo>
                    <a:pt x="187325" y="24129"/>
                  </a:lnTo>
                  <a:lnTo>
                    <a:pt x="244982" y="6095"/>
                  </a:lnTo>
                  <a:lnTo>
                    <a:pt x="30645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6461505" y="4720590"/>
            <a:ext cx="1932305" cy="986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31520" marR="5080" indent="-670560">
              <a:lnSpc>
                <a:spcPct val="100000"/>
              </a:lnSpc>
              <a:spcBef>
                <a:spcPts val="100"/>
              </a:spcBef>
            </a:pPr>
            <a:r>
              <a:rPr dirty="0" sz="2100" spc="-5">
                <a:latin typeface="Times New Roman"/>
                <a:cs typeface="Times New Roman"/>
              </a:rPr>
              <a:t>Seek</a:t>
            </a:r>
            <a:r>
              <a:rPr dirty="0" sz="2100" spc="-4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Information </a:t>
            </a:r>
            <a:r>
              <a:rPr dirty="0" sz="2100" spc="-509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from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100">
                <a:latin typeface="Times New Roman"/>
                <a:cs typeface="Times New Roman"/>
              </a:rPr>
              <a:t>Online</a:t>
            </a:r>
            <a:r>
              <a:rPr dirty="0" sz="2100" spc="-6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Resources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5201"/>
            <a:ext cx="7938134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Nurses</a:t>
            </a:r>
            <a:r>
              <a:rPr dirty="0" spc="-5"/>
              <a:t> </a:t>
            </a:r>
            <a:r>
              <a:rPr dirty="0"/>
              <a:t>Actions </a:t>
            </a:r>
            <a:r>
              <a:rPr dirty="0" spc="-15"/>
              <a:t>to</a:t>
            </a:r>
            <a:r>
              <a:rPr dirty="0" spc="-5"/>
              <a:t> </a:t>
            </a:r>
            <a:r>
              <a:rPr dirty="0" spc="-15"/>
              <a:t>Improve</a:t>
            </a:r>
            <a:r>
              <a:rPr dirty="0" spc="-5"/>
              <a:t> </a:t>
            </a:r>
            <a:r>
              <a:rPr dirty="0"/>
              <a:t>health</a:t>
            </a:r>
            <a:r>
              <a:rPr dirty="0" spc="-5"/>
              <a:t> </a:t>
            </a:r>
            <a:r>
              <a:rPr dirty="0" spc="-20"/>
              <a:t>Literacy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482978"/>
            <a:ext cx="7642859" cy="302831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73990" marR="5080" indent="-161925">
              <a:lnSpc>
                <a:spcPts val="3460"/>
              </a:lnSpc>
              <a:spcBef>
                <a:spcPts val="535"/>
              </a:spcBef>
              <a:buSzPct val="65625"/>
              <a:buFont typeface="Arial MT"/>
              <a:buChar char="•"/>
              <a:tabLst>
                <a:tab pos="234950" algn="l"/>
                <a:tab pos="235585" algn="l"/>
              </a:tabLst>
            </a:pPr>
            <a:r>
              <a:rPr dirty="0"/>
              <a:t>	</a:t>
            </a:r>
            <a:r>
              <a:rPr dirty="0" sz="3200" spc="-5" b="1">
                <a:latin typeface="Calibri"/>
                <a:cs typeface="Calibri"/>
              </a:rPr>
              <a:t>Multimedia technologies </a:t>
            </a:r>
            <a:r>
              <a:rPr dirty="0" sz="3200" spc="-10" b="1">
                <a:latin typeface="Calibri"/>
                <a:cs typeface="Calibri"/>
              </a:rPr>
              <a:t>are </a:t>
            </a:r>
            <a:r>
              <a:rPr dirty="0" sz="3200" spc="-5" b="1">
                <a:latin typeface="Calibri"/>
                <a:cs typeface="Calibri"/>
              </a:rPr>
              <a:t>powerful tools </a:t>
            </a:r>
            <a:r>
              <a:rPr dirty="0" sz="3200" spc="-71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for:</a:t>
            </a:r>
            <a:endParaRPr sz="3200">
              <a:latin typeface="Calibri"/>
              <a:cs typeface="Calibri"/>
            </a:endParaRPr>
          </a:p>
          <a:p>
            <a:pPr lvl="1" marL="459105" marR="248920" indent="-343535">
              <a:lnSpc>
                <a:spcPct val="90000"/>
              </a:lnSpc>
              <a:spcBef>
                <a:spcPts val="365"/>
              </a:spcBef>
              <a:buFont typeface="Wingdings"/>
              <a:buChar char=""/>
              <a:tabLst>
                <a:tab pos="459740" algn="l"/>
                <a:tab pos="4299585" algn="l"/>
                <a:tab pos="5958840" algn="l"/>
              </a:tabLst>
            </a:pPr>
            <a:r>
              <a:rPr dirty="0" sz="2800" spc="-10" b="1">
                <a:latin typeface="Calibri"/>
                <a:cs typeface="Calibri"/>
              </a:rPr>
              <a:t>Designing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meaningful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	</a:t>
            </a:r>
            <a:r>
              <a:rPr dirty="0" sz="2800" spc="-5" b="1">
                <a:latin typeface="Calibri"/>
                <a:cs typeface="Calibri"/>
              </a:rPr>
              <a:t>can be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incredibly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influential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	</a:t>
            </a:r>
            <a:r>
              <a:rPr dirty="0" sz="2800" spc="-15" b="1">
                <a:latin typeface="Calibri"/>
                <a:cs typeface="Calibri"/>
              </a:rPr>
              <a:t>effective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15" b="1">
                <a:latin typeface="Calibri"/>
                <a:cs typeface="Calibri"/>
              </a:rPr>
              <a:t>educated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lvl="1" marL="459105" indent="-343535">
              <a:lnSpc>
                <a:spcPct val="100000"/>
              </a:lnSpc>
              <a:spcBef>
                <a:spcPts val="65"/>
              </a:spcBef>
              <a:buFont typeface="Wingdings"/>
              <a:buChar char=""/>
              <a:tabLst>
                <a:tab pos="459740" algn="l"/>
              </a:tabLst>
            </a:pPr>
            <a:r>
              <a:rPr dirty="0" sz="2800" spc="-10" b="1">
                <a:latin typeface="Calibri"/>
                <a:cs typeface="Calibri"/>
              </a:rPr>
              <a:t>Addressing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variety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styles.</a:t>
            </a:r>
            <a:endParaRPr sz="2800">
              <a:latin typeface="Calibri"/>
              <a:cs typeface="Calibri"/>
            </a:endParaRPr>
          </a:p>
          <a:p>
            <a:pPr lvl="1" marL="459105" indent="-343535">
              <a:lnSpc>
                <a:spcPct val="100000"/>
              </a:lnSpc>
              <a:spcBef>
                <a:spcPts val="60"/>
              </a:spcBef>
              <a:buFont typeface="Wingdings"/>
              <a:buChar char=""/>
              <a:tabLst>
                <a:tab pos="459740" algn="l"/>
              </a:tabLst>
            </a:pPr>
            <a:r>
              <a:rPr dirty="0" sz="2800" spc="-5" b="1">
                <a:latin typeface="Calibri"/>
                <a:cs typeface="Calibri"/>
              </a:rPr>
              <a:t>Enhancing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patient’s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1614" y="685545"/>
            <a:ext cx="740473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Examples</a:t>
            </a:r>
            <a:r>
              <a:rPr dirty="0" sz="3200" spc="-25"/>
              <a:t> </a:t>
            </a:r>
            <a:r>
              <a:rPr dirty="0" sz="3200"/>
              <a:t>on using</a:t>
            </a:r>
            <a:r>
              <a:rPr dirty="0" sz="3200" spc="-20"/>
              <a:t> </a:t>
            </a:r>
            <a:r>
              <a:rPr dirty="0" sz="3200" spc="-5"/>
              <a:t>multimedia</a:t>
            </a:r>
            <a:r>
              <a:rPr dirty="0" sz="3200" spc="-45"/>
              <a:t> </a:t>
            </a:r>
            <a:r>
              <a:rPr dirty="0" sz="3200" spc="-5"/>
              <a:t>technologies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07593" y="1634998"/>
            <a:ext cx="7993380" cy="422465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84785" marR="975360" indent="-111760">
              <a:lnSpc>
                <a:spcPts val="3300"/>
              </a:lnSpc>
              <a:spcBef>
                <a:spcPts val="254"/>
              </a:spcBef>
            </a:pPr>
            <a:r>
              <a:rPr dirty="0" sz="2100">
                <a:latin typeface="Calibri"/>
                <a:cs typeface="Calibri"/>
              </a:rPr>
              <a:t>-</a:t>
            </a:r>
            <a:r>
              <a:rPr dirty="0" sz="2100" spc="-15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Digital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cameras,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digital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video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recorders,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cell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phones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record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visually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presented.</a:t>
            </a:r>
            <a:endParaRPr sz="2800">
              <a:latin typeface="Calibri"/>
              <a:cs typeface="Calibri"/>
            </a:endParaRPr>
          </a:p>
          <a:p>
            <a:pPr marL="184785" marR="775970" indent="-91440">
              <a:lnSpc>
                <a:spcPts val="3300"/>
              </a:lnSpc>
            </a:pP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flip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video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connected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any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computer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via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USB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connection.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3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video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physical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exercises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part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home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exercise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clinical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setting.</a:t>
            </a:r>
            <a:endParaRPr sz="2800">
              <a:latin typeface="Calibri"/>
              <a:cs typeface="Calibri"/>
            </a:endParaRPr>
          </a:p>
          <a:p>
            <a:pPr marL="184785" marR="203835" indent="-172720">
              <a:lnSpc>
                <a:spcPts val="33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0" b="1">
                <a:latin typeface="Calibri"/>
                <a:cs typeface="Calibri"/>
              </a:rPr>
              <a:t>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discharge,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receive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printed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home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exercises.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459740" y="400558"/>
            <a:ext cx="7606030" cy="4267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Actions</a:t>
            </a:r>
            <a:r>
              <a:rPr dirty="0" sz="2800" spc="-10" b="1">
                <a:latin typeface="Calibri"/>
                <a:cs typeface="Calibri"/>
              </a:rPr>
              <a:t> (CONT).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5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200" b="1">
                <a:latin typeface="Calibri"/>
                <a:cs typeface="Calibri"/>
              </a:rPr>
              <a:t>Use </a:t>
            </a:r>
            <a:r>
              <a:rPr dirty="0" sz="3200" spc="-10" b="1">
                <a:latin typeface="Calibri"/>
                <a:cs typeface="Calibri"/>
              </a:rPr>
              <a:t>computer-based </a:t>
            </a:r>
            <a:r>
              <a:rPr dirty="0" sz="3200" b="1">
                <a:latin typeface="Calibri"/>
                <a:cs typeface="Calibri"/>
              </a:rPr>
              <a:t>health </a:t>
            </a:r>
            <a:r>
              <a:rPr dirty="0" sz="3200" spc="-5" b="1">
                <a:latin typeface="Calibri"/>
                <a:cs typeface="Calibri"/>
              </a:rPr>
              <a:t>education </a:t>
            </a:r>
            <a:r>
              <a:rPr dirty="0" sz="320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programs </a:t>
            </a:r>
            <a:r>
              <a:rPr dirty="0" sz="3200" spc="-20" b="1">
                <a:latin typeface="Calibri"/>
                <a:cs typeface="Calibri"/>
              </a:rPr>
              <a:t>for </a:t>
            </a:r>
            <a:r>
              <a:rPr dirty="0" sz="3200" b="1">
                <a:latin typeface="Calibri"/>
                <a:cs typeface="Calibri"/>
              </a:rPr>
              <a:t>all </a:t>
            </a:r>
            <a:r>
              <a:rPr dirty="0" sz="3200" spc="-10" b="1">
                <a:latin typeface="Calibri"/>
                <a:cs typeface="Calibri"/>
              </a:rPr>
              <a:t>ages, </a:t>
            </a:r>
            <a:r>
              <a:rPr dirty="0" sz="3200" b="1">
                <a:latin typeface="Calibri"/>
                <a:cs typeface="Calibri"/>
              </a:rPr>
              <a:t>including older </a:t>
            </a:r>
            <a:r>
              <a:rPr dirty="0" sz="3200" spc="-5" b="1">
                <a:latin typeface="Calibri"/>
                <a:cs typeface="Calibri"/>
              </a:rPr>
              <a:t>clients </a:t>
            </a:r>
            <a:r>
              <a:rPr dirty="0" sz="3200" spc="-71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and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low </a:t>
            </a:r>
            <a:r>
              <a:rPr dirty="0" sz="3200" spc="-25" b="1">
                <a:latin typeface="Calibri"/>
                <a:cs typeface="Calibri"/>
              </a:rPr>
              <a:t>literate</a:t>
            </a:r>
            <a:r>
              <a:rPr dirty="0" sz="3200" spc="-3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people</a:t>
            </a:r>
            <a:r>
              <a:rPr dirty="0" sz="3200" spc="-1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to:</a:t>
            </a:r>
            <a:endParaRPr sz="3200">
              <a:latin typeface="Calibri"/>
              <a:cs typeface="Calibri"/>
            </a:endParaRPr>
          </a:p>
          <a:p>
            <a:pPr marL="373380">
              <a:lnSpc>
                <a:spcPct val="100000"/>
              </a:lnSpc>
              <a:spcBef>
                <a:spcPts val="484"/>
              </a:spcBef>
            </a:pPr>
            <a:r>
              <a:rPr dirty="0" sz="2100">
                <a:latin typeface="Calibri"/>
                <a:cs typeface="Calibri"/>
              </a:rPr>
              <a:t>-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acquisition.</a:t>
            </a:r>
            <a:endParaRPr sz="2800">
              <a:latin typeface="Calibri"/>
              <a:cs typeface="Calibri"/>
            </a:endParaRPr>
          </a:p>
          <a:p>
            <a:pPr marL="526415" indent="-191770">
              <a:lnSpc>
                <a:spcPct val="100000"/>
              </a:lnSpc>
              <a:spcBef>
                <a:spcPts val="465"/>
              </a:spcBef>
              <a:buChar char="-"/>
              <a:tabLst>
                <a:tab pos="527050" algn="l"/>
              </a:tabLst>
            </a:pP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self-care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behaviors.</a:t>
            </a:r>
            <a:endParaRPr sz="2800">
              <a:latin typeface="Calibri"/>
              <a:cs typeface="Calibri"/>
            </a:endParaRPr>
          </a:p>
          <a:p>
            <a:pPr marL="499109" marR="162560" indent="-163830">
              <a:lnSpc>
                <a:spcPts val="3829"/>
              </a:lnSpc>
              <a:spcBef>
                <a:spcPts val="90"/>
              </a:spcBef>
              <a:buFont typeface="Calibri"/>
              <a:buChar char="-"/>
              <a:tabLst>
                <a:tab pos="527050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social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support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participants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engaged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online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computer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support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497840" y="437134"/>
            <a:ext cx="8164195" cy="4973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Calibri"/>
                <a:cs typeface="Calibri"/>
              </a:rPr>
              <a:t>Nurses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Actions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(CONT).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>
              <a:latin typeface="Calibri"/>
              <a:cs typeface="Calibri"/>
            </a:endParaRPr>
          </a:p>
          <a:p>
            <a:pPr marL="222885" marR="349885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223520" algn="l"/>
              </a:tabLst>
            </a:pPr>
            <a:r>
              <a:rPr dirty="0" sz="3200" b="1">
                <a:latin typeface="Calibri"/>
                <a:cs typeface="Calibri"/>
              </a:rPr>
              <a:t>Seek </a:t>
            </a:r>
            <a:r>
              <a:rPr dirty="0" sz="3200" spc="-5" b="1">
                <a:latin typeface="Calibri"/>
                <a:cs typeface="Calibri"/>
              </a:rPr>
              <a:t>Information </a:t>
            </a:r>
            <a:r>
              <a:rPr dirty="0" sz="3200" spc="-10" b="1">
                <a:latin typeface="Calibri"/>
                <a:cs typeface="Calibri"/>
              </a:rPr>
              <a:t>from </a:t>
            </a:r>
            <a:r>
              <a:rPr dirty="0" sz="3200" b="1">
                <a:latin typeface="Calibri"/>
                <a:cs typeface="Calibri"/>
              </a:rPr>
              <a:t>Online </a:t>
            </a:r>
            <a:r>
              <a:rPr dirty="0" sz="3200" spc="-15" b="1">
                <a:latin typeface="Calibri"/>
                <a:cs typeface="Calibri"/>
              </a:rPr>
              <a:t>Resources </a:t>
            </a:r>
            <a:r>
              <a:rPr dirty="0" sz="3200" spc="-10" b="1">
                <a:latin typeface="Calibri"/>
                <a:cs typeface="Calibri"/>
              </a:rPr>
              <a:t> (Internet). Healthcare </a:t>
            </a:r>
            <a:r>
              <a:rPr dirty="0" sz="3200" spc="-5" b="1">
                <a:latin typeface="Calibri"/>
                <a:cs typeface="Calibri"/>
              </a:rPr>
              <a:t>provider </a:t>
            </a:r>
            <a:r>
              <a:rPr dirty="0" sz="3200" b="1">
                <a:latin typeface="Calibri"/>
                <a:cs typeface="Calibri"/>
              </a:rPr>
              <a:t>is </a:t>
            </a:r>
            <a:r>
              <a:rPr dirty="0" sz="3200" spc="-5" b="1">
                <a:latin typeface="Calibri"/>
                <a:cs typeface="Calibri"/>
              </a:rPr>
              <a:t>responsible </a:t>
            </a:r>
            <a:r>
              <a:rPr dirty="0" sz="3200" spc="-71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for</a:t>
            </a:r>
            <a:r>
              <a:rPr dirty="0" sz="3200" spc="-15"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779145" marR="43180" indent="-161925">
              <a:lnSpc>
                <a:spcPct val="113799"/>
              </a:lnSpc>
              <a:spcBef>
                <a:spcPts val="20"/>
              </a:spcBef>
            </a:pPr>
            <a:r>
              <a:rPr dirty="0" sz="2800" spc="-5">
                <a:latin typeface="Calibri"/>
                <a:cs typeface="Calibri"/>
              </a:rPr>
              <a:t>-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valid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reliable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sources </a:t>
            </a:r>
            <a:r>
              <a:rPr dirty="0" sz="2800" spc="-5" b="1">
                <a:latin typeface="Calibri"/>
                <a:cs typeface="Calibri"/>
              </a:rPr>
              <a:t>(The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internet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current,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reliable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misleading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unreliable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information).</a:t>
            </a:r>
            <a:endParaRPr sz="2800">
              <a:latin typeface="Calibri"/>
              <a:cs typeface="Calibri"/>
            </a:endParaRPr>
          </a:p>
          <a:p>
            <a:pPr algn="just" marL="859790" marR="1226185" indent="-161925">
              <a:lnSpc>
                <a:spcPct val="113700"/>
              </a:lnSpc>
              <a:spcBef>
                <a:spcPts val="10"/>
              </a:spcBef>
            </a:pPr>
            <a:r>
              <a:rPr dirty="0" sz="2800" spc="-5" b="1">
                <a:latin typeface="Calibri"/>
                <a:cs typeface="Calibri"/>
              </a:rPr>
              <a:t>- </a:t>
            </a:r>
            <a:r>
              <a:rPr dirty="0" sz="2800" spc="-20" b="1">
                <a:latin typeface="Calibri"/>
                <a:cs typeface="Calibri"/>
              </a:rPr>
              <a:t>Evaluating </a:t>
            </a:r>
            <a:r>
              <a:rPr dirty="0" sz="2800" spc="-10" b="1">
                <a:latin typeface="Calibri"/>
                <a:cs typeface="Calibri"/>
              </a:rPr>
              <a:t>readability </a:t>
            </a:r>
            <a:r>
              <a:rPr dirty="0" sz="2800" spc="-5" b="1">
                <a:latin typeface="Calibri"/>
                <a:cs typeface="Calibri"/>
              </a:rPr>
              <a:t>of online </a:t>
            </a:r>
            <a:r>
              <a:rPr dirty="0" sz="2800" spc="-15" b="1">
                <a:latin typeface="Calibri"/>
                <a:cs typeface="Calibri"/>
              </a:rPr>
              <a:t>materials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(It should be </a:t>
            </a:r>
            <a:r>
              <a:rPr dirty="0" sz="2800" spc="-15" b="1">
                <a:latin typeface="Calibri"/>
                <a:cs typeface="Calibri"/>
              </a:rPr>
              <a:t>written </a:t>
            </a: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30" b="1">
                <a:latin typeface="Calibri"/>
                <a:cs typeface="Calibri"/>
              </a:rPr>
              <a:t>average </a:t>
            </a:r>
            <a:r>
              <a:rPr dirty="0" sz="2800" spc="-15" b="1">
                <a:latin typeface="Calibri"/>
                <a:cs typeface="Calibri"/>
              </a:rPr>
              <a:t>at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10</a:t>
            </a:r>
            <a:r>
              <a:rPr dirty="0" baseline="25525" sz="2775" b="1">
                <a:latin typeface="Calibri"/>
                <a:cs typeface="Calibri"/>
              </a:rPr>
              <a:t>th </a:t>
            </a:r>
            <a:r>
              <a:rPr dirty="0" baseline="25525" sz="2775" spc="7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grade)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664209"/>
            <a:ext cx="3446779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Learning</a:t>
            </a:r>
            <a:r>
              <a:rPr dirty="0" sz="3200" spc="-110"/>
              <a:t> </a:t>
            </a:r>
            <a:r>
              <a:rPr dirty="0" sz="3200" spc="-5"/>
              <a:t>Objectives: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21691" y="1547901"/>
            <a:ext cx="8193405" cy="3717290"/>
          </a:xfrm>
          <a:prstGeom prst="rect">
            <a:avLst/>
          </a:prstGeom>
        </p:spPr>
        <p:txBody>
          <a:bodyPr wrap="square" lIns="0" tIns="1511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10" b="1">
                <a:latin typeface="Calibri"/>
                <a:cs typeface="Calibri"/>
              </a:rPr>
              <a:t>completion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003300" indent="-533400">
              <a:lnSpc>
                <a:spcPct val="100000"/>
              </a:lnSpc>
              <a:spcBef>
                <a:spcPts val="1095"/>
              </a:spcBef>
              <a:buFont typeface="Calibri"/>
              <a:buChar char="•"/>
              <a:tabLst>
                <a:tab pos="1002665" algn="l"/>
                <a:tab pos="1003300" algn="l"/>
              </a:tabLst>
            </a:pPr>
            <a:r>
              <a:rPr dirty="0" sz="2800" spc="-10" b="1">
                <a:latin typeface="Calibri"/>
                <a:cs typeface="Calibri"/>
              </a:rPr>
              <a:t>Define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literacy.</a:t>
            </a:r>
            <a:endParaRPr sz="2800">
              <a:latin typeface="Calibri"/>
              <a:cs typeface="Calibri"/>
            </a:endParaRPr>
          </a:p>
          <a:p>
            <a:pPr marL="1003300" marR="638810" indent="-533400">
              <a:lnSpc>
                <a:spcPct val="150000"/>
              </a:lnSpc>
              <a:buFont typeface="Calibri"/>
              <a:buChar char="•"/>
              <a:tabLst>
                <a:tab pos="1002665" algn="l"/>
                <a:tab pos="1003300" algn="l"/>
              </a:tabLst>
            </a:pPr>
            <a:r>
              <a:rPr dirty="0" sz="2800" spc="-20" b="1">
                <a:latin typeface="Calibri"/>
                <a:cs typeface="Calibri"/>
              </a:rPr>
              <a:t>Realize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decision-making.</a:t>
            </a:r>
            <a:endParaRPr sz="2800">
              <a:latin typeface="Calibri"/>
              <a:cs typeface="Calibri"/>
            </a:endParaRPr>
          </a:p>
          <a:p>
            <a:pPr marL="1003300" marR="5080" indent="-533400">
              <a:lnSpc>
                <a:spcPct val="150000"/>
              </a:lnSpc>
              <a:spcBef>
                <a:spcPts val="5"/>
              </a:spcBef>
              <a:buFont typeface="Calibri"/>
              <a:buChar char="•"/>
              <a:tabLst>
                <a:tab pos="1002665" algn="l"/>
                <a:tab pos="1003300" algn="l"/>
              </a:tabLst>
            </a:pP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importance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5" b="1">
                <a:latin typeface="Calibri"/>
                <a:cs typeface="Calibri"/>
              </a:rPr>
              <a:t>text-based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11809"/>
            <a:ext cx="3446779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Learning</a:t>
            </a:r>
            <a:r>
              <a:rPr dirty="0" sz="3200" spc="-110"/>
              <a:t> </a:t>
            </a:r>
            <a:r>
              <a:rPr dirty="0" sz="3200" spc="-5"/>
              <a:t>Objectives: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54939" y="1055395"/>
            <a:ext cx="8178165" cy="514794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10" b="1">
                <a:latin typeface="Calibri"/>
                <a:cs typeface="Calibri"/>
              </a:rPr>
              <a:t>completion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003300" marR="5080" indent="-534035">
              <a:lnSpc>
                <a:spcPct val="150000"/>
              </a:lnSpc>
              <a:spcBef>
                <a:spcPts val="5"/>
              </a:spcBef>
              <a:buFont typeface="Calibri"/>
              <a:buChar char="•"/>
              <a:tabLst>
                <a:tab pos="1003300" algn="l"/>
                <a:tab pos="1003935" algn="l"/>
              </a:tabLst>
            </a:pPr>
            <a:r>
              <a:rPr dirty="0" sz="2800" spc="-5" b="1">
                <a:latin typeface="Calibri"/>
                <a:cs typeface="Calibri"/>
              </a:rPr>
              <a:t>Explain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educators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empower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participants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1003300" marR="151765" indent="-534035">
              <a:lnSpc>
                <a:spcPts val="5040"/>
              </a:lnSpc>
              <a:spcBef>
                <a:spcPts val="445"/>
              </a:spcBef>
              <a:buFont typeface="Calibri"/>
              <a:buChar char="•"/>
              <a:tabLst>
                <a:tab pos="1003300" algn="l"/>
                <a:tab pos="1003935" algn="l"/>
              </a:tabLst>
            </a:pPr>
            <a:r>
              <a:rPr dirty="0" sz="2800" spc="-20" b="1">
                <a:latin typeface="Calibri"/>
                <a:cs typeface="Calibri"/>
              </a:rPr>
              <a:t>State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reflection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technology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  <a:p>
            <a:pPr marL="1003300" marR="483234" indent="-534035">
              <a:lnSpc>
                <a:spcPts val="5040"/>
              </a:lnSpc>
              <a:buFont typeface="Calibri"/>
              <a:buChar char="•"/>
              <a:tabLst>
                <a:tab pos="1003300" algn="l"/>
                <a:tab pos="1003935" algn="l"/>
              </a:tabLst>
            </a:pPr>
            <a:r>
              <a:rPr dirty="0" sz="2800" spc="-5" b="1">
                <a:latin typeface="Calibri"/>
                <a:cs typeface="Calibri"/>
              </a:rPr>
              <a:t>Specify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nurse's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concerning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multimedia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technologies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0942" y="617931"/>
            <a:ext cx="631698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A</a:t>
            </a:r>
            <a:r>
              <a:rPr dirty="0" sz="4000" spc="-15"/>
              <a:t> </a:t>
            </a:r>
            <a:r>
              <a:rPr dirty="0" sz="4000" spc="-10"/>
              <a:t>definition</a:t>
            </a:r>
            <a:r>
              <a:rPr dirty="0" sz="4000" spc="10"/>
              <a:t> </a:t>
            </a:r>
            <a:r>
              <a:rPr dirty="0" sz="4000" spc="-5"/>
              <a:t>of</a:t>
            </a:r>
            <a:r>
              <a:rPr dirty="0" sz="4000" spc="-10"/>
              <a:t> Health </a:t>
            </a:r>
            <a:r>
              <a:rPr dirty="0" sz="4000" spc="-20"/>
              <a:t>Literacy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390929"/>
            <a:ext cx="7479030" cy="3354704"/>
          </a:xfrm>
          <a:prstGeom prst="rect">
            <a:avLst/>
          </a:prstGeom>
        </p:spPr>
        <p:txBody>
          <a:bodyPr wrap="square" lIns="0" tIns="183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as:</a:t>
            </a:r>
            <a:endParaRPr sz="2800">
              <a:latin typeface="Calibri"/>
              <a:cs typeface="Calibri"/>
            </a:endParaRPr>
          </a:p>
          <a:p>
            <a:pPr marL="184785" marR="27940" indent="313690">
              <a:lnSpc>
                <a:spcPct val="90000"/>
              </a:lnSpc>
              <a:spcBef>
                <a:spcPts val="1680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degree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capacity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obtain</a:t>
            </a:r>
            <a:r>
              <a:rPr dirty="0" sz="2800" spc="-10" b="1">
                <a:latin typeface="Calibri"/>
                <a:cs typeface="Calibri"/>
              </a:rPr>
              <a:t>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process</a:t>
            </a:r>
            <a:r>
              <a:rPr dirty="0" sz="2800" spc="-10" b="1">
                <a:latin typeface="Calibri"/>
                <a:cs typeface="Calibri"/>
              </a:rPr>
              <a:t>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understand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basic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services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 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appropriate</a:t>
            </a:r>
            <a:r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health</a:t>
            </a:r>
            <a:r>
              <a:rPr dirty="0" u="heavy" sz="28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decisions</a:t>
            </a:r>
            <a:r>
              <a:rPr dirty="0" sz="2800" spc="-10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84785" marR="5080" indent="-91440">
              <a:lnSpc>
                <a:spcPts val="3030"/>
              </a:lnSpc>
              <a:spcBef>
                <a:spcPts val="1720"/>
              </a:spcBef>
            </a:pPr>
            <a:r>
              <a:rPr dirty="0" sz="2800" spc="-15" b="1">
                <a:latin typeface="Calibri"/>
                <a:cs typeface="Calibri"/>
              </a:rPr>
              <a:t>Literacy: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competency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subject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5" b="1">
                <a:latin typeface="Calibri"/>
                <a:cs typeface="Calibri"/>
              </a:rPr>
              <a:t>area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508761"/>
            <a:ext cx="76720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The</a:t>
            </a:r>
            <a:r>
              <a:rPr dirty="0" spc="-15"/>
              <a:t> </a:t>
            </a:r>
            <a:r>
              <a:rPr dirty="0" spc="-30"/>
              <a:t>Effect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Health</a:t>
            </a:r>
            <a:r>
              <a:rPr dirty="0" spc="-10"/>
              <a:t> </a:t>
            </a:r>
            <a:r>
              <a:rPr dirty="0" spc="-20"/>
              <a:t>Literacy</a:t>
            </a:r>
            <a:r>
              <a:rPr dirty="0" spc="-5"/>
              <a:t> </a:t>
            </a:r>
            <a:r>
              <a:rPr dirty="0"/>
              <a:t>on</a:t>
            </a:r>
            <a:r>
              <a:rPr dirty="0" spc="-10"/>
              <a:t> </a:t>
            </a:r>
            <a:r>
              <a:rPr dirty="0"/>
              <a:t>Learning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68323"/>
            <a:ext cx="8298815" cy="3729354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21209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communication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educator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depends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client’s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ability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exchange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Thus,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low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ts val="3020"/>
              </a:lnSpc>
              <a:spcBef>
                <a:spcPts val="10"/>
              </a:spcBef>
            </a:pP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weaken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barrier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</a:t>
            </a:r>
            <a:endParaRPr sz="2800">
              <a:latin typeface="Calibri"/>
              <a:cs typeface="Calibri"/>
            </a:endParaRPr>
          </a:p>
          <a:p>
            <a:pPr marL="184785" marR="1636395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Low </a:t>
            </a:r>
            <a:r>
              <a:rPr dirty="0" sz="2800" spc="-15" b="1">
                <a:latin typeface="Calibri"/>
                <a:cs typeface="Calibri"/>
              </a:rPr>
              <a:t>literacy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decrease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clients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compliance</a:t>
            </a:r>
            <a:r>
              <a:rPr dirty="0" sz="2800" spc="-10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84785" marR="92329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Low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leads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inappropriate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health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decisions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210" y="393014"/>
            <a:ext cx="694690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1165860" marR="5080" indent="-1153795">
              <a:lnSpc>
                <a:spcPts val="3890"/>
              </a:lnSpc>
              <a:spcBef>
                <a:spcPts val="590"/>
              </a:spcBef>
            </a:pPr>
            <a:r>
              <a:rPr dirty="0" spc="-15"/>
              <a:t>Informal</a:t>
            </a:r>
            <a:r>
              <a:rPr dirty="0" spc="-5"/>
              <a:t> Assessment</a:t>
            </a:r>
            <a:r>
              <a:rPr dirty="0"/>
              <a:t> </a:t>
            </a:r>
            <a:r>
              <a:rPr dirty="0" spc="-20"/>
              <a:t>Strategies</a:t>
            </a:r>
            <a:r>
              <a:rPr dirty="0" spc="5"/>
              <a:t> </a:t>
            </a:r>
            <a:r>
              <a:rPr dirty="0" spc="-20"/>
              <a:t>for</a:t>
            </a:r>
            <a:r>
              <a:rPr dirty="0" spc="-15"/>
              <a:t> </a:t>
            </a:r>
            <a:r>
              <a:rPr dirty="0"/>
              <a:t>a </a:t>
            </a:r>
            <a:r>
              <a:rPr dirty="0" spc="-795"/>
              <a:t> </a:t>
            </a:r>
            <a:r>
              <a:rPr dirty="0" spc="-20"/>
              <a:t>Client’s</a:t>
            </a:r>
            <a:r>
              <a:rPr dirty="0" spc="-5"/>
              <a:t> </a:t>
            </a:r>
            <a:r>
              <a:rPr dirty="0" spc="-20"/>
              <a:t>Literacy</a:t>
            </a:r>
            <a:r>
              <a:rPr dirty="0" spc="-5"/>
              <a:t> </a:t>
            </a:r>
            <a:r>
              <a:rPr dirty="0"/>
              <a:t>Abilities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8391" y="1743582"/>
            <a:ext cx="7722234" cy="334645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 marR="545465">
              <a:lnSpc>
                <a:spcPts val="2860"/>
              </a:lnSpc>
              <a:spcBef>
                <a:spcPts val="605"/>
              </a:spcBef>
            </a:pPr>
            <a:r>
              <a:rPr dirty="0" sz="2800" spc="-5" b="1">
                <a:latin typeface="Calibri"/>
                <a:cs typeface="Calibri"/>
              </a:rPr>
              <a:t>Number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assessment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strategies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might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insight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literacy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abilities: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300">
              <a:latin typeface="Calibri"/>
              <a:cs typeface="Calibri"/>
            </a:endParaRPr>
          </a:p>
          <a:p>
            <a:pPr marL="355600" marR="5080" indent="-285115">
              <a:lnSpc>
                <a:spcPct val="85000"/>
              </a:lnSpc>
              <a:buFont typeface="Calibri"/>
              <a:buChar char="•"/>
              <a:tabLst>
                <a:tab pos="355600" algn="l"/>
              </a:tabLst>
            </a:pPr>
            <a:r>
              <a:rPr dirty="0" sz="2800" spc="-10" b="1">
                <a:latin typeface="Calibri"/>
                <a:cs typeface="Calibri"/>
              </a:rPr>
              <a:t>Does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attend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appointments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meetings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scheduled?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wards,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335280" marR="861694">
              <a:lnSpc>
                <a:spcPts val="3660"/>
              </a:lnSpc>
              <a:spcBef>
                <a:spcPts val="90"/>
              </a:spcBef>
            </a:pPr>
            <a:r>
              <a:rPr dirty="0" sz="2800" spc="-5" b="1">
                <a:latin typeface="Calibri"/>
                <a:cs typeface="Calibri"/>
              </a:rPr>
              <a:t>scheduled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follow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up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appropriately.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612140" y="554360"/>
            <a:ext cx="7833359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22860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literature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presented,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read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key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information?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instead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tuck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inside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pocket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mention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later?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reluctant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disclose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their</a:t>
            </a:r>
            <a:r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difficulties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reading</a:t>
            </a:r>
            <a:r>
              <a:rPr dirty="0" sz="2800" spc="-15" b="1">
                <a:latin typeface="Calibri"/>
                <a:cs typeface="Calibri"/>
              </a:rPr>
              <a:t>;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avoid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embarrassment,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immediately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pocket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avoid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disclosure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literacy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challenges.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535940" y="478160"/>
            <a:ext cx="7948930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1020444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articulate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protocols</a:t>
            </a:r>
            <a:r>
              <a:rPr dirty="0" sz="2800" spc="-5" b="1">
                <a:latin typeface="Calibri"/>
                <a:cs typeface="Calibri"/>
              </a:rPr>
              <a:t> 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schedule?</a:t>
            </a:r>
            <a:endParaRPr sz="2800">
              <a:latin typeface="Calibri"/>
              <a:cs typeface="Calibri"/>
            </a:endParaRPr>
          </a:p>
          <a:p>
            <a:pPr marL="184785" marR="40830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Does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taking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prescription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medications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follow-up </a:t>
            </a:r>
            <a:r>
              <a:rPr dirty="0" sz="2800" spc="-10" b="1">
                <a:latin typeface="Calibri"/>
                <a:cs typeface="Calibri"/>
              </a:rPr>
              <a:t> recommendations?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repeating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paraphrasing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indication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lack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612140" y="782091"/>
            <a:ext cx="7543800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limited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reading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words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u="heavy" sz="28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literally</a:t>
            </a:r>
            <a:r>
              <a:rPr dirty="0" sz="2800" spc="-35" b="1">
                <a:latin typeface="Calibri"/>
                <a:cs typeface="Calibri"/>
              </a:rPr>
              <a:t>,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skip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uncommon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words</a:t>
            </a:r>
            <a:r>
              <a:rPr dirty="0" sz="2800" spc="-15" b="1">
                <a:latin typeface="Calibri"/>
                <a:cs typeface="Calibri"/>
              </a:rPr>
              <a:t>,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attempt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sound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out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words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tire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easily</a:t>
            </a:r>
            <a:r>
              <a:rPr dirty="0" u="heavy" sz="28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written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instructions.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Simply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asking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always</a:t>
            </a:r>
            <a:r>
              <a:rPr dirty="0" sz="2800" spc="-5" b="1">
                <a:latin typeface="Calibri"/>
                <a:cs typeface="Calibri"/>
              </a:rPr>
              <a:t> work.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2024-07-01T10:34:04Z</dcterms:created>
  <dcterms:modified xsi:type="dcterms:W3CDTF">2024-07-01T10:34:04Z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