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9562" y="1254188"/>
            <a:ext cx="8227059" cy="4781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320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#</a:t>
            </a:fld>
            <a:endParaRPr sz="14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744968" y="0"/>
              <a:ext cx="685800" cy="1100455"/>
            </a:xfrm>
            <a:custGeom>
              <a:avLst/>
              <a:gdLst/>
              <a:ahLst/>
              <a:cxnLst/>
              <a:rect l="l" t="t" r="r" b="b"/>
              <a:pathLst>
                <a:path w="685800" h="1100455">
                  <a:moveTo>
                    <a:pt x="685800" y="0"/>
                  </a:moveTo>
                  <a:lnTo>
                    <a:pt x="0" y="0"/>
                  </a:lnTo>
                  <a:lnTo>
                    <a:pt x="0" y="1100327"/>
                  </a:lnTo>
                  <a:lnTo>
                    <a:pt x="685800" y="1100327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B311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>
                <a:solidFill>
                  <a:srgbClr val="FFFFFF"/>
                </a:solidFill>
              </a:rPr>
              <a:t>Health</a:t>
            </a:r>
            <a:r>
              <a:rPr dirty="0" sz="4800" spc="-50">
                <a:solidFill>
                  <a:srgbClr val="FFFFFF"/>
                </a:solidFill>
              </a:rPr>
              <a:t> </a:t>
            </a:r>
            <a:r>
              <a:rPr dirty="0" sz="4800" spc="-20">
                <a:solidFill>
                  <a:srgbClr val="FFFFFF"/>
                </a:solidFill>
              </a:rPr>
              <a:t>Education</a:t>
            </a:r>
            <a:endParaRPr sz="4800"/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212848" y="2596895"/>
            <a:ext cx="4456938" cy="106756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37513" y="2691129"/>
            <a:ext cx="5963920" cy="19805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4000" spc="-50" b="1">
                <a:latin typeface="Calibri"/>
                <a:cs typeface="Calibri"/>
              </a:rPr>
              <a:t>Teaching</a:t>
            </a:r>
            <a:r>
              <a:rPr dirty="0" sz="4000" spc="-2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Methods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7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4000" spc="-10" b="1">
                <a:latin typeface="Calibri"/>
                <a:cs typeface="Calibri"/>
              </a:rPr>
              <a:t>Second</a:t>
            </a:r>
            <a:r>
              <a:rPr dirty="0" sz="4000" spc="-15" b="1">
                <a:latin typeface="Calibri"/>
                <a:cs typeface="Calibri"/>
              </a:rPr>
              <a:t> Semester</a:t>
            </a:r>
            <a:r>
              <a:rPr dirty="0" sz="4000" spc="-5" b="1">
                <a:latin typeface="Calibri"/>
                <a:cs typeface="Calibri"/>
              </a:rPr>
              <a:t> 2023-2024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17002" y="785571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033780"/>
            <a:ext cx="8187055" cy="33254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69875" marR="252729" indent="-245745">
              <a:lnSpc>
                <a:spcPct val="113900"/>
              </a:lnSpc>
              <a:spcBef>
                <a:spcPts val="95"/>
              </a:spcBef>
            </a:pPr>
            <a:r>
              <a:rPr dirty="0" sz="2100">
                <a:solidFill>
                  <a:srgbClr val="000066"/>
                </a:solidFill>
                <a:latin typeface="Calibri"/>
                <a:cs typeface="Calibri"/>
              </a:rPr>
              <a:t>–</a:t>
            </a:r>
            <a:r>
              <a:rPr dirty="0" sz="2100" spc="5">
                <a:solidFill>
                  <a:srgbClr val="000066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pictures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illustrations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verbal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pictures:</a:t>
            </a:r>
            <a:endParaRPr sz="2800">
              <a:latin typeface="Calibri"/>
              <a:cs typeface="Calibri"/>
            </a:endParaRPr>
          </a:p>
          <a:p>
            <a:pPr marL="269875" marR="5080" indent="-243840">
              <a:lnSpc>
                <a:spcPct val="113599"/>
              </a:lnSpc>
              <a:spcBef>
                <a:spcPts val="15"/>
              </a:spcBef>
              <a:buChar char="*"/>
              <a:tabLst>
                <a:tab pos="285750" algn="l"/>
              </a:tabLst>
            </a:pP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transcend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age,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language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barriers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differences</a:t>
            </a:r>
            <a:endParaRPr sz="2800">
              <a:latin typeface="Calibri"/>
              <a:cs typeface="Calibri"/>
            </a:endParaRPr>
          </a:p>
          <a:p>
            <a:pPr marL="285115" indent="-259715">
              <a:lnSpc>
                <a:spcPct val="100000"/>
              </a:lnSpc>
              <a:spcBef>
                <a:spcPts val="470"/>
              </a:spcBef>
              <a:buChar char="*"/>
              <a:tabLst>
                <a:tab pos="285750" algn="l"/>
              </a:tabLst>
            </a:pPr>
            <a:r>
              <a:rPr dirty="0" sz="2800" spc="-10" b="1">
                <a:latin typeface="Calibri"/>
                <a:cs typeface="Calibri"/>
              </a:rPr>
              <a:t>Address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areas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attention,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recall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adherence</a:t>
            </a:r>
            <a:endParaRPr sz="2800">
              <a:latin typeface="Calibri"/>
              <a:cs typeface="Calibri"/>
            </a:endParaRPr>
          </a:p>
          <a:p>
            <a:pPr marL="271780" marR="1311275" indent="-271780">
              <a:lnSpc>
                <a:spcPts val="3429"/>
              </a:lnSpc>
              <a:spcBef>
                <a:spcPts val="90"/>
              </a:spcBef>
              <a:buChar char="*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specific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directions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schedules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effectively.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43966"/>
            <a:ext cx="81756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670685" marR="5080" indent="-1658620">
              <a:lnSpc>
                <a:spcPts val="3460"/>
              </a:lnSpc>
              <a:spcBef>
                <a:spcPts val="535"/>
              </a:spcBef>
            </a:pPr>
            <a:r>
              <a:rPr dirty="0" sz="3200" spc="-5"/>
              <a:t>2. </a:t>
            </a:r>
            <a:r>
              <a:rPr dirty="0" sz="3200"/>
              <a:t>Action: </a:t>
            </a:r>
            <a:r>
              <a:rPr dirty="0" sz="3200" spc="-10"/>
              <a:t>(Demonstration-return </a:t>
            </a:r>
            <a:r>
              <a:rPr dirty="0" sz="3200" spc="-15"/>
              <a:t>demonstration </a:t>
            </a:r>
            <a:r>
              <a:rPr dirty="0" sz="3200" spc="-710"/>
              <a:t> </a:t>
            </a:r>
            <a:r>
              <a:rPr dirty="0" sz="3200" spc="-5"/>
              <a:t>method</a:t>
            </a:r>
            <a:r>
              <a:rPr dirty="0" sz="3200" spc="-20"/>
              <a:t> </a:t>
            </a:r>
            <a:r>
              <a:rPr dirty="0" sz="3200"/>
              <a:t>of </a:t>
            </a:r>
            <a:r>
              <a:rPr dirty="0" sz="3200" spc="-10"/>
              <a:t>teaching)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36193" y="1567687"/>
            <a:ext cx="7623175" cy="44958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223520" indent="-172720">
              <a:lnSpc>
                <a:spcPts val="3020"/>
              </a:lnSpc>
              <a:spcBef>
                <a:spcPts val="480"/>
              </a:spcBef>
              <a:buSzPct val="96428"/>
              <a:buFont typeface="Symbol"/>
              <a:buChar char=""/>
              <a:tabLst>
                <a:tab pos="185420" algn="l"/>
              </a:tabLst>
            </a:pPr>
            <a:r>
              <a:rPr dirty="0" sz="2800" spc="-10" b="1" i="1">
                <a:latin typeface="Calibri"/>
                <a:cs typeface="Calibri"/>
              </a:rPr>
              <a:t>Demonstration</a:t>
            </a:r>
            <a:r>
              <a:rPr dirty="0" sz="2800" spc="30" b="1" i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shown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particular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algn="just" marL="184785" marR="5080" indent="-172720">
              <a:lnSpc>
                <a:spcPts val="3020"/>
              </a:lnSpc>
              <a:buSzPct val="96428"/>
              <a:buFont typeface="Symbol"/>
              <a:buChar char=""/>
              <a:tabLst>
                <a:tab pos="185420" algn="l"/>
              </a:tabLst>
            </a:pPr>
            <a:r>
              <a:rPr dirty="0" sz="2800" spc="-15" b="1" i="1">
                <a:latin typeface="Calibri"/>
                <a:cs typeface="Calibri"/>
              </a:rPr>
              <a:t>Return </a:t>
            </a:r>
            <a:r>
              <a:rPr dirty="0" sz="2800" spc="-10" b="1" i="1">
                <a:latin typeface="Calibri"/>
                <a:cs typeface="Calibri"/>
              </a:rPr>
              <a:t>demonstration </a:t>
            </a:r>
            <a:r>
              <a:rPr dirty="0" sz="2800" spc="-5" b="1">
                <a:latin typeface="Calibri"/>
                <a:cs typeface="Calibri"/>
              </a:rPr>
              <a:t>is the </a:t>
            </a:r>
            <a:r>
              <a:rPr dirty="0" sz="2800" spc="-10" b="1">
                <a:latin typeface="Calibri"/>
                <a:cs typeface="Calibri"/>
              </a:rPr>
              <a:t>method by </a:t>
            </a:r>
            <a:r>
              <a:rPr dirty="0" sz="2800" spc="-5" b="1">
                <a:latin typeface="Calibri"/>
                <a:cs typeface="Calibri"/>
              </a:rPr>
              <a:t>which 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 </a:t>
            </a:r>
            <a:r>
              <a:rPr dirty="0" sz="2800" spc="-20" b="1">
                <a:latin typeface="Calibri"/>
                <a:cs typeface="Calibri"/>
              </a:rPr>
              <a:t>attempts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perform </a:t>
            </a:r>
            <a:r>
              <a:rPr dirty="0" sz="2800" spc="-5" b="1">
                <a:latin typeface="Calibri"/>
                <a:cs typeface="Calibri"/>
              </a:rPr>
              <a:t>the skill </a:t>
            </a:r>
            <a:r>
              <a:rPr dirty="0" sz="2800" spc="-10" b="1">
                <a:latin typeface="Calibri"/>
                <a:cs typeface="Calibri"/>
              </a:rPr>
              <a:t>with cues from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algn="just" marL="184785" marR="374015" indent="-172720">
              <a:lnSpc>
                <a:spcPct val="90000"/>
              </a:lnSpc>
              <a:buSzPct val="96428"/>
              <a:buFont typeface="Symbol"/>
              <a:buChar char=""/>
              <a:tabLst>
                <a:tab pos="185420" algn="l"/>
              </a:tabLst>
            </a:pPr>
            <a:r>
              <a:rPr dirty="0" sz="2800" spc="-15" b="1" i="1">
                <a:latin typeface="Calibri"/>
                <a:cs typeface="Calibri"/>
              </a:rPr>
              <a:t>Return </a:t>
            </a:r>
            <a:r>
              <a:rPr dirty="0" sz="2800" spc="-10" b="1" i="1">
                <a:latin typeface="Calibri"/>
                <a:cs typeface="Calibri"/>
              </a:rPr>
              <a:t>demonstration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5" b="1">
                <a:latin typeface="Calibri"/>
                <a:cs typeface="Calibri"/>
              </a:rPr>
              <a:t>be the </a:t>
            </a:r>
            <a:r>
              <a:rPr dirty="0" sz="2800" spc="-15" b="1">
                <a:latin typeface="Calibri"/>
                <a:cs typeface="Calibri"/>
              </a:rPr>
              <a:t>most effective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means of </a:t>
            </a:r>
            <a:r>
              <a:rPr dirty="0" sz="2800" spc="-15" b="1">
                <a:latin typeface="Calibri"/>
                <a:cs typeface="Calibri"/>
              </a:rPr>
              <a:t>accurately </a:t>
            </a:r>
            <a:r>
              <a:rPr dirty="0" sz="2800" spc="-20" b="1">
                <a:latin typeface="Calibri"/>
                <a:cs typeface="Calibri"/>
              </a:rPr>
              <a:t>relaying </a:t>
            </a:r>
            <a:r>
              <a:rPr dirty="0" sz="2800" spc="-5" b="1">
                <a:latin typeface="Calibri"/>
                <a:cs typeface="Calibri"/>
              </a:rPr>
              <a:t>and measuring 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impact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7042" y="1039113"/>
            <a:ext cx="8055609" cy="491109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07314" marR="499109">
              <a:lnSpc>
                <a:spcPts val="3020"/>
              </a:lnSpc>
              <a:spcBef>
                <a:spcPts val="480"/>
              </a:spcBef>
            </a:pPr>
            <a:r>
              <a:rPr dirty="0" sz="2800" spc="-12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consider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Prior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giving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procedure,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sequential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steps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involved,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them.</a:t>
            </a:r>
            <a:endParaRPr sz="2800">
              <a:latin typeface="Calibri"/>
              <a:cs typeface="Calibri"/>
            </a:endParaRPr>
          </a:p>
          <a:p>
            <a:pPr marL="184785" marR="37719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Equipment</a:t>
            </a:r>
            <a:r>
              <a:rPr dirty="0" sz="2800" spc="-5" b="1">
                <a:latin typeface="Calibri"/>
                <a:cs typeface="Calibri"/>
              </a:rPr>
              <a:t> should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tested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before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ensure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complete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working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order.</a:t>
            </a:r>
            <a:endParaRPr sz="2800">
              <a:latin typeface="Calibri"/>
              <a:cs typeface="Calibri"/>
            </a:endParaRPr>
          </a:p>
          <a:p>
            <a:pPr marL="184785" marR="221615" indent="-172720">
              <a:lnSpc>
                <a:spcPct val="90000"/>
              </a:lnSpc>
              <a:spcBef>
                <a:spcPts val="7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effective,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clearly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steps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taught.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47217" y="1308938"/>
            <a:ext cx="8058150" cy="3729354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enhanced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slowing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actual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timing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demonstration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exaggerating</a:t>
            </a:r>
            <a:r>
              <a:rPr dirty="0" u="heavy" sz="2800" spc="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some of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steps</a:t>
            </a:r>
            <a:r>
              <a:rPr dirty="0" sz="2800" spc="-20" b="1">
                <a:latin typeface="Calibri"/>
                <a:cs typeface="Calibri"/>
              </a:rPr>
              <a:t>,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breaking</a:t>
            </a:r>
            <a:r>
              <a:rPr dirty="0" u="heavy" sz="2800" spc="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lengthy</a:t>
            </a:r>
            <a:r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procedure</a:t>
            </a:r>
            <a:r>
              <a:rPr dirty="0" u="heavy" sz="2800" spc="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into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series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shorter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steps.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algn="just" marL="184785" marR="49403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In the </a:t>
            </a:r>
            <a:r>
              <a:rPr dirty="0" sz="2800" spc="-10" b="1">
                <a:latin typeface="Calibri"/>
                <a:cs typeface="Calibri"/>
              </a:rPr>
              <a:t>process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demonstration, </a:t>
            </a:r>
            <a:r>
              <a:rPr dirty="0" sz="2800" spc="-5" b="1">
                <a:latin typeface="Calibri"/>
                <a:cs typeface="Calibri"/>
              </a:rPr>
              <a:t>it is </a:t>
            </a:r>
            <a:r>
              <a:rPr dirty="0" sz="2800" spc="-10" b="1">
                <a:latin typeface="Calibri"/>
                <a:cs typeface="Calibri"/>
              </a:rPr>
              <a:t>important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explain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why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 </a:t>
            </a:r>
            <a:r>
              <a:rPr dirty="0" sz="2800" spc="-25" b="1">
                <a:latin typeface="Calibri"/>
                <a:cs typeface="Calibri"/>
              </a:rPr>
              <a:t>step </a:t>
            </a:r>
            <a:r>
              <a:rPr dirty="0" sz="2800" spc="-5" b="1">
                <a:latin typeface="Calibri"/>
                <a:cs typeface="Calibri"/>
              </a:rPr>
              <a:t>needs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10" b="1">
                <a:latin typeface="Calibri"/>
                <a:cs typeface="Calibri"/>
              </a:rPr>
              <a:t>carried </a:t>
            </a:r>
            <a:r>
              <a:rPr dirty="0" sz="2800" spc="-5" b="1">
                <a:latin typeface="Calibri"/>
                <a:cs typeface="Calibri"/>
              </a:rPr>
              <a:t>out in 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certain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manner.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1093469"/>
            <a:ext cx="8052434" cy="426593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84785" marR="9398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flawless,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advantage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mistake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show </a:t>
            </a:r>
            <a:r>
              <a:rPr dirty="0" sz="2800" spc="-10" b="1">
                <a:latin typeface="Calibri"/>
                <a:cs typeface="Calibri"/>
              </a:rPr>
              <a:t>how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error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handled.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However,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mistakes 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disrupt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image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forming.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1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1300" algn="l"/>
              </a:tabLst>
            </a:pPr>
            <a:r>
              <a:rPr dirty="0" sz="2800" spc="-20" b="1">
                <a:latin typeface="Calibri"/>
                <a:cs typeface="Calibri"/>
              </a:rPr>
              <a:t>Reinforce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key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correct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inaccuracies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algn="just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When </a:t>
            </a:r>
            <a:r>
              <a:rPr dirty="0" sz="2800" spc="-15" b="1">
                <a:latin typeface="Calibri"/>
                <a:cs typeface="Calibri"/>
              </a:rPr>
              <a:t>demonstrating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5" b="1">
                <a:latin typeface="Calibri"/>
                <a:cs typeface="Calibri"/>
              </a:rPr>
              <a:t>psychomotor </a:t>
            </a:r>
            <a:r>
              <a:rPr dirty="0" sz="2800" spc="-5" b="1">
                <a:latin typeface="Calibri"/>
                <a:cs typeface="Calibri"/>
              </a:rPr>
              <a:t>skill, if possible,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 with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exact </a:t>
            </a:r>
            <a:r>
              <a:rPr dirty="0" sz="2800" spc="-10" b="1">
                <a:latin typeface="Calibri"/>
                <a:cs typeface="Calibri"/>
              </a:rPr>
              <a:t>equipment that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client will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9422" y="1040130"/>
            <a:ext cx="7225665" cy="454596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29209" marR="5080">
              <a:lnSpc>
                <a:spcPts val="2810"/>
              </a:lnSpc>
              <a:spcBef>
                <a:spcPts val="455"/>
              </a:spcBef>
              <a:tabLst>
                <a:tab pos="4486910" algn="l"/>
                <a:tab pos="6755130" algn="l"/>
              </a:tabLst>
            </a:pPr>
            <a:r>
              <a:rPr dirty="0" sz="2600" spc="-35" b="1">
                <a:latin typeface="Calibri"/>
                <a:cs typeface="Calibri"/>
              </a:rPr>
              <a:t>F</a:t>
            </a:r>
            <a:r>
              <a:rPr dirty="0" sz="2600" b="1">
                <a:latin typeface="Calibri"/>
                <a:cs typeface="Calibri"/>
              </a:rPr>
              <a:t>or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0" b="1">
                <a:latin typeface="Calibri"/>
                <a:cs typeface="Calibri"/>
              </a:rPr>
              <a:t>h</a:t>
            </a:r>
            <a:r>
              <a:rPr dirty="0" sz="2600" b="1">
                <a:latin typeface="Calibri"/>
                <a:cs typeface="Calibri"/>
              </a:rPr>
              <a:t>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clie</a:t>
            </a:r>
            <a:r>
              <a:rPr dirty="0" sz="2600" spc="-45" b="1">
                <a:latin typeface="Calibri"/>
                <a:cs typeface="Calibri"/>
              </a:rPr>
              <a:t>n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t</a:t>
            </a:r>
            <a:r>
              <a:rPr dirty="0" sz="2600" b="1">
                <a:latin typeface="Calibri"/>
                <a:cs typeface="Calibri"/>
              </a:rPr>
              <a:t>o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</a:t>
            </a:r>
            <a:r>
              <a:rPr dirty="0" sz="2600" spc="-10" b="1">
                <a:latin typeface="Calibri"/>
                <a:cs typeface="Calibri"/>
              </a:rPr>
              <a:t>e</a:t>
            </a:r>
            <a:r>
              <a:rPr dirty="0" sz="2600" spc="-5" b="1">
                <a:latin typeface="Calibri"/>
                <a:cs typeface="Calibri"/>
              </a:rPr>
              <a:t>r</a:t>
            </a:r>
            <a:r>
              <a:rPr dirty="0" sz="2600" spc="-35" b="1">
                <a:latin typeface="Calibri"/>
                <a:cs typeface="Calibri"/>
              </a:rPr>
              <a:t>f</a:t>
            </a:r>
            <a:r>
              <a:rPr dirty="0" sz="2600" b="1">
                <a:latin typeface="Calibri"/>
                <a:cs typeface="Calibri"/>
              </a:rPr>
              <a:t>orm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r</a:t>
            </a:r>
            <a:r>
              <a:rPr dirty="0" sz="2600" spc="-15" b="1">
                <a:latin typeface="Calibri"/>
                <a:cs typeface="Calibri"/>
              </a:rPr>
              <a:t>e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0" b="1">
                <a:latin typeface="Calibri"/>
                <a:cs typeface="Calibri"/>
              </a:rPr>
              <a:t>u</a:t>
            </a:r>
            <a:r>
              <a:rPr dirty="0" sz="2600" spc="-5" b="1">
                <a:latin typeface="Calibri"/>
                <a:cs typeface="Calibri"/>
              </a:rPr>
              <a:t>r</a:t>
            </a:r>
            <a:r>
              <a:rPr dirty="0" sz="2600" b="1">
                <a:latin typeface="Calibri"/>
                <a:cs typeface="Calibri"/>
              </a:rPr>
              <a:t>n</a:t>
            </a:r>
            <a:r>
              <a:rPr dirty="0" sz="2600" b="1">
                <a:latin typeface="Calibri"/>
                <a:cs typeface="Calibri"/>
              </a:rPr>
              <a:t>	</a:t>
            </a:r>
            <a:r>
              <a:rPr dirty="0" sz="2600" b="1">
                <a:latin typeface="Calibri"/>
                <a:cs typeface="Calibri"/>
              </a:rPr>
              <a:t>demon</a:t>
            </a:r>
            <a:r>
              <a:rPr dirty="0" sz="2600" spc="-20" b="1">
                <a:latin typeface="Calibri"/>
                <a:cs typeface="Calibri"/>
              </a:rPr>
              <a:t>s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65" b="1">
                <a:latin typeface="Calibri"/>
                <a:cs typeface="Calibri"/>
              </a:rPr>
              <a:t>r</a:t>
            </a:r>
            <a:r>
              <a:rPr dirty="0" sz="2600" spc="-30" b="1">
                <a:latin typeface="Calibri"/>
                <a:cs typeface="Calibri"/>
              </a:rPr>
              <a:t>a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0" b="1">
                <a:latin typeface="Calibri"/>
                <a:cs typeface="Calibri"/>
              </a:rPr>
              <a:t>i</a:t>
            </a:r>
            <a:r>
              <a:rPr dirty="0" sz="2600" b="1">
                <a:latin typeface="Calibri"/>
                <a:cs typeface="Calibri"/>
              </a:rPr>
              <a:t>on,</a:t>
            </a:r>
            <a:r>
              <a:rPr dirty="0" sz="2600" b="1">
                <a:latin typeface="Calibri"/>
                <a:cs typeface="Calibri"/>
              </a:rPr>
              <a:t>	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5" b="1">
                <a:latin typeface="Calibri"/>
                <a:cs typeface="Calibri"/>
              </a:rPr>
              <a:t>h</a:t>
            </a:r>
            <a:r>
              <a:rPr dirty="0" sz="2600" b="1">
                <a:latin typeface="Calibri"/>
                <a:cs typeface="Calibri"/>
              </a:rPr>
              <a:t>e  </a:t>
            </a:r>
            <a:r>
              <a:rPr dirty="0" sz="2600" spc="-5" b="1">
                <a:latin typeface="Calibri"/>
                <a:cs typeface="Calibri"/>
              </a:rPr>
              <a:t>following</a:t>
            </a:r>
            <a:r>
              <a:rPr dirty="0" sz="2600" spc="-20" b="1">
                <a:latin typeface="Calibri"/>
                <a:cs typeface="Calibri"/>
              </a:rPr>
              <a:t> have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b="1">
                <a:latin typeface="Calibri"/>
                <a:cs typeface="Calibri"/>
              </a:rPr>
              <a:t> be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considered:</a:t>
            </a:r>
            <a:endParaRPr sz="2600">
              <a:latin typeface="Calibri"/>
              <a:cs typeface="Calibri"/>
            </a:endParaRPr>
          </a:p>
          <a:p>
            <a:pPr marL="161925" marR="140970" indent="-149860">
              <a:lnSpc>
                <a:spcPct val="150000"/>
              </a:lnSpc>
              <a:spcBef>
                <a:spcPts val="1530"/>
              </a:spcBef>
              <a:buSzPct val="92307"/>
              <a:buFont typeface="Calibri"/>
              <a:buChar char="•"/>
              <a:tabLst>
                <a:tab pos="233679" algn="l"/>
              </a:tabLst>
            </a:pPr>
            <a:r>
              <a:rPr dirty="0" sz="2600" spc="-10" b="1">
                <a:latin typeface="Calibri"/>
                <a:cs typeface="Calibri"/>
              </a:rPr>
              <a:t>Return demonstration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should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-5" b="1">
                <a:latin typeface="Calibri"/>
                <a:cs typeface="Calibri"/>
              </a:rPr>
              <a:t> planned</a:t>
            </a:r>
            <a:r>
              <a:rPr dirty="0" sz="2600" spc="3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 </a:t>
            </a:r>
            <a:r>
              <a:rPr dirty="0" sz="2600" b="1">
                <a:latin typeface="Calibri"/>
                <a:cs typeface="Calibri"/>
              </a:rPr>
              <a:t>occur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close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b="1">
                <a:latin typeface="Calibri"/>
                <a:cs typeface="Calibri"/>
              </a:rPr>
              <a:t> when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 </a:t>
            </a:r>
            <a:r>
              <a:rPr dirty="0" sz="2600" spc="-10" b="1">
                <a:latin typeface="Calibri"/>
                <a:cs typeface="Calibri"/>
              </a:rPr>
              <a:t>demonstration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was given.</a:t>
            </a:r>
            <a:endParaRPr sz="2600">
              <a:latin typeface="Calibri"/>
              <a:cs typeface="Calibri"/>
            </a:endParaRPr>
          </a:p>
          <a:p>
            <a:pPr marL="161925" marR="144145" indent="-149860">
              <a:lnSpc>
                <a:spcPct val="150000"/>
              </a:lnSpc>
              <a:buFont typeface="Calibri"/>
              <a:buChar char="•"/>
              <a:tabLst>
                <a:tab pos="252095" algn="l"/>
                <a:tab pos="6252845" algn="l"/>
                <a:tab pos="6508115" algn="l"/>
              </a:tabLst>
            </a:pP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with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demonstration,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equipment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for 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r</a:t>
            </a:r>
            <a:r>
              <a:rPr dirty="0" sz="2600" spc="-20" b="1">
                <a:latin typeface="Calibri"/>
                <a:cs typeface="Calibri"/>
              </a:rPr>
              <a:t>e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5" b="1">
                <a:latin typeface="Calibri"/>
                <a:cs typeface="Calibri"/>
              </a:rPr>
              <a:t>u</a:t>
            </a:r>
            <a:r>
              <a:rPr dirty="0" sz="2600" spc="-5" b="1">
                <a:latin typeface="Calibri"/>
                <a:cs typeface="Calibri"/>
              </a:rPr>
              <a:t>r</a:t>
            </a:r>
            <a:r>
              <a:rPr dirty="0" sz="2600" b="1">
                <a:latin typeface="Calibri"/>
                <a:cs typeface="Calibri"/>
              </a:rPr>
              <a:t>n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</a:t>
            </a:r>
            <a:r>
              <a:rPr dirty="0" sz="2600" spc="-10" b="1">
                <a:latin typeface="Calibri"/>
                <a:cs typeface="Calibri"/>
              </a:rPr>
              <a:t>e</a:t>
            </a:r>
            <a:r>
              <a:rPr dirty="0" sz="2600" spc="-5" b="1">
                <a:latin typeface="Calibri"/>
                <a:cs typeface="Calibri"/>
              </a:rPr>
              <a:t>mon</a:t>
            </a:r>
            <a:r>
              <a:rPr dirty="0" sz="2600" spc="-25" b="1">
                <a:latin typeface="Calibri"/>
                <a:cs typeface="Calibri"/>
              </a:rPr>
              <a:t>s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65" b="1">
                <a:latin typeface="Calibri"/>
                <a:cs typeface="Calibri"/>
              </a:rPr>
              <a:t>r</a:t>
            </a:r>
            <a:r>
              <a:rPr dirty="0" sz="2600" spc="-30" b="1">
                <a:latin typeface="Calibri"/>
                <a:cs typeface="Calibri"/>
              </a:rPr>
              <a:t>a</a:t>
            </a:r>
            <a:r>
              <a:rPr dirty="0" sz="2600" b="1">
                <a:latin typeface="Calibri"/>
                <a:cs typeface="Calibri"/>
              </a:rPr>
              <a:t>t</a:t>
            </a:r>
            <a:r>
              <a:rPr dirty="0" sz="2600" spc="-10" b="1">
                <a:latin typeface="Calibri"/>
                <a:cs typeface="Calibri"/>
              </a:rPr>
              <a:t>i</a:t>
            </a:r>
            <a:r>
              <a:rPr dirty="0" sz="2600" b="1">
                <a:latin typeface="Calibri"/>
                <a:cs typeface="Calibri"/>
              </a:rPr>
              <a:t>on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n</a:t>
            </a:r>
            <a:r>
              <a:rPr dirty="0" sz="2600" spc="-5" b="1">
                <a:latin typeface="Calibri"/>
                <a:cs typeface="Calibri"/>
              </a:rPr>
              <a:t>ee</a:t>
            </a:r>
            <a:r>
              <a:rPr dirty="0" sz="2600" spc="-15" b="1">
                <a:latin typeface="Calibri"/>
                <a:cs typeface="Calibri"/>
              </a:rPr>
              <a:t>d</a:t>
            </a:r>
            <a:r>
              <a:rPr dirty="0" sz="2600" b="1">
                <a:latin typeface="Calibri"/>
                <a:cs typeface="Calibri"/>
              </a:rPr>
              <a:t>s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t</a:t>
            </a:r>
            <a:r>
              <a:rPr dirty="0" sz="2600" b="1">
                <a:latin typeface="Calibri"/>
                <a:cs typeface="Calibri"/>
              </a:rPr>
              <a:t>o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45" b="1">
                <a:latin typeface="Calibri"/>
                <a:cs typeface="Calibri"/>
              </a:rPr>
              <a:t>e</a:t>
            </a:r>
            <a:r>
              <a:rPr dirty="0" sz="2600" spc="-35" b="1">
                <a:latin typeface="Calibri"/>
                <a:cs typeface="Calibri"/>
              </a:rPr>
              <a:t>x</a:t>
            </a:r>
            <a:r>
              <a:rPr dirty="0" sz="2600" b="1">
                <a:latin typeface="Calibri"/>
                <a:cs typeface="Calibri"/>
              </a:rPr>
              <a:t>act</a:t>
            </a:r>
            <a:r>
              <a:rPr dirty="0" sz="2600" spc="-10" b="1">
                <a:latin typeface="Calibri"/>
                <a:cs typeface="Calibri"/>
              </a:rPr>
              <a:t>l</a:t>
            </a:r>
            <a:r>
              <a:rPr dirty="0" sz="2600" b="1">
                <a:latin typeface="Calibri"/>
                <a:cs typeface="Calibri"/>
              </a:rPr>
              <a:t>y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</a:t>
            </a:r>
            <a:r>
              <a:rPr dirty="0" sz="2600" spc="-25" b="1">
                <a:latin typeface="Calibri"/>
                <a:cs typeface="Calibri"/>
              </a:rPr>
              <a:t>a</a:t>
            </a:r>
            <a:r>
              <a:rPr dirty="0" sz="2600" spc="-45" b="1">
                <a:latin typeface="Calibri"/>
                <a:cs typeface="Calibri"/>
              </a:rPr>
              <a:t>t</a:t>
            </a:r>
            <a:r>
              <a:rPr dirty="0" sz="2600" spc="-5" b="1">
                <a:latin typeface="Calibri"/>
                <a:cs typeface="Calibri"/>
              </a:rPr>
              <a:t>c</a:t>
            </a:r>
            <a:r>
              <a:rPr dirty="0" sz="2600" b="1">
                <a:latin typeface="Calibri"/>
                <a:cs typeface="Calibri"/>
              </a:rPr>
              <a:t>h</a:t>
            </a:r>
            <a:r>
              <a:rPr dirty="0" sz="2600" b="1">
                <a:latin typeface="Calibri"/>
                <a:cs typeface="Calibri"/>
              </a:rPr>
              <a:t>	</a:t>
            </a:r>
            <a:r>
              <a:rPr dirty="0" sz="2600" spc="-10" b="1">
                <a:latin typeface="Calibri"/>
                <a:cs typeface="Calibri"/>
              </a:rPr>
              <a:t>t</a:t>
            </a:r>
            <a:r>
              <a:rPr dirty="0" sz="2600" b="1">
                <a:latin typeface="Calibri"/>
                <a:cs typeface="Calibri"/>
              </a:rPr>
              <a:t>h</a:t>
            </a:r>
            <a:r>
              <a:rPr dirty="0" sz="2600" spc="-40" b="1">
                <a:latin typeface="Calibri"/>
                <a:cs typeface="Calibri"/>
              </a:rPr>
              <a:t>a</a:t>
            </a:r>
            <a:r>
              <a:rPr dirty="0" sz="2600" b="1">
                <a:latin typeface="Calibri"/>
                <a:cs typeface="Calibri"/>
              </a:rPr>
              <a:t>t  </a:t>
            </a:r>
            <a:r>
              <a:rPr dirty="0" sz="2600" b="1">
                <a:latin typeface="Calibri"/>
                <a:cs typeface="Calibri"/>
              </a:rPr>
              <a:t>used </a:t>
            </a:r>
            <a:r>
              <a:rPr dirty="0" sz="2600" spc="-10" b="1">
                <a:latin typeface="Calibri"/>
                <a:cs typeface="Calibri"/>
              </a:rPr>
              <a:t>by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nurse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educator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is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expected	to </a:t>
            </a:r>
            <a:r>
              <a:rPr dirty="0" sz="2600" b="1">
                <a:latin typeface="Calibri"/>
                <a:cs typeface="Calibri"/>
              </a:rPr>
              <a:t>be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used</a:t>
            </a:r>
            <a:r>
              <a:rPr dirty="0" sz="2600" spc="-10" b="1">
                <a:latin typeface="Calibri"/>
                <a:cs typeface="Calibri"/>
              </a:rPr>
              <a:t> by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03987"/>
            <a:ext cx="8197215" cy="5970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15494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600" b="1">
                <a:latin typeface="Calibri"/>
                <a:cs typeface="Calibri"/>
              </a:rPr>
              <a:t>It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may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necessary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reduce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client’s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anxiety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prior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beginning</a:t>
            </a:r>
            <a:r>
              <a:rPr dirty="0" sz="2600" spc="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his/her </a:t>
            </a:r>
            <a:r>
              <a:rPr dirty="0" sz="2600" spc="-5" b="1">
                <a:latin typeface="Calibri"/>
                <a:cs typeface="Calibri"/>
              </a:rPr>
              <a:t>performance.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This could</a:t>
            </a:r>
            <a:r>
              <a:rPr dirty="0" sz="2600" b="1">
                <a:latin typeface="Calibri"/>
                <a:cs typeface="Calibri"/>
              </a:rPr>
              <a:t> be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accomplished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through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following:</a:t>
            </a:r>
            <a:endParaRPr sz="2600">
              <a:latin typeface="Calibri"/>
              <a:cs typeface="Calibri"/>
            </a:endParaRPr>
          </a:p>
          <a:p>
            <a:pPr marL="610235" marR="5080" indent="-224790">
              <a:lnSpc>
                <a:spcPct val="150000"/>
              </a:lnSpc>
              <a:tabLst>
                <a:tab pos="635635" algn="l"/>
              </a:tabLst>
            </a:pPr>
            <a:r>
              <a:rPr dirty="0" sz="2600" b="1">
                <a:latin typeface="Calibri"/>
                <a:cs typeface="Calibri"/>
              </a:rPr>
              <a:t>-		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nurse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educator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presents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herself/himself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 </a:t>
            </a:r>
            <a:r>
              <a:rPr dirty="0" sz="2600" spc="-5" b="1">
                <a:latin typeface="Calibri"/>
                <a:cs typeface="Calibri"/>
              </a:rPr>
              <a:t>coach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 not an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evaluator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so </a:t>
            </a:r>
            <a:r>
              <a:rPr dirty="0" sz="2600" spc="-5" b="1">
                <a:latin typeface="Calibri"/>
                <a:cs typeface="Calibri"/>
              </a:rPr>
              <a:t>the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will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-5" b="1">
                <a:latin typeface="Calibri"/>
                <a:cs typeface="Calibri"/>
              </a:rPr>
              <a:t> more 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comfortable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attempting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practice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 </a:t>
            </a:r>
            <a:r>
              <a:rPr dirty="0" sz="2600" spc="-5" b="1">
                <a:latin typeface="Calibri"/>
                <a:cs typeface="Calibri"/>
              </a:rPr>
              <a:t>new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skill.</a:t>
            </a:r>
            <a:endParaRPr sz="2600">
              <a:latin typeface="Calibri"/>
              <a:cs typeface="Calibri"/>
            </a:endParaRPr>
          </a:p>
          <a:p>
            <a:pPr lvl="1" marL="610235" marR="989965" indent="-299085">
              <a:lnSpc>
                <a:spcPts val="4680"/>
              </a:lnSpc>
              <a:spcBef>
                <a:spcPts val="415"/>
              </a:spcBef>
              <a:buFont typeface="Calibri"/>
              <a:buChar char="-"/>
              <a:tabLst>
                <a:tab pos="635635" algn="l"/>
                <a:tab pos="636905" algn="l"/>
                <a:tab pos="1598930" algn="l"/>
              </a:tabLst>
            </a:pPr>
            <a:r>
              <a:rPr dirty="0"/>
              <a:t>	</a:t>
            </a:r>
            <a:r>
              <a:rPr dirty="0" sz="2600" spc="-5" b="1">
                <a:latin typeface="Calibri"/>
                <a:cs typeface="Calibri"/>
              </a:rPr>
              <a:t>Stress	the </a:t>
            </a:r>
            <a:r>
              <a:rPr dirty="0" sz="2600" spc="-10" b="1">
                <a:latin typeface="Calibri"/>
                <a:cs typeface="Calibri"/>
              </a:rPr>
              <a:t>fact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that</a:t>
            </a:r>
            <a:r>
              <a:rPr dirty="0" sz="2600" b="1">
                <a:latin typeface="Calibri"/>
                <a:cs typeface="Calibri"/>
              </a:rPr>
              <a:t> it </a:t>
            </a:r>
            <a:r>
              <a:rPr dirty="0" sz="2600" spc="-5" b="1">
                <a:latin typeface="Calibri"/>
                <a:cs typeface="Calibri"/>
              </a:rPr>
              <a:t>is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expected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that</a:t>
            </a:r>
            <a:r>
              <a:rPr dirty="0" sz="2600" b="1">
                <a:latin typeface="Calibri"/>
                <a:cs typeface="Calibri"/>
              </a:rPr>
              <a:t> the </a:t>
            </a:r>
            <a:r>
              <a:rPr dirty="0" sz="2600" spc="-5" b="1">
                <a:latin typeface="Calibri"/>
                <a:cs typeface="Calibri"/>
              </a:rPr>
              <a:t>initial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performance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will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not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 </a:t>
            </a:r>
            <a:r>
              <a:rPr dirty="0" sz="2600" spc="-10" b="1">
                <a:latin typeface="Calibri"/>
                <a:cs typeface="Calibri"/>
              </a:rPr>
              <a:t>perfect</a:t>
            </a:r>
            <a:endParaRPr sz="2600">
              <a:latin typeface="Calibri"/>
              <a:cs typeface="Calibri"/>
            </a:endParaRPr>
          </a:p>
          <a:p>
            <a:pPr lvl="1" marL="584200" marR="390525" indent="-273685">
              <a:lnSpc>
                <a:spcPts val="4680"/>
              </a:lnSpc>
              <a:buChar char="-"/>
              <a:tabLst>
                <a:tab pos="561340" algn="l"/>
                <a:tab pos="561975" algn="l"/>
              </a:tabLst>
            </a:pPr>
            <a:r>
              <a:rPr dirty="0" sz="2600" b="1">
                <a:latin typeface="Calibri"/>
                <a:cs typeface="Calibri"/>
              </a:rPr>
              <a:t>Allow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manipulate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equipment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before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he/she</a:t>
            </a:r>
            <a:r>
              <a:rPr dirty="0" sz="2600" b="1">
                <a:latin typeface="Calibri"/>
                <a:cs typeface="Calibri"/>
              </a:rPr>
              <a:t> uses it.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865606"/>
            <a:ext cx="7623809" cy="478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32105" algn="l"/>
                <a:tab pos="332740" algn="l"/>
              </a:tabLst>
            </a:pPr>
            <a:r>
              <a:rPr dirty="0" sz="2600" spc="-5" b="1">
                <a:latin typeface="Calibri"/>
                <a:cs typeface="Calibri"/>
              </a:rPr>
              <a:t>When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is giving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5" b="1">
                <a:latin typeface="Calibri"/>
                <a:cs typeface="Calibri"/>
              </a:rPr>
              <a:t> return demonstration,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nurse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should </a:t>
            </a:r>
            <a:r>
              <a:rPr dirty="0" sz="2600" spc="-5" b="1">
                <a:latin typeface="Calibri"/>
                <a:cs typeface="Calibri"/>
              </a:rPr>
              <a:t>remain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silent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except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for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offering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cues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when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necessary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 </a:t>
            </a:r>
            <a:r>
              <a:rPr dirty="0" sz="2600" spc="-5" b="1">
                <a:latin typeface="Calibri"/>
                <a:cs typeface="Calibri"/>
              </a:rPr>
              <a:t>briefly</a:t>
            </a:r>
            <a:r>
              <a:rPr dirty="0" sz="2600" spc="3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answering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questions.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Calibri"/>
              <a:cs typeface="Calibri"/>
            </a:endParaRPr>
          </a:p>
          <a:p>
            <a:pPr marL="332740" marR="56515" indent="-96520">
              <a:lnSpc>
                <a:spcPct val="150100"/>
              </a:lnSpc>
            </a:pPr>
            <a:r>
              <a:rPr dirty="0" sz="2600" spc="-5" b="1">
                <a:latin typeface="Calibri"/>
                <a:cs typeface="Calibri"/>
              </a:rPr>
              <a:t>Casual</a:t>
            </a:r>
            <a:r>
              <a:rPr dirty="0" sz="2600" spc="-15" b="1">
                <a:latin typeface="Calibri"/>
                <a:cs typeface="Calibri"/>
              </a:rPr>
              <a:t> conversation</a:t>
            </a:r>
            <a:r>
              <a:rPr dirty="0" sz="2600" b="1">
                <a:latin typeface="Calibri"/>
                <a:cs typeface="Calibri"/>
              </a:rPr>
              <a:t> or </a:t>
            </a:r>
            <a:r>
              <a:rPr dirty="0" sz="2600" spc="-5" b="1">
                <a:latin typeface="Calibri"/>
                <a:cs typeface="Calibri"/>
              </a:rPr>
              <a:t>asking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questions</a:t>
            </a:r>
            <a:r>
              <a:rPr dirty="0" sz="2600" b="1">
                <a:latin typeface="Calibri"/>
                <a:cs typeface="Calibri"/>
              </a:rPr>
              <a:t> should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avoided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because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they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serve</a:t>
            </a:r>
            <a:r>
              <a:rPr dirty="0" sz="2600" spc="-15" b="1">
                <a:latin typeface="Calibri"/>
                <a:cs typeface="Calibri"/>
              </a:rPr>
              <a:t> 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interrupt</a:t>
            </a:r>
            <a:r>
              <a:rPr dirty="0" sz="2600" spc="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client’s 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thought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processes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interfere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with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efforts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focus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</a:t>
            </a:r>
            <a:r>
              <a:rPr dirty="0" sz="2600" spc="-5" b="1">
                <a:latin typeface="Calibri"/>
                <a:cs typeface="Calibri"/>
              </a:rPr>
              <a:t> performing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procedure</a:t>
            </a:r>
            <a:r>
              <a:rPr dirty="0" sz="1800" spc="-15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93851" y="886943"/>
            <a:ext cx="8018145" cy="480631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82880" marR="83820" indent="-170815">
              <a:lnSpc>
                <a:spcPct val="151600"/>
              </a:lnSpc>
              <a:spcBef>
                <a:spcPts val="145"/>
              </a:spcBef>
              <a:buSzPct val="107692"/>
              <a:buFont typeface="Arial MT"/>
              <a:buChar char="•"/>
              <a:tabLst>
                <a:tab pos="264160" algn="l"/>
              </a:tabLst>
            </a:pPr>
            <a:r>
              <a:rPr dirty="0"/>
              <a:t>	</a:t>
            </a:r>
            <a:r>
              <a:rPr dirty="0" sz="2600" spc="-5" b="1">
                <a:latin typeface="Calibri"/>
                <a:cs typeface="Calibri"/>
              </a:rPr>
              <a:t>Breaking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steps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procedure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into</a:t>
            </a:r>
            <a:r>
              <a:rPr dirty="0" sz="2600" b="1">
                <a:latin typeface="Calibri"/>
                <a:cs typeface="Calibri"/>
              </a:rPr>
              <a:t> small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increments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will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give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opportunity</a:t>
            </a:r>
            <a:r>
              <a:rPr dirty="0" sz="2600" spc="4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master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one </a:t>
            </a:r>
            <a:r>
              <a:rPr dirty="0" sz="2600" spc="-5" b="1">
                <a:latin typeface="Calibri"/>
                <a:cs typeface="Calibri"/>
              </a:rPr>
              <a:t>sequence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before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attempting</a:t>
            </a:r>
            <a:r>
              <a:rPr dirty="0" sz="2600" spc="3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next.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3800">
              <a:latin typeface="Calibri"/>
              <a:cs typeface="Calibri"/>
            </a:endParaRPr>
          </a:p>
          <a:p>
            <a:pPr marL="241300" marR="5080" indent="-228600">
              <a:lnSpc>
                <a:spcPct val="150100"/>
              </a:lnSpc>
              <a:buFont typeface="Arial MT"/>
              <a:buChar char="•"/>
              <a:tabLst>
                <a:tab pos="241300" algn="l"/>
              </a:tabLst>
            </a:pPr>
            <a:r>
              <a:rPr dirty="0" sz="2600" spc="-10" b="1">
                <a:latin typeface="Calibri"/>
                <a:cs typeface="Calibri"/>
              </a:rPr>
              <a:t>Praising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along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way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for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each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step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correctly </a:t>
            </a:r>
            <a:r>
              <a:rPr dirty="0" sz="2600" spc="-5" b="1">
                <a:latin typeface="Calibri"/>
                <a:cs typeface="Calibri"/>
              </a:rPr>
              <a:t> performed will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reinforce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behavior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give</a:t>
            </a:r>
            <a:r>
              <a:rPr dirty="0" sz="2600" b="1">
                <a:latin typeface="Calibri"/>
                <a:cs typeface="Calibri"/>
              </a:rPr>
              <a:t> the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confidence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 being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able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successfully </a:t>
            </a:r>
            <a:r>
              <a:rPr dirty="0" sz="2600" b="1">
                <a:latin typeface="Calibri"/>
                <a:cs typeface="Calibri"/>
              </a:rPr>
              <a:t>accomplish </a:t>
            </a:r>
            <a:r>
              <a:rPr dirty="0" sz="2600" spc="-5" b="1">
                <a:latin typeface="Calibri"/>
                <a:cs typeface="Calibri"/>
              </a:rPr>
              <a:t>the 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task.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65252" y="1191305"/>
            <a:ext cx="8262620" cy="306197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82880" marR="5080" indent="-170815">
              <a:lnSpc>
                <a:spcPct val="151600"/>
              </a:lnSpc>
              <a:spcBef>
                <a:spcPts val="150"/>
              </a:spcBef>
              <a:buSzPct val="107692"/>
              <a:buFont typeface="Arial MT"/>
              <a:buChar char="•"/>
              <a:tabLst>
                <a:tab pos="264160" algn="l"/>
              </a:tabLst>
            </a:pPr>
            <a:r>
              <a:rPr dirty="0"/>
              <a:t>	</a:t>
            </a:r>
            <a:r>
              <a:rPr dirty="0" sz="2600" spc="-10" b="1">
                <a:latin typeface="Calibri"/>
                <a:cs typeface="Calibri"/>
              </a:rPr>
              <a:t>Practice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should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 supervised </a:t>
            </a:r>
            <a:r>
              <a:rPr dirty="0" sz="2600" spc="-10" b="1">
                <a:latin typeface="Calibri"/>
                <a:cs typeface="Calibri"/>
              </a:rPr>
              <a:t>until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is </a:t>
            </a:r>
            <a:r>
              <a:rPr dirty="0" sz="2600" spc="-15" b="1">
                <a:latin typeface="Calibri"/>
                <a:cs typeface="Calibri"/>
              </a:rPr>
              <a:t>competent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enough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perform </a:t>
            </a:r>
            <a:r>
              <a:rPr dirty="0" sz="2600" spc="-20" b="1">
                <a:latin typeface="Calibri"/>
                <a:cs typeface="Calibri"/>
              </a:rPr>
              <a:t>steps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accurately.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Then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allow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for </a:t>
            </a:r>
            <a:r>
              <a:rPr dirty="0" sz="2600" spc="-10" b="1">
                <a:latin typeface="Calibri"/>
                <a:cs typeface="Calibri"/>
              </a:rPr>
              <a:t> independent</a:t>
            </a:r>
            <a:r>
              <a:rPr dirty="0" sz="2600" spc="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practice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increase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speed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proficiency.</a:t>
            </a:r>
            <a:endParaRPr sz="2600">
              <a:latin typeface="Calibri"/>
              <a:cs typeface="Calibri"/>
            </a:endParaRPr>
          </a:p>
          <a:p>
            <a:pPr marL="240665" marR="251460" indent="-228600">
              <a:lnSpc>
                <a:spcPts val="4940"/>
              </a:lnSpc>
              <a:spcBef>
                <a:spcPts val="10"/>
              </a:spcBef>
              <a:buFont typeface="Arial MT"/>
              <a:buChar char="•"/>
              <a:tabLst>
                <a:tab pos="315595" algn="l"/>
                <a:tab pos="316230" algn="l"/>
              </a:tabLst>
            </a:pPr>
            <a:r>
              <a:rPr dirty="0"/>
              <a:t>	</a:t>
            </a:r>
            <a:r>
              <a:rPr dirty="0" sz="2600" spc="-5" b="1">
                <a:latin typeface="Calibri"/>
                <a:cs typeface="Calibri"/>
              </a:rPr>
              <a:t>High-risk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skills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should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practiced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first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model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prior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 </a:t>
            </a:r>
            <a:r>
              <a:rPr dirty="0" sz="2600" b="1">
                <a:latin typeface="Calibri"/>
                <a:cs typeface="Calibri"/>
              </a:rPr>
              <a:t>actual </a:t>
            </a:r>
            <a:r>
              <a:rPr dirty="0" sz="2600" spc="-5" b="1">
                <a:latin typeface="Calibri"/>
                <a:cs typeface="Calibri"/>
              </a:rPr>
              <a:t>clinical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application</a:t>
            </a:r>
            <a:r>
              <a:rPr dirty="0" sz="2800" spc="-5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69821"/>
            <a:ext cx="7793990" cy="4133850"/>
          </a:xfrm>
          <a:prstGeom prst="rect">
            <a:avLst/>
          </a:prstGeom>
        </p:spPr>
        <p:txBody>
          <a:bodyPr wrap="square" lIns="0" tIns="1054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definitions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Discuss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Select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Evaluate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methods.</a:t>
            </a:r>
            <a:endParaRPr sz="2800">
              <a:latin typeface="Calibri"/>
              <a:cs typeface="Calibri"/>
            </a:endParaRPr>
          </a:p>
          <a:p>
            <a:pPr marL="184785" marR="293370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creative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enhance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effectiveness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verbal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presentations.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general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teachers.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1104" y="611123"/>
            <a:ext cx="6565900" cy="927100"/>
            <a:chOff x="451104" y="611123"/>
            <a:chExt cx="6565900" cy="927100"/>
          </a:xfrm>
        </p:grpSpPr>
        <p:sp>
          <p:nvSpPr>
            <p:cNvPr id="4" name="object 4"/>
            <p:cNvSpPr/>
            <p:nvPr/>
          </p:nvSpPr>
          <p:spPr>
            <a:xfrm>
              <a:off x="457200" y="61721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57200" y="61721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80745" y="792607"/>
            <a:ext cx="33350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110"/>
              <a:t> </a:t>
            </a:r>
            <a:r>
              <a:rPr dirty="0" sz="3200" spc="-5"/>
              <a:t>Objectives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1730755"/>
            <a:ext cx="77228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0" marR="5080" indent="-114300">
              <a:lnSpc>
                <a:spcPct val="150000"/>
              </a:lnSpc>
              <a:spcBef>
                <a:spcPts val="100"/>
              </a:spcBef>
              <a:buSzPct val="62500"/>
              <a:buFont typeface="Arial MT"/>
              <a:buChar char="•"/>
              <a:tabLst>
                <a:tab pos="170180" algn="l"/>
              </a:tabLst>
            </a:pPr>
            <a:r>
              <a:rPr dirty="0"/>
              <a:t>	</a:t>
            </a:r>
            <a:r>
              <a:rPr dirty="0" sz="2400" b="1">
                <a:latin typeface="Calibri"/>
                <a:cs typeface="Calibri"/>
              </a:rPr>
              <a:t>It is </a:t>
            </a:r>
            <a:r>
              <a:rPr dirty="0" sz="2400" spc="-5" b="1">
                <a:latin typeface="Calibri"/>
                <a:cs typeface="Calibri"/>
              </a:rPr>
              <a:t>important </a:t>
            </a:r>
            <a:r>
              <a:rPr dirty="0" sz="2400" spc="-15" b="1">
                <a:latin typeface="Calibri"/>
                <a:cs typeface="Calibri"/>
              </a:rPr>
              <a:t>to </a:t>
            </a:r>
            <a:r>
              <a:rPr dirty="0" sz="2400" b="1">
                <a:latin typeface="Calibri"/>
                <a:cs typeface="Calibri"/>
              </a:rPr>
              <a:t>plan </a:t>
            </a:r>
            <a:r>
              <a:rPr dirty="0" sz="2400" spc="-10" b="1">
                <a:latin typeface="Calibri"/>
                <a:cs typeface="Calibri"/>
              </a:rPr>
              <a:t>return demonstration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sessions close 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enough </a:t>
            </a:r>
            <a:r>
              <a:rPr dirty="0" sz="2400" spc="-10" b="1">
                <a:latin typeface="Calibri"/>
                <a:cs typeface="Calibri"/>
              </a:rPr>
              <a:t>together that </a:t>
            </a:r>
            <a:r>
              <a:rPr dirty="0" sz="2400" spc="-5" b="1">
                <a:latin typeface="Calibri"/>
                <a:cs typeface="Calibri"/>
              </a:rPr>
              <a:t>the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client </a:t>
            </a:r>
            <a:r>
              <a:rPr dirty="0" sz="2400" b="1">
                <a:latin typeface="Calibri"/>
                <a:cs typeface="Calibri"/>
              </a:rPr>
              <a:t>does not lose </a:t>
            </a:r>
            <a:r>
              <a:rPr dirty="0" sz="2400" spc="-5" b="1">
                <a:latin typeface="Calibri"/>
                <a:cs typeface="Calibri"/>
              </a:rPr>
              <a:t>the benefit </a:t>
            </a:r>
            <a:r>
              <a:rPr dirty="0" sz="2400" b="1">
                <a:latin typeface="Calibri"/>
                <a:cs typeface="Calibri"/>
              </a:rPr>
              <a:t>of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the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last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practice </a:t>
            </a:r>
            <a:r>
              <a:rPr dirty="0" sz="2400" b="1">
                <a:latin typeface="Calibri"/>
                <a:cs typeface="Calibri"/>
              </a:rPr>
              <a:t>session.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693" y="736803"/>
            <a:ext cx="53587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3.</a:t>
            </a:r>
            <a:r>
              <a:rPr dirty="0" spc="-30"/>
              <a:t> </a:t>
            </a:r>
            <a:r>
              <a:rPr dirty="0" spc="-15"/>
              <a:t>Computers</a:t>
            </a:r>
            <a:r>
              <a:rPr dirty="0" spc="-25"/>
              <a:t> </a:t>
            </a:r>
            <a:r>
              <a:rPr dirty="0" spc="-15"/>
              <a:t>and/or </a:t>
            </a:r>
            <a:r>
              <a:rPr dirty="0" spc="-5"/>
              <a:t>Videos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485798"/>
            <a:ext cx="8041640" cy="386715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265430" indent="-2533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availability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these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technologies.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Individuals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higher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and/or </a:t>
            </a:r>
            <a:r>
              <a:rPr dirty="0" sz="2800" spc="-10" b="1">
                <a:latin typeface="Calibri"/>
                <a:cs typeface="Calibri"/>
              </a:rPr>
              <a:t> 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currently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working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where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computer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those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computers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household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likely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benefit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2897" y="404621"/>
            <a:ext cx="56413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Traditional </a:t>
            </a:r>
            <a:r>
              <a:rPr dirty="0" spc="-40"/>
              <a:t>Teaching</a:t>
            </a:r>
            <a:r>
              <a:rPr dirty="0" spc="-5"/>
              <a:t> 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391869"/>
            <a:ext cx="7582534" cy="32531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 b="1">
                <a:latin typeface="Calibri"/>
                <a:cs typeface="Calibri"/>
              </a:rPr>
              <a:t>1-</a:t>
            </a:r>
            <a:r>
              <a:rPr dirty="0" sz="3600" spc="-45" b="1">
                <a:latin typeface="Calibri"/>
                <a:cs typeface="Calibri"/>
              </a:rPr>
              <a:t> </a:t>
            </a:r>
            <a:r>
              <a:rPr dirty="0" sz="3600" spc="-5" b="1">
                <a:latin typeface="Calibri"/>
                <a:cs typeface="Calibri"/>
              </a:rPr>
              <a:t>Lecture:</a:t>
            </a:r>
            <a:endParaRPr sz="3600">
              <a:latin typeface="Calibri"/>
              <a:cs typeface="Calibri"/>
            </a:endParaRPr>
          </a:p>
          <a:p>
            <a:pPr marL="184785" marR="5080" indent="-10795">
              <a:lnSpc>
                <a:spcPct val="150000"/>
              </a:lnSpc>
              <a:spcBef>
                <a:spcPts val="930"/>
              </a:spcBef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highly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structured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verbally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transmits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 </a:t>
            </a:r>
            <a:r>
              <a:rPr dirty="0" sz="2800" spc="-10" b="1">
                <a:latin typeface="Calibri"/>
                <a:cs typeface="Calibri"/>
              </a:rPr>
              <a:t> directly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855" y="501776"/>
            <a:ext cx="636905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448560" marR="5080" indent="-2436495">
              <a:lnSpc>
                <a:spcPts val="3460"/>
              </a:lnSpc>
              <a:spcBef>
                <a:spcPts val="535"/>
              </a:spcBef>
            </a:pPr>
            <a:r>
              <a:rPr dirty="0" sz="3200" spc="-20"/>
              <a:t>Advantages</a:t>
            </a:r>
            <a:r>
              <a:rPr dirty="0" sz="3200" spc="-50"/>
              <a:t> </a:t>
            </a:r>
            <a:r>
              <a:rPr dirty="0" sz="3200"/>
              <a:t>of </a:t>
            </a:r>
            <a:r>
              <a:rPr dirty="0" sz="3200" spc="-5"/>
              <a:t>Lecture</a:t>
            </a:r>
            <a:r>
              <a:rPr dirty="0" sz="3200" spc="-30"/>
              <a:t> </a:t>
            </a:r>
            <a:r>
              <a:rPr dirty="0" sz="3200"/>
              <a:t>as a</a:t>
            </a:r>
            <a:r>
              <a:rPr dirty="0" sz="3200" spc="-15"/>
              <a:t> </a:t>
            </a:r>
            <a:r>
              <a:rPr dirty="0" sz="3200" spc="-5"/>
              <a:t>method</a:t>
            </a:r>
            <a:r>
              <a:rPr dirty="0" sz="3200" spc="-15"/>
              <a:t> </a:t>
            </a:r>
            <a:r>
              <a:rPr dirty="0" sz="3200"/>
              <a:t>of </a:t>
            </a:r>
            <a:r>
              <a:rPr dirty="0" sz="3200" spc="-710"/>
              <a:t> </a:t>
            </a:r>
            <a:r>
              <a:rPr dirty="0" sz="3200" spc="-40"/>
              <a:t>Teaching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64312" y="1508277"/>
            <a:ext cx="7567295" cy="44646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635" marR="110489" indent="-203200">
              <a:lnSpc>
                <a:spcPct val="113799"/>
              </a:lnSpc>
              <a:spcBef>
                <a:spcPts val="105"/>
              </a:spcBef>
            </a:pPr>
            <a:r>
              <a:rPr dirty="0" sz="2100">
                <a:latin typeface="Calibri"/>
                <a:cs typeface="Calibri"/>
              </a:rPr>
              <a:t>-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lower-level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cognitive </a:t>
            </a:r>
            <a:r>
              <a:rPr dirty="0" sz="2800" spc="-5" b="1">
                <a:latin typeface="Calibri"/>
                <a:cs typeface="Calibri"/>
              </a:rPr>
              <a:t> domain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impart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content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useful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14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demonstrate</a:t>
            </a:r>
            <a:r>
              <a:rPr dirty="0" sz="2800" spc="1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patterns,</a:t>
            </a:r>
            <a:r>
              <a:rPr dirty="0" sz="2800" spc="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highlight</a:t>
            </a:r>
            <a:r>
              <a:rPr dirty="0" sz="2800" spc="1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main</a:t>
            </a:r>
            <a:r>
              <a:rPr dirty="0" sz="2800" spc="1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ideas,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unique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ways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useful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foundational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background</a:t>
            </a:r>
            <a:endParaRPr sz="2800">
              <a:latin typeface="Calibri"/>
              <a:cs typeface="Calibri"/>
            </a:endParaRPr>
          </a:p>
          <a:p>
            <a:pPr marL="173990" marR="5080">
              <a:lnSpc>
                <a:spcPct val="150000"/>
              </a:lnSpc>
            </a:pP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subsequent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means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summarize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data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current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research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findings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available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elsewhere.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855" y="501776"/>
            <a:ext cx="636905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448560" marR="5080" indent="-2436495">
              <a:lnSpc>
                <a:spcPts val="3460"/>
              </a:lnSpc>
              <a:spcBef>
                <a:spcPts val="535"/>
              </a:spcBef>
            </a:pPr>
            <a:r>
              <a:rPr dirty="0" sz="3200" spc="-20"/>
              <a:t>Advantages</a:t>
            </a:r>
            <a:r>
              <a:rPr dirty="0" sz="3200" spc="-50"/>
              <a:t> </a:t>
            </a:r>
            <a:r>
              <a:rPr dirty="0" sz="3200"/>
              <a:t>of </a:t>
            </a:r>
            <a:r>
              <a:rPr dirty="0" sz="3200" spc="-5"/>
              <a:t>Lecture</a:t>
            </a:r>
            <a:r>
              <a:rPr dirty="0" sz="3200" spc="-30"/>
              <a:t> </a:t>
            </a:r>
            <a:r>
              <a:rPr dirty="0" sz="3200"/>
              <a:t>as a</a:t>
            </a:r>
            <a:r>
              <a:rPr dirty="0" sz="3200" spc="-15"/>
              <a:t> </a:t>
            </a:r>
            <a:r>
              <a:rPr dirty="0" sz="3200" spc="-5"/>
              <a:t>method</a:t>
            </a:r>
            <a:r>
              <a:rPr dirty="0" sz="3200" spc="-15"/>
              <a:t> </a:t>
            </a:r>
            <a:r>
              <a:rPr dirty="0" sz="3200"/>
              <a:t>of </a:t>
            </a:r>
            <a:r>
              <a:rPr dirty="0" sz="3200" spc="-710"/>
              <a:t> </a:t>
            </a:r>
            <a:r>
              <a:rPr dirty="0" sz="3200" spc="-40"/>
              <a:t>Teaching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12140" y="1545341"/>
            <a:ext cx="7978140" cy="4506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 marR="5080" indent="-2286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efficient,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cost-effective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teacher-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student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ratio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contact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hours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class,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teacher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preparation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number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presented).</a:t>
            </a:r>
            <a:endParaRPr sz="2800">
              <a:latin typeface="Calibri"/>
              <a:cs typeface="Calibri"/>
            </a:endParaRPr>
          </a:p>
          <a:p>
            <a:pPr marL="241300" marR="180340" indent="-22860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gets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large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amounts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across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large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number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relatively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reasonable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5473" y="720928"/>
            <a:ext cx="43554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Components</a:t>
            </a:r>
            <a:r>
              <a:rPr dirty="0" sz="3200" spc="-45"/>
              <a:t> </a:t>
            </a:r>
            <a:r>
              <a:rPr dirty="0" sz="3200"/>
              <a:t>of</a:t>
            </a:r>
            <a:r>
              <a:rPr dirty="0" sz="3200" spc="-20"/>
              <a:t> </a:t>
            </a:r>
            <a:r>
              <a:rPr dirty="0" sz="3200"/>
              <a:t>a</a:t>
            </a:r>
            <a:r>
              <a:rPr dirty="0" sz="3200" spc="-30"/>
              <a:t> </a:t>
            </a:r>
            <a:r>
              <a:rPr dirty="0" sz="3200" spc="-5"/>
              <a:t>Lecture: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25269"/>
            <a:ext cx="8044180" cy="28816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5" b="1">
                <a:latin typeface="Calibri"/>
                <a:cs typeface="Calibri"/>
              </a:rPr>
              <a:t>Each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lecture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beginning,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middle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marL="216535" indent="-204470">
              <a:lnSpc>
                <a:spcPct val="100000"/>
              </a:lnSpc>
              <a:buFont typeface="Arial MT"/>
              <a:buChar char="•"/>
              <a:tabLst>
                <a:tab pos="217170" algn="l"/>
              </a:tabLst>
            </a:pPr>
            <a:r>
              <a:rPr dirty="0" sz="2800" spc="5" b="1">
                <a:latin typeface="Calibri"/>
                <a:cs typeface="Calibri"/>
              </a:rPr>
              <a:t>Beginning/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introduction</a:t>
            </a:r>
            <a:r>
              <a:rPr dirty="0" sz="2800" spc="-10" b="1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  <a:p>
            <a:pPr lvl="1" marL="608330" indent="-273685">
              <a:lnSpc>
                <a:spcPct val="100000"/>
              </a:lnSpc>
              <a:spcBef>
                <a:spcPts val="455"/>
              </a:spcBef>
              <a:buChar char="-"/>
              <a:tabLst>
                <a:tab pos="608330" algn="l"/>
                <a:tab pos="608965" algn="l"/>
              </a:tabLst>
            </a:pPr>
            <a:r>
              <a:rPr dirty="0" sz="2800" spc="-10" b="1">
                <a:latin typeface="Calibri"/>
                <a:cs typeface="Calibri"/>
              </a:rPr>
              <a:t>Introduction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topic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lvl="1" marL="660400" marR="353060" indent="-325120">
              <a:lnSpc>
                <a:spcPct val="113900"/>
              </a:lnSpc>
              <a:spcBef>
                <a:spcPts val="5"/>
              </a:spcBef>
              <a:buChar char="-"/>
              <a:tabLst>
                <a:tab pos="608330" algn="l"/>
                <a:tab pos="608965" algn="l"/>
                <a:tab pos="6415405" algn="l"/>
              </a:tabLst>
            </a:pPr>
            <a:r>
              <a:rPr dirty="0" sz="2800" spc="-10" b="1">
                <a:latin typeface="Calibri"/>
                <a:cs typeface="Calibri"/>
              </a:rPr>
              <a:t>Tim</a:t>
            </a:r>
            <a:r>
              <a:rPr dirty="0" sz="2800" spc="-5" b="1">
                <a:latin typeface="Calibri"/>
                <a:cs typeface="Calibri"/>
              </a:rPr>
              <a:t>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5" b="1">
                <a:latin typeface="Calibri"/>
                <a:cs typeface="Calibri"/>
              </a:rPr>
              <a:t>f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</a:t>
            </a:r>
            <a:r>
              <a:rPr dirty="0" sz="2800" b="1">
                <a:latin typeface="Calibri"/>
                <a:cs typeface="Calibri"/>
              </a:rPr>
              <a:t>m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</a:t>
            </a:r>
            <a:r>
              <a:rPr dirty="0" sz="2800" spc="-5" b="1">
                <a:latin typeface="Calibri"/>
                <a:cs typeface="Calibri"/>
              </a:rPr>
              <a:t>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que</a:t>
            </a:r>
            <a:r>
              <a:rPr dirty="0" sz="2800" spc="-50" b="1">
                <a:latin typeface="Calibri"/>
                <a:cs typeface="Calibri"/>
              </a:rPr>
              <a:t>s</a:t>
            </a:r>
            <a:r>
              <a:rPr dirty="0" sz="2800" spc="-5" b="1">
                <a:latin typeface="Calibri"/>
                <a:cs typeface="Calibri"/>
              </a:rPr>
              <a:t>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5" b="1">
                <a:latin typeface="Calibri"/>
                <a:cs typeface="Calibri"/>
              </a:rPr>
              <a:t>p</a:t>
            </a:r>
            <a:r>
              <a:rPr dirty="0" sz="2800" spc="-35" b="1">
                <a:latin typeface="Calibri"/>
                <a:cs typeface="Calibri"/>
              </a:rPr>
              <a:t>r</a:t>
            </a:r>
            <a:r>
              <a:rPr dirty="0" sz="2800" spc="-25" b="1">
                <a:latin typeface="Calibri"/>
                <a:cs typeface="Calibri"/>
              </a:rPr>
              <a:t>e</a:t>
            </a:r>
            <a:r>
              <a:rPr dirty="0" sz="2800" spc="-10" b="1">
                <a:latin typeface="Calibri"/>
                <a:cs typeface="Calibri"/>
              </a:rPr>
              <a:t>vi</a:t>
            </a:r>
            <a:r>
              <a:rPr dirty="0" sz="2800" spc="-20" b="1">
                <a:latin typeface="Calibri"/>
                <a:cs typeface="Calibri"/>
              </a:rPr>
              <a:t>o</a:t>
            </a:r>
            <a:r>
              <a:rPr dirty="0" sz="2800" spc="-5" b="1">
                <a:latin typeface="Calibri"/>
                <a:cs typeface="Calibri"/>
              </a:rPr>
              <a:t>us  </a:t>
            </a:r>
            <a:r>
              <a:rPr dirty="0" sz="2800" spc="-5" b="1">
                <a:latin typeface="Calibri"/>
                <a:cs typeface="Calibri"/>
              </a:rPr>
              <a:t>session.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042" y="656336"/>
            <a:ext cx="55956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/>
              <a:t>Components</a:t>
            </a:r>
            <a:r>
              <a:rPr dirty="0" sz="3200" spc="-25"/>
              <a:t> </a:t>
            </a:r>
            <a:r>
              <a:rPr dirty="0" sz="3200"/>
              <a:t>of</a:t>
            </a:r>
            <a:r>
              <a:rPr dirty="0" sz="3200" spc="5"/>
              <a:t> </a:t>
            </a:r>
            <a:r>
              <a:rPr dirty="0" sz="3200"/>
              <a:t>a </a:t>
            </a:r>
            <a:r>
              <a:rPr dirty="0" sz="3200" spc="-10"/>
              <a:t>Lecture</a:t>
            </a:r>
            <a:r>
              <a:rPr dirty="0" sz="3200"/>
              <a:t> </a:t>
            </a:r>
            <a:r>
              <a:rPr dirty="0" sz="3200" spc="-10"/>
              <a:t>(Cont.):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432077"/>
            <a:ext cx="7884159" cy="399161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2800" spc="-10" b="1">
                <a:latin typeface="Calibri"/>
                <a:cs typeface="Calibri"/>
              </a:rPr>
              <a:t>Middle/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u="heavy" sz="28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body</a:t>
            </a:r>
            <a:r>
              <a:rPr dirty="0" sz="2800" spc="-40" b="1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aspects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concepts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covered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accurate,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logical,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cohesive,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interesting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manner.</a:t>
            </a:r>
            <a:endParaRPr sz="2800">
              <a:latin typeface="Calibri"/>
              <a:cs typeface="Calibri"/>
            </a:endParaRPr>
          </a:p>
          <a:p>
            <a:pPr marL="355600" marR="319405" indent="-3429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10" b="1">
                <a:latin typeface="Calibri"/>
                <a:cs typeface="Calibri"/>
              </a:rPr>
              <a:t>Examples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 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throughout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enhance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salient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(main)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wish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make.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learning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current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</a:t>
            </a:r>
            <a:endParaRPr sz="2800">
              <a:latin typeface="Calibri"/>
              <a:cs typeface="Calibri"/>
            </a:endParaRPr>
          </a:p>
          <a:p>
            <a:pPr marL="355600" marR="935990" indent="-3429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15" b="1">
                <a:latin typeface="Calibri"/>
                <a:cs typeface="Calibri"/>
              </a:rPr>
              <a:t>Different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(flip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chart,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worksheet,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games,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92809"/>
            <a:ext cx="55956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/>
              <a:t>Components</a:t>
            </a:r>
            <a:r>
              <a:rPr dirty="0" sz="3200" spc="-25"/>
              <a:t> </a:t>
            </a:r>
            <a:r>
              <a:rPr dirty="0" sz="3200"/>
              <a:t>of</a:t>
            </a:r>
            <a:r>
              <a:rPr dirty="0" sz="3200" spc="5"/>
              <a:t> </a:t>
            </a:r>
            <a:r>
              <a:rPr dirty="0" sz="3200"/>
              <a:t>a </a:t>
            </a:r>
            <a:r>
              <a:rPr dirty="0" sz="3200" spc="-10"/>
              <a:t>Lecture</a:t>
            </a:r>
            <a:r>
              <a:rPr dirty="0" sz="3200"/>
              <a:t> </a:t>
            </a:r>
            <a:r>
              <a:rPr dirty="0" sz="3200" spc="-10"/>
              <a:t>(Cont.):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07542" y="1793189"/>
            <a:ext cx="7583805" cy="28822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5" b="1">
                <a:latin typeface="Calibri"/>
                <a:cs typeface="Calibri"/>
              </a:rPr>
              <a:t>Ending/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lvl="1" marL="608330" indent="-273685">
              <a:lnSpc>
                <a:spcPct val="100000"/>
              </a:lnSpc>
              <a:spcBef>
                <a:spcPts val="5"/>
              </a:spcBef>
              <a:buChar char="-"/>
              <a:tabLst>
                <a:tab pos="608330" algn="l"/>
                <a:tab pos="608965" algn="l"/>
              </a:tabLst>
            </a:pPr>
            <a:r>
              <a:rPr dirty="0" sz="2800" spc="-5" b="1">
                <a:latin typeface="Calibri"/>
                <a:cs typeface="Calibri"/>
              </a:rPr>
              <a:t>Summary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day’s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</a:t>
            </a:r>
            <a:endParaRPr sz="2800">
              <a:latin typeface="Calibri"/>
              <a:cs typeface="Calibri"/>
            </a:endParaRPr>
          </a:p>
          <a:p>
            <a:pPr lvl="1" marL="608330" indent="-273685">
              <a:lnSpc>
                <a:spcPct val="100000"/>
              </a:lnSpc>
              <a:spcBef>
                <a:spcPts val="455"/>
              </a:spcBef>
              <a:buChar char="-"/>
              <a:tabLst>
                <a:tab pos="608330" algn="l"/>
                <a:tab pos="608965" algn="l"/>
              </a:tabLst>
            </a:pPr>
            <a:r>
              <a:rPr dirty="0" sz="2800" spc="-10" b="1">
                <a:latin typeface="Calibri"/>
                <a:cs typeface="Calibri"/>
              </a:rPr>
              <a:t>Time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endParaRPr sz="2800">
              <a:latin typeface="Calibri"/>
              <a:cs typeface="Calibri"/>
            </a:endParaRPr>
          </a:p>
          <a:p>
            <a:pPr lvl="1" marL="608330" indent="-273685">
              <a:lnSpc>
                <a:spcPct val="100000"/>
              </a:lnSpc>
              <a:spcBef>
                <a:spcPts val="470"/>
              </a:spcBef>
              <a:buChar char="-"/>
              <a:tabLst>
                <a:tab pos="608330" algn="l"/>
                <a:tab pos="608965" algn="l"/>
              </a:tabLst>
            </a:pP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explanation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homework.</a:t>
            </a:r>
            <a:endParaRPr sz="2800">
              <a:latin typeface="Calibri"/>
              <a:cs typeface="Calibri"/>
            </a:endParaRPr>
          </a:p>
          <a:p>
            <a:pPr lvl="1" marL="608330" indent="-273685">
              <a:lnSpc>
                <a:spcPct val="100000"/>
              </a:lnSpc>
              <a:spcBef>
                <a:spcPts val="465"/>
              </a:spcBef>
              <a:buChar char="-"/>
              <a:tabLst>
                <a:tab pos="608330" algn="l"/>
                <a:tab pos="608965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-10" b="1">
                <a:latin typeface="Calibri"/>
                <a:cs typeface="Calibri"/>
              </a:rPr>
              <a:t> reminder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next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meet.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0421"/>
            <a:ext cx="378015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2-</a:t>
            </a:r>
            <a:r>
              <a:rPr dirty="0" spc="-35"/>
              <a:t> </a:t>
            </a:r>
            <a:r>
              <a:rPr dirty="0" spc="-10"/>
              <a:t>Group</a:t>
            </a:r>
            <a:r>
              <a:rPr dirty="0" spc="-15"/>
              <a:t> </a:t>
            </a:r>
            <a:r>
              <a:rPr dirty="0" spc="-5"/>
              <a:t>Discussion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7993"/>
            <a:ext cx="7917180" cy="42144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just" marL="184785" marR="57912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 is a </a:t>
            </a:r>
            <a:r>
              <a:rPr dirty="0" sz="2800" spc="-10" b="1">
                <a:latin typeface="Calibri"/>
                <a:cs typeface="Calibri"/>
              </a:rPr>
              <a:t>method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teaching </a:t>
            </a:r>
            <a:r>
              <a:rPr dirty="0" sz="2800" spc="-15" b="1">
                <a:latin typeface="Calibri"/>
                <a:cs typeface="Calibri"/>
              </a:rPr>
              <a:t>whereby </a:t>
            </a:r>
            <a:r>
              <a:rPr dirty="0" sz="2800" spc="-10" b="1">
                <a:latin typeface="Calibri"/>
                <a:cs typeface="Calibri"/>
              </a:rPr>
              <a:t>learners </a:t>
            </a:r>
            <a:r>
              <a:rPr dirty="0" sz="2800" spc="-25" b="1">
                <a:latin typeface="Calibri"/>
                <a:cs typeface="Calibri"/>
              </a:rPr>
              <a:t>get 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together to </a:t>
            </a:r>
            <a:r>
              <a:rPr dirty="0" sz="2800" spc="-25" b="1">
                <a:latin typeface="Calibri"/>
                <a:cs typeface="Calibri"/>
              </a:rPr>
              <a:t>exchange </a:t>
            </a:r>
            <a:r>
              <a:rPr dirty="0" sz="2800" spc="-10" b="1">
                <a:latin typeface="Calibri"/>
                <a:cs typeface="Calibri"/>
              </a:rPr>
              <a:t>information, feelings,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opinions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teacher.</a:t>
            </a:r>
            <a:endParaRPr sz="2800">
              <a:latin typeface="Calibri"/>
              <a:cs typeface="Calibri"/>
            </a:endParaRPr>
          </a:p>
          <a:p>
            <a:pPr marL="184785" marR="1243965" indent="-172720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 activity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learner-centered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subject-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centered.</a:t>
            </a:r>
            <a:endParaRPr sz="2800">
              <a:latin typeface="Calibri"/>
              <a:cs typeface="Calibri"/>
            </a:endParaRPr>
          </a:p>
          <a:p>
            <a:pPr marL="184785" marR="288290" indent="-172720">
              <a:lnSpc>
                <a:spcPct val="90000"/>
              </a:lnSpc>
              <a:spcBef>
                <a:spcPts val="74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size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45" b="1">
                <a:latin typeface="Calibri"/>
                <a:cs typeface="Calibri"/>
              </a:rPr>
              <a:t>vary,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3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much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15-20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cognitive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domains.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316" y="282320"/>
            <a:ext cx="66262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800225" marR="5080" indent="-1788160">
              <a:lnSpc>
                <a:spcPts val="3460"/>
              </a:lnSpc>
              <a:spcBef>
                <a:spcPts val="535"/>
              </a:spcBef>
            </a:pPr>
            <a:r>
              <a:rPr dirty="0" sz="3200" spc="-10"/>
              <a:t>Important </a:t>
            </a:r>
            <a:r>
              <a:rPr dirty="0" sz="3200" spc="-5"/>
              <a:t>Elements </a:t>
            </a:r>
            <a:r>
              <a:rPr dirty="0" sz="3200" spc="-20"/>
              <a:t>to </a:t>
            </a:r>
            <a:r>
              <a:rPr dirty="0" sz="3200" spc="-10"/>
              <a:t>Focus </a:t>
            </a:r>
            <a:r>
              <a:rPr dirty="0" sz="3200"/>
              <a:t>on </a:t>
            </a:r>
            <a:r>
              <a:rPr dirty="0" sz="3200" spc="-5"/>
              <a:t>During </a:t>
            </a:r>
            <a:r>
              <a:rPr dirty="0" sz="3200" spc="-710"/>
              <a:t> </a:t>
            </a:r>
            <a:r>
              <a:rPr dirty="0" sz="3200" spc="-10"/>
              <a:t>Group</a:t>
            </a:r>
            <a:r>
              <a:rPr dirty="0" sz="3200" spc="-30"/>
              <a:t> </a:t>
            </a:r>
            <a:r>
              <a:rPr dirty="0" sz="3200" spc="-5"/>
              <a:t>Discussion: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34317"/>
            <a:ext cx="8136255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icebreakers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early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sessions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allow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get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45" b="1">
                <a:latin typeface="Calibri"/>
                <a:cs typeface="Calibri"/>
              </a:rPr>
              <a:t>other.</a:t>
            </a:r>
            <a:endParaRPr sz="2800">
              <a:latin typeface="Calibri"/>
              <a:cs typeface="Calibri"/>
            </a:endParaRPr>
          </a:p>
          <a:p>
            <a:pPr marL="184785" marR="58419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Establish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routine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(norms</a:t>
            </a:r>
            <a:r>
              <a:rPr dirty="0" sz="2800" spc="-5" b="1">
                <a:latin typeface="Calibri"/>
                <a:cs typeface="Calibri"/>
              </a:rPr>
              <a:t> &amp;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expectations)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progression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diminish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anxiety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happen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next.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3504" y="1746504"/>
            <a:ext cx="2146300" cy="698500"/>
            <a:chOff x="603504" y="1746504"/>
            <a:chExt cx="2146300" cy="698500"/>
          </a:xfrm>
        </p:grpSpPr>
        <p:sp>
          <p:nvSpPr>
            <p:cNvPr id="3" name="object 3"/>
            <p:cNvSpPr/>
            <p:nvPr/>
          </p:nvSpPr>
          <p:spPr>
            <a:xfrm>
              <a:off x="609600" y="1752600"/>
              <a:ext cx="2133600" cy="685800"/>
            </a:xfrm>
            <a:custGeom>
              <a:avLst/>
              <a:gdLst/>
              <a:ahLst/>
              <a:cxnLst/>
              <a:rect l="l" t="t" r="r" b="b"/>
              <a:pathLst>
                <a:path w="2133600" h="685800">
                  <a:moveTo>
                    <a:pt x="2019300" y="0"/>
                  </a:moveTo>
                  <a:lnTo>
                    <a:pt x="114300" y="0"/>
                  </a:lnTo>
                  <a:lnTo>
                    <a:pt x="69812" y="8983"/>
                  </a:lnTo>
                  <a:lnTo>
                    <a:pt x="33480" y="33480"/>
                  </a:lnTo>
                  <a:lnTo>
                    <a:pt x="8983" y="69812"/>
                  </a:lnTo>
                  <a:lnTo>
                    <a:pt x="0" y="114300"/>
                  </a:lnTo>
                  <a:lnTo>
                    <a:pt x="0" y="571500"/>
                  </a:lnTo>
                  <a:lnTo>
                    <a:pt x="8983" y="615987"/>
                  </a:lnTo>
                  <a:lnTo>
                    <a:pt x="33480" y="652319"/>
                  </a:lnTo>
                  <a:lnTo>
                    <a:pt x="69812" y="676816"/>
                  </a:lnTo>
                  <a:lnTo>
                    <a:pt x="114300" y="685800"/>
                  </a:lnTo>
                  <a:lnTo>
                    <a:pt x="2019300" y="685800"/>
                  </a:lnTo>
                  <a:lnTo>
                    <a:pt x="2063787" y="676816"/>
                  </a:lnTo>
                  <a:lnTo>
                    <a:pt x="2100119" y="652319"/>
                  </a:lnTo>
                  <a:lnTo>
                    <a:pt x="2124616" y="615987"/>
                  </a:lnTo>
                  <a:lnTo>
                    <a:pt x="2133600" y="571500"/>
                  </a:lnTo>
                  <a:lnTo>
                    <a:pt x="2133600" y="114300"/>
                  </a:lnTo>
                  <a:lnTo>
                    <a:pt x="2124616" y="69812"/>
                  </a:lnTo>
                  <a:lnTo>
                    <a:pt x="2100119" y="33480"/>
                  </a:lnTo>
                  <a:lnTo>
                    <a:pt x="2063787" y="8983"/>
                  </a:lnTo>
                  <a:lnTo>
                    <a:pt x="20193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09600" y="1752600"/>
              <a:ext cx="2133600" cy="685800"/>
            </a:xfrm>
            <a:custGeom>
              <a:avLst/>
              <a:gdLst/>
              <a:ahLst/>
              <a:cxnLst/>
              <a:rect l="l" t="t" r="r" b="b"/>
              <a:pathLst>
                <a:path w="2133600" h="685800">
                  <a:moveTo>
                    <a:pt x="0" y="114300"/>
                  </a:moveTo>
                  <a:lnTo>
                    <a:pt x="8983" y="69812"/>
                  </a:lnTo>
                  <a:lnTo>
                    <a:pt x="33480" y="33480"/>
                  </a:lnTo>
                  <a:lnTo>
                    <a:pt x="69812" y="8983"/>
                  </a:lnTo>
                  <a:lnTo>
                    <a:pt x="114300" y="0"/>
                  </a:lnTo>
                  <a:lnTo>
                    <a:pt x="2019300" y="0"/>
                  </a:lnTo>
                  <a:lnTo>
                    <a:pt x="2063787" y="8983"/>
                  </a:lnTo>
                  <a:lnTo>
                    <a:pt x="2100119" y="33480"/>
                  </a:lnTo>
                  <a:lnTo>
                    <a:pt x="2124616" y="69812"/>
                  </a:lnTo>
                  <a:lnTo>
                    <a:pt x="2133600" y="114300"/>
                  </a:lnTo>
                  <a:lnTo>
                    <a:pt x="2133600" y="571500"/>
                  </a:lnTo>
                  <a:lnTo>
                    <a:pt x="2124616" y="615987"/>
                  </a:lnTo>
                  <a:lnTo>
                    <a:pt x="2100119" y="652319"/>
                  </a:lnTo>
                  <a:lnTo>
                    <a:pt x="2063787" y="676816"/>
                  </a:lnTo>
                  <a:lnTo>
                    <a:pt x="2019300" y="685800"/>
                  </a:lnTo>
                  <a:lnTo>
                    <a:pt x="114300" y="685800"/>
                  </a:lnTo>
                  <a:lnTo>
                    <a:pt x="69812" y="676816"/>
                  </a:lnTo>
                  <a:lnTo>
                    <a:pt x="33480" y="652319"/>
                  </a:lnTo>
                  <a:lnTo>
                    <a:pt x="8983" y="615987"/>
                  </a:lnTo>
                  <a:lnTo>
                    <a:pt x="0" y="571500"/>
                  </a:lnTo>
                  <a:lnTo>
                    <a:pt x="0" y="1143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1289303" y="512063"/>
            <a:ext cx="6565900" cy="927100"/>
            <a:chOff x="1289303" y="512063"/>
            <a:chExt cx="6565900" cy="927100"/>
          </a:xfrm>
        </p:grpSpPr>
        <p:sp>
          <p:nvSpPr>
            <p:cNvPr id="6" name="object 6"/>
            <p:cNvSpPr/>
            <p:nvPr/>
          </p:nvSpPr>
          <p:spPr>
            <a:xfrm>
              <a:off x="1295399" y="51815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17" y="7766"/>
                  </a:lnTo>
                  <a:lnTo>
                    <a:pt x="62380" y="29394"/>
                  </a:lnTo>
                  <a:lnTo>
                    <a:pt x="29394" y="62380"/>
                  </a:lnTo>
                  <a:lnTo>
                    <a:pt x="7766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6" y="810182"/>
                  </a:lnTo>
                  <a:lnTo>
                    <a:pt x="29394" y="852019"/>
                  </a:lnTo>
                  <a:lnTo>
                    <a:pt x="62380" y="885005"/>
                  </a:lnTo>
                  <a:lnTo>
                    <a:pt x="104217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295399" y="518159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6" y="104217"/>
                  </a:lnTo>
                  <a:lnTo>
                    <a:pt x="29394" y="62380"/>
                  </a:lnTo>
                  <a:lnTo>
                    <a:pt x="62380" y="29394"/>
                  </a:lnTo>
                  <a:lnTo>
                    <a:pt x="104217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17" y="906633"/>
                  </a:lnTo>
                  <a:lnTo>
                    <a:pt x="62380" y="885005"/>
                  </a:lnTo>
                  <a:lnTo>
                    <a:pt x="29394" y="852019"/>
                  </a:lnTo>
                  <a:lnTo>
                    <a:pt x="7766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635755" y="692657"/>
            <a:ext cx="18707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Definitions</a:t>
            </a:r>
            <a:endParaRPr sz="3200"/>
          </a:p>
        </p:txBody>
      </p:sp>
      <p:grpSp>
        <p:nvGrpSpPr>
          <p:cNvPr id="9" name="object 9"/>
          <p:cNvGrpSpPr/>
          <p:nvPr/>
        </p:nvGrpSpPr>
        <p:grpSpPr>
          <a:xfrm>
            <a:off x="603504" y="3628644"/>
            <a:ext cx="6794500" cy="698500"/>
            <a:chOff x="603504" y="3628644"/>
            <a:chExt cx="6794500" cy="698500"/>
          </a:xfrm>
        </p:grpSpPr>
        <p:sp>
          <p:nvSpPr>
            <p:cNvPr id="10" name="object 10"/>
            <p:cNvSpPr/>
            <p:nvPr/>
          </p:nvSpPr>
          <p:spPr>
            <a:xfrm>
              <a:off x="609600" y="3634740"/>
              <a:ext cx="6781800" cy="685800"/>
            </a:xfrm>
            <a:custGeom>
              <a:avLst/>
              <a:gdLst/>
              <a:ahLst/>
              <a:cxnLst/>
              <a:rect l="l" t="t" r="r" b="b"/>
              <a:pathLst>
                <a:path w="6781800" h="685800">
                  <a:moveTo>
                    <a:pt x="6667500" y="0"/>
                  </a:moveTo>
                  <a:lnTo>
                    <a:pt x="114300" y="0"/>
                  </a:lnTo>
                  <a:lnTo>
                    <a:pt x="69806" y="8983"/>
                  </a:lnTo>
                  <a:lnTo>
                    <a:pt x="33475" y="33480"/>
                  </a:lnTo>
                  <a:lnTo>
                    <a:pt x="8981" y="69812"/>
                  </a:lnTo>
                  <a:lnTo>
                    <a:pt x="0" y="114300"/>
                  </a:lnTo>
                  <a:lnTo>
                    <a:pt x="0" y="571500"/>
                  </a:lnTo>
                  <a:lnTo>
                    <a:pt x="8981" y="615987"/>
                  </a:lnTo>
                  <a:lnTo>
                    <a:pt x="33475" y="652319"/>
                  </a:lnTo>
                  <a:lnTo>
                    <a:pt x="69806" y="676816"/>
                  </a:lnTo>
                  <a:lnTo>
                    <a:pt x="114300" y="685800"/>
                  </a:lnTo>
                  <a:lnTo>
                    <a:pt x="6667500" y="685800"/>
                  </a:lnTo>
                  <a:lnTo>
                    <a:pt x="6711987" y="676816"/>
                  </a:lnTo>
                  <a:lnTo>
                    <a:pt x="6748319" y="652319"/>
                  </a:lnTo>
                  <a:lnTo>
                    <a:pt x="6772816" y="615987"/>
                  </a:lnTo>
                  <a:lnTo>
                    <a:pt x="6781800" y="571500"/>
                  </a:lnTo>
                  <a:lnTo>
                    <a:pt x="6781800" y="114300"/>
                  </a:lnTo>
                  <a:lnTo>
                    <a:pt x="6772816" y="69812"/>
                  </a:lnTo>
                  <a:lnTo>
                    <a:pt x="6748319" y="33480"/>
                  </a:lnTo>
                  <a:lnTo>
                    <a:pt x="6711987" y="8983"/>
                  </a:lnTo>
                  <a:lnTo>
                    <a:pt x="66675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09600" y="3634740"/>
              <a:ext cx="6781800" cy="685800"/>
            </a:xfrm>
            <a:custGeom>
              <a:avLst/>
              <a:gdLst/>
              <a:ahLst/>
              <a:cxnLst/>
              <a:rect l="l" t="t" r="r" b="b"/>
              <a:pathLst>
                <a:path w="6781800" h="685800">
                  <a:moveTo>
                    <a:pt x="0" y="114300"/>
                  </a:moveTo>
                  <a:lnTo>
                    <a:pt x="8981" y="69812"/>
                  </a:lnTo>
                  <a:lnTo>
                    <a:pt x="33475" y="33480"/>
                  </a:lnTo>
                  <a:lnTo>
                    <a:pt x="69806" y="8983"/>
                  </a:lnTo>
                  <a:lnTo>
                    <a:pt x="114300" y="0"/>
                  </a:lnTo>
                  <a:lnTo>
                    <a:pt x="6667500" y="0"/>
                  </a:lnTo>
                  <a:lnTo>
                    <a:pt x="6711987" y="8983"/>
                  </a:lnTo>
                  <a:lnTo>
                    <a:pt x="6748319" y="33480"/>
                  </a:lnTo>
                  <a:lnTo>
                    <a:pt x="6772816" y="69812"/>
                  </a:lnTo>
                  <a:lnTo>
                    <a:pt x="6781800" y="114300"/>
                  </a:lnTo>
                  <a:lnTo>
                    <a:pt x="6781800" y="571500"/>
                  </a:lnTo>
                  <a:lnTo>
                    <a:pt x="6772816" y="615987"/>
                  </a:lnTo>
                  <a:lnTo>
                    <a:pt x="6748319" y="652319"/>
                  </a:lnTo>
                  <a:lnTo>
                    <a:pt x="6711987" y="676816"/>
                  </a:lnTo>
                  <a:lnTo>
                    <a:pt x="6667500" y="685800"/>
                  </a:lnTo>
                  <a:lnTo>
                    <a:pt x="114300" y="685800"/>
                  </a:lnTo>
                  <a:lnTo>
                    <a:pt x="69806" y="676816"/>
                  </a:lnTo>
                  <a:lnTo>
                    <a:pt x="33475" y="652319"/>
                  </a:lnTo>
                  <a:lnTo>
                    <a:pt x="8981" y="615987"/>
                  </a:lnTo>
                  <a:lnTo>
                    <a:pt x="0" y="571500"/>
                  </a:lnTo>
                  <a:lnTo>
                    <a:pt x="0" y="1143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708151" y="1659439"/>
            <a:ext cx="7941309" cy="3611879"/>
          </a:xfrm>
          <a:prstGeom prst="rect">
            <a:avLst/>
          </a:prstGeom>
        </p:spPr>
        <p:txBody>
          <a:bodyPr wrap="square" lIns="0" tIns="167005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315"/>
              </a:spcBef>
            </a:pPr>
            <a:r>
              <a:rPr dirty="0" sz="3200" spc="-5" b="1">
                <a:latin typeface="Calibri"/>
                <a:cs typeface="Calibri"/>
              </a:rPr>
              <a:t>Methods:</a:t>
            </a:r>
            <a:endParaRPr sz="3200">
              <a:latin typeface="Calibri"/>
              <a:cs typeface="Calibri"/>
            </a:endParaRPr>
          </a:p>
          <a:p>
            <a:pPr marL="12700" marR="1162050">
              <a:lnSpc>
                <a:spcPct val="117900"/>
              </a:lnSpc>
              <a:spcBef>
                <a:spcPts val="459"/>
              </a:spcBef>
            </a:pP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65" b="1">
                <a:latin typeface="Calibri"/>
                <a:cs typeface="Calibri"/>
              </a:rPr>
              <a:t>way,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Calibri"/>
              <a:cs typeface="Calibri"/>
            </a:endParaRPr>
          </a:p>
          <a:p>
            <a:pPr marL="26034">
              <a:lnSpc>
                <a:spcPct val="100000"/>
              </a:lnSpc>
            </a:pPr>
            <a:r>
              <a:rPr dirty="0" sz="3200" spc="-5" b="1">
                <a:latin typeface="Calibri"/>
                <a:cs typeface="Calibri"/>
              </a:rPr>
              <a:t>Instructional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materials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or</a:t>
            </a:r>
            <a:r>
              <a:rPr dirty="0" sz="3200" spc="-4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tools: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17900"/>
              </a:lnSpc>
              <a:spcBef>
                <a:spcPts val="434"/>
              </a:spcBef>
            </a:pP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tools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vehicles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-5" b="1">
                <a:latin typeface="Calibri"/>
                <a:cs typeface="Calibri"/>
              </a:rPr>
              <a:t> which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shared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learner.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316" y="282320"/>
            <a:ext cx="662622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800225" marR="5080" indent="-1788160">
              <a:lnSpc>
                <a:spcPts val="3460"/>
              </a:lnSpc>
              <a:spcBef>
                <a:spcPts val="535"/>
              </a:spcBef>
            </a:pPr>
            <a:r>
              <a:rPr dirty="0" sz="3200" spc="-10"/>
              <a:t>Important </a:t>
            </a:r>
            <a:r>
              <a:rPr dirty="0" sz="3200" spc="-5"/>
              <a:t>Elements </a:t>
            </a:r>
            <a:r>
              <a:rPr dirty="0" sz="3200" spc="-20"/>
              <a:t>to </a:t>
            </a:r>
            <a:r>
              <a:rPr dirty="0" sz="3200" spc="-10"/>
              <a:t>Focus </a:t>
            </a:r>
            <a:r>
              <a:rPr dirty="0" sz="3200"/>
              <a:t>on </a:t>
            </a:r>
            <a:r>
              <a:rPr dirty="0" sz="3200" spc="-5"/>
              <a:t>During </a:t>
            </a:r>
            <a:r>
              <a:rPr dirty="0" sz="3200" spc="-710"/>
              <a:t> </a:t>
            </a:r>
            <a:r>
              <a:rPr dirty="0" sz="3200" spc="-10"/>
              <a:t>Group</a:t>
            </a:r>
            <a:r>
              <a:rPr dirty="0" sz="3200" spc="-30"/>
              <a:t> </a:t>
            </a:r>
            <a:r>
              <a:rPr dirty="0" sz="3200" spc="-5"/>
              <a:t>Discussion: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34317"/>
            <a:ext cx="809244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Presenting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beginning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Careful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adherence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prevent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aimless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wandering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ideas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03301"/>
            <a:ext cx="7221220" cy="3308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/>
              <a:t>The</a:t>
            </a:r>
            <a:r>
              <a:rPr dirty="0" sz="2000" spc="-10"/>
              <a:t> </a:t>
            </a:r>
            <a:r>
              <a:rPr dirty="0" sz="2000" spc="-5"/>
              <a:t>Important</a:t>
            </a:r>
            <a:r>
              <a:rPr dirty="0" sz="2000" spc="-30"/>
              <a:t> </a:t>
            </a:r>
            <a:r>
              <a:rPr dirty="0" sz="2000" spc="-5"/>
              <a:t>Elements</a:t>
            </a:r>
            <a:r>
              <a:rPr dirty="0" sz="2000"/>
              <a:t> </a:t>
            </a:r>
            <a:r>
              <a:rPr dirty="0" sz="2000" spc="-15"/>
              <a:t>to</a:t>
            </a:r>
            <a:r>
              <a:rPr dirty="0" sz="2000" spc="-5"/>
              <a:t> Focus</a:t>
            </a:r>
            <a:r>
              <a:rPr dirty="0" sz="2000" spc="-30"/>
              <a:t> </a:t>
            </a:r>
            <a:r>
              <a:rPr dirty="0" sz="2000"/>
              <a:t>on</a:t>
            </a:r>
            <a:r>
              <a:rPr dirty="0" sz="2000" spc="-15"/>
              <a:t> </a:t>
            </a:r>
            <a:r>
              <a:rPr dirty="0" sz="2000" spc="-5"/>
              <a:t>During</a:t>
            </a:r>
            <a:r>
              <a:rPr dirty="0" sz="2000" spc="-10"/>
              <a:t> Group</a:t>
            </a:r>
            <a:r>
              <a:rPr dirty="0" sz="2000"/>
              <a:t> Discussion</a:t>
            </a:r>
            <a:r>
              <a:rPr dirty="0" sz="2000" spc="-30"/>
              <a:t> </a:t>
            </a:r>
            <a:r>
              <a:rPr dirty="0" sz="2000" spc="-5"/>
              <a:t>(cont.)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13740" y="1469141"/>
            <a:ext cx="829881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instructor’s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facilitator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keeping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focused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together. 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versed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subject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matter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field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along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intended,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 </a:t>
            </a:r>
            <a:r>
              <a:rPr dirty="0" sz="2800" spc="-10" b="1">
                <a:latin typeface="Calibri"/>
                <a:cs typeface="Calibri"/>
              </a:rPr>
              <a:t> feedback.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/>
          <p:nvPr/>
        </p:nvSpPr>
        <p:spPr>
          <a:xfrm>
            <a:off x="307340" y="325760"/>
            <a:ext cx="8260080" cy="57873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241300" indent="-3429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tolerate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less </a:t>
            </a:r>
            <a:r>
              <a:rPr dirty="0" sz="2800" spc="-10" b="1">
                <a:latin typeface="Calibri"/>
                <a:cs typeface="Calibri"/>
              </a:rPr>
              <a:t>structure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5" b="1">
                <a:latin typeface="Calibri"/>
                <a:cs typeface="Calibri"/>
              </a:rPr>
              <a:t>organization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lecture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instruction.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5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group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content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discussion.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family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little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topic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 need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source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u="heavy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participate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50697"/>
            <a:ext cx="7221220" cy="330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/>
              <a:t>The</a:t>
            </a:r>
            <a:r>
              <a:rPr dirty="0" sz="2000" spc="-10"/>
              <a:t> </a:t>
            </a:r>
            <a:r>
              <a:rPr dirty="0" sz="2000" spc="-5"/>
              <a:t>Important</a:t>
            </a:r>
            <a:r>
              <a:rPr dirty="0" sz="2000" spc="-30"/>
              <a:t> </a:t>
            </a:r>
            <a:r>
              <a:rPr dirty="0" sz="2000" spc="-5"/>
              <a:t>Elements</a:t>
            </a:r>
            <a:r>
              <a:rPr dirty="0" sz="2000"/>
              <a:t> </a:t>
            </a:r>
            <a:r>
              <a:rPr dirty="0" sz="2000" spc="-15"/>
              <a:t>to</a:t>
            </a:r>
            <a:r>
              <a:rPr dirty="0" sz="2000" spc="-5"/>
              <a:t> Focus</a:t>
            </a:r>
            <a:r>
              <a:rPr dirty="0" sz="2000" spc="-30"/>
              <a:t> </a:t>
            </a:r>
            <a:r>
              <a:rPr dirty="0" sz="2000"/>
              <a:t>on</a:t>
            </a:r>
            <a:r>
              <a:rPr dirty="0" sz="2000" spc="-15"/>
              <a:t> </a:t>
            </a:r>
            <a:r>
              <a:rPr dirty="0" sz="2000" spc="-5"/>
              <a:t>During</a:t>
            </a:r>
            <a:r>
              <a:rPr dirty="0" sz="2000" spc="-10"/>
              <a:t> Group</a:t>
            </a:r>
            <a:r>
              <a:rPr dirty="0" sz="2000"/>
              <a:t> Discussion</a:t>
            </a:r>
            <a:r>
              <a:rPr dirty="0" sz="2000" spc="-30"/>
              <a:t> </a:t>
            </a:r>
            <a:r>
              <a:rPr dirty="0" sz="2000" spc="-5"/>
              <a:t>(cont.)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29590" y="1286027"/>
            <a:ext cx="7800975" cy="450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maintain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trust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group.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Everyone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safe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comfortable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enough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express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45" b="1">
                <a:latin typeface="Calibri"/>
                <a:cs typeface="Calibri"/>
              </a:rPr>
              <a:t>view.</a:t>
            </a:r>
            <a:endParaRPr sz="2800">
              <a:latin typeface="Calibri"/>
              <a:cs typeface="Calibri"/>
            </a:endParaRPr>
          </a:p>
          <a:p>
            <a:pPr marL="184785" marR="6667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Respectful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attention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tolerance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 </a:t>
            </a:r>
            <a:r>
              <a:rPr dirty="0" sz="2800" spc="-5" b="1">
                <a:latin typeface="Calibri"/>
                <a:cs typeface="Calibri"/>
              </a:rPr>
              <a:t> should 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modeled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all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consideration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 </a:t>
            </a:r>
            <a:r>
              <a:rPr dirty="0" sz="2800" spc="-10" b="1">
                <a:latin typeface="Calibri"/>
                <a:cs typeface="Calibri"/>
              </a:rPr>
              <a:t>preclude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correcting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errors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disagreements.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9439" y="533222"/>
            <a:ext cx="542671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/>
              <a:t>Advantages</a:t>
            </a:r>
            <a:r>
              <a:rPr dirty="0" sz="3200" spc="-65"/>
              <a:t> </a:t>
            </a:r>
            <a:r>
              <a:rPr dirty="0" sz="3200"/>
              <a:t>of</a:t>
            </a:r>
            <a:r>
              <a:rPr dirty="0" sz="3200" spc="-20"/>
              <a:t> </a:t>
            </a:r>
            <a:r>
              <a:rPr dirty="0" sz="3200" spc="-5"/>
              <a:t>Group</a:t>
            </a:r>
            <a:r>
              <a:rPr dirty="0" sz="3200" spc="-40"/>
              <a:t> </a:t>
            </a:r>
            <a:r>
              <a:rPr dirty="0" sz="3200" spc="-5"/>
              <a:t>Discussion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28015" y="1648790"/>
            <a:ext cx="7891145" cy="334581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72961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Serves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stimulate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motivation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economically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beneficial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time-efficiency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perspective.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Teaching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rather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individually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allows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number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similar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concerns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5405" y="731646"/>
            <a:ext cx="60153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Limitations</a:t>
            </a:r>
            <a:r>
              <a:rPr dirty="0"/>
              <a:t> of</a:t>
            </a:r>
            <a:r>
              <a:rPr dirty="0" spc="-10"/>
              <a:t> Group</a:t>
            </a:r>
            <a:r>
              <a:rPr dirty="0" spc="-5"/>
              <a:t> Discussion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84340" rIns="0" bIns="0" rtlCol="0" vert="horz">
            <a:spAutoFit/>
          </a:bodyPr>
          <a:lstStyle/>
          <a:p>
            <a:pPr marL="500380" marR="5080" indent="-181610">
              <a:lnSpc>
                <a:spcPct val="150000"/>
              </a:lnSpc>
              <a:spcBef>
                <a:spcPts val="100"/>
              </a:spcBef>
            </a:pPr>
            <a:r>
              <a:rPr dirty="0" spc="-5" b="0">
                <a:latin typeface="Calibri"/>
                <a:cs typeface="Calibri"/>
              </a:rPr>
              <a:t>-</a:t>
            </a:r>
            <a:r>
              <a:rPr dirty="0" spc="5" b="0">
                <a:latin typeface="Calibri"/>
                <a:cs typeface="Calibri"/>
              </a:rPr>
              <a:t> </a:t>
            </a:r>
            <a:r>
              <a:rPr dirty="0" spc="-20"/>
              <a:t>Shy</a:t>
            </a:r>
            <a:r>
              <a:rPr dirty="0" spc="5"/>
              <a:t> </a:t>
            </a:r>
            <a:r>
              <a:rPr dirty="0" spc="-5"/>
              <a:t>learners</a:t>
            </a:r>
            <a:r>
              <a:rPr dirty="0" spc="35"/>
              <a:t> </a:t>
            </a:r>
            <a:r>
              <a:rPr dirty="0" spc="-20"/>
              <a:t>may</a:t>
            </a:r>
            <a:r>
              <a:rPr dirty="0" spc="-5"/>
              <a:t> </a:t>
            </a:r>
            <a:r>
              <a:rPr dirty="0" spc="-15"/>
              <a:t>refuse</a:t>
            </a:r>
            <a:r>
              <a:rPr dirty="0" spc="35"/>
              <a:t> </a:t>
            </a:r>
            <a:r>
              <a:rPr dirty="0" spc="-15"/>
              <a:t>to</a:t>
            </a:r>
            <a:r>
              <a:rPr dirty="0" spc="-5"/>
              <a:t> become</a:t>
            </a:r>
            <a:r>
              <a:rPr dirty="0" spc="5"/>
              <a:t> </a:t>
            </a:r>
            <a:r>
              <a:rPr dirty="0" spc="-15"/>
              <a:t>involved</a:t>
            </a:r>
            <a:r>
              <a:rPr dirty="0" spc="5"/>
              <a:t> </a:t>
            </a:r>
            <a:r>
              <a:rPr dirty="0" spc="-5"/>
              <a:t>or</a:t>
            </a:r>
            <a:r>
              <a:rPr dirty="0" spc="20"/>
              <a:t> </a:t>
            </a:r>
            <a:r>
              <a:rPr dirty="0" spc="-20"/>
              <a:t>may </a:t>
            </a:r>
            <a:r>
              <a:rPr dirty="0" spc="-620"/>
              <a:t> </a:t>
            </a:r>
            <a:r>
              <a:rPr dirty="0" spc="-5"/>
              <a:t>need</a:t>
            </a:r>
            <a:r>
              <a:rPr dirty="0" spc="30"/>
              <a:t> </a:t>
            </a:r>
            <a:r>
              <a:rPr dirty="0" spc="-5"/>
              <a:t>a</a:t>
            </a:r>
            <a:r>
              <a:rPr dirty="0"/>
              <a:t> </a:t>
            </a:r>
            <a:r>
              <a:rPr dirty="0" spc="-15"/>
              <a:t>great</a:t>
            </a:r>
            <a:r>
              <a:rPr dirty="0" spc="50"/>
              <a:t> </a:t>
            </a:r>
            <a:r>
              <a:rPr dirty="0" spc="-5"/>
              <a:t>deal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5"/>
              <a:t> </a:t>
            </a:r>
            <a:r>
              <a:rPr dirty="0" spc="-15"/>
              <a:t>encouragement</a:t>
            </a:r>
            <a:r>
              <a:rPr dirty="0" spc="35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10"/>
              <a:t>participate, </a:t>
            </a:r>
            <a:r>
              <a:rPr dirty="0" spc="-5"/>
              <a:t> </a:t>
            </a:r>
            <a:r>
              <a:rPr dirty="0" spc="-10"/>
              <a:t>while</a:t>
            </a:r>
            <a:r>
              <a:rPr dirty="0" spc="15"/>
              <a:t> </a:t>
            </a:r>
            <a:r>
              <a:rPr dirty="0" spc="-5"/>
              <a:t>dominating</a:t>
            </a:r>
            <a:r>
              <a:rPr dirty="0" spc="25"/>
              <a:t> </a:t>
            </a:r>
            <a:r>
              <a:rPr dirty="0" spc="-5"/>
              <a:t>learners</a:t>
            </a:r>
            <a:r>
              <a:rPr dirty="0" spc="35"/>
              <a:t> </a:t>
            </a:r>
            <a:r>
              <a:rPr dirty="0" spc="-20"/>
              <a:t>may</a:t>
            </a:r>
            <a:r>
              <a:rPr dirty="0"/>
              <a:t> </a:t>
            </a:r>
            <a:r>
              <a:rPr dirty="0" spc="-5"/>
              <a:t>need</a:t>
            </a:r>
            <a:r>
              <a:rPr dirty="0" spc="30"/>
              <a:t> </a:t>
            </a:r>
            <a:r>
              <a:rPr dirty="0" spc="-15"/>
              <a:t>to</a:t>
            </a:r>
            <a:r>
              <a:rPr dirty="0" spc="-5"/>
              <a:t> be</a:t>
            </a:r>
            <a:r>
              <a:rPr dirty="0" spc="20"/>
              <a:t> </a:t>
            </a:r>
            <a:r>
              <a:rPr dirty="0" spc="-5"/>
              <a:t>tactfully </a:t>
            </a:r>
            <a:r>
              <a:rPr dirty="0"/>
              <a:t> </a:t>
            </a:r>
            <a:r>
              <a:rPr dirty="0" spc="-15"/>
              <a:t>redirected</a:t>
            </a:r>
            <a:r>
              <a:rPr dirty="0" spc="40"/>
              <a:t> </a:t>
            </a:r>
            <a:r>
              <a:rPr dirty="0" spc="-5"/>
              <a:t>in</a:t>
            </a:r>
            <a:r>
              <a:rPr dirty="0" spc="15"/>
              <a:t> </a:t>
            </a:r>
            <a:r>
              <a:rPr dirty="0" spc="-5"/>
              <a:t>a</a:t>
            </a:r>
            <a:r>
              <a:rPr dirty="0"/>
              <a:t> manner</a:t>
            </a:r>
            <a:r>
              <a:rPr dirty="0" spc="30"/>
              <a:t> </a:t>
            </a:r>
            <a:r>
              <a:rPr dirty="0" spc="-10"/>
              <a:t>that</a:t>
            </a:r>
            <a:r>
              <a:rPr dirty="0" spc="20"/>
              <a:t> </a:t>
            </a:r>
            <a:r>
              <a:rPr dirty="0" spc="-5"/>
              <a:t>lessens</a:t>
            </a:r>
            <a:r>
              <a:rPr dirty="0" spc="15"/>
              <a:t> </a:t>
            </a:r>
            <a:r>
              <a:rPr dirty="0" spc="-5"/>
              <a:t>their</a:t>
            </a:r>
            <a:r>
              <a:rPr dirty="0" spc="30"/>
              <a:t> </a:t>
            </a:r>
            <a:r>
              <a:rPr dirty="0" spc="-5"/>
              <a:t>influence </a:t>
            </a:r>
            <a:r>
              <a:rPr dirty="0"/>
              <a:t> </a:t>
            </a:r>
            <a:r>
              <a:rPr dirty="0" spc="-5"/>
              <a:t>on the</a:t>
            </a:r>
            <a:r>
              <a:rPr dirty="0" spc="15"/>
              <a:t> </a:t>
            </a:r>
            <a:r>
              <a:rPr dirty="0" spc="-10"/>
              <a:t>group.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2927" y="722121"/>
            <a:ext cx="60185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Limitations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10"/>
              <a:t>Group</a:t>
            </a:r>
            <a:r>
              <a:rPr dirty="0" spc="10"/>
              <a:t> </a:t>
            </a:r>
            <a:r>
              <a:rPr dirty="0" spc="-5"/>
              <a:t>Discussion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85742" rIns="0" bIns="0" rtlCol="0" vert="horz">
            <a:spAutoFit/>
          </a:bodyPr>
          <a:lstStyle/>
          <a:p>
            <a:pPr marL="519430" marR="5080" indent="-262255">
              <a:lnSpc>
                <a:spcPct val="150000"/>
              </a:lnSpc>
              <a:spcBef>
                <a:spcPts val="95"/>
              </a:spcBef>
            </a:pPr>
            <a:r>
              <a:rPr dirty="0" spc="-5"/>
              <a:t>-</a:t>
            </a:r>
            <a:r>
              <a:rPr dirty="0" spc="5"/>
              <a:t> </a:t>
            </a:r>
            <a:r>
              <a:rPr dirty="0" spc="-10"/>
              <a:t>Harsh</a:t>
            </a:r>
            <a:r>
              <a:rPr dirty="0" spc="10"/>
              <a:t> </a:t>
            </a:r>
            <a:r>
              <a:rPr dirty="0" spc="-5"/>
              <a:t>or</a:t>
            </a:r>
            <a:r>
              <a:rPr dirty="0"/>
              <a:t> </a:t>
            </a:r>
            <a:r>
              <a:rPr dirty="0" spc="-15"/>
              <a:t>sarcastic</a:t>
            </a:r>
            <a:r>
              <a:rPr dirty="0" spc="30"/>
              <a:t> </a:t>
            </a:r>
            <a:r>
              <a:rPr dirty="0" spc="-15"/>
              <a:t>treatment</a:t>
            </a:r>
            <a:r>
              <a:rPr dirty="0" spc="25"/>
              <a:t> </a:t>
            </a:r>
            <a:r>
              <a:rPr dirty="0" spc="-10"/>
              <a:t>resulting</a:t>
            </a:r>
            <a:r>
              <a:rPr dirty="0" spc="30"/>
              <a:t> </a:t>
            </a:r>
            <a:r>
              <a:rPr dirty="0" spc="-5"/>
              <a:t>in</a:t>
            </a:r>
            <a:r>
              <a:rPr dirty="0"/>
              <a:t> </a:t>
            </a:r>
            <a:r>
              <a:rPr dirty="0" spc="-5"/>
              <a:t>insults </a:t>
            </a:r>
            <a:r>
              <a:rPr dirty="0"/>
              <a:t> </a:t>
            </a:r>
            <a:r>
              <a:rPr dirty="0" spc="-15"/>
              <a:t>breaks</a:t>
            </a:r>
            <a:r>
              <a:rPr dirty="0" spc="20"/>
              <a:t> </a:t>
            </a:r>
            <a:r>
              <a:rPr dirty="0" spc="-5"/>
              <a:t>down</a:t>
            </a:r>
            <a:r>
              <a:rPr dirty="0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10"/>
              <a:t>relationship</a:t>
            </a:r>
            <a:r>
              <a:rPr dirty="0" spc="35"/>
              <a:t> </a:t>
            </a:r>
            <a:r>
              <a:rPr dirty="0" spc="-10"/>
              <a:t>between</a:t>
            </a:r>
            <a:r>
              <a:rPr dirty="0" spc="20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15"/>
              <a:t>teacher </a:t>
            </a:r>
            <a:r>
              <a:rPr dirty="0" spc="-615"/>
              <a:t> </a:t>
            </a:r>
            <a:r>
              <a:rPr dirty="0" spc="-5"/>
              <a:t>and</a:t>
            </a:r>
            <a:r>
              <a:rPr dirty="0"/>
              <a:t> </a:t>
            </a:r>
            <a:r>
              <a:rPr dirty="0" spc="-5"/>
              <a:t>the</a:t>
            </a:r>
            <a:r>
              <a:rPr dirty="0" spc="10"/>
              <a:t> </a:t>
            </a:r>
            <a:r>
              <a:rPr dirty="0" spc="-10"/>
              <a:t>learners</a:t>
            </a:r>
            <a:r>
              <a:rPr dirty="0" spc="30"/>
              <a:t> </a:t>
            </a:r>
            <a:r>
              <a:rPr dirty="0" spc="-5"/>
              <a:t>as</a:t>
            </a:r>
            <a:r>
              <a:rPr dirty="0"/>
              <a:t> </a:t>
            </a:r>
            <a:r>
              <a:rPr dirty="0" spc="-10"/>
              <a:t>well</a:t>
            </a:r>
            <a:r>
              <a:rPr dirty="0" spc="10"/>
              <a:t> </a:t>
            </a:r>
            <a:r>
              <a:rPr dirty="0" spc="-5"/>
              <a:t>as </a:t>
            </a:r>
            <a:r>
              <a:rPr dirty="0" spc="-10"/>
              <a:t>relationships</a:t>
            </a:r>
            <a:r>
              <a:rPr dirty="0" spc="35"/>
              <a:t> </a:t>
            </a:r>
            <a:r>
              <a:rPr dirty="0" spc="-5"/>
              <a:t>among </a:t>
            </a:r>
            <a:r>
              <a:rPr dirty="0"/>
              <a:t> </a:t>
            </a:r>
            <a:r>
              <a:rPr dirty="0" spc="-10"/>
              <a:t>learners,</a:t>
            </a:r>
            <a:r>
              <a:rPr dirty="0" spc="25"/>
              <a:t> </a:t>
            </a:r>
            <a:r>
              <a:rPr dirty="0" spc="-5"/>
              <a:t>which</a:t>
            </a:r>
            <a:r>
              <a:rPr dirty="0" spc="10"/>
              <a:t> </a:t>
            </a:r>
            <a:r>
              <a:rPr dirty="0" spc="-20"/>
              <a:t>creates</a:t>
            </a:r>
            <a:r>
              <a:rPr dirty="0" spc="15"/>
              <a:t> </a:t>
            </a:r>
            <a:r>
              <a:rPr dirty="0" spc="-5"/>
              <a:t>an</a:t>
            </a:r>
            <a:r>
              <a:rPr dirty="0" spc="5"/>
              <a:t> </a:t>
            </a:r>
            <a:r>
              <a:rPr dirty="0" spc="-15"/>
              <a:t>environment</a:t>
            </a:r>
            <a:r>
              <a:rPr dirty="0" spc="25"/>
              <a:t> </a:t>
            </a:r>
            <a:r>
              <a:rPr dirty="0" spc="-10"/>
              <a:t>unsuitable </a:t>
            </a:r>
            <a:r>
              <a:rPr dirty="0" spc="-615"/>
              <a:t> </a:t>
            </a:r>
            <a:r>
              <a:rPr dirty="0" spc="-20"/>
              <a:t>for</a:t>
            </a:r>
            <a:r>
              <a:rPr dirty="0" spc="5"/>
              <a:t> </a:t>
            </a:r>
            <a:r>
              <a:rPr dirty="0" spc="-5"/>
              <a:t>learning.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22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515" y="613409"/>
            <a:ext cx="74142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Limitations</a:t>
            </a:r>
            <a:r>
              <a:rPr dirty="0" spc="5"/>
              <a:t> </a:t>
            </a:r>
            <a:r>
              <a:rPr dirty="0"/>
              <a:t>of </a:t>
            </a:r>
            <a:r>
              <a:rPr dirty="0" spc="-10"/>
              <a:t>Group</a:t>
            </a:r>
            <a:r>
              <a:rPr dirty="0"/>
              <a:t> </a:t>
            </a:r>
            <a:r>
              <a:rPr dirty="0" spc="-5"/>
              <a:t>Discussion</a:t>
            </a:r>
            <a:r>
              <a:rPr dirty="0" spc="5"/>
              <a:t> </a:t>
            </a:r>
            <a:r>
              <a:rPr dirty="0" spc="-1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587246"/>
            <a:ext cx="7679690" cy="24745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46291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transmit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such 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lecture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1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consuming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teacher.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teacher’s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facilitator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17500" y="1046225"/>
          <a:ext cx="8248650" cy="5615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3154"/>
                <a:gridCol w="4577080"/>
              </a:tblGrid>
              <a:tr h="725424">
                <a:tc>
                  <a:txBody>
                    <a:bodyPr/>
                    <a:lstStyle/>
                    <a:p>
                      <a:pPr marL="12026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Problem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44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Possible</a:t>
                      </a:r>
                      <a:r>
                        <a:rPr dirty="0" sz="28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Solution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5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5" b="1">
                          <a:latin typeface="Calibri"/>
                          <a:cs typeface="Calibri"/>
                        </a:rPr>
                        <a:t>Leader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unskilled.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5" b="1">
                          <a:latin typeface="Calibri"/>
                          <a:cs typeface="Calibri"/>
                        </a:rPr>
                        <a:t>If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leader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just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developing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his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or her</a:t>
                      </a:r>
                      <a:r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skills,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best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dirty="0" sz="2800" spc="-20" b="1">
                          <a:latin typeface="Calibri"/>
                          <a:cs typeface="Calibri"/>
                        </a:rPr>
                        <a:t>have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skilled </a:t>
                      </a:r>
                      <a:r>
                        <a:rPr dirty="0" sz="2800" spc="-30" b="1">
                          <a:latin typeface="Calibri"/>
                          <a:cs typeface="Calibri"/>
                        </a:rPr>
                        <a:t>co-leader.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51760">
                <a:tc>
                  <a:txBody>
                    <a:bodyPr/>
                    <a:lstStyle/>
                    <a:p>
                      <a:pPr marL="968375" marR="274320" indent="-685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norms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not </a:t>
                      </a:r>
                      <a:r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adhered</a:t>
                      </a:r>
                      <a:r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to.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540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2800" spc="-5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Discuss and identify implicit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explicit</a:t>
                      </a:r>
                      <a:r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norms.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92075" marR="1097280">
                        <a:lnSpc>
                          <a:spcPct val="100000"/>
                        </a:lnSpc>
                      </a:pPr>
                      <a:r>
                        <a:rPr dirty="0" sz="2800" spc="-5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Clarify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all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norms,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both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implicit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explicit.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r" marR="121920">
                        <a:lnSpc>
                          <a:spcPct val="100000"/>
                        </a:lnSpc>
                        <a:spcBef>
                          <a:spcPts val="2250"/>
                        </a:spcBef>
                      </a:pPr>
                      <a:r>
                        <a:rPr dirty="0" sz="1400" spc="-5">
                          <a:latin typeface="Arial MT"/>
                          <a:cs typeface="Arial MT"/>
                        </a:rPr>
                        <a:t>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8744" y="101295"/>
            <a:ext cx="636587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Problems</a:t>
            </a:r>
            <a:r>
              <a:rPr dirty="0" sz="3200" spc="-40"/>
              <a:t> </a:t>
            </a:r>
            <a:r>
              <a:rPr dirty="0" sz="3200" spc="-10"/>
              <a:t>That</a:t>
            </a:r>
            <a:r>
              <a:rPr dirty="0" sz="3200" spc="-15"/>
              <a:t> </a:t>
            </a:r>
            <a:r>
              <a:rPr dirty="0" sz="3200"/>
              <a:t>Can</a:t>
            </a:r>
            <a:r>
              <a:rPr dirty="0" sz="3200" spc="-15"/>
              <a:t> </a:t>
            </a:r>
            <a:r>
              <a:rPr dirty="0" sz="3200"/>
              <a:t>Arise</a:t>
            </a:r>
            <a:r>
              <a:rPr dirty="0" sz="3200" spc="-20"/>
              <a:t> </a:t>
            </a:r>
            <a:r>
              <a:rPr dirty="0" sz="3200" spc="-5"/>
              <a:t>With</a:t>
            </a:r>
            <a:r>
              <a:rPr dirty="0" sz="3200" spc="-25"/>
              <a:t> </a:t>
            </a:r>
            <a:r>
              <a:rPr dirty="0" sz="3200" spc="-10"/>
              <a:t>Groups</a:t>
            </a:r>
            <a:endParaRPr sz="3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335" y="126314"/>
            <a:ext cx="75628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Problems</a:t>
            </a:r>
            <a:r>
              <a:rPr dirty="0" sz="3200" spc="-35"/>
              <a:t> </a:t>
            </a:r>
            <a:r>
              <a:rPr dirty="0" sz="3200" spc="-10"/>
              <a:t>That </a:t>
            </a:r>
            <a:r>
              <a:rPr dirty="0" sz="3200"/>
              <a:t>Can</a:t>
            </a:r>
            <a:r>
              <a:rPr dirty="0" sz="3200" spc="-15"/>
              <a:t> </a:t>
            </a:r>
            <a:r>
              <a:rPr dirty="0" sz="3200"/>
              <a:t>Arise</a:t>
            </a:r>
            <a:r>
              <a:rPr dirty="0" sz="3200" spc="-15"/>
              <a:t> </a:t>
            </a:r>
            <a:r>
              <a:rPr dirty="0" sz="3200" spc="-5"/>
              <a:t>With</a:t>
            </a:r>
            <a:r>
              <a:rPr dirty="0" sz="3200" spc="-25"/>
              <a:t> </a:t>
            </a:r>
            <a:r>
              <a:rPr dirty="0" sz="3200" spc="-10"/>
              <a:t>Groups</a:t>
            </a:r>
            <a:r>
              <a:rPr dirty="0" sz="3200" spc="-25"/>
              <a:t> </a:t>
            </a:r>
            <a:r>
              <a:rPr dirty="0" sz="3200" spc="-5"/>
              <a:t>(cont.)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562" y="677862"/>
          <a:ext cx="8755380" cy="5574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7205"/>
                <a:gridCol w="5675630"/>
              </a:tblGrid>
              <a:tr h="1030224">
                <a:tc>
                  <a:txBody>
                    <a:bodyPr/>
                    <a:lstStyle/>
                    <a:p>
                      <a:pPr marL="80835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2800" spc="-5" b="1">
                          <a:latin typeface="Arial"/>
                          <a:cs typeface="Arial"/>
                        </a:rPr>
                        <a:t>Problem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2800" spc="-5" b="1">
                          <a:latin typeface="Arial"/>
                          <a:cs typeface="Arial"/>
                        </a:rPr>
                        <a:t>Possible</a:t>
                      </a:r>
                      <a:r>
                        <a:rPr dirty="0" sz="2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5" b="1">
                          <a:latin typeface="Arial"/>
                          <a:cs typeface="Arial"/>
                        </a:rPr>
                        <a:t>Solution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14913">
                <a:tc>
                  <a:txBody>
                    <a:bodyPr/>
                    <a:lstStyle/>
                    <a:p>
                      <a:pPr algn="just" marL="91440" marR="4978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Individual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members</a:t>
                      </a:r>
                      <a:r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28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not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5" b="1">
                          <a:latin typeface="Calibri"/>
                          <a:cs typeface="Calibri"/>
                        </a:rPr>
                        <a:t>get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along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3365" marR="975994" indent="-161925">
                        <a:lnSpc>
                          <a:spcPct val="100000"/>
                        </a:lnSpc>
                        <a:spcBef>
                          <a:spcPts val="180"/>
                        </a:spcBef>
                        <a:buFont typeface="Calibri"/>
                        <a:buChar char="-"/>
                        <a:tabLst>
                          <a:tab pos="282575" algn="l"/>
                        </a:tabLst>
                      </a:pPr>
                      <a:r>
                        <a:rPr dirty="0"/>
                        <a:t>	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If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this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involves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two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members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who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do not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5" b="1">
                          <a:latin typeface="Calibri"/>
                          <a:cs typeface="Calibri"/>
                        </a:rPr>
                        <a:t>get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along,</a:t>
                      </a:r>
                      <a:r>
                        <a:rPr dirty="0" sz="2800" spc="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try 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addressing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each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individual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member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separately</a:t>
                      </a:r>
                      <a:r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outside of </a:t>
                      </a:r>
                      <a:r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group.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253365" marR="865505" indent="-16192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Calibri"/>
                        <a:buChar char="-"/>
                        <a:tabLst>
                          <a:tab pos="282575" algn="l"/>
                        </a:tabLst>
                      </a:pPr>
                      <a:r>
                        <a:rPr dirty="0"/>
                        <a:t>	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If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involves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800" spc="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5" b="1">
                          <a:latin typeface="Calibri"/>
                          <a:cs typeface="Calibri"/>
                        </a:rPr>
                        <a:t>itself,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2800" spc="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2800" spc="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discussion</a:t>
                      </a:r>
                      <a:r>
                        <a:rPr dirty="0" sz="2800" spc="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during</a:t>
                      </a:r>
                      <a:r>
                        <a:rPr dirty="0" sz="2800" spc="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one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of the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meetings</a:t>
                      </a:r>
                      <a:r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resolve</a:t>
                      </a:r>
                      <a:r>
                        <a:rPr dirty="0" sz="28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issues.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25915"/>
            <a:ext cx="7914005" cy="3413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10160" indent="-172720">
              <a:lnSpc>
                <a:spcPct val="11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perfect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experiences.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Whatever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chosen,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usually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effective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conjunction 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tools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enhance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1000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major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methods: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traditional</a:t>
            </a:r>
            <a:r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non-traditional</a:t>
            </a:r>
            <a:r>
              <a:rPr dirty="0" u="heavy" sz="2800" spc="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methods.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13103" y="374904"/>
            <a:ext cx="6794500" cy="1079500"/>
            <a:chOff x="1213103" y="374904"/>
            <a:chExt cx="6794500" cy="1079500"/>
          </a:xfrm>
        </p:grpSpPr>
        <p:sp>
          <p:nvSpPr>
            <p:cNvPr id="4" name="object 4"/>
            <p:cNvSpPr/>
            <p:nvPr/>
          </p:nvSpPr>
          <p:spPr>
            <a:xfrm>
              <a:off x="12191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6604000" y="0"/>
                  </a:moveTo>
                  <a:lnTo>
                    <a:pt x="177800" y="0"/>
                  </a:lnTo>
                  <a:lnTo>
                    <a:pt x="130542" y="6352"/>
                  </a:lnTo>
                  <a:lnTo>
                    <a:pt x="88072" y="24280"/>
                  </a:lnTo>
                  <a:lnTo>
                    <a:pt x="52085" y="52085"/>
                  </a:lnTo>
                  <a:lnTo>
                    <a:pt x="24280" y="88072"/>
                  </a:lnTo>
                  <a:lnTo>
                    <a:pt x="6352" y="130542"/>
                  </a:lnTo>
                  <a:lnTo>
                    <a:pt x="0" y="177800"/>
                  </a:lnTo>
                  <a:lnTo>
                    <a:pt x="0" y="889000"/>
                  </a:lnTo>
                  <a:lnTo>
                    <a:pt x="6352" y="936257"/>
                  </a:lnTo>
                  <a:lnTo>
                    <a:pt x="24280" y="978727"/>
                  </a:lnTo>
                  <a:lnTo>
                    <a:pt x="52085" y="1014714"/>
                  </a:lnTo>
                  <a:lnTo>
                    <a:pt x="88072" y="1042519"/>
                  </a:lnTo>
                  <a:lnTo>
                    <a:pt x="130542" y="1060447"/>
                  </a:lnTo>
                  <a:lnTo>
                    <a:pt x="177800" y="1066800"/>
                  </a:lnTo>
                  <a:lnTo>
                    <a:pt x="6604000" y="1066800"/>
                  </a:lnTo>
                  <a:lnTo>
                    <a:pt x="6651257" y="1060447"/>
                  </a:lnTo>
                  <a:lnTo>
                    <a:pt x="6693727" y="1042519"/>
                  </a:lnTo>
                  <a:lnTo>
                    <a:pt x="6729714" y="1014714"/>
                  </a:lnTo>
                  <a:lnTo>
                    <a:pt x="6757519" y="978727"/>
                  </a:lnTo>
                  <a:lnTo>
                    <a:pt x="6775447" y="936257"/>
                  </a:lnTo>
                  <a:lnTo>
                    <a:pt x="6781800" y="889000"/>
                  </a:lnTo>
                  <a:lnTo>
                    <a:pt x="6781800" y="177800"/>
                  </a:lnTo>
                  <a:lnTo>
                    <a:pt x="6775447" y="130542"/>
                  </a:lnTo>
                  <a:lnTo>
                    <a:pt x="6757519" y="88072"/>
                  </a:lnTo>
                  <a:lnTo>
                    <a:pt x="6729714" y="52085"/>
                  </a:lnTo>
                  <a:lnTo>
                    <a:pt x="6693727" y="24280"/>
                  </a:lnTo>
                  <a:lnTo>
                    <a:pt x="6651257" y="6352"/>
                  </a:lnTo>
                  <a:lnTo>
                    <a:pt x="66040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2191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0" y="177800"/>
                  </a:moveTo>
                  <a:lnTo>
                    <a:pt x="6352" y="130542"/>
                  </a:lnTo>
                  <a:lnTo>
                    <a:pt x="24280" y="88072"/>
                  </a:lnTo>
                  <a:lnTo>
                    <a:pt x="52085" y="52085"/>
                  </a:lnTo>
                  <a:lnTo>
                    <a:pt x="88072" y="24280"/>
                  </a:lnTo>
                  <a:lnTo>
                    <a:pt x="130542" y="6352"/>
                  </a:lnTo>
                  <a:lnTo>
                    <a:pt x="177800" y="0"/>
                  </a:lnTo>
                  <a:lnTo>
                    <a:pt x="6604000" y="0"/>
                  </a:lnTo>
                  <a:lnTo>
                    <a:pt x="6651257" y="6352"/>
                  </a:lnTo>
                  <a:lnTo>
                    <a:pt x="6693727" y="24280"/>
                  </a:lnTo>
                  <a:lnTo>
                    <a:pt x="6729714" y="52085"/>
                  </a:lnTo>
                  <a:lnTo>
                    <a:pt x="6757519" y="88072"/>
                  </a:lnTo>
                  <a:lnTo>
                    <a:pt x="6775447" y="130542"/>
                  </a:lnTo>
                  <a:lnTo>
                    <a:pt x="6781800" y="177800"/>
                  </a:lnTo>
                  <a:lnTo>
                    <a:pt x="6781800" y="889000"/>
                  </a:lnTo>
                  <a:lnTo>
                    <a:pt x="6775447" y="936257"/>
                  </a:lnTo>
                  <a:lnTo>
                    <a:pt x="6757519" y="978727"/>
                  </a:lnTo>
                  <a:lnTo>
                    <a:pt x="6729714" y="1014714"/>
                  </a:lnTo>
                  <a:lnTo>
                    <a:pt x="6693727" y="1042519"/>
                  </a:lnTo>
                  <a:lnTo>
                    <a:pt x="6651257" y="1060447"/>
                  </a:lnTo>
                  <a:lnTo>
                    <a:pt x="6604000" y="1066800"/>
                  </a:lnTo>
                  <a:lnTo>
                    <a:pt x="177800" y="1066800"/>
                  </a:lnTo>
                  <a:lnTo>
                    <a:pt x="130542" y="1060447"/>
                  </a:lnTo>
                  <a:lnTo>
                    <a:pt x="88072" y="1042519"/>
                  </a:lnTo>
                  <a:lnTo>
                    <a:pt x="52085" y="1014714"/>
                  </a:lnTo>
                  <a:lnTo>
                    <a:pt x="24280" y="978727"/>
                  </a:lnTo>
                  <a:lnTo>
                    <a:pt x="6352" y="936257"/>
                  </a:lnTo>
                  <a:lnTo>
                    <a:pt x="0" y="889000"/>
                  </a:lnTo>
                  <a:lnTo>
                    <a:pt x="0" y="1778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75485" y="632206"/>
            <a:ext cx="52679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25"/>
              <a:t>Types</a:t>
            </a:r>
            <a:r>
              <a:rPr dirty="0" sz="3200" spc="-15"/>
              <a:t> </a:t>
            </a:r>
            <a:r>
              <a:rPr dirty="0" sz="3200"/>
              <a:t>of</a:t>
            </a:r>
            <a:r>
              <a:rPr dirty="0" sz="3200" spc="-10"/>
              <a:t> </a:t>
            </a:r>
            <a:r>
              <a:rPr dirty="0" sz="3200" spc="-5"/>
              <a:t>Instructional</a:t>
            </a:r>
            <a:r>
              <a:rPr dirty="0" sz="3200" spc="-25"/>
              <a:t> </a:t>
            </a:r>
            <a:r>
              <a:rPr dirty="0" sz="3200" spc="-5"/>
              <a:t>Methods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5282"/>
            <a:ext cx="7560309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/>
              <a:t>Problems</a:t>
            </a:r>
            <a:r>
              <a:rPr dirty="0" sz="3200" spc="-25"/>
              <a:t> </a:t>
            </a:r>
            <a:r>
              <a:rPr dirty="0" sz="3200" spc="-10"/>
              <a:t>That</a:t>
            </a:r>
            <a:r>
              <a:rPr dirty="0" sz="3200" spc="-20"/>
              <a:t> </a:t>
            </a:r>
            <a:r>
              <a:rPr dirty="0" sz="3200" spc="-5"/>
              <a:t>Can</a:t>
            </a:r>
            <a:r>
              <a:rPr dirty="0" sz="3200" spc="-20"/>
              <a:t> </a:t>
            </a:r>
            <a:r>
              <a:rPr dirty="0" sz="3200"/>
              <a:t>Arise</a:t>
            </a:r>
            <a:r>
              <a:rPr dirty="0" sz="3200" spc="-25"/>
              <a:t> </a:t>
            </a:r>
            <a:r>
              <a:rPr dirty="0" sz="3200" spc="-5"/>
              <a:t>With</a:t>
            </a:r>
            <a:r>
              <a:rPr dirty="0" sz="3200" spc="-20"/>
              <a:t> </a:t>
            </a:r>
            <a:r>
              <a:rPr dirty="0" sz="3200" spc="-10"/>
              <a:t>Groups</a:t>
            </a:r>
            <a:r>
              <a:rPr dirty="0" sz="3200" spc="-30"/>
              <a:t> </a:t>
            </a:r>
            <a:r>
              <a:rPr dirty="0" sz="3200" spc="-5"/>
              <a:t>(cont.)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562" y="1254188"/>
          <a:ext cx="8227059" cy="4781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104"/>
                <a:gridCol w="4295775"/>
              </a:tblGrid>
              <a:tr h="10302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Problem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40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Possible</a:t>
                      </a:r>
                      <a:r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Solution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2687">
                <a:tc>
                  <a:txBody>
                    <a:bodyPr/>
                    <a:lstStyle/>
                    <a:p>
                      <a:pPr marL="91440" marR="5873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One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two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members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monopolize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group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interactions.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184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5" b="1">
                          <a:latin typeface="Calibri"/>
                          <a:cs typeface="Calibri"/>
                        </a:rPr>
                        <a:t>Limit all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members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 </a:t>
                      </a:r>
                      <a:r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specific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time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limit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for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talking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and/or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number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times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each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session.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z="1400"/>
              <a:t>39</a:t>
            </a:fld>
            <a:endParaRPr sz="140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40665"/>
            <a:ext cx="75628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Problems</a:t>
            </a:r>
            <a:r>
              <a:rPr dirty="0" sz="3200" spc="-35"/>
              <a:t> </a:t>
            </a:r>
            <a:r>
              <a:rPr dirty="0" sz="3200" spc="-10"/>
              <a:t>That </a:t>
            </a:r>
            <a:r>
              <a:rPr dirty="0" sz="3200"/>
              <a:t>Can</a:t>
            </a:r>
            <a:r>
              <a:rPr dirty="0" sz="3200" spc="-15"/>
              <a:t> </a:t>
            </a:r>
            <a:r>
              <a:rPr dirty="0" sz="3200"/>
              <a:t>Arise</a:t>
            </a:r>
            <a:r>
              <a:rPr dirty="0" sz="3200" spc="-15"/>
              <a:t> </a:t>
            </a:r>
            <a:r>
              <a:rPr dirty="0" sz="3200" spc="-5"/>
              <a:t>With</a:t>
            </a:r>
            <a:r>
              <a:rPr dirty="0" sz="3200" spc="-25"/>
              <a:t> </a:t>
            </a:r>
            <a:r>
              <a:rPr dirty="0" sz="3200" spc="-10"/>
              <a:t>Groups</a:t>
            </a:r>
            <a:r>
              <a:rPr dirty="0" sz="3200" spc="-25"/>
              <a:t> </a:t>
            </a:r>
            <a:r>
              <a:rPr dirty="0" sz="3200" spc="-5"/>
              <a:t>(cont.)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23862" y="976312"/>
          <a:ext cx="8272780" cy="4594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61104"/>
                <a:gridCol w="4469130"/>
              </a:tblGrid>
              <a:tr h="10302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Problem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916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Possible</a:t>
                      </a:r>
                      <a:r>
                        <a:rPr dirty="0" sz="28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Solution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35426">
                <a:tc>
                  <a:txBody>
                    <a:bodyPr/>
                    <a:lstStyle/>
                    <a:p>
                      <a:pPr marL="91440" marR="2825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member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has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cognitive problem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or is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some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30" b="1">
                          <a:latin typeface="Calibri"/>
                          <a:cs typeface="Calibri"/>
                        </a:rPr>
                        <a:t>way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not </a:t>
                      </a:r>
                      <a:r>
                        <a:rPr dirty="0" sz="2800" spc="-6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appropriate</a:t>
                      </a:r>
                      <a:r>
                        <a:rPr dirty="0" sz="28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for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2800" spc="-15" b="1">
                          <a:latin typeface="Calibri"/>
                          <a:cs typeface="Calibri"/>
                        </a:rPr>
                        <a:t>group.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9855" indent="806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member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may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need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 </a:t>
                      </a:r>
                      <a:r>
                        <a:rPr dirty="0" sz="2800" spc="-6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asked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leave</a:t>
                      </a:r>
                      <a:r>
                        <a:rPr dirty="0" sz="2800" spc="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group,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but it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best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if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there</a:t>
                      </a:r>
                      <a:r>
                        <a:rPr dirty="0" sz="28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is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another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group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learning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dirty="0" sz="2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28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them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go </a:t>
                      </a:r>
                      <a:r>
                        <a:rPr dirty="0" sz="28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to.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9497" y="380746"/>
            <a:ext cx="65233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Non-traditional</a:t>
            </a:r>
            <a:r>
              <a:rPr dirty="0"/>
              <a:t> </a:t>
            </a:r>
            <a:r>
              <a:rPr dirty="0" spc="-45"/>
              <a:t>Teaching</a:t>
            </a:r>
            <a:r>
              <a:rPr dirty="0" spc="20"/>
              <a:t> </a:t>
            </a:r>
            <a:r>
              <a:rPr dirty="0" spc="-5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12673"/>
            <a:ext cx="8141970" cy="5046345"/>
          </a:xfrm>
          <a:prstGeom prst="rect">
            <a:avLst/>
          </a:prstGeom>
        </p:spPr>
        <p:txBody>
          <a:bodyPr wrap="square" lIns="0" tIns="2374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70"/>
              </a:spcBef>
            </a:pPr>
            <a:r>
              <a:rPr dirty="0" sz="3200" spc="-5" b="1">
                <a:latin typeface="Calibri"/>
                <a:cs typeface="Calibri"/>
              </a:rPr>
              <a:t>1-</a:t>
            </a:r>
            <a:r>
              <a:rPr dirty="0" sz="3200" spc="-35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Gaming:</a:t>
            </a:r>
            <a:endParaRPr sz="3200">
              <a:latin typeface="Calibri"/>
              <a:cs typeface="Calibri"/>
            </a:endParaRPr>
          </a:p>
          <a:p>
            <a:pPr marL="283845" marR="320040">
              <a:lnSpc>
                <a:spcPct val="120000"/>
              </a:lnSpc>
              <a:spcBef>
                <a:spcPts val="869"/>
              </a:spcBef>
            </a:pPr>
            <a:r>
              <a:rPr dirty="0" sz="2800" spc="-10" b="1">
                <a:latin typeface="Calibri"/>
                <a:cs typeface="Calibri"/>
              </a:rPr>
              <a:t>Gaming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participate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competitive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activity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preset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rules.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These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reality,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designed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accomplish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283845" marR="5080">
              <a:lnSpc>
                <a:spcPct val="120000"/>
              </a:lnSpc>
              <a:spcBef>
                <a:spcPts val="790"/>
              </a:spcBef>
            </a:pPr>
            <a:r>
              <a:rPr dirty="0" sz="2800" spc="-5" b="1">
                <a:latin typeface="Calibri"/>
                <a:cs typeface="Calibri"/>
              </a:rPr>
              <a:t>Some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examples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games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word</a:t>
            </a:r>
            <a:r>
              <a:rPr dirty="0" sz="2800" spc="-5" b="1">
                <a:latin typeface="Calibri"/>
                <a:cs typeface="Calibri"/>
              </a:rPr>
              <a:t> search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foods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elevate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serum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potassium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end-stage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disease.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Non-traditional</a:t>
            </a:r>
            <a:r>
              <a:rPr dirty="0" spc="20"/>
              <a:t> </a:t>
            </a:r>
            <a:r>
              <a:rPr dirty="0" spc="-45"/>
              <a:t>Teaching</a:t>
            </a:r>
            <a:r>
              <a:rPr dirty="0" spc="25"/>
              <a:t> </a:t>
            </a:r>
            <a:r>
              <a:rPr dirty="0" spc="-1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04265"/>
            <a:ext cx="8127365" cy="3804920"/>
          </a:xfrm>
          <a:prstGeom prst="rect">
            <a:avLst/>
          </a:prstGeom>
        </p:spPr>
        <p:txBody>
          <a:bodyPr wrap="square" lIns="0" tIns="175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dirty="0" sz="3200" spc="-5" b="1">
                <a:latin typeface="Calibri"/>
                <a:cs typeface="Calibri"/>
              </a:rPr>
              <a:t>2-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Simulation</a:t>
            </a:r>
            <a:r>
              <a:rPr dirty="0" sz="2800" spc="-5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115"/>
              </a:spcBef>
            </a:pPr>
            <a:r>
              <a:rPr dirty="0" sz="2800" spc="-10" b="1" i="1">
                <a:latin typeface="Calibri"/>
                <a:cs typeface="Calibri"/>
              </a:rPr>
              <a:t>Simulation</a:t>
            </a:r>
            <a:r>
              <a:rPr dirty="0" sz="2800" spc="35" b="1" i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whereby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artificial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</a:pPr>
            <a:r>
              <a:rPr dirty="0" sz="2800" spc="-10" b="1">
                <a:latin typeface="Calibri"/>
                <a:cs typeface="Calibri"/>
              </a:rPr>
              <a:t>hypothetical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created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engages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real-life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conditions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without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risk-taking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consequences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Non-traditional</a:t>
            </a:r>
            <a:r>
              <a:rPr dirty="0" spc="20"/>
              <a:t> </a:t>
            </a:r>
            <a:r>
              <a:rPr dirty="0" spc="-45"/>
              <a:t>Teaching</a:t>
            </a:r>
            <a:r>
              <a:rPr dirty="0" spc="25"/>
              <a:t> </a:t>
            </a:r>
            <a:r>
              <a:rPr dirty="0" spc="-1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04265"/>
            <a:ext cx="8090534" cy="2524760"/>
          </a:xfrm>
          <a:prstGeom prst="rect">
            <a:avLst/>
          </a:prstGeom>
        </p:spPr>
        <p:txBody>
          <a:bodyPr wrap="square" lIns="0" tIns="175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dirty="0" sz="3200" spc="-5" b="1">
                <a:latin typeface="Calibri"/>
                <a:cs typeface="Calibri"/>
              </a:rPr>
              <a:t>2-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Simulation</a:t>
            </a:r>
            <a:r>
              <a:rPr dirty="0" sz="2800" spc="-5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115"/>
              </a:spcBef>
            </a:pPr>
            <a:r>
              <a:rPr dirty="0" sz="2800" spc="-5" b="1">
                <a:latin typeface="Calibri"/>
                <a:cs typeface="Calibri"/>
              </a:rPr>
              <a:t>Simulations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higher-level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ts val="5040"/>
              </a:lnSpc>
              <a:spcBef>
                <a:spcPts val="245"/>
              </a:spcBef>
            </a:pPr>
            <a:r>
              <a:rPr dirty="0" sz="2800" spc="-10" b="1">
                <a:latin typeface="Calibri"/>
                <a:cs typeface="Calibri"/>
              </a:rPr>
              <a:t>learning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cognitive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domain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promoting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attainment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psychomotor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347" y="664540"/>
            <a:ext cx="687705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10"/>
              <a:t>Non-traditional</a:t>
            </a:r>
            <a:r>
              <a:rPr dirty="0" sz="3800" spc="-40"/>
              <a:t> </a:t>
            </a:r>
            <a:r>
              <a:rPr dirty="0" sz="3800" spc="-45"/>
              <a:t>Teaching</a:t>
            </a:r>
            <a:r>
              <a:rPr dirty="0" sz="3800" spc="-20"/>
              <a:t> </a:t>
            </a:r>
            <a:r>
              <a:rPr dirty="0" sz="3800" spc="-5"/>
              <a:t>Methods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535940" y="1416673"/>
            <a:ext cx="8109584" cy="3757295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3200" spc="-5" b="1">
                <a:latin typeface="Calibri"/>
                <a:cs typeface="Calibri"/>
              </a:rPr>
              <a:t>3-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Role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playing:</a:t>
            </a:r>
            <a:endParaRPr sz="3200">
              <a:latin typeface="Calibri"/>
              <a:cs typeface="Calibri"/>
            </a:endParaRPr>
          </a:p>
          <a:p>
            <a:pPr marL="184785" marR="5080" indent="-172720">
              <a:lnSpc>
                <a:spcPct val="110000"/>
              </a:lnSpc>
              <a:spcBef>
                <a:spcPts val="6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Role-paying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participate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unprepared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performance.</a:t>
            </a:r>
            <a:endParaRPr sz="2800">
              <a:latin typeface="Calibri"/>
              <a:cs typeface="Calibri"/>
            </a:endParaRPr>
          </a:p>
          <a:p>
            <a:pPr marL="184785" marR="618490" indent="-172720">
              <a:lnSpc>
                <a:spcPct val="11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asked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assigned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character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think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character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would</a:t>
            </a:r>
            <a:r>
              <a:rPr dirty="0" sz="2800" b="1">
                <a:latin typeface="Calibri"/>
                <a:cs typeface="Calibri"/>
              </a:rPr>
              <a:t> act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reality.</a:t>
            </a:r>
            <a:endParaRPr sz="2800">
              <a:latin typeface="Calibri"/>
              <a:cs typeface="Calibri"/>
            </a:endParaRPr>
          </a:p>
          <a:p>
            <a:pPr marL="184785" marR="620395" indent="-172720">
              <a:lnSpc>
                <a:spcPct val="11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arouse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feelings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elicit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learner.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347" y="664540"/>
            <a:ext cx="687705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10"/>
              <a:t>Non-traditional</a:t>
            </a:r>
            <a:r>
              <a:rPr dirty="0" sz="3800" spc="-40"/>
              <a:t> </a:t>
            </a:r>
            <a:r>
              <a:rPr dirty="0" sz="3800" spc="-45"/>
              <a:t>Teaching</a:t>
            </a:r>
            <a:r>
              <a:rPr dirty="0" sz="3800" spc="-20"/>
              <a:t> </a:t>
            </a:r>
            <a:r>
              <a:rPr dirty="0" sz="3800" spc="-5"/>
              <a:t>Methods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535940" y="1416673"/>
            <a:ext cx="8110855" cy="3655060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3200" spc="-5" b="1">
                <a:latin typeface="Calibri"/>
                <a:cs typeface="Calibri"/>
              </a:rPr>
              <a:t>3-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Role</a:t>
            </a:r>
            <a:r>
              <a:rPr dirty="0" sz="3200" spc="-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playing:</a:t>
            </a:r>
            <a:endParaRPr sz="3200">
              <a:latin typeface="Calibri"/>
              <a:cs typeface="Calibri"/>
            </a:endParaRPr>
          </a:p>
          <a:p>
            <a:pPr marL="184785" marR="5080" indent="-172720">
              <a:lnSpc>
                <a:spcPct val="110000"/>
              </a:lnSpc>
              <a:spcBef>
                <a:spcPts val="6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primarily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domain.</a:t>
            </a:r>
            <a:endParaRPr sz="2800">
              <a:latin typeface="Calibri"/>
              <a:cs typeface="Calibri"/>
            </a:endParaRPr>
          </a:p>
          <a:p>
            <a:pPr marL="184785" marR="113664" indent="-172720">
              <a:lnSpc>
                <a:spcPct val="11000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eyes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words,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chance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"walk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 </a:t>
            </a:r>
            <a:r>
              <a:rPr dirty="0" sz="2800" spc="-10" b="1">
                <a:latin typeface="Calibri"/>
                <a:cs typeface="Calibri"/>
              </a:rPr>
              <a:t>else's </a:t>
            </a:r>
            <a:r>
              <a:rPr dirty="0" sz="2800" spc="-5" b="1">
                <a:latin typeface="Calibri"/>
                <a:cs typeface="Calibri"/>
              </a:rPr>
              <a:t> shoes".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Non-traditional</a:t>
            </a:r>
            <a:r>
              <a:rPr dirty="0" spc="20"/>
              <a:t> </a:t>
            </a:r>
            <a:r>
              <a:rPr dirty="0" spc="-45"/>
              <a:t>Teaching</a:t>
            </a:r>
            <a:r>
              <a:rPr dirty="0" spc="25"/>
              <a:t> </a:t>
            </a:r>
            <a:r>
              <a:rPr dirty="0" spc="-1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9681"/>
            <a:ext cx="8062595" cy="269176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3200" spc="-5" b="1">
                <a:latin typeface="Calibri"/>
                <a:cs typeface="Calibri"/>
              </a:rPr>
              <a:t>4-</a:t>
            </a:r>
            <a:r>
              <a:rPr dirty="0" sz="3200" spc="-1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Distance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learning:</a:t>
            </a:r>
            <a:endParaRPr sz="3200">
              <a:latin typeface="Calibri"/>
              <a:cs typeface="Calibri"/>
            </a:endParaRPr>
          </a:p>
          <a:p>
            <a:pPr marL="184785" marR="1043305" indent="-172720">
              <a:lnSpc>
                <a:spcPts val="3020"/>
              </a:lnSpc>
              <a:spcBef>
                <a:spcPts val="7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Distance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possible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network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technology.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particularly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advantageous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get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0" b="1">
                <a:latin typeface="Calibri"/>
                <a:cs typeface="Calibri"/>
              </a:rPr>
              <a:t>wide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variety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people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located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distance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another.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430"/>
              </a:lnSpc>
            </a:pPr>
            <a:r>
              <a:rPr dirty="0"/>
              <a:t>4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0132" y="684352"/>
            <a:ext cx="65208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Non-traditional</a:t>
            </a:r>
            <a:r>
              <a:rPr dirty="0" spc="20"/>
              <a:t> </a:t>
            </a:r>
            <a:r>
              <a:rPr dirty="0" spc="-45"/>
              <a:t>Teaching</a:t>
            </a:r>
            <a:r>
              <a:rPr dirty="0" spc="25"/>
              <a:t> </a:t>
            </a:r>
            <a:r>
              <a:rPr dirty="0" spc="-1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704006"/>
            <a:ext cx="8324850" cy="307594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3200" spc="-5" b="1">
                <a:latin typeface="Calibri"/>
                <a:cs typeface="Calibri"/>
              </a:rPr>
              <a:t>4-</a:t>
            </a:r>
            <a:r>
              <a:rPr dirty="0" sz="3200" spc="-1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Distance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learning:</a:t>
            </a:r>
            <a:endParaRPr sz="32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75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delivery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teleconferencing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allows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one-way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video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audio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sent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satellite.</a:t>
            </a:r>
            <a:endParaRPr sz="2800">
              <a:latin typeface="Calibri"/>
              <a:cs typeface="Calibri"/>
            </a:endParaRPr>
          </a:p>
          <a:p>
            <a:pPr marL="184785" marR="106045" indent="-172720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interactive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teleconferencing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up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allow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call-in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via </a:t>
            </a:r>
            <a:r>
              <a:rPr dirty="0" sz="2800" spc="-10" b="1">
                <a:latin typeface="Calibri"/>
                <a:cs typeface="Calibri"/>
              </a:rPr>
              <a:t>regular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telephone.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451238"/>
            <a:ext cx="7193280" cy="4373880"/>
          </a:xfrm>
          <a:prstGeom prst="rect">
            <a:avLst/>
          </a:prstGeom>
        </p:spPr>
        <p:txBody>
          <a:bodyPr wrap="square" lIns="0" tIns="22923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200" spc="-20" b="1">
                <a:latin typeface="Calibri"/>
                <a:cs typeface="Calibri"/>
              </a:rPr>
              <a:t>Traditional</a:t>
            </a:r>
            <a:r>
              <a:rPr dirty="0" sz="3200" spc="-4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methods:</a:t>
            </a:r>
            <a:r>
              <a:rPr dirty="0" sz="3200" spc="-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</a:t>
            </a:r>
            <a:endParaRPr sz="2800">
              <a:latin typeface="Calibri"/>
              <a:cs typeface="Calibri"/>
            </a:endParaRPr>
          </a:p>
          <a:p>
            <a:pPr lvl="1" marL="638175" indent="-283210">
              <a:lnSpc>
                <a:spcPct val="100000"/>
              </a:lnSpc>
              <a:spcBef>
                <a:spcPts val="1480"/>
              </a:spcBef>
              <a:buSzPct val="96428"/>
              <a:buFont typeface="Wingdings"/>
              <a:buChar char=""/>
              <a:tabLst>
                <a:tab pos="638810" algn="l"/>
              </a:tabLst>
            </a:pPr>
            <a:r>
              <a:rPr dirty="0" sz="2800" spc="-10" b="1">
                <a:latin typeface="Calibri"/>
                <a:cs typeface="Calibri"/>
              </a:rPr>
              <a:t>Lecture</a:t>
            </a:r>
            <a:endParaRPr sz="2800">
              <a:latin typeface="Calibri"/>
              <a:cs typeface="Calibri"/>
            </a:endParaRPr>
          </a:p>
          <a:p>
            <a:pPr lvl="1" marL="638175" indent="-283210">
              <a:lnSpc>
                <a:spcPct val="100000"/>
              </a:lnSpc>
              <a:spcBef>
                <a:spcPts val="1415"/>
              </a:spcBef>
              <a:buSzPct val="96428"/>
              <a:buFont typeface="Wingdings"/>
              <a:buChar char=""/>
              <a:tabLst>
                <a:tab pos="638810" algn="l"/>
              </a:tabLst>
            </a:pP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-5" b="1">
                <a:latin typeface="Calibri"/>
                <a:cs typeface="Calibri"/>
              </a:rPr>
              <a:t> discussion</a:t>
            </a:r>
            <a:endParaRPr sz="2800">
              <a:latin typeface="Calibri"/>
              <a:cs typeface="Calibri"/>
            </a:endParaRPr>
          </a:p>
          <a:p>
            <a:pPr lvl="1" marL="638175" indent="-283210">
              <a:lnSpc>
                <a:spcPct val="100000"/>
              </a:lnSpc>
              <a:spcBef>
                <a:spcPts val="1410"/>
              </a:spcBef>
              <a:buSzPct val="96428"/>
              <a:buFont typeface="Wingdings"/>
              <a:buChar char=""/>
              <a:tabLst>
                <a:tab pos="638810" algn="l"/>
              </a:tabLst>
            </a:pPr>
            <a:r>
              <a:rPr dirty="0" sz="2800" spc="-10" b="1">
                <a:latin typeface="Calibri"/>
                <a:cs typeface="Calibri"/>
              </a:rPr>
              <a:t>One-to-one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</a:t>
            </a:r>
            <a:endParaRPr sz="2800">
              <a:latin typeface="Calibri"/>
              <a:cs typeface="Calibri"/>
            </a:endParaRPr>
          </a:p>
          <a:p>
            <a:pPr lvl="1" marL="638175" indent="-283210">
              <a:lnSpc>
                <a:spcPct val="100000"/>
              </a:lnSpc>
              <a:spcBef>
                <a:spcPts val="1405"/>
              </a:spcBef>
              <a:buSzPct val="96428"/>
              <a:buFont typeface="Wingdings"/>
              <a:buChar char=""/>
              <a:tabLst>
                <a:tab pos="638810" algn="l"/>
              </a:tabLst>
            </a:pPr>
            <a:r>
              <a:rPr dirty="0" sz="2800" spc="-15" b="1">
                <a:latin typeface="Calibri"/>
                <a:cs typeface="Calibri"/>
              </a:rPr>
              <a:t>Demonstration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return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30000"/>
              </a:lnSpc>
              <a:spcBef>
                <a:spcPts val="805"/>
              </a:spcBef>
            </a:pPr>
            <a:r>
              <a:rPr dirty="0" sz="2800" spc="-10" b="1">
                <a:latin typeface="Calibri"/>
                <a:cs typeface="Calibri"/>
              </a:rPr>
              <a:t>These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input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encounters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learner.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98803" y="374904"/>
            <a:ext cx="6794500" cy="1079500"/>
            <a:chOff x="1098803" y="374904"/>
            <a:chExt cx="6794500" cy="1079500"/>
          </a:xfrm>
        </p:grpSpPr>
        <p:sp>
          <p:nvSpPr>
            <p:cNvPr id="4" name="object 4"/>
            <p:cNvSpPr/>
            <p:nvPr/>
          </p:nvSpPr>
          <p:spPr>
            <a:xfrm>
              <a:off x="11048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6604000" y="0"/>
                  </a:moveTo>
                  <a:lnTo>
                    <a:pt x="177800" y="0"/>
                  </a:lnTo>
                  <a:lnTo>
                    <a:pt x="130533" y="6352"/>
                  </a:lnTo>
                  <a:lnTo>
                    <a:pt x="88060" y="24280"/>
                  </a:lnTo>
                  <a:lnTo>
                    <a:pt x="52076" y="52085"/>
                  </a:lnTo>
                  <a:lnTo>
                    <a:pt x="24274" y="88072"/>
                  </a:lnTo>
                  <a:lnTo>
                    <a:pt x="6351" y="130542"/>
                  </a:lnTo>
                  <a:lnTo>
                    <a:pt x="0" y="177800"/>
                  </a:lnTo>
                  <a:lnTo>
                    <a:pt x="0" y="889000"/>
                  </a:lnTo>
                  <a:lnTo>
                    <a:pt x="6351" y="936257"/>
                  </a:lnTo>
                  <a:lnTo>
                    <a:pt x="24274" y="978727"/>
                  </a:lnTo>
                  <a:lnTo>
                    <a:pt x="52076" y="1014714"/>
                  </a:lnTo>
                  <a:lnTo>
                    <a:pt x="88060" y="1042519"/>
                  </a:lnTo>
                  <a:lnTo>
                    <a:pt x="130533" y="1060447"/>
                  </a:lnTo>
                  <a:lnTo>
                    <a:pt x="177800" y="1066800"/>
                  </a:lnTo>
                  <a:lnTo>
                    <a:pt x="6604000" y="1066800"/>
                  </a:lnTo>
                  <a:lnTo>
                    <a:pt x="6651257" y="1060447"/>
                  </a:lnTo>
                  <a:lnTo>
                    <a:pt x="6693727" y="1042519"/>
                  </a:lnTo>
                  <a:lnTo>
                    <a:pt x="6729714" y="1014714"/>
                  </a:lnTo>
                  <a:lnTo>
                    <a:pt x="6757519" y="978727"/>
                  </a:lnTo>
                  <a:lnTo>
                    <a:pt x="6775447" y="936257"/>
                  </a:lnTo>
                  <a:lnTo>
                    <a:pt x="6781800" y="889000"/>
                  </a:lnTo>
                  <a:lnTo>
                    <a:pt x="6781800" y="177800"/>
                  </a:lnTo>
                  <a:lnTo>
                    <a:pt x="6775447" y="130542"/>
                  </a:lnTo>
                  <a:lnTo>
                    <a:pt x="6757519" y="88072"/>
                  </a:lnTo>
                  <a:lnTo>
                    <a:pt x="6729714" y="52085"/>
                  </a:lnTo>
                  <a:lnTo>
                    <a:pt x="6693727" y="24280"/>
                  </a:lnTo>
                  <a:lnTo>
                    <a:pt x="6651257" y="6352"/>
                  </a:lnTo>
                  <a:lnTo>
                    <a:pt x="66040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104899" y="381000"/>
              <a:ext cx="6781800" cy="1066800"/>
            </a:xfrm>
            <a:custGeom>
              <a:avLst/>
              <a:gdLst/>
              <a:ahLst/>
              <a:cxnLst/>
              <a:rect l="l" t="t" r="r" b="b"/>
              <a:pathLst>
                <a:path w="6781800" h="1066800">
                  <a:moveTo>
                    <a:pt x="0" y="177800"/>
                  </a:moveTo>
                  <a:lnTo>
                    <a:pt x="6351" y="130542"/>
                  </a:lnTo>
                  <a:lnTo>
                    <a:pt x="24274" y="88072"/>
                  </a:lnTo>
                  <a:lnTo>
                    <a:pt x="52076" y="52085"/>
                  </a:lnTo>
                  <a:lnTo>
                    <a:pt x="88060" y="24280"/>
                  </a:lnTo>
                  <a:lnTo>
                    <a:pt x="130533" y="6352"/>
                  </a:lnTo>
                  <a:lnTo>
                    <a:pt x="177800" y="0"/>
                  </a:lnTo>
                  <a:lnTo>
                    <a:pt x="6604000" y="0"/>
                  </a:lnTo>
                  <a:lnTo>
                    <a:pt x="6651257" y="6352"/>
                  </a:lnTo>
                  <a:lnTo>
                    <a:pt x="6693727" y="24280"/>
                  </a:lnTo>
                  <a:lnTo>
                    <a:pt x="6729714" y="52085"/>
                  </a:lnTo>
                  <a:lnTo>
                    <a:pt x="6757519" y="88072"/>
                  </a:lnTo>
                  <a:lnTo>
                    <a:pt x="6775447" y="130542"/>
                  </a:lnTo>
                  <a:lnTo>
                    <a:pt x="6781800" y="177800"/>
                  </a:lnTo>
                  <a:lnTo>
                    <a:pt x="6781800" y="889000"/>
                  </a:lnTo>
                  <a:lnTo>
                    <a:pt x="6775447" y="936257"/>
                  </a:lnTo>
                  <a:lnTo>
                    <a:pt x="6757519" y="978727"/>
                  </a:lnTo>
                  <a:lnTo>
                    <a:pt x="6729714" y="1014714"/>
                  </a:lnTo>
                  <a:lnTo>
                    <a:pt x="6693727" y="1042519"/>
                  </a:lnTo>
                  <a:lnTo>
                    <a:pt x="6651257" y="1060447"/>
                  </a:lnTo>
                  <a:lnTo>
                    <a:pt x="6604000" y="1066800"/>
                  </a:lnTo>
                  <a:lnTo>
                    <a:pt x="177800" y="1066800"/>
                  </a:lnTo>
                  <a:lnTo>
                    <a:pt x="130533" y="1060447"/>
                  </a:lnTo>
                  <a:lnTo>
                    <a:pt x="88060" y="1042519"/>
                  </a:lnTo>
                  <a:lnTo>
                    <a:pt x="52076" y="1014714"/>
                  </a:lnTo>
                  <a:lnTo>
                    <a:pt x="24274" y="978727"/>
                  </a:lnTo>
                  <a:lnTo>
                    <a:pt x="6351" y="936257"/>
                  </a:lnTo>
                  <a:lnTo>
                    <a:pt x="0" y="889000"/>
                  </a:lnTo>
                  <a:lnTo>
                    <a:pt x="0" y="1778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71371" y="632206"/>
            <a:ext cx="58502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Selection</a:t>
            </a:r>
            <a:r>
              <a:rPr dirty="0" sz="3200" spc="-30"/>
              <a:t> </a:t>
            </a:r>
            <a:r>
              <a:rPr dirty="0" sz="3200"/>
              <a:t>of</a:t>
            </a:r>
            <a:r>
              <a:rPr dirty="0" sz="3200" spc="-10"/>
              <a:t> </a:t>
            </a:r>
            <a:r>
              <a:rPr dirty="0" sz="3200" spc="-5"/>
              <a:t>Instructional</a:t>
            </a:r>
            <a:r>
              <a:rPr dirty="0" sz="3200" spc="-45"/>
              <a:t> </a:t>
            </a:r>
            <a:r>
              <a:rPr dirty="0" sz="3200" spc="-5"/>
              <a:t>Methods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6622" y="6431536"/>
            <a:ext cx="175895" cy="2254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 sz="1200"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3732" y="569721"/>
            <a:ext cx="57931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Non-traditional</a:t>
            </a:r>
            <a:r>
              <a:rPr dirty="0" sz="3200" spc="-55"/>
              <a:t> </a:t>
            </a:r>
            <a:r>
              <a:rPr dirty="0" sz="3200" spc="-40"/>
              <a:t>Teaching</a:t>
            </a:r>
            <a:r>
              <a:rPr dirty="0" sz="3200" spc="-50"/>
              <a:t> </a:t>
            </a:r>
            <a:r>
              <a:rPr dirty="0" sz="3200" spc="-5"/>
              <a:t>Methods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03352" y="1486027"/>
            <a:ext cx="8244205" cy="4120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latin typeface="Calibri"/>
                <a:cs typeface="Calibri"/>
              </a:rPr>
              <a:t>Non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traditional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include:</a:t>
            </a:r>
            <a:endParaRPr sz="2800">
              <a:latin typeface="Calibri"/>
              <a:cs typeface="Calibri"/>
            </a:endParaRPr>
          </a:p>
          <a:p>
            <a:pPr marL="466090" indent="-283845">
              <a:lnSpc>
                <a:spcPct val="100000"/>
              </a:lnSpc>
              <a:spcBef>
                <a:spcPts val="2410"/>
              </a:spcBef>
              <a:buSzPct val="96428"/>
              <a:buFont typeface="Wingdings"/>
              <a:buChar char=""/>
              <a:tabLst>
                <a:tab pos="466725" algn="l"/>
              </a:tabLst>
            </a:pPr>
            <a:r>
              <a:rPr dirty="0" sz="2800" spc="-10" b="1">
                <a:latin typeface="Calibri"/>
                <a:cs typeface="Calibri"/>
              </a:rPr>
              <a:t>Gaming.</a:t>
            </a:r>
            <a:endParaRPr sz="2800">
              <a:latin typeface="Calibri"/>
              <a:cs typeface="Calibri"/>
            </a:endParaRPr>
          </a:p>
          <a:p>
            <a:pPr marL="466090" indent="-283845">
              <a:lnSpc>
                <a:spcPct val="100000"/>
              </a:lnSpc>
              <a:spcBef>
                <a:spcPts val="2425"/>
              </a:spcBef>
              <a:buSzPct val="96428"/>
              <a:buFont typeface="Wingdings"/>
              <a:buChar char=""/>
              <a:tabLst>
                <a:tab pos="466725" algn="l"/>
              </a:tabLst>
            </a:pPr>
            <a:r>
              <a:rPr dirty="0" sz="2800" spc="-5" b="1">
                <a:latin typeface="Calibri"/>
                <a:cs typeface="Calibri"/>
              </a:rPr>
              <a:t>Simulation.</a:t>
            </a:r>
            <a:endParaRPr sz="2800">
              <a:latin typeface="Calibri"/>
              <a:cs typeface="Calibri"/>
            </a:endParaRPr>
          </a:p>
          <a:p>
            <a:pPr marL="466090" indent="-283845">
              <a:lnSpc>
                <a:spcPct val="100000"/>
              </a:lnSpc>
              <a:spcBef>
                <a:spcPts val="2415"/>
              </a:spcBef>
              <a:buSzPct val="96428"/>
              <a:buFont typeface="Wingdings"/>
              <a:buChar char=""/>
              <a:tabLst>
                <a:tab pos="466725" algn="l"/>
              </a:tabLst>
            </a:pP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playing.</a:t>
            </a:r>
            <a:endParaRPr sz="2800">
              <a:latin typeface="Calibri"/>
              <a:cs typeface="Calibri"/>
            </a:endParaRPr>
          </a:p>
          <a:p>
            <a:pPr marL="466090" indent="-283845">
              <a:lnSpc>
                <a:spcPct val="100000"/>
              </a:lnSpc>
              <a:spcBef>
                <a:spcPts val="2415"/>
              </a:spcBef>
              <a:buSzPct val="96428"/>
              <a:buFont typeface="Wingdings"/>
              <a:buChar char=""/>
              <a:tabLst>
                <a:tab pos="466725" algn="l"/>
              </a:tabLst>
            </a:pPr>
            <a:r>
              <a:rPr dirty="0" sz="2800" spc="-10" b="1">
                <a:latin typeface="Calibri"/>
                <a:cs typeface="Calibri"/>
              </a:rPr>
              <a:t>Role-modeling.</a:t>
            </a:r>
            <a:endParaRPr sz="2800">
              <a:latin typeface="Calibri"/>
              <a:cs typeface="Calibri"/>
            </a:endParaRPr>
          </a:p>
          <a:p>
            <a:pPr marL="466090" indent="-283845">
              <a:lnSpc>
                <a:spcPct val="100000"/>
              </a:lnSpc>
              <a:spcBef>
                <a:spcPts val="2425"/>
              </a:spcBef>
              <a:buSzPct val="96428"/>
              <a:buFont typeface="Wingdings"/>
              <a:buChar char=""/>
              <a:tabLst>
                <a:tab pos="466725" algn="l"/>
              </a:tabLst>
            </a:pPr>
            <a:r>
              <a:rPr dirty="0" sz="2800" spc="-15" b="1">
                <a:latin typeface="Calibri"/>
                <a:cs typeface="Calibri"/>
              </a:rPr>
              <a:t>Computer-assisted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instruction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distance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67183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Methods</a:t>
            </a:r>
            <a:r>
              <a:rPr dirty="0" spc="20"/>
              <a:t> </a:t>
            </a:r>
            <a:r>
              <a:rPr dirty="0"/>
              <a:t>of </a:t>
            </a:r>
            <a:r>
              <a:rPr dirty="0" spc="-10"/>
              <a:t>Presenting</a:t>
            </a:r>
            <a:r>
              <a:rPr dirty="0" spc="-20"/>
              <a:t> </a:t>
            </a:r>
            <a:r>
              <a:rPr dirty="0" spc="-15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536048"/>
            <a:ext cx="7228840" cy="36087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151130" indent="-161925">
              <a:lnSpc>
                <a:spcPct val="113999"/>
              </a:lnSpc>
              <a:spcBef>
                <a:spcPts val="100"/>
              </a:spcBef>
              <a:buClr>
                <a:srgbClr val="000066"/>
              </a:buClr>
              <a:buFont typeface="Arial MT"/>
              <a:buChar char="•"/>
              <a:tabLst>
                <a:tab pos="217170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three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presenting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Information:</a:t>
            </a:r>
            <a:endParaRPr sz="2800">
              <a:latin typeface="Calibri"/>
              <a:cs typeface="Calibri"/>
            </a:endParaRPr>
          </a:p>
          <a:p>
            <a:pPr lvl="1" marL="413384" indent="-343535">
              <a:lnSpc>
                <a:spcPct val="100000"/>
              </a:lnSpc>
              <a:spcBef>
                <a:spcPts val="60"/>
              </a:spcBef>
              <a:buAutoNum type="arabicPeriod"/>
              <a:tabLst>
                <a:tab pos="414020" algn="l"/>
              </a:tabLst>
            </a:pPr>
            <a:r>
              <a:rPr dirty="0" sz="2800" spc="-30" b="1">
                <a:latin typeface="Calibri"/>
                <a:cs typeface="Calibri"/>
              </a:rPr>
              <a:t>Verbal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(One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one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teaching)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lvl="1" marL="427355" marR="5080" indent="-427355">
              <a:lnSpc>
                <a:spcPct val="101800"/>
              </a:lnSpc>
              <a:spcBef>
                <a:spcPts val="5"/>
              </a:spcBef>
              <a:buAutoNum type="arabicPeriod"/>
              <a:tabLst>
                <a:tab pos="427355" algn="l"/>
              </a:tabLst>
            </a:pP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(Demonstration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return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demonstration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teaching).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2850">
              <a:latin typeface="Calibri"/>
              <a:cs typeface="Calibri"/>
            </a:endParaRPr>
          </a:p>
          <a:p>
            <a:pPr lvl="1" marL="426720" indent="-3568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27355" algn="l"/>
              </a:tabLst>
            </a:pPr>
            <a:r>
              <a:rPr dirty="0" sz="2800" spc="-15" b="1">
                <a:latin typeface="Calibri"/>
                <a:cs typeface="Calibri"/>
              </a:rPr>
              <a:t>Computers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and/or</a:t>
            </a:r>
            <a:r>
              <a:rPr dirty="0" sz="2800" spc="-10" b="1">
                <a:latin typeface="Calibri"/>
                <a:cs typeface="Calibri"/>
              </a:rPr>
              <a:t> Videos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0136" y="509143"/>
            <a:ext cx="7642859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3034665" marR="5080" indent="-3022600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1. </a:t>
            </a:r>
            <a:r>
              <a:rPr dirty="0" sz="3200" spc="-30"/>
              <a:t>Verbal </a:t>
            </a:r>
            <a:r>
              <a:rPr dirty="0" sz="3200" spc="-5"/>
              <a:t>instruction </a:t>
            </a:r>
            <a:r>
              <a:rPr dirty="0" sz="3200"/>
              <a:t>(One- </a:t>
            </a:r>
            <a:r>
              <a:rPr dirty="0" sz="3200" spc="-10"/>
              <a:t>to- </a:t>
            </a:r>
            <a:r>
              <a:rPr dirty="0" sz="3200"/>
              <a:t>one </a:t>
            </a:r>
            <a:r>
              <a:rPr dirty="0" sz="3200" spc="-10"/>
              <a:t>method </a:t>
            </a:r>
            <a:r>
              <a:rPr dirty="0" sz="3200"/>
              <a:t>of </a:t>
            </a:r>
            <a:r>
              <a:rPr dirty="0" sz="3200" spc="-710"/>
              <a:t> </a:t>
            </a:r>
            <a:r>
              <a:rPr dirty="0" sz="3200" spc="-5"/>
              <a:t>teaching)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38631" y="1668272"/>
            <a:ext cx="7714615" cy="3779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6375" indent="-194310">
              <a:lnSpc>
                <a:spcPct val="100000"/>
              </a:lnSpc>
              <a:spcBef>
                <a:spcPts val="95"/>
              </a:spcBef>
              <a:buSzPct val="75000"/>
              <a:buFont typeface="Calibri"/>
              <a:buChar char="–"/>
              <a:tabLst>
                <a:tab pos="20701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–"/>
            </a:pPr>
            <a:endParaRPr sz="3500">
              <a:latin typeface="Calibri"/>
              <a:cs typeface="Calibri"/>
            </a:endParaRPr>
          </a:p>
          <a:p>
            <a:pPr lvl="1" marL="287020" marR="598170" indent="-172720">
              <a:lnSpc>
                <a:spcPts val="3020"/>
              </a:lnSpc>
              <a:buFont typeface="Arial MT"/>
              <a:buChar char="•"/>
              <a:tabLst>
                <a:tab pos="287655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simple</a:t>
            </a:r>
            <a:r>
              <a:rPr dirty="0" sz="2800" spc="-10" b="1">
                <a:latin typeface="Calibri"/>
                <a:cs typeface="Calibri"/>
              </a:rPr>
              <a:t> language.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educated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literate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trouble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jargon.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Arial MT"/>
              <a:buChar char="•"/>
            </a:pPr>
            <a:endParaRPr sz="3150">
              <a:latin typeface="Calibri"/>
              <a:cs typeface="Calibri"/>
            </a:endParaRPr>
          </a:p>
          <a:p>
            <a:pPr lvl="1" marL="287020" marR="292100" indent="-172720">
              <a:lnSpc>
                <a:spcPts val="3020"/>
              </a:lnSpc>
              <a:buFont typeface="Arial MT"/>
              <a:buChar char="•"/>
              <a:tabLst>
                <a:tab pos="287655" algn="l"/>
              </a:tabLst>
            </a:pPr>
            <a:r>
              <a:rPr dirty="0" sz="2800" spc="-80" b="1">
                <a:latin typeface="Calibri"/>
                <a:cs typeface="Calibri"/>
              </a:rPr>
              <a:t>Take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note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describe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things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asking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use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their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words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clarify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reinforce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0" y="6290690"/>
            <a:ext cx="27432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 sz="1400"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12963" y="6431536"/>
            <a:ext cx="22352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5"/>
              </a:lnSpc>
            </a:pPr>
            <a:r>
              <a:rPr dirty="0" sz="1400" spc="-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8009" y="1176299"/>
            <a:ext cx="7045959" cy="2455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77165" marR="192405" indent="-165100">
              <a:lnSpc>
                <a:spcPct val="113999"/>
              </a:lnSpc>
              <a:spcBef>
                <a:spcPts val="95"/>
              </a:spcBef>
            </a:pPr>
            <a:r>
              <a:rPr dirty="0" sz="2100">
                <a:solidFill>
                  <a:srgbClr val="000066"/>
                </a:solidFill>
                <a:latin typeface="Calibri"/>
                <a:cs typeface="Calibri"/>
              </a:rPr>
              <a:t>-</a:t>
            </a:r>
            <a:r>
              <a:rPr dirty="0" sz="2100" spc="-5">
                <a:solidFill>
                  <a:srgbClr val="000066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written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materials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</a:t>
            </a:r>
            <a:r>
              <a:rPr dirty="0" sz="2800" b="1">
                <a:latin typeface="Calibri"/>
                <a:cs typeface="Calibri"/>
              </a:rPr>
              <a:t> e.g.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booklets,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leaflets,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handouts)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verbal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necessary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reinforce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key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marL="94615">
              <a:lnSpc>
                <a:spcPct val="100000"/>
              </a:lnSpc>
              <a:spcBef>
                <a:spcPts val="5"/>
              </a:spcBef>
              <a:tabLst>
                <a:tab pos="5435600" algn="l"/>
              </a:tabLst>
            </a:pP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</a:t>
            </a:r>
            <a:r>
              <a:rPr dirty="0" sz="2800" spc="-20" b="1">
                <a:latin typeface="Calibri"/>
                <a:cs typeface="Calibri"/>
              </a:rPr>
              <a:t>i</a:t>
            </a:r>
            <a:r>
              <a:rPr dirty="0" sz="2800" spc="-35" b="1">
                <a:latin typeface="Calibri"/>
                <a:cs typeface="Calibri"/>
              </a:rPr>
              <a:t>v</a:t>
            </a:r>
            <a:r>
              <a:rPr dirty="0" sz="2800" spc="-5" b="1">
                <a:latin typeface="Calibri"/>
                <a:cs typeface="Calibri"/>
              </a:rPr>
              <a:t>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wri</a:t>
            </a:r>
            <a:r>
              <a:rPr dirty="0" sz="2800" spc="-40" b="1">
                <a:latin typeface="Calibri"/>
                <a:cs typeface="Calibri"/>
              </a:rPr>
              <a:t>t</a:t>
            </a:r>
            <a:r>
              <a:rPr dirty="0" sz="2800" spc="-45" b="1">
                <a:latin typeface="Calibri"/>
                <a:cs typeface="Calibri"/>
              </a:rPr>
              <a:t>t</a:t>
            </a:r>
            <a:r>
              <a:rPr dirty="0" sz="2800" spc="-10" b="1">
                <a:latin typeface="Calibri"/>
                <a:cs typeface="Calibri"/>
              </a:rPr>
              <a:t>e</a:t>
            </a:r>
            <a:r>
              <a:rPr dirty="0" sz="2800" spc="-5" b="1">
                <a:latin typeface="Calibri"/>
                <a:cs typeface="Calibri"/>
              </a:rPr>
              <a:t>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</a:t>
            </a:r>
            <a:r>
              <a:rPr dirty="0" sz="2800" spc="-30" b="1">
                <a:latin typeface="Calibri"/>
                <a:cs typeface="Calibri"/>
              </a:rPr>
              <a:t>a</a:t>
            </a:r>
            <a:r>
              <a:rPr dirty="0" sz="2800" spc="-45" b="1">
                <a:latin typeface="Calibri"/>
                <a:cs typeface="Calibri"/>
              </a:rPr>
              <a:t>t</a:t>
            </a:r>
            <a:r>
              <a:rPr dirty="0" sz="2800" spc="-10" b="1">
                <a:latin typeface="Calibri"/>
                <a:cs typeface="Calibri"/>
              </a:rPr>
              <a:t>eria</a:t>
            </a:r>
            <a:r>
              <a:rPr dirty="0" sz="2800" spc="-20" b="1">
                <a:latin typeface="Calibri"/>
                <a:cs typeface="Calibri"/>
              </a:rPr>
              <a:t>l</a:t>
            </a:r>
            <a:r>
              <a:rPr dirty="0" sz="2800" spc="-5" b="1">
                <a:latin typeface="Calibri"/>
                <a:cs typeface="Calibri"/>
              </a:rPr>
              <a:t>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</a:t>
            </a:r>
            <a:r>
              <a:rPr dirty="0" sz="2800" spc="-35" b="1">
                <a:latin typeface="Calibri"/>
                <a:cs typeface="Calibri"/>
              </a:rPr>
              <a:t>e</a:t>
            </a:r>
            <a:r>
              <a:rPr dirty="0" sz="2800" spc="-55" b="1">
                <a:latin typeface="Calibri"/>
                <a:cs typeface="Calibri"/>
              </a:rPr>
              <a:t>f</a:t>
            </a:r>
            <a:r>
              <a:rPr dirty="0" sz="2800" spc="-5" b="1">
                <a:latin typeface="Calibri"/>
                <a:cs typeface="Calibri"/>
              </a:rPr>
              <a:t>o</a:t>
            </a:r>
            <a:r>
              <a:rPr dirty="0" sz="2800" spc="-45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</a:t>
            </a:r>
            <a:r>
              <a:rPr dirty="0" sz="2800" spc="-70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al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-45" b="1">
                <a:latin typeface="Calibri"/>
                <a:cs typeface="Calibri"/>
              </a:rPr>
              <a:t>s</a:t>
            </a:r>
            <a:r>
              <a:rPr dirty="0" sz="2800" spc="-5" b="1">
                <a:latin typeface="Calibri"/>
                <a:cs typeface="Calibri"/>
              </a:rPr>
              <a:t>truction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2024-07-01T10:34:40Z</dcterms:created>
  <dcterms:modified xsi:type="dcterms:W3CDTF">2024-07-01T10:34:40Z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