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70687" y="376885"/>
            <a:ext cx="8002625" cy="9537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6788" y="1337046"/>
            <a:ext cx="8087995" cy="4124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05851" y="6434066"/>
            <a:ext cx="269240" cy="223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3999" cy="6857998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8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4320631"/>
              <a:ext cx="1371600" cy="782320"/>
            </a:xfrm>
            <a:custGeom>
              <a:avLst/>
              <a:gdLst/>
              <a:ahLst/>
              <a:cxnLst/>
              <a:rect l="l" t="t" r="r" b="b"/>
              <a:pathLst>
                <a:path w="1371600" h="782320">
                  <a:moveTo>
                    <a:pt x="0" y="0"/>
                  </a:moveTo>
                  <a:lnTo>
                    <a:pt x="0" y="780982"/>
                  </a:lnTo>
                  <a:lnTo>
                    <a:pt x="974623" y="781720"/>
                  </a:lnTo>
                  <a:lnTo>
                    <a:pt x="984288" y="780912"/>
                  </a:lnTo>
                  <a:lnTo>
                    <a:pt x="992197" y="778783"/>
                  </a:lnTo>
                  <a:lnTo>
                    <a:pt x="998347" y="775773"/>
                  </a:lnTo>
                  <a:lnTo>
                    <a:pt x="1002741" y="772322"/>
                  </a:lnTo>
                  <a:lnTo>
                    <a:pt x="1002741" y="767623"/>
                  </a:lnTo>
                  <a:lnTo>
                    <a:pt x="1007427" y="767623"/>
                  </a:lnTo>
                  <a:lnTo>
                    <a:pt x="1363980" y="411134"/>
                  </a:lnTo>
                  <a:lnTo>
                    <a:pt x="1369266" y="402564"/>
                  </a:lnTo>
                  <a:lnTo>
                    <a:pt x="1371028" y="391814"/>
                  </a:lnTo>
                  <a:lnTo>
                    <a:pt x="1369266" y="380184"/>
                  </a:lnTo>
                  <a:lnTo>
                    <a:pt x="1363980" y="368970"/>
                  </a:lnTo>
                  <a:lnTo>
                    <a:pt x="1007427" y="17180"/>
                  </a:lnTo>
                  <a:lnTo>
                    <a:pt x="1007427" y="12354"/>
                  </a:lnTo>
                  <a:lnTo>
                    <a:pt x="1002741" y="12354"/>
                  </a:lnTo>
                  <a:lnTo>
                    <a:pt x="998347" y="8977"/>
                  </a:lnTo>
                  <a:lnTo>
                    <a:pt x="992197" y="6004"/>
                  </a:lnTo>
                  <a:lnTo>
                    <a:pt x="984288" y="3889"/>
                  </a:lnTo>
                  <a:lnTo>
                    <a:pt x="974623" y="30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642997" y="1192784"/>
            <a:ext cx="362648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>
                <a:solidFill>
                  <a:srgbClr val="252525"/>
                </a:solidFill>
              </a:rPr>
              <a:t>Health</a:t>
            </a:r>
            <a:r>
              <a:rPr dirty="0" sz="4000" spc="-100">
                <a:solidFill>
                  <a:srgbClr val="252525"/>
                </a:solidFill>
              </a:rPr>
              <a:t> </a:t>
            </a:r>
            <a:r>
              <a:rPr dirty="0" sz="4000" spc="-10">
                <a:solidFill>
                  <a:srgbClr val="252525"/>
                </a:solidFill>
              </a:rPr>
              <a:t>Education</a:t>
            </a:r>
            <a:endParaRPr sz="4000"/>
          </a:p>
        </p:txBody>
      </p:sp>
      <p:sp>
        <p:nvSpPr>
          <p:cNvPr id="8" name="object 8" descr=""/>
          <p:cNvSpPr txBox="1"/>
          <p:nvPr/>
        </p:nvSpPr>
        <p:spPr>
          <a:xfrm>
            <a:off x="3146298" y="3997604"/>
            <a:ext cx="2548255" cy="1135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98475" marR="5080" indent="-486409">
              <a:lnSpc>
                <a:spcPct val="130000"/>
              </a:lnSpc>
              <a:spcBef>
                <a:spcPts val="100"/>
              </a:spcBef>
            </a:pPr>
            <a:r>
              <a:rPr dirty="0" sz="2800" b="1">
                <a:latin typeface="Calibri"/>
                <a:cs typeface="Calibri"/>
              </a:rPr>
              <a:t>Second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Semester </a:t>
            </a:r>
            <a:r>
              <a:rPr dirty="0" sz="2800" spc="-25" b="1">
                <a:latin typeface="Calibri"/>
                <a:cs typeface="Calibri"/>
              </a:rPr>
              <a:t>2023-</a:t>
            </a:r>
            <a:r>
              <a:rPr dirty="0" sz="2800" spc="-20" b="1">
                <a:latin typeface="Calibri"/>
                <a:cs typeface="Calibri"/>
              </a:rPr>
              <a:t>2024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75512" y="4538598"/>
            <a:ext cx="15303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50">
                <a:solidFill>
                  <a:srgbClr val="FDFFFF"/>
                </a:solidFill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403729" y="2706370"/>
            <a:ext cx="433451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 b="1">
                <a:latin typeface="Calibri"/>
                <a:cs typeface="Calibri"/>
              </a:rPr>
              <a:t>Instructional</a:t>
            </a:r>
            <a:r>
              <a:rPr dirty="0" sz="3600" spc="-95" b="1">
                <a:latin typeface="Calibri"/>
                <a:cs typeface="Calibri"/>
              </a:rPr>
              <a:t> </a:t>
            </a:r>
            <a:r>
              <a:rPr dirty="0" sz="3600" spc="-10" b="1">
                <a:latin typeface="Calibri"/>
                <a:cs typeface="Calibri"/>
              </a:rPr>
              <a:t>Materials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2397" y="563321"/>
            <a:ext cx="4923790" cy="953769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965200" marR="5080" indent="-953135">
              <a:lnSpc>
                <a:spcPts val="3460"/>
              </a:lnSpc>
              <a:spcBef>
                <a:spcPts val="535"/>
              </a:spcBef>
            </a:pPr>
            <a:r>
              <a:rPr dirty="0" sz="3200"/>
              <a:t>Types</a:t>
            </a:r>
            <a:r>
              <a:rPr dirty="0" sz="3200" spc="-75"/>
              <a:t> </a:t>
            </a:r>
            <a:r>
              <a:rPr dirty="0" sz="3200"/>
              <a:t>of</a:t>
            </a:r>
            <a:r>
              <a:rPr dirty="0" sz="3200" spc="-80"/>
              <a:t> </a:t>
            </a:r>
            <a:r>
              <a:rPr dirty="0" sz="3200" spc="-30"/>
              <a:t>Tools</a:t>
            </a:r>
            <a:r>
              <a:rPr dirty="0" sz="3200" spc="-65"/>
              <a:t> </a:t>
            </a:r>
            <a:r>
              <a:rPr dirty="0" sz="3200"/>
              <a:t>and</a:t>
            </a:r>
            <a:r>
              <a:rPr dirty="0" sz="3200" spc="-90"/>
              <a:t> </a:t>
            </a:r>
            <a:r>
              <a:rPr dirty="0" sz="3200" spc="-10"/>
              <a:t>Materials: Written</a:t>
            </a:r>
            <a:r>
              <a:rPr dirty="0" sz="3200" spc="-155"/>
              <a:t> </a:t>
            </a:r>
            <a:r>
              <a:rPr dirty="0" sz="3200" spc="-10"/>
              <a:t>Materials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307340" y="1708372"/>
            <a:ext cx="7889875" cy="36106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2880" marR="5080" indent="-170815">
              <a:lnSpc>
                <a:spcPct val="140000"/>
              </a:lnSpc>
              <a:spcBef>
                <a:spcPts val="9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spc="-10" b="1">
                <a:latin typeface="Calibri"/>
                <a:cs typeface="Calibri"/>
              </a:rPr>
              <a:t>Written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materials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clear,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written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lay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language,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customized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learning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needs.</a:t>
            </a:r>
            <a:endParaRPr sz="2800">
              <a:latin typeface="Calibri"/>
              <a:cs typeface="Calibri"/>
            </a:endParaRPr>
          </a:p>
          <a:p>
            <a:pPr marL="182880" marR="173990" indent="-170815">
              <a:lnSpc>
                <a:spcPct val="140000"/>
              </a:lnSpc>
              <a:spcBef>
                <a:spcPts val="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spc="-30" b="1">
                <a:latin typeface="Calibri"/>
                <a:cs typeface="Calibri"/>
              </a:rPr>
              <a:t>Tailored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materials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have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significant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effects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on </a:t>
            </a:r>
            <a:r>
              <a:rPr dirty="0" sz="2800" spc="-3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knowledge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retention,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increased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utility,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sharing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others,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increased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compliance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follow-</a:t>
            </a:r>
            <a:r>
              <a:rPr dirty="0" sz="2800" spc="-25" b="1">
                <a:latin typeface="Calibri"/>
                <a:cs typeface="Calibri"/>
              </a:rPr>
              <a:t>up.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28950" y="451865"/>
            <a:ext cx="3086100" cy="5283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300" spc="-10"/>
              <a:t>Written</a:t>
            </a:r>
            <a:r>
              <a:rPr dirty="0" sz="3300" spc="-170"/>
              <a:t> </a:t>
            </a:r>
            <a:r>
              <a:rPr dirty="0" sz="3300" spc="-10"/>
              <a:t>materials</a:t>
            </a:r>
            <a:endParaRPr sz="3300"/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238504"/>
            <a:ext cx="6478270" cy="294132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83515" indent="-170815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b="1">
                <a:latin typeface="Calibri"/>
                <a:cs typeface="Calibri"/>
              </a:rPr>
              <a:t>Types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written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materials</a:t>
            </a:r>
            <a:endParaRPr sz="2800">
              <a:latin typeface="Calibri"/>
              <a:cs typeface="Calibri"/>
            </a:endParaRPr>
          </a:p>
          <a:p>
            <a:pPr lvl="1" marL="769620" indent="-189865">
              <a:lnSpc>
                <a:spcPct val="100000"/>
              </a:lnSpc>
              <a:spcBef>
                <a:spcPts val="465"/>
              </a:spcBef>
              <a:buChar char="-"/>
              <a:tabLst>
                <a:tab pos="769620" algn="l"/>
              </a:tabLst>
            </a:pPr>
            <a:r>
              <a:rPr dirty="0" sz="2800" b="1">
                <a:latin typeface="Calibri"/>
                <a:cs typeface="Calibri"/>
              </a:rPr>
              <a:t>Commercial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print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materials</a:t>
            </a:r>
            <a:endParaRPr sz="2800">
              <a:latin typeface="Calibri"/>
              <a:cs typeface="Calibri"/>
            </a:endParaRPr>
          </a:p>
          <a:p>
            <a:pPr lvl="2" marL="850900" indent="-190500">
              <a:lnSpc>
                <a:spcPct val="100000"/>
              </a:lnSpc>
              <a:spcBef>
                <a:spcPts val="475"/>
              </a:spcBef>
              <a:buChar char="-"/>
              <a:tabLst>
                <a:tab pos="850900" algn="l"/>
              </a:tabLst>
            </a:pPr>
            <a:r>
              <a:rPr dirty="0" sz="2800" spc="-20" b="1">
                <a:latin typeface="Calibri"/>
                <a:cs typeface="Calibri"/>
              </a:rPr>
              <a:t>Self-</a:t>
            </a:r>
            <a:r>
              <a:rPr dirty="0" sz="2800" b="1">
                <a:latin typeface="Calibri"/>
                <a:cs typeface="Calibri"/>
              </a:rPr>
              <a:t>Composed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Materials</a:t>
            </a:r>
            <a:endParaRPr sz="2800">
              <a:latin typeface="Calibri"/>
              <a:cs typeface="Calibri"/>
            </a:endParaRPr>
          </a:p>
          <a:p>
            <a:pPr lvl="2" marL="821690" marR="5080" indent="-161925">
              <a:lnSpc>
                <a:spcPts val="3829"/>
              </a:lnSpc>
              <a:spcBef>
                <a:spcPts val="190"/>
              </a:spcBef>
              <a:buChar char="-"/>
              <a:tabLst>
                <a:tab pos="821690" algn="l"/>
                <a:tab pos="850265" algn="l"/>
              </a:tabLst>
            </a:pPr>
            <a:r>
              <a:rPr dirty="0" sz="2800" b="1">
                <a:latin typeface="Calibri"/>
                <a:cs typeface="Calibri"/>
              </a:rPr>
              <a:t>	Electronic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document systems</a:t>
            </a:r>
            <a:endParaRPr sz="2800">
              <a:latin typeface="Calibri"/>
              <a:cs typeface="Calibri"/>
            </a:endParaRPr>
          </a:p>
          <a:p>
            <a:pPr lvl="2" marL="850900" indent="-190500">
              <a:lnSpc>
                <a:spcPct val="100000"/>
              </a:lnSpc>
              <a:spcBef>
                <a:spcPts val="260"/>
              </a:spcBef>
              <a:buChar char="-"/>
              <a:tabLst>
                <a:tab pos="850900" algn="l"/>
              </a:tabLst>
            </a:pP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Internet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57377" rIns="0" bIns="0" rtlCol="0" vert="horz">
            <a:spAutoFit/>
          </a:bodyPr>
          <a:lstStyle/>
          <a:p>
            <a:pPr marL="1707514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Commercial</a:t>
            </a:r>
            <a:r>
              <a:rPr dirty="0" sz="3200" spc="-75"/>
              <a:t> </a:t>
            </a:r>
            <a:r>
              <a:rPr dirty="0" sz="3200"/>
              <a:t>Print</a:t>
            </a:r>
            <a:r>
              <a:rPr dirty="0" sz="3200" spc="-85"/>
              <a:t> </a:t>
            </a:r>
            <a:r>
              <a:rPr dirty="0" sz="3200" spc="-10"/>
              <a:t>materials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707542" y="1793189"/>
            <a:ext cx="7586980" cy="257746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82880" marR="126364" indent="-170815">
              <a:lnSpc>
                <a:spcPts val="3030"/>
              </a:lnSpc>
              <a:spcBef>
                <a:spcPts val="47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They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often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attractive,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written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lay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language,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colorful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graphics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enhance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content.</a:t>
            </a:r>
            <a:endParaRPr sz="2800">
              <a:latin typeface="Calibri"/>
              <a:cs typeface="Calibri"/>
            </a:endParaRPr>
          </a:p>
          <a:p>
            <a:pPr marL="182880" marR="5080" indent="-170815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checked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cost,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amount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needed,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storage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issues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large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amounts.</a:t>
            </a:r>
            <a:endParaRPr sz="2800">
              <a:latin typeface="Calibri"/>
              <a:cs typeface="Calibri"/>
            </a:endParaRPr>
          </a:p>
          <a:p>
            <a:pPr marL="182880" marR="438150" indent="-170815">
              <a:lnSpc>
                <a:spcPts val="3020"/>
              </a:lnSpc>
              <a:spcBef>
                <a:spcPts val="81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Allows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learners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review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learn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their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own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pace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their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own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time.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8929" y="501776"/>
            <a:ext cx="8242300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12700" marR="5080" indent="658495">
              <a:lnSpc>
                <a:spcPts val="3460"/>
              </a:lnSpc>
              <a:spcBef>
                <a:spcPts val="535"/>
              </a:spcBef>
            </a:pPr>
            <a:r>
              <a:rPr dirty="0" sz="3200"/>
              <a:t>Several</a:t>
            </a:r>
            <a:r>
              <a:rPr dirty="0" sz="3200" spc="-100"/>
              <a:t> </a:t>
            </a:r>
            <a:r>
              <a:rPr dirty="0" sz="3200"/>
              <a:t>factors</a:t>
            </a:r>
            <a:r>
              <a:rPr dirty="0" sz="3200" spc="-105"/>
              <a:t> </a:t>
            </a:r>
            <a:r>
              <a:rPr dirty="0" sz="3200"/>
              <a:t>must</a:t>
            </a:r>
            <a:r>
              <a:rPr dirty="0" sz="3200" spc="-100"/>
              <a:t> </a:t>
            </a:r>
            <a:r>
              <a:rPr dirty="0" sz="3200"/>
              <a:t>be</a:t>
            </a:r>
            <a:r>
              <a:rPr dirty="0" sz="3200" spc="-100"/>
              <a:t> </a:t>
            </a:r>
            <a:r>
              <a:rPr dirty="0" sz="3200"/>
              <a:t>considered</a:t>
            </a:r>
            <a:r>
              <a:rPr dirty="0" sz="3200" spc="-114"/>
              <a:t> </a:t>
            </a:r>
            <a:r>
              <a:rPr dirty="0" sz="3200" spc="-20"/>
              <a:t>when </a:t>
            </a:r>
            <a:r>
              <a:rPr dirty="0" sz="3200"/>
              <a:t>reviewing</a:t>
            </a:r>
            <a:r>
              <a:rPr dirty="0" sz="3200" spc="-80"/>
              <a:t> </a:t>
            </a:r>
            <a:r>
              <a:rPr dirty="0" sz="3200"/>
              <a:t>commercial</a:t>
            </a:r>
            <a:r>
              <a:rPr dirty="0" sz="3200" spc="-95"/>
              <a:t> </a:t>
            </a:r>
            <a:r>
              <a:rPr dirty="0" sz="3200"/>
              <a:t>materials</a:t>
            </a:r>
            <a:r>
              <a:rPr dirty="0" sz="3200" spc="-70"/>
              <a:t> </a:t>
            </a:r>
            <a:r>
              <a:rPr dirty="0" sz="3200"/>
              <a:t>for</a:t>
            </a:r>
            <a:r>
              <a:rPr dirty="0" sz="3200" spc="-85"/>
              <a:t> </a:t>
            </a:r>
            <a:r>
              <a:rPr dirty="0" sz="3200"/>
              <a:t>possible</a:t>
            </a:r>
            <a:r>
              <a:rPr dirty="0" sz="3200" spc="-90"/>
              <a:t> </a:t>
            </a:r>
            <a:r>
              <a:rPr dirty="0" sz="3200" spc="-20"/>
              <a:t>use: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612140" y="1696973"/>
            <a:ext cx="7559675" cy="372872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622300" marR="191135" indent="-610235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622300" algn="l"/>
              </a:tabLst>
            </a:pPr>
            <a:r>
              <a:rPr dirty="0" sz="2800" b="1">
                <a:latin typeface="Calibri"/>
                <a:cs typeface="Calibri"/>
              </a:rPr>
              <a:t>Who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produced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item?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Was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there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any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input </a:t>
            </a:r>
            <a:r>
              <a:rPr dirty="0" sz="2800" b="1">
                <a:latin typeface="Calibri"/>
                <a:cs typeface="Calibri"/>
              </a:rPr>
              <a:t>from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healthcare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professionals?</a:t>
            </a:r>
            <a:endParaRPr sz="2800">
              <a:latin typeface="Calibri"/>
              <a:cs typeface="Calibri"/>
            </a:endParaRPr>
          </a:p>
          <a:p>
            <a:pPr marL="622300" marR="88900" indent="-610235">
              <a:lnSpc>
                <a:spcPct val="90000"/>
              </a:lnSpc>
              <a:spcBef>
                <a:spcPts val="765"/>
              </a:spcBef>
              <a:buFont typeface="Arial MT"/>
              <a:buChar char="•"/>
              <a:tabLst>
                <a:tab pos="622300" algn="l"/>
              </a:tabLst>
            </a:pPr>
            <a:r>
              <a:rPr dirty="0" sz="2800" b="1">
                <a:latin typeface="Calibri"/>
                <a:cs typeface="Calibri"/>
              </a:rPr>
              <a:t>Can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item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previewed?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 educator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have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opportunity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examine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accuracy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appropriateness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content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ensure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item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will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provide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target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group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needed.</a:t>
            </a:r>
            <a:endParaRPr sz="2800">
              <a:latin typeface="Calibri"/>
              <a:cs typeface="Calibri"/>
            </a:endParaRPr>
          </a:p>
          <a:p>
            <a:pPr marL="622300" marR="5080" indent="-610235">
              <a:lnSpc>
                <a:spcPts val="3020"/>
              </a:lnSpc>
              <a:spcBef>
                <a:spcPts val="850"/>
              </a:spcBef>
              <a:buFont typeface="Arial MT"/>
              <a:buChar char="•"/>
              <a:tabLst>
                <a:tab pos="622300" algn="l"/>
              </a:tabLst>
            </a:pP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price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teaching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tool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consistent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with </a:t>
            </a:r>
            <a:r>
              <a:rPr dirty="0" sz="2800" b="1">
                <a:latin typeface="Calibri"/>
                <a:cs typeface="Calibri"/>
              </a:rPr>
              <a:t>its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educational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value?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5316" rIns="0" bIns="0" rtlCol="0" vert="horz">
            <a:spAutoFit/>
          </a:bodyPr>
          <a:lstStyle/>
          <a:p>
            <a:pPr marL="1450975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Self-</a:t>
            </a:r>
            <a:r>
              <a:rPr dirty="0" sz="3600"/>
              <a:t>Composed</a:t>
            </a:r>
            <a:r>
              <a:rPr dirty="0" sz="3600" spc="-25"/>
              <a:t> </a:t>
            </a:r>
            <a:r>
              <a:rPr dirty="0" sz="3600" spc="-10"/>
              <a:t>Materials</a:t>
            </a:r>
            <a:endParaRPr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419808"/>
            <a:ext cx="7705725" cy="38862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algn="just" marL="622300" marR="336550" indent="-610235">
              <a:lnSpc>
                <a:spcPct val="90000"/>
              </a:lnSpc>
              <a:spcBef>
                <a:spcPts val="415"/>
              </a:spcBef>
              <a:buFont typeface="Arial MT"/>
              <a:buChar char="•"/>
              <a:tabLst>
                <a:tab pos="622300" algn="l"/>
              </a:tabLst>
            </a:pPr>
            <a:r>
              <a:rPr dirty="0" sz="2600" b="1">
                <a:latin typeface="Calibri"/>
                <a:cs typeface="Calibri"/>
              </a:rPr>
              <a:t>A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nurse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educators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may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choose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write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their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own </a:t>
            </a:r>
            <a:r>
              <a:rPr dirty="0" sz="2600" b="1">
                <a:latin typeface="Calibri"/>
                <a:cs typeface="Calibri"/>
              </a:rPr>
              <a:t>instructional</a:t>
            </a:r>
            <a:r>
              <a:rPr dirty="0" sz="2600" spc="-9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materials</a:t>
            </a:r>
            <a:r>
              <a:rPr dirty="0" sz="2600" spc="-9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for</a:t>
            </a:r>
            <a:r>
              <a:rPr dirty="0" sz="2600" spc="-10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several</a:t>
            </a:r>
            <a:r>
              <a:rPr dirty="0" sz="2600" spc="-9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reasons,</a:t>
            </a:r>
            <a:r>
              <a:rPr dirty="0" sz="2600" spc="-9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which </a:t>
            </a:r>
            <a:r>
              <a:rPr dirty="0" sz="2600" b="1">
                <a:latin typeface="Calibri"/>
                <a:cs typeface="Calibri"/>
              </a:rPr>
              <a:t>might</a:t>
            </a:r>
            <a:r>
              <a:rPr dirty="0" sz="2600" spc="-3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include:</a:t>
            </a:r>
            <a:endParaRPr sz="2600">
              <a:latin typeface="Calibri"/>
              <a:cs typeface="Calibri"/>
            </a:endParaRPr>
          </a:p>
          <a:p>
            <a:pPr algn="just" lvl="1" marL="486409" indent="-175260">
              <a:lnSpc>
                <a:spcPct val="100000"/>
              </a:lnSpc>
              <a:spcBef>
                <a:spcPts val="495"/>
              </a:spcBef>
              <a:buChar char="-"/>
              <a:tabLst>
                <a:tab pos="486409" algn="l"/>
              </a:tabLst>
            </a:pPr>
            <a:r>
              <a:rPr dirty="0" sz="2600" b="1">
                <a:latin typeface="Calibri"/>
                <a:cs typeface="Calibri"/>
              </a:rPr>
              <a:t>Cost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effective.</a:t>
            </a:r>
            <a:endParaRPr sz="2600">
              <a:latin typeface="Calibri"/>
              <a:cs typeface="Calibri"/>
            </a:endParaRPr>
          </a:p>
          <a:p>
            <a:pPr algn="just" lvl="1" marL="560705" indent="-249554">
              <a:lnSpc>
                <a:spcPct val="100000"/>
              </a:lnSpc>
              <a:spcBef>
                <a:spcPts val="480"/>
              </a:spcBef>
              <a:buChar char="-"/>
              <a:tabLst>
                <a:tab pos="560705" algn="l"/>
              </a:tabLst>
            </a:pP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need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tailor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content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specific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clients.</a:t>
            </a:r>
            <a:endParaRPr sz="2600">
              <a:latin typeface="Calibri"/>
              <a:cs typeface="Calibri"/>
            </a:endParaRPr>
          </a:p>
          <a:p>
            <a:pPr lvl="1" marL="561340" marR="306705" indent="-250190">
              <a:lnSpc>
                <a:spcPts val="3620"/>
              </a:lnSpc>
              <a:spcBef>
                <a:spcPts val="195"/>
              </a:spcBef>
              <a:buChar char="-"/>
              <a:tabLst>
                <a:tab pos="610235" algn="l"/>
              </a:tabLst>
            </a:pP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3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need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tailor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information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fit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the </a:t>
            </a:r>
            <a:r>
              <a:rPr dirty="0" sz="2600" spc="-25" b="1">
                <a:latin typeface="Calibri"/>
                <a:cs typeface="Calibri"/>
              </a:rPr>
              <a:t>	</a:t>
            </a:r>
            <a:r>
              <a:rPr dirty="0" sz="2600" spc="-10" b="1">
                <a:latin typeface="Calibri"/>
                <a:cs typeface="Calibri"/>
              </a:rPr>
              <a:t>institution’s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policies,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procedures,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equipment.</a:t>
            </a:r>
            <a:endParaRPr sz="2600">
              <a:latin typeface="Calibri"/>
              <a:cs typeface="Calibri"/>
            </a:endParaRPr>
          </a:p>
          <a:p>
            <a:pPr lvl="1" marL="561340" indent="-250190">
              <a:lnSpc>
                <a:spcPct val="100000"/>
              </a:lnSpc>
              <a:spcBef>
                <a:spcPts val="275"/>
              </a:spcBef>
              <a:buChar char="-"/>
              <a:tabLst>
                <a:tab pos="561340" algn="l"/>
              </a:tabLst>
            </a:pPr>
            <a:r>
              <a:rPr dirty="0" sz="2600" b="1">
                <a:latin typeface="Calibri"/>
                <a:cs typeface="Calibri"/>
              </a:rPr>
              <a:t>Highlighting</a:t>
            </a:r>
            <a:r>
              <a:rPr dirty="0" sz="2600" spc="-8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points</a:t>
            </a:r>
            <a:r>
              <a:rPr dirty="0" sz="2600" spc="-10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considered</a:t>
            </a:r>
            <a:r>
              <a:rPr dirty="0" sz="2600" spc="-10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especially</a:t>
            </a:r>
            <a:r>
              <a:rPr dirty="0" sz="2600" spc="-8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important.</a:t>
            </a:r>
            <a:endParaRPr sz="2600">
              <a:latin typeface="Calibri"/>
              <a:cs typeface="Calibri"/>
            </a:endParaRPr>
          </a:p>
          <a:p>
            <a:pPr lvl="1" marL="561340" indent="-250190">
              <a:lnSpc>
                <a:spcPct val="100000"/>
              </a:lnSpc>
              <a:spcBef>
                <a:spcPts val="490"/>
              </a:spcBef>
              <a:buChar char="-"/>
              <a:tabLst>
                <a:tab pos="561340" algn="l"/>
              </a:tabLst>
            </a:pPr>
            <a:r>
              <a:rPr dirty="0" sz="2600" spc="-10" b="1">
                <a:latin typeface="Calibri"/>
                <a:cs typeface="Calibri"/>
              </a:rPr>
              <a:t>Reinforce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specific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oral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instruction.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97688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Guide</a:t>
            </a:r>
            <a:r>
              <a:rPr dirty="0" sz="3200" spc="-65"/>
              <a:t> </a:t>
            </a:r>
            <a:r>
              <a:rPr dirty="0" sz="3200"/>
              <a:t>for</a:t>
            </a:r>
            <a:r>
              <a:rPr dirty="0" sz="3200" spc="-55"/>
              <a:t> </a:t>
            </a:r>
            <a:r>
              <a:rPr dirty="0" sz="3200"/>
              <a:t>Developing</a:t>
            </a:r>
            <a:r>
              <a:rPr dirty="0" sz="3200" spc="-75"/>
              <a:t> </a:t>
            </a:r>
            <a:r>
              <a:rPr dirty="0" sz="3200"/>
              <a:t>Self-Composed</a:t>
            </a:r>
            <a:r>
              <a:rPr dirty="0" sz="3200" spc="-65"/>
              <a:t> </a:t>
            </a:r>
            <a:r>
              <a:rPr dirty="0" sz="3200" spc="-10"/>
              <a:t>Materials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585794"/>
            <a:ext cx="8025765" cy="4131945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sz="2800" b="1">
                <a:latin typeface="Calibri"/>
                <a:cs typeface="Calibri"/>
              </a:rPr>
              <a:t>A.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Content</a:t>
            </a:r>
            <a:endParaRPr sz="2800">
              <a:latin typeface="Calibri"/>
              <a:cs typeface="Calibri"/>
            </a:endParaRPr>
          </a:p>
          <a:p>
            <a:pPr marL="184785" indent="-172085">
              <a:lnSpc>
                <a:spcPct val="100000"/>
              </a:lnSpc>
              <a:spcBef>
                <a:spcPts val="18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600" b="1">
                <a:latin typeface="Calibri"/>
                <a:cs typeface="Calibri"/>
              </a:rPr>
              <a:t>Objectives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–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what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does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your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audience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need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80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know</a:t>
            </a:r>
            <a:endParaRPr sz="2600">
              <a:latin typeface="Calibri"/>
              <a:cs typeface="Calibri"/>
            </a:endParaRPr>
          </a:p>
          <a:p>
            <a:pPr marL="184785" marR="16510" indent="-172720">
              <a:lnSpc>
                <a:spcPts val="2500"/>
              </a:lnSpc>
              <a:spcBef>
                <a:spcPts val="77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600" b="1">
                <a:latin typeface="Calibri"/>
                <a:cs typeface="Calibri"/>
              </a:rPr>
              <a:t>Keep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content</a:t>
            </a:r>
            <a:r>
              <a:rPr dirty="0" sz="2600" spc="-3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5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7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concepts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maximum,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avoid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too </a:t>
            </a:r>
            <a:r>
              <a:rPr dirty="0" sz="2600" b="1">
                <a:latin typeface="Calibri"/>
                <a:cs typeface="Calibri"/>
              </a:rPr>
              <a:t>much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information.</a:t>
            </a:r>
            <a:endParaRPr sz="2600">
              <a:latin typeface="Calibri"/>
              <a:cs typeface="Calibri"/>
            </a:endParaRPr>
          </a:p>
          <a:p>
            <a:pPr marL="184785" indent="-17208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600" b="1">
                <a:latin typeface="Calibri"/>
                <a:cs typeface="Calibri"/>
              </a:rPr>
              <a:t>Use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active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positive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voice.</a:t>
            </a:r>
            <a:endParaRPr sz="2600">
              <a:latin typeface="Calibri"/>
              <a:cs typeface="Calibri"/>
            </a:endParaRPr>
          </a:p>
          <a:p>
            <a:pPr marL="184785" indent="-172085">
              <a:lnSpc>
                <a:spcPct val="100000"/>
              </a:lnSpc>
              <a:spcBef>
                <a:spcPts val="434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600" b="1">
                <a:latin typeface="Calibri"/>
                <a:cs typeface="Calibri"/>
              </a:rPr>
              <a:t>Use</a:t>
            </a:r>
            <a:r>
              <a:rPr dirty="0" sz="2600" spc="-2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short</a:t>
            </a:r>
            <a:r>
              <a:rPr dirty="0" sz="2600" spc="-1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sentences.</a:t>
            </a:r>
            <a:endParaRPr sz="2600">
              <a:latin typeface="Calibri"/>
              <a:cs typeface="Calibri"/>
            </a:endParaRPr>
          </a:p>
          <a:p>
            <a:pPr marL="184785" indent="-17208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600" b="1">
                <a:latin typeface="Calibri"/>
                <a:cs typeface="Calibri"/>
              </a:rPr>
              <a:t>Should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be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written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at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5th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or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6th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grade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level</a:t>
            </a:r>
            <a:endParaRPr sz="2600">
              <a:latin typeface="Calibri"/>
              <a:cs typeface="Calibri"/>
            </a:endParaRPr>
          </a:p>
          <a:p>
            <a:pPr marL="184785" marR="5080" indent="-172720">
              <a:lnSpc>
                <a:spcPct val="90000"/>
              </a:lnSpc>
              <a:spcBef>
                <a:spcPts val="80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600" b="1">
                <a:latin typeface="Calibri"/>
                <a:cs typeface="Calibri"/>
              </a:rPr>
              <a:t>Include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interaction</a:t>
            </a:r>
            <a:r>
              <a:rPr dirty="0" sz="2600" spc="-2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as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much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as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possible,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i.e.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leave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space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write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in,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e.g.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blood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pressure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or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blood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spc="-35" b="1">
                <a:latin typeface="Calibri"/>
                <a:cs typeface="Calibri"/>
              </a:rPr>
              <a:t>sugar,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and </a:t>
            </a:r>
            <a:r>
              <a:rPr dirty="0" sz="2600" b="1">
                <a:latin typeface="Calibri"/>
                <a:cs typeface="Calibri"/>
              </a:rPr>
              <a:t>include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checklist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mark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actions.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56209" rIns="0" bIns="0" rtlCol="0" vert="horz">
            <a:spAutoFit/>
          </a:bodyPr>
          <a:lstStyle/>
          <a:p>
            <a:pPr marL="5588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Guide</a:t>
            </a:r>
            <a:r>
              <a:rPr dirty="0" sz="3200" spc="-45"/>
              <a:t> </a:t>
            </a:r>
            <a:r>
              <a:rPr dirty="0" sz="3200"/>
              <a:t>for</a:t>
            </a:r>
            <a:r>
              <a:rPr dirty="0" sz="3200" spc="-40"/>
              <a:t> </a:t>
            </a:r>
            <a:r>
              <a:rPr dirty="0" sz="3200"/>
              <a:t>Developing</a:t>
            </a:r>
            <a:r>
              <a:rPr dirty="0" sz="3200" spc="-60"/>
              <a:t> </a:t>
            </a:r>
            <a:r>
              <a:rPr dirty="0" sz="3200" spc="-10"/>
              <a:t>Self-</a:t>
            </a:r>
            <a:r>
              <a:rPr dirty="0" sz="3200"/>
              <a:t>Composed</a:t>
            </a:r>
            <a:r>
              <a:rPr dirty="0" sz="3200" spc="-55"/>
              <a:t> </a:t>
            </a:r>
            <a:r>
              <a:rPr dirty="0" sz="3200" spc="-10"/>
              <a:t>Materials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500031"/>
            <a:ext cx="7759065" cy="4377055"/>
          </a:xfrm>
          <a:prstGeom prst="rect">
            <a:avLst/>
          </a:prstGeom>
        </p:spPr>
        <p:txBody>
          <a:bodyPr wrap="square" lIns="0" tIns="161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70"/>
              </a:spcBef>
            </a:pPr>
            <a:r>
              <a:rPr dirty="0" sz="2800" b="1">
                <a:latin typeface="Calibri"/>
                <a:cs typeface="Calibri"/>
              </a:rPr>
              <a:t>B.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Layout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typology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(classification)</a:t>
            </a:r>
            <a:endParaRPr sz="28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1165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adequate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margins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plenty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white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space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to</a:t>
            </a:r>
            <a:endParaRPr sz="2800">
              <a:latin typeface="Calibri"/>
              <a:cs typeface="Calibri"/>
            </a:endParaRPr>
          </a:p>
          <a:p>
            <a:pPr marL="184785">
              <a:lnSpc>
                <a:spcPct val="100000"/>
              </a:lnSpc>
              <a:spcBef>
                <a:spcPts val="1680"/>
              </a:spcBef>
            </a:pPr>
            <a:r>
              <a:rPr dirty="0" sz="2800" b="1">
                <a:latin typeface="Calibri"/>
                <a:cs typeface="Calibri"/>
              </a:rPr>
              <a:t>break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up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text.</a:t>
            </a:r>
            <a:endParaRPr sz="2800">
              <a:latin typeface="Calibri"/>
              <a:cs typeface="Calibri"/>
            </a:endParaRPr>
          </a:p>
          <a:p>
            <a:pPr marL="182880" marR="61594" indent="-170815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title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clear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related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content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purpose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document</a:t>
            </a:r>
            <a:endParaRPr sz="2800">
              <a:latin typeface="Calibri"/>
              <a:cs typeface="Calibri"/>
            </a:endParaRPr>
          </a:p>
          <a:p>
            <a:pPr marL="182880" marR="754380" indent="-170815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headings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subheadings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organize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information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guide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reader.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08609" rIns="0" bIns="0" rtlCol="0" vert="horz">
            <a:spAutoFit/>
          </a:bodyPr>
          <a:lstStyle/>
          <a:p>
            <a:pPr marL="5588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Guide</a:t>
            </a:r>
            <a:r>
              <a:rPr dirty="0" sz="3200" spc="-45"/>
              <a:t> </a:t>
            </a:r>
            <a:r>
              <a:rPr dirty="0" sz="3200"/>
              <a:t>for</a:t>
            </a:r>
            <a:r>
              <a:rPr dirty="0" sz="3200" spc="-40"/>
              <a:t> </a:t>
            </a:r>
            <a:r>
              <a:rPr dirty="0" sz="3200"/>
              <a:t>Developing</a:t>
            </a:r>
            <a:r>
              <a:rPr dirty="0" sz="3200" spc="-60"/>
              <a:t> </a:t>
            </a:r>
            <a:r>
              <a:rPr dirty="0" sz="3200" spc="-10"/>
              <a:t>Self-</a:t>
            </a:r>
            <a:r>
              <a:rPr dirty="0" sz="3200"/>
              <a:t>Composed</a:t>
            </a:r>
            <a:r>
              <a:rPr dirty="0" sz="3200" spc="-55"/>
              <a:t> </a:t>
            </a:r>
            <a:r>
              <a:rPr dirty="0" sz="3200" spc="-10"/>
              <a:t>Materials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564591" y="1692935"/>
            <a:ext cx="7971790" cy="3735704"/>
          </a:xfrm>
          <a:prstGeom prst="rect">
            <a:avLst/>
          </a:prstGeom>
        </p:spPr>
        <p:txBody>
          <a:bodyPr wrap="square" lIns="0" tIns="1606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65"/>
              </a:spcBef>
            </a:pPr>
            <a:r>
              <a:rPr dirty="0" sz="2800" b="1">
                <a:latin typeface="Calibri"/>
                <a:cs typeface="Calibri"/>
              </a:rPr>
              <a:t>B.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Layout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typology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(classification)</a:t>
            </a:r>
            <a:endParaRPr sz="28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116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graphics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replace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lot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text.</a:t>
            </a:r>
            <a:endParaRPr sz="2800">
              <a:latin typeface="Calibri"/>
              <a:cs typeface="Calibri"/>
            </a:endParaRPr>
          </a:p>
          <a:p>
            <a:pPr marL="182880" marR="211454" indent="-170815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12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14-</a:t>
            </a:r>
            <a:r>
              <a:rPr dirty="0" sz="2800" b="1">
                <a:latin typeface="Calibri"/>
                <a:cs typeface="Calibri"/>
              </a:rPr>
              <a:t>point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font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size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best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use.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small 	letters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avoid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all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CAPs.</a:t>
            </a:r>
            <a:endParaRPr sz="2800">
              <a:latin typeface="Calibri"/>
              <a:cs typeface="Calibri"/>
            </a:endParaRPr>
          </a:p>
          <a:p>
            <a:pPr marL="182880" marR="5080" indent="-170815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bullets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break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up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text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into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smaller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segments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information.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4273" y="330834"/>
            <a:ext cx="791781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/>
              <a:t>Guide</a:t>
            </a:r>
            <a:r>
              <a:rPr dirty="0" sz="3200" spc="-45"/>
              <a:t> </a:t>
            </a:r>
            <a:r>
              <a:rPr dirty="0" sz="3200"/>
              <a:t>for</a:t>
            </a:r>
            <a:r>
              <a:rPr dirty="0" sz="3200" spc="-40"/>
              <a:t> </a:t>
            </a:r>
            <a:r>
              <a:rPr dirty="0" sz="3200"/>
              <a:t>Developing</a:t>
            </a:r>
            <a:r>
              <a:rPr dirty="0" sz="3200" spc="-60"/>
              <a:t> </a:t>
            </a:r>
            <a:r>
              <a:rPr dirty="0" sz="3200" spc="-10"/>
              <a:t>Self-</a:t>
            </a:r>
            <a:r>
              <a:rPr dirty="0" sz="3200"/>
              <a:t>Composed</a:t>
            </a:r>
            <a:r>
              <a:rPr dirty="0" sz="3200" spc="-55"/>
              <a:t> </a:t>
            </a:r>
            <a:r>
              <a:rPr dirty="0" sz="3200" spc="-10"/>
              <a:t>Materials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364642" y="1122079"/>
            <a:ext cx="8006080" cy="5017135"/>
          </a:xfrm>
          <a:prstGeom prst="rect">
            <a:avLst/>
          </a:prstGeom>
        </p:spPr>
        <p:txBody>
          <a:bodyPr wrap="square" lIns="0" tIns="161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70"/>
              </a:spcBef>
            </a:pPr>
            <a:r>
              <a:rPr dirty="0" sz="2400" b="1">
                <a:latin typeface="Calibri"/>
                <a:cs typeface="Calibri"/>
              </a:rPr>
              <a:t>C</a:t>
            </a:r>
            <a:r>
              <a:rPr dirty="0" sz="2800" b="1">
                <a:latin typeface="Calibri"/>
                <a:cs typeface="Calibri"/>
              </a:rPr>
              <a:t>.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Field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Testing</a:t>
            </a:r>
            <a:endParaRPr sz="2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1165"/>
              </a:spcBef>
              <a:buFont typeface="Arial MT"/>
              <a:buChar char="•"/>
              <a:tabLst>
                <a:tab pos="299085" algn="l"/>
              </a:tabLst>
            </a:pPr>
            <a:r>
              <a:rPr dirty="0" sz="2800" b="1">
                <a:latin typeface="Calibri"/>
                <a:cs typeface="Calibri"/>
              </a:rPr>
              <a:t>Present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material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small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number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target</a:t>
            </a:r>
            <a:endParaRPr sz="2800">
              <a:latin typeface="Calibri"/>
              <a:cs typeface="Calibri"/>
            </a:endParaRPr>
          </a:p>
          <a:p>
            <a:pPr marL="299085" marR="292100">
              <a:lnSpc>
                <a:spcPts val="5040"/>
              </a:lnSpc>
              <a:spcBef>
                <a:spcPts val="445"/>
              </a:spcBef>
            </a:pPr>
            <a:r>
              <a:rPr dirty="0" sz="2800" b="1">
                <a:latin typeface="Calibri"/>
                <a:cs typeface="Calibri"/>
              </a:rPr>
              <a:t>audience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focus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group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test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material,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ask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following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questions:</a:t>
            </a:r>
            <a:endParaRPr sz="2800">
              <a:latin typeface="Calibri"/>
              <a:cs typeface="Calibri"/>
            </a:endParaRPr>
          </a:p>
          <a:p>
            <a:pPr marL="297815" marR="961390" indent="-285750">
              <a:lnSpc>
                <a:spcPts val="5040"/>
              </a:lnSpc>
              <a:spcBef>
                <a:spcPts val="5"/>
              </a:spcBef>
              <a:buClr>
                <a:srgbClr val="CC0000"/>
              </a:buClr>
              <a:buSzPct val="96428"/>
              <a:buFont typeface="Wingdings"/>
              <a:buChar char=""/>
              <a:tabLst>
                <a:tab pos="299085" algn="l"/>
              </a:tabLst>
            </a:pPr>
            <a:r>
              <a:rPr dirty="0" sz="2800" b="1">
                <a:latin typeface="Calibri"/>
                <a:cs typeface="Calibri"/>
              </a:rPr>
              <a:t>What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overall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look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appeal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–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would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50" b="1">
                <a:latin typeface="Calibri"/>
                <a:cs typeface="Calibri"/>
              </a:rPr>
              <a:t>a </a:t>
            </a:r>
            <a:r>
              <a:rPr dirty="0" sz="2800" spc="-5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person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pick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up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read?</a:t>
            </a:r>
            <a:endParaRPr sz="2800">
              <a:latin typeface="Calibri"/>
              <a:cs typeface="Calibri"/>
            </a:endParaRPr>
          </a:p>
          <a:p>
            <a:pPr marL="299085" marR="1235075" indent="-287020">
              <a:lnSpc>
                <a:spcPts val="5040"/>
              </a:lnSpc>
              <a:buSzPct val="96428"/>
              <a:buFont typeface="Wingdings"/>
              <a:buChar char=""/>
              <a:tabLst>
                <a:tab pos="299085" algn="l"/>
                <a:tab pos="378460" algn="l"/>
              </a:tabLst>
            </a:pPr>
            <a:r>
              <a:rPr dirty="0" sz="2800">
                <a:solidFill>
                  <a:srgbClr val="CC0000"/>
                </a:solidFill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Does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title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adequately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communicate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10" b="1">
                <a:latin typeface="Calibri"/>
                <a:cs typeface="Calibri"/>
              </a:rPr>
              <a:t>purpose?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1076" y="621283"/>
            <a:ext cx="791718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Guide</a:t>
            </a:r>
            <a:r>
              <a:rPr dirty="0" sz="3200" spc="-65"/>
              <a:t> </a:t>
            </a:r>
            <a:r>
              <a:rPr dirty="0" sz="3200"/>
              <a:t>for</a:t>
            </a:r>
            <a:r>
              <a:rPr dirty="0" sz="3200" spc="-55"/>
              <a:t> </a:t>
            </a:r>
            <a:r>
              <a:rPr dirty="0" sz="3200"/>
              <a:t>Developing</a:t>
            </a:r>
            <a:r>
              <a:rPr dirty="0" sz="3200" spc="-75"/>
              <a:t> </a:t>
            </a:r>
            <a:r>
              <a:rPr dirty="0" sz="3200"/>
              <a:t>Self-Composed</a:t>
            </a:r>
            <a:r>
              <a:rPr dirty="0" sz="3200" spc="-65"/>
              <a:t> </a:t>
            </a:r>
            <a:r>
              <a:rPr dirty="0" sz="3200" spc="-10"/>
              <a:t>Materials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392988" y="1265201"/>
            <a:ext cx="8032750" cy="4705985"/>
          </a:xfrm>
          <a:prstGeom prst="rect">
            <a:avLst/>
          </a:prstGeom>
        </p:spPr>
        <p:txBody>
          <a:bodyPr wrap="square" lIns="0" tIns="16256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280"/>
              </a:spcBef>
            </a:pPr>
            <a:r>
              <a:rPr dirty="0" sz="2400" b="1">
                <a:latin typeface="Calibri"/>
                <a:cs typeface="Calibri"/>
              </a:rPr>
              <a:t>C</a:t>
            </a:r>
            <a:r>
              <a:rPr dirty="0" sz="2800" b="1">
                <a:latin typeface="Calibri"/>
                <a:cs typeface="Calibri"/>
              </a:rPr>
              <a:t>.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Field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Testing</a:t>
            </a:r>
            <a:endParaRPr sz="2800">
              <a:latin typeface="Calibri"/>
              <a:cs typeface="Calibri"/>
            </a:endParaRPr>
          </a:p>
          <a:p>
            <a:pPr algn="just" marL="299720" indent="-287020">
              <a:lnSpc>
                <a:spcPct val="100000"/>
              </a:lnSpc>
              <a:spcBef>
                <a:spcPts val="1100"/>
              </a:spcBef>
              <a:buFont typeface="Arial MT"/>
              <a:buChar char="•"/>
              <a:tabLst>
                <a:tab pos="299720" algn="l"/>
              </a:tabLst>
            </a:pPr>
            <a:r>
              <a:rPr dirty="0" sz="2600" b="1">
                <a:latin typeface="Calibri"/>
                <a:cs typeface="Calibri"/>
              </a:rPr>
              <a:t>Present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material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small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number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of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target</a:t>
            </a:r>
            <a:endParaRPr sz="2600">
              <a:latin typeface="Calibri"/>
              <a:cs typeface="Calibri"/>
            </a:endParaRPr>
          </a:p>
          <a:p>
            <a:pPr algn="just" marL="299085" marR="247015">
              <a:lnSpc>
                <a:spcPts val="4680"/>
              </a:lnSpc>
              <a:spcBef>
                <a:spcPts val="415"/>
              </a:spcBef>
            </a:pPr>
            <a:r>
              <a:rPr dirty="0" sz="2600" b="1">
                <a:latin typeface="Calibri"/>
                <a:cs typeface="Calibri"/>
              </a:rPr>
              <a:t>audience</a:t>
            </a:r>
            <a:r>
              <a:rPr dirty="0" sz="2600" spc="-2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or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use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focus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group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test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material,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and </a:t>
            </a:r>
            <a:r>
              <a:rPr dirty="0" sz="2600" b="1">
                <a:latin typeface="Calibri"/>
                <a:cs typeface="Calibri"/>
              </a:rPr>
              <a:t>ask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following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questions:</a:t>
            </a:r>
            <a:endParaRPr sz="2600">
              <a:latin typeface="Calibri"/>
              <a:cs typeface="Calibri"/>
            </a:endParaRPr>
          </a:p>
          <a:p>
            <a:pPr algn="just" marL="271145" indent="-261620">
              <a:lnSpc>
                <a:spcPct val="100000"/>
              </a:lnSpc>
              <a:spcBef>
                <a:spcPts val="1150"/>
              </a:spcBef>
              <a:buClr>
                <a:srgbClr val="CC0000"/>
              </a:buClr>
              <a:buSzPct val="96153"/>
              <a:buFont typeface="Wingdings"/>
              <a:buChar char=""/>
              <a:tabLst>
                <a:tab pos="271145" algn="l"/>
              </a:tabLst>
            </a:pPr>
            <a:r>
              <a:rPr dirty="0" sz="2600" b="1">
                <a:latin typeface="Calibri"/>
                <a:cs typeface="Calibri"/>
              </a:rPr>
              <a:t>Are</a:t>
            </a:r>
            <a:r>
              <a:rPr dirty="0" sz="2600" spc="-8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graphics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appropriate?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Do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they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enhance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content?</a:t>
            </a:r>
            <a:endParaRPr sz="2600">
              <a:latin typeface="Calibri"/>
              <a:cs typeface="Calibri"/>
            </a:endParaRPr>
          </a:p>
          <a:p>
            <a:pPr algn="just" marL="184785" marR="663575" indent="-175895">
              <a:lnSpc>
                <a:spcPct val="150000"/>
              </a:lnSpc>
              <a:buClr>
                <a:srgbClr val="CC0000"/>
              </a:buClr>
              <a:buSzPct val="96153"/>
              <a:buFont typeface="Wingdings"/>
              <a:buChar char=""/>
              <a:tabLst>
                <a:tab pos="184785" algn="l"/>
                <a:tab pos="271145" algn="l"/>
              </a:tabLst>
            </a:pPr>
            <a:r>
              <a:rPr dirty="0" sz="2600" b="1">
                <a:latin typeface="Calibri"/>
                <a:cs typeface="Calibri"/>
              </a:rPr>
              <a:t>	</a:t>
            </a:r>
            <a:r>
              <a:rPr dirty="0" sz="2600" b="1">
                <a:latin typeface="Calibri"/>
                <a:cs typeface="Calibri"/>
              </a:rPr>
              <a:t>Does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content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tell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readers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what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they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need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to know,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would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they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use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information?</a:t>
            </a:r>
            <a:r>
              <a:rPr dirty="0" sz="2600" spc="-8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Is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there content</a:t>
            </a:r>
            <a:r>
              <a:rPr dirty="0" sz="2600" spc="-10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missing?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47217" y="1755393"/>
            <a:ext cx="7854950" cy="4287520"/>
          </a:xfrm>
          <a:prstGeom prst="rect">
            <a:avLst/>
          </a:prstGeom>
        </p:spPr>
        <p:txBody>
          <a:bodyPr wrap="square" lIns="0" tIns="131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dirty="0" sz="2400" b="1">
                <a:latin typeface="Calibri"/>
                <a:cs typeface="Calibri"/>
              </a:rPr>
              <a:t>On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completion</a:t>
            </a:r>
            <a:r>
              <a:rPr dirty="0" sz="2400" spc="-5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of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this</a:t>
            </a:r>
            <a:r>
              <a:rPr dirty="0" sz="2400" spc="-4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topic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the</a:t>
            </a:r>
            <a:r>
              <a:rPr dirty="0" sz="2400" spc="-3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learner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will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be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able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spc="-25" b="1">
                <a:latin typeface="Calibri"/>
                <a:cs typeface="Calibri"/>
              </a:rPr>
              <a:t>to:</a:t>
            </a:r>
            <a:endParaRPr sz="24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935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400" b="1">
                <a:latin typeface="Calibri"/>
                <a:cs typeface="Calibri"/>
              </a:rPr>
              <a:t>Identify</a:t>
            </a:r>
            <a:r>
              <a:rPr dirty="0" sz="2400" spc="-4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the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concept</a:t>
            </a:r>
            <a:r>
              <a:rPr dirty="0" sz="2400" spc="-8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of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health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instructional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material.</a:t>
            </a:r>
            <a:endParaRPr sz="24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400" b="1">
                <a:latin typeface="Calibri"/>
                <a:cs typeface="Calibri"/>
              </a:rPr>
              <a:t>Discuss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the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general</a:t>
            </a:r>
            <a:r>
              <a:rPr dirty="0" sz="2400" spc="-7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principles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of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selecting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effective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media.</a:t>
            </a:r>
            <a:endParaRPr sz="2400">
              <a:latin typeface="Calibri"/>
              <a:cs typeface="Calibri"/>
            </a:endParaRPr>
          </a:p>
          <a:p>
            <a:pPr marL="182880" marR="475615" indent="-170815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400" spc="-10" b="1">
                <a:latin typeface="Calibri"/>
                <a:cs typeface="Calibri"/>
              </a:rPr>
              <a:t>Rationalize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the</a:t>
            </a:r>
            <a:r>
              <a:rPr dirty="0" sz="2400" spc="-4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use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of</a:t>
            </a:r>
            <a:r>
              <a:rPr dirty="0" sz="2400" spc="-5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instructional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tools</a:t>
            </a:r>
            <a:r>
              <a:rPr dirty="0" sz="2400" spc="-4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and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materials</a:t>
            </a:r>
            <a:r>
              <a:rPr dirty="0" sz="2400" spc="-45" b="1">
                <a:latin typeface="Calibri"/>
                <a:cs typeface="Calibri"/>
              </a:rPr>
              <a:t> </a:t>
            </a:r>
            <a:r>
              <a:rPr dirty="0" sz="2400" spc="-25" b="1">
                <a:latin typeface="Calibri"/>
                <a:cs typeface="Calibri"/>
              </a:rPr>
              <a:t>in </a:t>
            </a:r>
            <a:r>
              <a:rPr dirty="0" sz="2400" spc="-25" b="1">
                <a:latin typeface="Calibri"/>
                <a:cs typeface="Calibri"/>
              </a:rPr>
              <a:t>	</a:t>
            </a:r>
            <a:r>
              <a:rPr dirty="0" sz="2400" b="1">
                <a:latin typeface="Calibri"/>
                <a:cs typeface="Calibri"/>
              </a:rPr>
              <a:t>health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education.</a:t>
            </a:r>
            <a:endParaRPr sz="24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400" spc="-10" b="1">
                <a:latin typeface="Calibri"/>
                <a:cs typeface="Calibri"/>
              </a:rPr>
              <a:t>Categorize</a:t>
            </a:r>
            <a:r>
              <a:rPr dirty="0" sz="2400" spc="-8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types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of</a:t>
            </a:r>
            <a:r>
              <a:rPr dirty="0" sz="2400" spc="-8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instructional</a:t>
            </a:r>
            <a:r>
              <a:rPr dirty="0" sz="2400" spc="-7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materials.</a:t>
            </a:r>
            <a:endParaRPr sz="2400">
              <a:latin typeface="Calibri"/>
              <a:cs typeface="Calibri"/>
            </a:endParaRPr>
          </a:p>
          <a:p>
            <a:pPr marL="182880" marR="5080" indent="-170815">
              <a:lnSpc>
                <a:spcPts val="4320"/>
              </a:lnSpc>
              <a:spcBef>
                <a:spcPts val="18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400" b="1">
                <a:latin typeface="Calibri"/>
                <a:cs typeface="Calibri"/>
              </a:rPr>
              <a:t>Discuss</a:t>
            </a:r>
            <a:r>
              <a:rPr dirty="0" sz="2400" spc="-5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factors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to</a:t>
            </a:r>
            <a:r>
              <a:rPr dirty="0" sz="2400" spc="-5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be</a:t>
            </a:r>
            <a:r>
              <a:rPr dirty="0" sz="2400" spc="-5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considered</a:t>
            </a:r>
            <a:r>
              <a:rPr dirty="0" sz="2400" spc="-7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when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reviewing</a:t>
            </a:r>
            <a:r>
              <a:rPr dirty="0" sz="2400" spc="-7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commercial 	materials.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374904" y="688848"/>
            <a:ext cx="6565900" cy="927100"/>
            <a:chOff x="374904" y="688848"/>
            <a:chExt cx="6565900" cy="927100"/>
          </a:xfrm>
        </p:grpSpPr>
        <p:sp>
          <p:nvSpPr>
            <p:cNvPr id="4" name="object 4" descr=""/>
            <p:cNvSpPr/>
            <p:nvPr/>
          </p:nvSpPr>
          <p:spPr>
            <a:xfrm>
              <a:off x="381000" y="694944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6400800" y="0"/>
                  </a:moveTo>
                  <a:lnTo>
                    <a:pt x="152400" y="0"/>
                  </a:lnTo>
                  <a:lnTo>
                    <a:pt x="104231" y="7766"/>
                  </a:lnTo>
                  <a:lnTo>
                    <a:pt x="62396" y="29394"/>
                  </a:lnTo>
                  <a:lnTo>
                    <a:pt x="29405" y="62380"/>
                  </a:lnTo>
                  <a:lnTo>
                    <a:pt x="7769" y="104217"/>
                  </a:lnTo>
                  <a:lnTo>
                    <a:pt x="0" y="152400"/>
                  </a:lnTo>
                  <a:lnTo>
                    <a:pt x="0" y="762000"/>
                  </a:lnTo>
                  <a:lnTo>
                    <a:pt x="7769" y="810182"/>
                  </a:lnTo>
                  <a:lnTo>
                    <a:pt x="29405" y="852019"/>
                  </a:lnTo>
                  <a:lnTo>
                    <a:pt x="62396" y="885005"/>
                  </a:lnTo>
                  <a:lnTo>
                    <a:pt x="104231" y="906633"/>
                  </a:lnTo>
                  <a:lnTo>
                    <a:pt x="152400" y="914400"/>
                  </a:lnTo>
                  <a:lnTo>
                    <a:pt x="6400800" y="914400"/>
                  </a:lnTo>
                  <a:lnTo>
                    <a:pt x="6448982" y="906633"/>
                  </a:lnTo>
                  <a:lnTo>
                    <a:pt x="6490819" y="885005"/>
                  </a:lnTo>
                  <a:lnTo>
                    <a:pt x="6523805" y="852019"/>
                  </a:lnTo>
                  <a:lnTo>
                    <a:pt x="6545433" y="810182"/>
                  </a:lnTo>
                  <a:lnTo>
                    <a:pt x="6553200" y="762000"/>
                  </a:lnTo>
                  <a:lnTo>
                    <a:pt x="6553200" y="152400"/>
                  </a:lnTo>
                  <a:lnTo>
                    <a:pt x="6545433" y="104217"/>
                  </a:lnTo>
                  <a:lnTo>
                    <a:pt x="6523805" y="62380"/>
                  </a:lnTo>
                  <a:lnTo>
                    <a:pt x="6490819" y="29394"/>
                  </a:lnTo>
                  <a:lnTo>
                    <a:pt x="6448982" y="7766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81000" y="694944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0" y="152400"/>
                  </a:moveTo>
                  <a:lnTo>
                    <a:pt x="7769" y="104217"/>
                  </a:lnTo>
                  <a:lnTo>
                    <a:pt x="29405" y="62380"/>
                  </a:lnTo>
                  <a:lnTo>
                    <a:pt x="62396" y="29394"/>
                  </a:lnTo>
                  <a:lnTo>
                    <a:pt x="104231" y="7766"/>
                  </a:lnTo>
                  <a:lnTo>
                    <a:pt x="152400" y="0"/>
                  </a:lnTo>
                  <a:lnTo>
                    <a:pt x="6400800" y="0"/>
                  </a:lnTo>
                  <a:lnTo>
                    <a:pt x="6448982" y="7766"/>
                  </a:lnTo>
                  <a:lnTo>
                    <a:pt x="6490819" y="29394"/>
                  </a:lnTo>
                  <a:lnTo>
                    <a:pt x="6523805" y="62380"/>
                  </a:lnTo>
                  <a:lnTo>
                    <a:pt x="6545433" y="104217"/>
                  </a:lnTo>
                  <a:lnTo>
                    <a:pt x="6553200" y="152400"/>
                  </a:lnTo>
                  <a:lnTo>
                    <a:pt x="6553200" y="762000"/>
                  </a:lnTo>
                  <a:lnTo>
                    <a:pt x="6545433" y="810182"/>
                  </a:lnTo>
                  <a:lnTo>
                    <a:pt x="6523805" y="852019"/>
                  </a:lnTo>
                  <a:lnTo>
                    <a:pt x="6490819" y="885005"/>
                  </a:lnTo>
                  <a:lnTo>
                    <a:pt x="6448982" y="906633"/>
                  </a:lnTo>
                  <a:lnTo>
                    <a:pt x="6400800" y="914400"/>
                  </a:lnTo>
                  <a:lnTo>
                    <a:pt x="152400" y="914400"/>
                  </a:lnTo>
                  <a:lnTo>
                    <a:pt x="104231" y="906633"/>
                  </a:lnTo>
                  <a:lnTo>
                    <a:pt x="62396" y="885005"/>
                  </a:lnTo>
                  <a:lnTo>
                    <a:pt x="29405" y="852019"/>
                  </a:lnTo>
                  <a:lnTo>
                    <a:pt x="7769" y="810182"/>
                  </a:lnTo>
                  <a:lnTo>
                    <a:pt x="0" y="762000"/>
                  </a:lnTo>
                  <a:lnTo>
                    <a:pt x="0" y="1524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04545" y="870026"/>
            <a:ext cx="333692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Learning</a:t>
            </a:r>
            <a:r>
              <a:rPr dirty="0" sz="3200" spc="-50"/>
              <a:t> </a:t>
            </a:r>
            <a:r>
              <a:rPr dirty="0" sz="3200" spc="-10"/>
              <a:t>Objectives</a:t>
            </a:r>
            <a:endParaRPr sz="3200"/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7419" y="437464"/>
            <a:ext cx="7247890" cy="1068705"/>
          </a:xfrm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marL="2872105" marR="5080" indent="-2860040">
              <a:lnSpc>
                <a:spcPts val="3890"/>
              </a:lnSpc>
              <a:spcBef>
                <a:spcPts val="590"/>
              </a:spcBef>
            </a:pPr>
            <a:r>
              <a:rPr dirty="0" sz="3600"/>
              <a:t>Electronic</a:t>
            </a:r>
            <a:r>
              <a:rPr dirty="0" sz="3600" spc="-155"/>
              <a:t> </a:t>
            </a:r>
            <a:r>
              <a:rPr dirty="0" sz="3600"/>
              <a:t>health</a:t>
            </a:r>
            <a:r>
              <a:rPr dirty="0" sz="3600" spc="-150"/>
              <a:t> </a:t>
            </a:r>
            <a:r>
              <a:rPr dirty="0" sz="3600"/>
              <a:t>education</a:t>
            </a:r>
            <a:r>
              <a:rPr dirty="0" sz="3600" spc="-140"/>
              <a:t> </a:t>
            </a:r>
            <a:r>
              <a:rPr dirty="0" sz="3600" spc="-10"/>
              <a:t>document systems</a:t>
            </a:r>
            <a:endParaRPr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707542" y="1796237"/>
            <a:ext cx="7471409" cy="3929379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82880" marR="5080" indent="-170815">
              <a:lnSpc>
                <a:spcPts val="3000"/>
              </a:lnSpc>
              <a:spcBef>
                <a:spcPts val="49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eliminates</a:t>
            </a:r>
            <a:r>
              <a:rPr dirty="0" sz="2800" spc="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storing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distributing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written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materials.</a:t>
            </a:r>
            <a:endParaRPr sz="28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434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b="1">
                <a:latin typeface="Calibri"/>
                <a:cs typeface="Calibri"/>
              </a:rPr>
              <a:t>Access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available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every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computer.</a:t>
            </a:r>
            <a:endParaRPr sz="2800">
              <a:latin typeface="Calibri"/>
              <a:cs typeface="Calibri"/>
            </a:endParaRPr>
          </a:p>
          <a:p>
            <a:pPr marL="182880" marR="654685" indent="-170815">
              <a:lnSpc>
                <a:spcPts val="3030"/>
              </a:lnSpc>
              <a:spcBef>
                <a:spcPts val="84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database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material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usually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generic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in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nature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written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lay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language.</a:t>
            </a:r>
            <a:endParaRPr sz="2800">
              <a:latin typeface="Calibri"/>
              <a:cs typeface="Calibri"/>
            </a:endParaRPr>
          </a:p>
          <a:p>
            <a:pPr marL="182880" marR="69850" indent="-170815">
              <a:lnSpc>
                <a:spcPts val="3020"/>
              </a:lnSpc>
              <a:spcBef>
                <a:spcPts val="79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b="1">
                <a:latin typeface="Calibri"/>
                <a:cs typeface="Calibri"/>
              </a:rPr>
              <a:t>Many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these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systems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offer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material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different 	languages.</a:t>
            </a:r>
            <a:endParaRPr sz="2800">
              <a:latin typeface="Calibri"/>
              <a:cs typeface="Calibri"/>
            </a:endParaRPr>
          </a:p>
          <a:p>
            <a:pPr marL="182880" marR="324485" indent="-170815">
              <a:lnSpc>
                <a:spcPts val="3020"/>
              </a:lnSpc>
              <a:spcBef>
                <a:spcPts val="81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spc="-20" b="1">
                <a:latin typeface="Calibri"/>
                <a:cs typeface="Calibri"/>
              </a:rPr>
              <a:t>Incorporate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graphic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into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system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enhance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content.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96722" rIns="0" bIns="0" rtlCol="0" vert="horz">
            <a:spAutoFit/>
          </a:bodyPr>
          <a:lstStyle/>
          <a:p>
            <a:pPr marL="1292225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Health</a:t>
            </a:r>
            <a:r>
              <a:rPr dirty="0" sz="3200" spc="-40"/>
              <a:t> </a:t>
            </a:r>
            <a:r>
              <a:rPr dirty="0" sz="3200"/>
              <a:t>Information</a:t>
            </a:r>
            <a:r>
              <a:rPr dirty="0" sz="3200" spc="-60"/>
              <a:t> </a:t>
            </a:r>
            <a:r>
              <a:rPr dirty="0" sz="3200"/>
              <a:t>on</a:t>
            </a:r>
            <a:r>
              <a:rPr dirty="0" sz="3200" spc="-45"/>
              <a:t> </a:t>
            </a:r>
            <a:r>
              <a:rPr dirty="0" sz="3200"/>
              <a:t>the</a:t>
            </a:r>
            <a:r>
              <a:rPr dirty="0" sz="3200" spc="-30"/>
              <a:t> </a:t>
            </a:r>
            <a:r>
              <a:rPr dirty="0" sz="3200" spc="-10"/>
              <a:t>Internet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351536" y="1408816"/>
            <a:ext cx="7590155" cy="32264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72085" marR="5080" indent="-160020">
              <a:lnSpc>
                <a:spcPct val="150000"/>
              </a:lnSpc>
              <a:spcBef>
                <a:spcPts val="95"/>
              </a:spcBef>
              <a:buSzPct val="85714"/>
              <a:buFont typeface="Calibri"/>
              <a:buChar char="-"/>
              <a:tabLst>
                <a:tab pos="704850" algn="l"/>
              </a:tabLst>
            </a:pPr>
            <a:r>
              <a:rPr dirty="0" sz="2800" spc="-20" b="1">
                <a:latin typeface="Calibri"/>
                <a:cs typeface="Calibri"/>
              </a:rPr>
              <a:t>Evaluate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site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sure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is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reasonable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comes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from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reliable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source.</a:t>
            </a:r>
            <a:endParaRPr sz="2800">
              <a:latin typeface="Calibri"/>
              <a:cs typeface="Calibri"/>
            </a:endParaRPr>
          </a:p>
          <a:p>
            <a:pPr marL="704850" marR="543560">
              <a:lnSpc>
                <a:spcPct val="150000"/>
              </a:lnSpc>
            </a:pPr>
            <a:r>
              <a:rPr dirty="0" sz="2800" b="1">
                <a:latin typeface="Calibri"/>
                <a:cs typeface="Calibri"/>
              </a:rPr>
              <a:t>Consider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following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questions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your </a:t>
            </a:r>
            <a:r>
              <a:rPr dirty="0" sz="2800" spc="-10" b="1">
                <a:latin typeface="Calibri"/>
                <a:cs typeface="Calibri"/>
              </a:rPr>
              <a:t>client:</a:t>
            </a:r>
            <a:endParaRPr sz="2800">
              <a:latin typeface="Calibri"/>
              <a:cs typeface="Calibri"/>
            </a:endParaRPr>
          </a:p>
          <a:p>
            <a:pPr lvl="1" marL="704215" indent="-583565">
              <a:lnSpc>
                <a:spcPct val="100000"/>
              </a:lnSpc>
              <a:spcBef>
                <a:spcPts val="1685"/>
              </a:spcBef>
              <a:buAutoNum type="arabicPeriod"/>
              <a:tabLst>
                <a:tab pos="704215" algn="l"/>
              </a:tabLst>
            </a:pPr>
            <a:r>
              <a:rPr dirty="0" sz="2800" b="1">
                <a:latin typeface="Calibri"/>
                <a:cs typeface="Calibri"/>
              </a:rPr>
              <a:t>Who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run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website?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(Authors)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72922" rIns="0" bIns="0" rtlCol="0" vert="horz">
            <a:spAutoFit/>
          </a:bodyPr>
          <a:lstStyle/>
          <a:p>
            <a:pPr marL="9398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Health</a:t>
            </a:r>
            <a:r>
              <a:rPr dirty="0" sz="3200" spc="-40"/>
              <a:t> </a:t>
            </a:r>
            <a:r>
              <a:rPr dirty="0" sz="3200"/>
              <a:t>Information</a:t>
            </a:r>
            <a:r>
              <a:rPr dirty="0" sz="3200" spc="-60"/>
              <a:t> </a:t>
            </a:r>
            <a:r>
              <a:rPr dirty="0" sz="3200"/>
              <a:t>on</a:t>
            </a:r>
            <a:r>
              <a:rPr dirty="0" sz="3200" spc="-45"/>
              <a:t> </a:t>
            </a:r>
            <a:r>
              <a:rPr dirty="0" sz="3200"/>
              <a:t>the</a:t>
            </a:r>
            <a:r>
              <a:rPr dirty="0" sz="3200" spc="-30"/>
              <a:t> </a:t>
            </a:r>
            <a:r>
              <a:rPr dirty="0" sz="3200" spc="-10"/>
              <a:t>Internet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593242" y="1426315"/>
            <a:ext cx="7671434" cy="4507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265" marR="5080" indent="-584200">
              <a:lnSpc>
                <a:spcPct val="150100"/>
              </a:lnSpc>
              <a:spcBef>
                <a:spcPts val="100"/>
              </a:spcBef>
              <a:buAutoNum type="arabicPeriod"/>
              <a:tabLst>
                <a:tab pos="596265" algn="l"/>
              </a:tabLst>
            </a:pPr>
            <a:r>
              <a:rPr dirty="0" sz="2800" b="1">
                <a:latin typeface="Calibri"/>
                <a:cs typeface="Calibri"/>
              </a:rPr>
              <a:t>What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purpose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site?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(Commercial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or </a:t>
            </a:r>
            <a:r>
              <a:rPr dirty="0" sz="2800" spc="-10" b="1">
                <a:latin typeface="Calibri"/>
                <a:cs typeface="Calibri"/>
              </a:rPr>
              <a:t>educational).</a:t>
            </a:r>
            <a:endParaRPr sz="2800">
              <a:latin typeface="Calibri"/>
              <a:cs typeface="Calibri"/>
            </a:endParaRPr>
          </a:p>
          <a:p>
            <a:pPr marL="596265" marR="21590" indent="-584200">
              <a:lnSpc>
                <a:spcPct val="150000"/>
              </a:lnSpc>
              <a:buAutoNum type="arabicPeriod"/>
              <a:tabLst>
                <a:tab pos="596265" algn="l"/>
                <a:tab pos="676910" algn="l"/>
              </a:tabLst>
            </a:pPr>
            <a:r>
              <a:rPr dirty="0" sz="2800" b="1">
                <a:latin typeface="Calibri"/>
                <a:cs typeface="Calibri"/>
              </a:rPr>
              <a:t>	Is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website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sponsored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45" b="1">
                <a:latin typeface="Calibri"/>
                <a:cs typeface="Calibri"/>
              </a:rPr>
              <a:t>gov.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(.com)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How </a:t>
            </a:r>
            <a:r>
              <a:rPr dirty="0" sz="2800" b="1">
                <a:latin typeface="Calibri"/>
                <a:cs typeface="Calibri"/>
              </a:rPr>
              <a:t>does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website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choose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links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other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sites? </a:t>
            </a:r>
            <a:r>
              <a:rPr dirty="0" sz="2800" b="1">
                <a:latin typeface="Calibri"/>
                <a:cs typeface="Calibri"/>
              </a:rPr>
              <a:t>(does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include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advertising)</a:t>
            </a:r>
            <a:endParaRPr sz="2800">
              <a:latin typeface="Calibri"/>
              <a:cs typeface="Calibri"/>
            </a:endParaRPr>
          </a:p>
          <a:p>
            <a:pPr marL="596265" marR="1625600" indent="-584200">
              <a:lnSpc>
                <a:spcPct val="150000"/>
              </a:lnSpc>
              <a:spcBef>
                <a:spcPts val="5"/>
              </a:spcBef>
              <a:buAutoNum type="arabicPeriod"/>
              <a:tabLst>
                <a:tab pos="596265" algn="l"/>
                <a:tab pos="676910" algn="l"/>
              </a:tabLst>
            </a:pPr>
            <a:r>
              <a:rPr dirty="0" sz="2800" b="1">
                <a:latin typeface="Calibri"/>
                <a:cs typeface="Calibri"/>
              </a:rPr>
              <a:t>	How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website </a:t>
            </a:r>
            <a:r>
              <a:rPr dirty="0" sz="2800" b="1">
                <a:latin typeface="Calibri"/>
                <a:cs typeface="Calibri"/>
              </a:rPr>
              <a:t>documented?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(Reliable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references).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0439" rIns="0" bIns="0" rtlCol="0" vert="horz">
            <a:spAutoFit/>
          </a:bodyPr>
          <a:lstStyle/>
          <a:p>
            <a:pPr marL="1368425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Health</a:t>
            </a:r>
            <a:r>
              <a:rPr dirty="0" sz="3200" spc="-50"/>
              <a:t> </a:t>
            </a:r>
            <a:r>
              <a:rPr dirty="0" sz="3200"/>
              <a:t>Information</a:t>
            </a:r>
            <a:r>
              <a:rPr dirty="0" sz="3200" spc="-80"/>
              <a:t> </a:t>
            </a:r>
            <a:r>
              <a:rPr dirty="0" sz="3200"/>
              <a:t>on</a:t>
            </a:r>
            <a:r>
              <a:rPr dirty="0" sz="3200" spc="-65"/>
              <a:t> </a:t>
            </a:r>
            <a:r>
              <a:rPr dirty="0" sz="3200"/>
              <a:t>the</a:t>
            </a:r>
            <a:r>
              <a:rPr dirty="0" sz="3200" spc="-50"/>
              <a:t> </a:t>
            </a:r>
            <a:r>
              <a:rPr dirty="0" sz="3200" spc="-10"/>
              <a:t>Internet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307340" y="1469141"/>
            <a:ext cx="7997190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3540" marR="5080" indent="-371475">
              <a:lnSpc>
                <a:spcPct val="150000"/>
              </a:lnSpc>
              <a:spcBef>
                <a:spcPts val="95"/>
              </a:spcBef>
              <a:buAutoNum type="arabicPlain" startAt="5"/>
              <a:tabLst>
                <a:tab pos="413384" algn="l"/>
                <a:tab pos="7564755" algn="l"/>
              </a:tabLst>
            </a:pPr>
            <a:r>
              <a:rPr dirty="0" sz="2800" b="1">
                <a:latin typeface="Calibri"/>
                <a:cs typeface="Calibri"/>
              </a:rPr>
              <a:t>How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current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website?</a:t>
            </a: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spc="-25" b="1">
                <a:latin typeface="Calibri"/>
                <a:cs typeface="Calibri"/>
              </a:rPr>
              <a:t>Is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review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date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posted?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(on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bottom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web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page).</a:t>
            </a:r>
            <a:endParaRPr sz="2800">
              <a:latin typeface="Calibri"/>
              <a:cs typeface="Calibri"/>
            </a:endParaRPr>
          </a:p>
          <a:p>
            <a:pPr marL="383540" marR="80010" indent="-371475">
              <a:lnSpc>
                <a:spcPts val="5040"/>
              </a:lnSpc>
              <a:spcBef>
                <a:spcPts val="450"/>
              </a:spcBef>
              <a:buAutoNum type="arabicPlain" startAt="5"/>
              <a:tabLst>
                <a:tab pos="413384" algn="l"/>
                <a:tab pos="2022475" algn="l"/>
              </a:tabLst>
            </a:pPr>
            <a:r>
              <a:rPr dirty="0" sz="2800" b="1">
                <a:latin typeface="Calibri"/>
                <a:cs typeface="Calibri"/>
              </a:rPr>
              <a:t>Does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website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collect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information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visitors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and,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if</a:t>
            </a:r>
            <a:r>
              <a:rPr dirty="0" sz="2800" spc="-25" b="1">
                <a:latin typeface="Calibri"/>
                <a:cs typeface="Calibri"/>
              </a:rPr>
              <a:t> so,</a:t>
            </a:r>
            <a:r>
              <a:rPr dirty="0" sz="2800" b="1">
                <a:latin typeface="Calibri"/>
                <a:cs typeface="Calibri"/>
              </a:rPr>
              <a:t>	for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what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purpose?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(privacy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50" b="1">
                <a:latin typeface="Calibri"/>
                <a:cs typeface="Calibri"/>
              </a:rPr>
              <a:t>)</a:t>
            </a:r>
            <a:endParaRPr sz="2800">
              <a:latin typeface="Calibri"/>
              <a:cs typeface="Calibri"/>
            </a:endParaRPr>
          </a:p>
          <a:p>
            <a:pPr marL="464820" indent="-371475">
              <a:lnSpc>
                <a:spcPct val="100000"/>
              </a:lnSpc>
              <a:spcBef>
                <a:spcPts val="1235"/>
              </a:spcBef>
              <a:buAutoNum type="arabicPlain" startAt="5"/>
              <a:tabLst>
                <a:tab pos="464820" algn="l"/>
              </a:tabLst>
            </a:pP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possible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contact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website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owners?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3703" y="485901"/>
            <a:ext cx="7353300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3155315" marR="5080" indent="-3143250">
              <a:lnSpc>
                <a:spcPts val="3460"/>
              </a:lnSpc>
              <a:spcBef>
                <a:spcPts val="535"/>
              </a:spcBef>
            </a:pPr>
            <a:r>
              <a:rPr dirty="0" sz="3200"/>
              <a:t>Applying</a:t>
            </a:r>
            <a:r>
              <a:rPr dirty="0" sz="3200" spc="-65"/>
              <a:t> </a:t>
            </a:r>
            <a:r>
              <a:rPr dirty="0" sz="3200"/>
              <a:t>Suitability</a:t>
            </a:r>
            <a:r>
              <a:rPr dirty="0" sz="3200" spc="-65"/>
              <a:t> </a:t>
            </a:r>
            <a:r>
              <a:rPr dirty="0" sz="3200"/>
              <a:t>Assessment</a:t>
            </a:r>
            <a:r>
              <a:rPr dirty="0" sz="3200" spc="-60"/>
              <a:t> </a:t>
            </a:r>
            <a:r>
              <a:rPr dirty="0" sz="3200"/>
              <a:t>of</a:t>
            </a:r>
            <a:r>
              <a:rPr dirty="0" sz="3200" spc="-35"/>
              <a:t> </a:t>
            </a:r>
            <a:r>
              <a:rPr dirty="0" sz="3200" spc="-10"/>
              <a:t>Material (SAM)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764540" y="1813433"/>
            <a:ext cx="4456430" cy="342582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184150" algn="l"/>
              </a:tabLst>
            </a:pPr>
            <a:r>
              <a:rPr dirty="0" sz="2800" b="1">
                <a:latin typeface="Calibri"/>
                <a:cs typeface="Calibri"/>
              </a:rPr>
              <a:t>This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assessment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includes:</a:t>
            </a:r>
            <a:endParaRPr sz="2800">
              <a:latin typeface="Calibri"/>
              <a:cs typeface="Calibri"/>
            </a:endParaRPr>
          </a:p>
          <a:p>
            <a:pPr lvl="1" marL="850900" indent="-190500">
              <a:lnSpc>
                <a:spcPct val="100000"/>
              </a:lnSpc>
              <a:spcBef>
                <a:spcPts val="465"/>
              </a:spcBef>
              <a:buChar char="-"/>
              <a:tabLst>
                <a:tab pos="850900" algn="l"/>
              </a:tabLst>
            </a:pPr>
            <a:r>
              <a:rPr dirty="0" sz="2800" spc="-10" b="1">
                <a:latin typeface="Calibri"/>
                <a:cs typeface="Calibri"/>
              </a:rPr>
              <a:t>Content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editing</a:t>
            </a:r>
            <a:endParaRPr sz="2800">
              <a:latin typeface="Calibri"/>
              <a:cs typeface="Calibri"/>
            </a:endParaRPr>
          </a:p>
          <a:p>
            <a:pPr lvl="1" marL="850900" indent="-190500">
              <a:lnSpc>
                <a:spcPct val="100000"/>
              </a:lnSpc>
              <a:spcBef>
                <a:spcPts val="470"/>
              </a:spcBef>
              <a:buChar char="-"/>
              <a:tabLst>
                <a:tab pos="850900" algn="l"/>
              </a:tabLst>
            </a:pPr>
            <a:r>
              <a:rPr dirty="0" sz="2800" spc="-10" b="1">
                <a:latin typeface="Calibri"/>
                <a:cs typeface="Calibri"/>
              </a:rPr>
              <a:t>Liability</a:t>
            </a:r>
            <a:endParaRPr sz="2800">
              <a:latin typeface="Calibri"/>
              <a:cs typeface="Calibri"/>
            </a:endParaRPr>
          </a:p>
          <a:p>
            <a:pPr lvl="1" marL="850900" indent="-190500">
              <a:lnSpc>
                <a:spcPct val="100000"/>
              </a:lnSpc>
              <a:spcBef>
                <a:spcPts val="459"/>
              </a:spcBef>
              <a:buChar char="-"/>
              <a:tabLst>
                <a:tab pos="850900" algn="l"/>
              </a:tabLst>
            </a:pPr>
            <a:r>
              <a:rPr dirty="0" sz="2800" spc="-10" b="1">
                <a:latin typeface="Calibri"/>
                <a:cs typeface="Calibri"/>
              </a:rPr>
              <a:t>Translation</a:t>
            </a:r>
            <a:endParaRPr sz="2800">
              <a:latin typeface="Calibri"/>
              <a:cs typeface="Calibri"/>
            </a:endParaRPr>
          </a:p>
          <a:p>
            <a:pPr lvl="1" marL="850900" indent="-190500">
              <a:lnSpc>
                <a:spcPct val="100000"/>
              </a:lnSpc>
              <a:spcBef>
                <a:spcPts val="465"/>
              </a:spcBef>
              <a:buChar char="-"/>
              <a:tabLst>
                <a:tab pos="850900" algn="l"/>
              </a:tabLst>
            </a:pPr>
            <a:r>
              <a:rPr dirty="0" sz="2800" b="1">
                <a:latin typeface="Calibri"/>
                <a:cs typeface="Calibri"/>
              </a:rPr>
              <a:t>Updating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materials</a:t>
            </a:r>
            <a:endParaRPr sz="2800">
              <a:latin typeface="Calibri"/>
              <a:cs typeface="Calibri"/>
            </a:endParaRPr>
          </a:p>
          <a:p>
            <a:pPr lvl="1" marL="850900" indent="-190500">
              <a:lnSpc>
                <a:spcPct val="100000"/>
              </a:lnSpc>
              <a:spcBef>
                <a:spcPts val="470"/>
              </a:spcBef>
              <a:buChar char="-"/>
              <a:tabLst>
                <a:tab pos="850900" algn="l"/>
              </a:tabLst>
            </a:pPr>
            <a:r>
              <a:rPr dirty="0" sz="2800" b="1">
                <a:latin typeface="Calibri"/>
                <a:cs typeface="Calibri"/>
              </a:rPr>
              <a:t>Access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computers</a:t>
            </a:r>
            <a:endParaRPr sz="2800">
              <a:latin typeface="Calibri"/>
              <a:cs typeface="Calibri"/>
            </a:endParaRPr>
          </a:p>
          <a:p>
            <a:pPr lvl="1" marL="850900" indent="-190500">
              <a:lnSpc>
                <a:spcPct val="100000"/>
              </a:lnSpc>
              <a:spcBef>
                <a:spcPts val="459"/>
              </a:spcBef>
              <a:buChar char="-"/>
              <a:tabLst>
                <a:tab pos="850900" algn="l"/>
              </a:tabLst>
            </a:pPr>
            <a:r>
              <a:rPr dirty="0" sz="2800" spc="-10" b="1">
                <a:latin typeface="Calibri"/>
                <a:cs typeface="Calibri"/>
              </a:rPr>
              <a:t>Training.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7116" rIns="0" bIns="0" rtlCol="0" vert="horz">
            <a:spAutoFit/>
          </a:bodyPr>
          <a:lstStyle/>
          <a:p>
            <a:pPr marL="1287780">
              <a:lnSpc>
                <a:spcPct val="100000"/>
              </a:lnSpc>
              <a:spcBef>
                <a:spcPts val="105"/>
              </a:spcBef>
            </a:pPr>
            <a:r>
              <a:rPr dirty="0"/>
              <a:t>Other</a:t>
            </a:r>
            <a:r>
              <a:rPr dirty="0" spc="-105"/>
              <a:t> </a:t>
            </a:r>
            <a:r>
              <a:rPr dirty="0"/>
              <a:t>Types</a:t>
            </a:r>
            <a:r>
              <a:rPr dirty="0" spc="-60"/>
              <a:t> </a:t>
            </a:r>
            <a:r>
              <a:rPr dirty="0"/>
              <a:t>of</a:t>
            </a:r>
            <a:r>
              <a:rPr dirty="0" spc="-55"/>
              <a:t> </a:t>
            </a:r>
            <a:r>
              <a:rPr dirty="0" spc="-25"/>
              <a:t>Teaching</a:t>
            </a:r>
            <a:r>
              <a:rPr dirty="0" spc="-65"/>
              <a:t> </a:t>
            </a:r>
            <a:r>
              <a:rPr dirty="0" spc="-10"/>
              <a:t>Materials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9385" rIns="0" bIns="0" rtlCol="0" vert="horz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1255"/>
              </a:spcBef>
              <a:buFont typeface="Arial MT"/>
              <a:buChar char="•"/>
              <a:tabLst>
                <a:tab pos="184150" algn="l"/>
              </a:tabLst>
            </a:pPr>
            <a:r>
              <a:rPr dirty="0" spc="-10"/>
              <a:t>Educational</a:t>
            </a:r>
            <a:r>
              <a:rPr dirty="0" spc="-70"/>
              <a:t> </a:t>
            </a:r>
            <a:r>
              <a:rPr dirty="0"/>
              <a:t>notebooks</a:t>
            </a:r>
            <a:r>
              <a:rPr dirty="0" spc="-75"/>
              <a:t> </a:t>
            </a:r>
            <a:r>
              <a:rPr dirty="0"/>
              <a:t>help</a:t>
            </a:r>
            <a:r>
              <a:rPr dirty="0" spc="-70"/>
              <a:t> </a:t>
            </a:r>
            <a:r>
              <a:rPr dirty="0"/>
              <a:t>patients</a:t>
            </a:r>
            <a:r>
              <a:rPr dirty="0" spc="-35"/>
              <a:t> </a:t>
            </a:r>
            <a:r>
              <a:rPr dirty="0" spc="-10"/>
              <a:t>organize</a:t>
            </a:r>
            <a:r>
              <a:rPr dirty="0" spc="-95"/>
              <a:t> </a:t>
            </a:r>
            <a:r>
              <a:rPr dirty="0" spc="-10"/>
              <a:t>education</a:t>
            </a:r>
          </a:p>
          <a:p>
            <a:pPr marL="184785">
              <a:lnSpc>
                <a:spcPct val="100000"/>
              </a:lnSpc>
              <a:spcBef>
                <a:spcPts val="1155"/>
              </a:spcBef>
            </a:pPr>
            <a:r>
              <a:rPr dirty="0" spc="-10"/>
              <a:t>materials.</a:t>
            </a:r>
          </a:p>
          <a:p>
            <a:pPr marL="184150" indent="-171450">
              <a:lnSpc>
                <a:spcPct val="100000"/>
              </a:lnSpc>
              <a:spcBef>
                <a:spcPts val="1155"/>
              </a:spcBef>
              <a:buFont typeface="Arial MT"/>
              <a:buChar char="•"/>
              <a:tabLst>
                <a:tab pos="184150" algn="l"/>
                <a:tab pos="6412865" algn="l"/>
              </a:tabLst>
            </a:pPr>
            <a:r>
              <a:rPr dirty="0" spc="-20"/>
              <a:t>Toolkits</a:t>
            </a:r>
            <a:r>
              <a:rPr dirty="0" spc="-70"/>
              <a:t> </a:t>
            </a:r>
            <a:r>
              <a:rPr dirty="0"/>
              <a:t>that</a:t>
            </a:r>
            <a:r>
              <a:rPr dirty="0" spc="-40"/>
              <a:t> </a:t>
            </a:r>
            <a:r>
              <a:rPr dirty="0"/>
              <a:t>include</a:t>
            </a:r>
            <a:r>
              <a:rPr dirty="0" spc="-55"/>
              <a:t> </a:t>
            </a:r>
            <a:r>
              <a:rPr dirty="0"/>
              <a:t>written</a:t>
            </a:r>
            <a:r>
              <a:rPr dirty="0" spc="-5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media</a:t>
            </a:r>
            <a:r>
              <a:rPr dirty="0" spc="-60"/>
              <a:t> </a:t>
            </a:r>
            <a:r>
              <a:rPr dirty="0" spc="-10"/>
              <a:t>material</a:t>
            </a:r>
            <a:r>
              <a:rPr dirty="0"/>
              <a:t>	to</a:t>
            </a:r>
            <a:r>
              <a:rPr dirty="0" spc="-40"/>
              <a:t> </a:t>
            </a:r>
            <a:r>
              <a:rPr dirty="0" spc="-10"/>
              <a:t>enhance</a:t>
            </a:r>
          </a:p>
          <a:p>
            <a:pPr marL="184785">
              <a:lnSpc>
                <a:spcPct val="100000"/>
              </a:lnSpc>
              <a:spcBef>
                <a:spcPts val="1155"/>
              </a:spcBef>
            </a:pPr>
            <a:r>
              <a:rPr dirty="0"/>
              <a:t>the</a:t>
            </a:r>
            <a:r>
              <a:rPr dirty="0" spc="-20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 spc="-10"/>
              <a:t>experience.</a:t>
            </a:r>
          </a:p>
          <a:p>
            <a:pPr marL="184150" indent="-171450">
              <a:lnSpc>
                <a:spcPct val="100000"/>
              </a:lnSpc>
              <a:spcBef>
                <a:spcPts val="1150"/>
              </a:spcBef>
              <a:buFont typeface="Arial MT"/>
              <a:buChar char="•"/>
              <a:tabLst>
                <a:tab pos="184150" algn="l"/>
              </a:tabLst>
            </a:pPr>
            <a:r>
              <a:rPr dirty="0"/>
              <a:t>Medication</a:t>
            </a:r>
            <a:r>
              <a:rPr dirty="0" spc="-85"/>
              <a:t> </a:t>
            </a:r>
            <a:r>
              <a:rPr dirty="0"/>
              <a:t>schedules</a:t>
            </a:r>
            <a:r>
              <a:rPr dirty="0" spc="-85"/>
              <a:t> </a:t>
            </a:r>
            <a:r>
              <a:rPr dirty="0"/>
              <a:t>and</a:t>
            </a:r>
            <a:r>
              <a:rPr dirty="0" spc="-90"/>
              <a:t> </a:t>
            </a:r>
            <a:r>
              <a:rPr dirty="0"/>
              <a:t>wallet</a:t>
            </a:r>
            <a:r>
              <a:rPr dirty="0" spc="-95"/>
              <a:t> </a:t>
            </a:r>
            <a:r>
              <a:rPr dirty="0" spc="-10"/>
              <a:t>cards.</a:t>
            </a:r>
          </a:p>
          <a:p>
            <a:pPr marL="183515" marR="5080" indent="-171450">
              <a:lnSpc>
                <a:spcPct val="140000"/>
              </a:lnSpc>
              <a:spcBef>
                <a:spcPts val="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pc="-10"/>
              <a:t>Patient</a:t>
            </a:r>
            <a:r>
              <a:rPr dirty="0" spc="-100"/>
              <a:t> </a:t>
            </a:r>
            <a:r>
              <a:rPr dirty="0"/>
              <a:t>education</a:t>
            </a:r>
            <a:r>
              <a:rPr dirty="0" spc="-105"/>
              <a:t> </a:t>
            </a:r>
            <a:r>
              <a:rPr dirty="0" spc="-10"/>
              <a:t>pathways</a:t>
            </a:r>
            <a:r>
              <a:rPr dirty="0" spc="-90"/>
              <a:t> </a:t>
            </a:r>
            <a:r>
              <a:rPr dirty="0"/>
              <a:t>provide</a:t>
            </a:r>
            <a:r>
              <a:rPr dirty="0" spc="-120"/>
              <a:t> </a:t>
            </a:r>
            <a:r>
              <a:rPr dirty="0" spc="-10"/>
              <a:t>comprehensive </a:t>
            </a:r>
            <a:r>
              <a:rPr dirty="0" spc="-10"/>
              <a:t>	</a:t>
            </a:r>
            <a:r>
              <a:rPr dirty="0"/>
              <a:t>information</a:t>
            </a:r>
            <a:r>
              <a:rPr dirty="0" spc="-80"/>
              <a:t> </a:t>
            </a:r>
            <a:r>
              <a:rPr dirty="0"/>
              <a:t>to</a:t>
            </a:r>
            <a:r>
              <a:rPr dirty="0" spc="-85"/>
              <a:t> </a:t>
            </a:r>
            <a:r>
              <a:rPr dirty="0"/>
              <a:t>educate</a:t>
            </a:r>
            <a:r>
              <a:rPr dirty="0" spc="-80"/>
              <a:t> </a:t>
            </a:r>
            <a:r>
              <a:rPr dirty="0"/>
              <a:t>patients</a:t>
            </a:r>
            <a:r>
              <a:rPr dirty="0" spc="-60"/>
              <a:t> </a:t>
            </a:r>
            <a:r>
              <a:rPr dirty="0" spc="-10"/>
              <a:t>effectively</a:t>
            </a:r>
            <a:r>
              <a:rPr dirty="0" spc="-60"/>
              <a:t> </a:t>
            </a:r>
            <a:r>
              <a:rPr dirty="0"/>
              <a:t>–what</a:t>
            </a:r>
            <a:r>
              <a:rPr dirty="0" spc="-80"/>
              <a:t> </a:t>
            </a:r>
            <a:r>
              <a:rPr dirty="0"/>
              <a:t>will</a:t>
            </a:r>
            <a:r>
              <a:rPr dirty="0" spc="-100"/>
              <a:t> </a:t>
            </a:r>
            <a:r>
              <a:rPr dirty="0"/>
              <a:t>be</a:t>
            </a:r>
            <a:r>
              <a:rPr dirty="0" spc="-80"/>
              <a:t> </a:t>
            </a:r>
            <a:r>
              <a:rPr dirty="0" spc="-20"/>
              <a:t>done </a:t>
            </a:r>
            <a:r>
              <a:rPr dirty="0" spc="-20"/>
              <a:t>	</a:t>
            </a:r>
            <a:r>
              <a:rPr dirty="0"/>
              <a:t>and</a:t>
            </a:r>
            <a:r>
              <a:rPr dirty="0" spc="-15"/>
              <a:t> </a:t>
            </a:r>
            <a:r>
              <a:rPr dirty="0" spc="-20"/>
              <a:t>when.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7116" rIns="0" bIns="0" rtlCol="0" vert="horz">
            <a:spAutoFit/>
          </a:bodyPr>
          <a:lstStyle/>
          <a:p>
            <a:pPr marL="1287780">
              <a:lnSpc>
                <a:spcPct val="100000"/>
              </a:lnSpc>
              <a:spcBef>
                <a:spcPts val="105"/>
              </a:spcBef>
            </a:pPr>
            <a:r>
              <a:rPr dirty="0"/>
              <a:t>Other</a:t>
            </a:r>
            <a:r>
              <a:rPr dirty="0" spc="-105"/>
              <a:t> </a:t>
            </a:r>
            <a:r>
              <a:rPr dirty="0"/>
              <a:t>Types</a:t>
            </a:r>
            <a:r>
              <a:rPr dirty="0" spc="-60"/>
              <a:t> </a:t>
            </a:r>
            <a:r>
              <a:rPr dirty="0"/>
              <a:t>of</a:t>
            </a:r>
            <a:r>
              <a:rPr dirty="0" spc="-55"/>
              <a:t> </a:t>
            </a:r>
            <a:r>
              <a:rPr dirty="0" spc="-25"/>
              <a:t>Teaching</a:t>
            </a:r>
            <a:r>
              <a:rPr dirty="0" spc="-65"/>
              <a:t> </a:t>
            </a:r>
            <a:r>
              <a:rPr dirty="0" spc="-10"/>
              <a:t>Materials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5841" y="1486027"/>
            <a:ext cx="8037195" cy="31832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3515" indent="-17081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spc="-10" b="1">
                <a:latin typeface="Calibri"/>
                <a:cs typeface="Calibri"/>
              </a:rPr>
              <a:t>Demonstration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materials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may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include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posters,</a:t>
            </a:r>
            <a:endParaRPr sz="2800">
              <a:latin typeface="Calibri"/>
              <a:cs typeface="Calibri"/>
            </a:endParaRPr>
          </a:p>
          <a:p>
            <a:pPr marL="184785" marR="5080">
              <a:lnSpc>
                <a:spcPts val="5380"/>
              </a:lnSpc>
              <a:spcBef>
                <a:spcPts val="509"/>
              </a:spcBef>
            </a:pPr>
            <a:r>
              <a:rPr dirty="0" sz="2800" b="1">
                <a:latin typeface="Calibri"/>
                <a:cs typeface="Calibri"/>
              </a:rPr>
              <a:t>bulletin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boards,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story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boards,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chalkboards,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flipcharts, </a:t>
            </a:r>
            <a:r>
              <a:rPr dirty="0" sz="2800" b="1">
                <a:latin typeface="Calibri"/>
                <a:cs typeface="Calibri"/>
              </a:rPr>
              <a:t>display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models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medical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equipment.</a:t>
            </a:r>
            <a:endParaRPr sz="28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150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800" b="1">
                <a:latin typeface="Calibri"/>
                <a:cs typeface="Calibri"/>
              </a:rPr>
              <a:t>Audiovisual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materials,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including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overhead</a:t>
            </a:r>
            <a:endParaRPr sz="2800">
              <a:latin typeface="Calibri"/>
              <a:cs typeface="Calibri"/>
            </a:endParaRPr>
          </a:p>
          <a:p>
            <a:pPr marL="184785">
              <a:lnSpc>
                <a:spcPct val="100000"/>
              </a:lnSpc>
              <a:spcBef>
                <a:spcPts val="2020"/>
              </a:spcBef>
            </a:pPr>
            <a:r>
              <a:rPr dirty="0" sz="2800" spc="-10" b="1">
                <a:latin typeface="Calibri"/>
                <a:cs typeface="Calibri"/>
              </a:rPr>
              <a:t>transparencies,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video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DVD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multimedia.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8503" y="437464"/>
            <a:ext cx="6664325" cy="1068705"/>
          </a:xfrm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marL="2195195" marR="5080" indent="-2183130">
              <a:lnSpc>
                <a:spcPts val="3890"/>
              </a:lnSpc>
              <a:spcBef>
                <a:spcPts val="590"/>
              </a:spcBef>
            </a:pPr>
            <a:r>
              <a:rPr dirty="0" sz="3600" spc="-25"/>
              <a:t>Toolkits,</a:t>
            </a:r>
            <a:r>
              <a:rPr dirty="0" sz="3600" spc="-150"/>
              <a:t> </a:t>
            </a:r>
            <a:r>
              <a:rPr dirty="0" sz="3600" spc="-10"/>
              <a:t>Medication</a:t>
            </a:r>
            <a:r>
              <a:rPr dirty="0" sz="3600" spc="-125"/>
              <a:t> </a:t>
            </a:r>
            <a:r>
              <a:rPr dirty="0" sz="3600"/>
              <a:t>schedules</a:t>
            </a:r>
            <a:r>
              <a:rPr dirty="0" sz="3600" spc="-145"/>
              <a:t> </a:t>
            </a:r>
            <a:r>
              <a:rPr dirty="0" sz="3600" spc="-25"/>
              <a:t>and </a:t>
            </a:r>
            <a:r>
              <a:rPr dirty="0" sz="3600"/>
              <a:t>wallet</a:t>
            </a:r>
            <a:r>
              <a:rPr dirty="0" sz="3600" spc="-175"/>
              <a:t> </a:t>
            </a:r>
            <a:r>
              <a:rPr dirty="0" sz="3600" spc="-10"/>
              <a:t>cards</a:t>
            </a:r>
            <a:endParaRPr sz="36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1781555"/>
            <a:ext cx="3528060" cy="215950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96767" y="4277867"/>
            <a:ext cx="2920046" cy="179527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34000" y="1787651"/>
            <a:ext cx="3529584" cy="1944624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67205" y="225298"/>
            <a:ext cx="655193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20"/>
              <a:t>Effectiveness</a:t>
            </a:r>
            <a:r>
              <a:rPr dirty="0" sz="2800" spc="-55"/>
              <a:t> </a:t>
            </a:r>
            <a:r>
              <a:rPr dirty="0" sz="2800"/>
              <a:t>of</a:t>
            </a:r>
            <a:r>
              <a:rPr dirty="0" sz="2800" spc="-70"/>
              <a:t> </a:t>
            </a:r>
            <a:r>
              <a:rPr dirty="0" sz="2800" spc="-35"/>
              <a:t>Teaching</a:t>
            </a:r>
            <a:r>
              <a:rPr dirty="0" sz="2800" spc="-55"/>
              <a:t> </a:t>
            </a:r>
            <a:r>
              <a:rPr dirty="0" sz="2800" spc="-25"/>
              <a:t>Tools</a:t>
            </a:r>
            <a:r>
              <a:rPr dirty="0" sz="2800" spc="-55"/>
              <a:t> </a:t>
            </a:r>
            <a:r>
              <a:rPr dirty="0" sz="2800"/>
              <a:t>and</a:t>
            </a:r>
            <a:r>
              <a:rPr dirty="0" sz="2800" spc="-70"/>
              <a:t> </a:t>
            </a:r>
            <a:r>
              <a:rPr dirty="0" sz="2800" spc="-10"/>
              <a:t>methods</a:t>
            </a:r>
            <a:endParaRPr sz="2800"/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290512" y="793813"/>
          <a:ext cx="8733155" cy="6047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4000"/>
                <a:gridCol w="2162810"/>
                <a:gridCol w="2706369"/>
                <a:gridCol w="2234564"/>
              </a:tblGrid>
              <a:tr h="714375">
                <a:tc>
                  <a:txBody>
                    <a:bodyPr/>
                    <a:lstStyle/>
                    <a:p>
                      <a:pPr marL="315595" marR="310515" indent="762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800" b="1">
                          <a:latin typeface="Arial"/>
                          <a:cs typeface="Arial"/>
                        </a:rPr>
                        <a:t>Mode</a:t>
                      </a:r>
                      <a:r>
                        <a:rPr dirty="0" sz="1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latin typeface="Arial"/>
                          <a:cs typeface="Arial"/>
                        </a:rPr>
                        <a:t>of 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learning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451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800" spc="-10" b="1">
                          <a:latin typeface="Arial"/>
                          <a:cs typeface="Arial"/>
                        </a:rPr>
                        <a:t>Retention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143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800" spc="-10" b="1">
                          <a:latin typeface="Arial"/>
                          <a:cs typeface="Arial"/>
                        </a:rPr>
                        <a:t>Media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826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800" spc="-10" b="1">
                          <a:latin typeface="Arial"/>
                          <a:cs typeface="Arial"/>
                        </a:rPr>
                        <a:t>Methods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04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800" spc="-10" b="1">
                          <a:latin typeface="Arial"/>
                          <a:cs typeface="Arial"/>
                        </a:rPr>
                        <a:t>Reading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4000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2000" b="1">
                          <a:latin typeface="Calibri"/>
                          <a:cs typeface="Calibri"/>
                        </a:rPr>
                        <a:t>10%</a:t>
                      </a:r>
                      <a:r>
                        <a:rPr dirty="0" sz="20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what</a:t>
                      </a:r>
                      <a:r>
                        <a:rPr dirty="0" sz="2000" spc="-20" b="1">
                          <a:latin typeface="Calibri"/>
                          <a:cs typeface="Calibri"/>
                        </a:rPr>
                        <a:t> they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2000" spc="-20" b="1">
                          <a:latin typeface="Calibri"/>
                          <a:cs typeface="Calibri"/>
                        </a:rPr>
                        <a:t>read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2000" b="1">
                          <a:latin typeface="Calibri"/>
                          <a:cs typeface="Calibri"/>
                        </a:rPr>
                        <a:t>Leaflets,</a:t>
                      </a:r>
                      <a:r>
                        <a:rPr dirty="0" sz="2000" spc="-6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books,</a:t>
                      </a:r>
                      <a:r>
                        <a:rPr dirty="0" sz="2000" spc="-7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boards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2000" spc="-20" b="1">
                          <a:latin typeface="Calibri"/>
                          <a:cs typeface="Calibri"/>
                        </a:rPr>
                        <a:t>Self-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instruction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04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800" spc="-10" b="1">
                          <a:latin typeface="Arial"/>
                          <a:cs typeface="Arial"/>
                        </a:rPr>
                        <a:t>Hearing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4000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0" marR="205104" indent="-5626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2000" b="1">
                          <a:latin typeface="Calibri"/>
                          <a:cs typeface="Calibri"/>
                        </a:rPr>
                        <a:t>20%</a:t>
                      </a:r>
                      <a:r>
                        <a:rPr dirty="0" sz="20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2000" spc="-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what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 is </a:t>
                      </a:r>
                      <a:r>
                        <a:rPr dirty="0" sz="2000" spc="-20" b="1">
                          <a:latin typeface="Calibri"/>
                          <a:cs typeface="Calibri"/>
                        </a:rPr>
                        <a:t>heard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254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2000" b="1">
                          <a:latin typeface="Calibri"/>
                          <a:cs typeface="Calibri"/>
                        </a:rPr>
                        <a:t>Audiotapes,</a:t>
                      </a:r>
                      <a:r>
                        <a:rPr dirty="0" sz="2000" spc="-5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telephone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1815" marR="589915" indent="927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2000" spc="-10" b="1">
                          <a:latin typeface="Calibri"/>
                          <a:cs typeface="Calibri"/>
                        </a:rPr>
                        <a:t>Lectures, discussion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10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800" spc="-10" b="1">
                          <a:latin typeface="Arial"/>
                          <a:cs typeface="Arial"/>
                        </a:rPr>
                        <a:t>Watching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4000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2000" b="1">
                          <a:latin typeface="Calibri"/>
                          <a:cs typeface="Calibri"/>
                        </a:rPr>
                        <a:t>30%</a:t>
                      </a:r>
                      <a:r>
                        <a:rPr dirty="0" sz="20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20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what</a:t>
                      </a:r>
                      <a:r>
                        <a:rPr dirty="0" sz="20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35" b="1">
                          <a:latin typeface="Calibri"/>
                          <a:cs typeface="Calibri"/>
                        </a:rPr>
                        <a:t>is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spc="-20" b="1">
                          <a:latin typeface="Calibri"/>
                          <a:cs typeface="Calibri"/>
                        </a:rPr>
                        <a:t>seen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381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2000" b="1">
                          <a:latin typeface="Calibri"/>
                          <a:cs typeface="Calibri"/>
                        </a:rPr>
                        <a:t>Films,</a:t>
                      </a:r>
                      <a:r>
                        <a:rPr dirty="0" sz="2000" spc="-5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photos,</a:t>
                      </a:r>
                      <a:r>
                        <a:rPr dirty="0" sz="2000" spc="-5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pictures,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 marR="457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b="1">
                          <a:latin typeface="Calibri"/>
                          <a:cs typeface="Calibri"/>
                        </a:rPr>
                        <a:t>posters,</a:t>
                      </a:r>
                      <a:r>
                        <a:rPr dirty="0" sz="2000" spc="-10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cartoons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543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2000" spc="-10" b="1">
                          <a:latin typeface="Calibri"/>
                          <a:cs typeface="Calibri"/>
                        </a:rPr>
                        <a:t>Demonstration,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2686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spc="-10" b="1">
                          <a:latin typeface="Calibri"/>
                          <a:cs typeface="Calibri"/>
                        </a:rPr>
                        <a:t>self-instruction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05205">
                <a:tc>
                  <a:txBody>
                    <a:bodyPr/>
                    <a:lstStyle/>
                    <a:p>
                      <a:pPr marL="92710" marR="17526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800" spc="-10" b="1">
                          <a:latin typeface="Arial"/>
                          <a:cs typeface="Arial"/>
                        </a:rPr>
                        <a:t>Watching</a:t>
                      </a:r>
                      <a:r>
                        <a:rPr dirty="0" sz="1800" spc="-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50" b="1">
                          <a:latin typeface="Arial"/>
                          <a:cs typeface="Arial"/>
                        </a:rPr>
                        <a:t>&amp; 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hearing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4064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12090" marR="205104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2000" b="1">
                          <a:latin typeface="Calibri"/>
                          <a:cs typeface="Calibri"/>
                        </a:rPr>
                        <a:t>70%</a:t>
                      </a:r>
                      <a:r>
                        <a:rPr dirty="0" sz="20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2000" spc="-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what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 is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seen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20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talked about.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89230" marR="23304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2000" b="1">
                          <a:latin typeface="Calibri"/>
                          <a:cs typeface="Calibri"/>
                        </a:rPr>
                        <a:t>Films,</a:t>
                      </a:r>
                      <a:r>
                        <a:rPr dirty="0" sz="2000" spc="-5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45" b="1">
                          <a:latin typeface="Calibri"/>
                          <a:cs typeface="Calibri"/>
                        </a:rPr>
                        <a:t>TV,</a:t>
                      </a:r>
                      <a:r>
                        <a:rPr dirty="0" sz="2000" spc="-4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videotapes,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slides,</a:t>
                      </a:r>
                      <a:r>
                        <a:rPr dirty="0" sz="2000" spc="-5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overheads, models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0515" marR="352425" indent="27559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2000" b="1">
                          <a:latin typeface="Calibri"/>
                          <a:cs typeface="Calibri"/>
                        </a:rPr>
                        <a:t>Lecture</a:t>
                      </a:r>
                      <a:r>
                        <a:rPr dirty="0" sz="2000" spc="-9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or 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demonstration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05840">
                <a:tc>
                  <a:txBody>
                    <a:bodyPr/>
                    <a:lstStyle/>
                    <a:p>
                      <a:pPr marL="90805" marR="17653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800" spc="-10" b="1">
                          <a:latin typeface="Arial"/>
                          <a:cs typeface="Arial"/>
                        </a:rPr>
                        <a:t>Watching</a:t>
                      </a:r>
                      <a:r>
                        <a:rPr dirty="0" sz="1800" spc="-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50" b="1">
                          <a:latin typeface="Arial"/>
                          <a:cs typeface="Arial"/>
                        </a:rPr>
                        <a:t>&amp; 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speaking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4064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12090" marR="205104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2000" b="1">
                          <a:latin typeface="Calibri"/>
                          <a:cs typeface="Calibri"/>
                        </a:rPr>
                        <a:t>70%</a:t>
                      </a:r>
                      <a:r>
                        <a:rPr dirty="0" sz="20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2000" spc="-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what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 is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seen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20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talked about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12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2000" b="1">
                          <a:latin typeface="Calibri"/>
                          <a:cs typeface="Calibri"/>
                        </a:rPr>
                        <a:t>Audiovisual</a:t>
                      </a:r>
                      <a:r>
                        <a:rPr dirty="0" sz="2000" spc="-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media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080" marR="124460" indent="2197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2000" b="1">
                          <a:latin typeface="Calibri"/>
                          <a:cs typeface="Calibri"/>
                        </a:rPr>
                        <a:t>discussion,</a:t>
                      </a:r>
                      <a:r>
                        <a:rPr dirty="0" sz="20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1:1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verbal</a:t>
                      </a:r>
                      <a:r>
                        <a:rPr dirty="0" sz="2000" spc="-4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interactions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19835">
                <a:tc>
                  <a:txBody>
                    <a:bodyPr/>
                    <a:lstStyle/>
                    <a:p>
                      <a:pPr marL="92710" marR="17907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800" b="1">
                          <a:latin typeface="Arial"/>
                          <a:cs typeface="Arial"/>
                        </a:rPr>
                        <a:t>Speaking</a:t>
                      </a:r>
                      <a:r>
                        <a:rPr dirty="0" sz="1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50" b="1">
                          <a:latin typeface="Arial"/>
                          <a:cs typeface="Arial"/>
                        </a:rPr>
                        <a:t>&amp; 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doing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160655" marR="205104" indent="-19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2000" b="1">
                          <a:latin typeface="Calibri"/>
                          <a:cs typeface="Calibri"/>
                        </a:rPr>
                        <a:t>90%</a:t>
                      </a:r>
                      <a:r>
                        <a:rPr dirty="0" sz="20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2000" spc="-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what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 is 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talked</a:t>
                      </a:r>
                      <a:r>
                        <a:rPr dirty="0" sz="20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about</a:t>
                      </a:r>
                      <a:r>
                        <a:rPr dirty="0" sz="2000" spc="-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and </a:t>
                      </a:r>
                      <a:r>
                        <a:rPr dirty="0" sz="2000" spc="-20" b="1">
                          <a:latin typeface="Calibri"/>
                          <a:cs typeface="Calibri"/>
                        </a:rPr>
                        <a:t>done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3111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75565" marR="11811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2000" b="1">
                          <a:latin typeface="Calibri"/>
                          <a:cs typeface="Calibri"/>
                        </a:rPr>
                        <a:t>Simulation</a:t>
                      </a:r>
                      <a:r>
                        <a:rPr dirty="0" sz="2000" spc="-5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2000" spc="-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computer system</a:t>
                      </a:r>
                      <a:r>
                        <a:rPr dirty="0" sz="2000" spc="-6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that</a:t>
                      </a:r>
                      <a:r>
                        <a:rPr dirty="0" sz="2000" spc="-7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respond</a:t>
                      </a:r>
                      <a:r>
                        <a:rPr dirty="0" sz="2000" spc="-6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to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learner</a:t>
                      </a:r>
                      <a:r>
                        <a:rPr dirty="0" sz="2000" spc="-7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actions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3111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120014" marR="1060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spc="-10" b="1">
                          <a:latin typeface="Calibri"/>
                          <a:cs typeface="Calibri"/>
                        </a:rPr>
                        <a:t>Demonstration,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re- 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demonstration, </a:t>
                      </a:r>
                      <a:r>
                        <a:rPr dirty="0" sz="2000" b="1">
                          <a:latin typeface="Calibri"/>
                          <a:cs typeface="Calibri"/>
                        </a:rPr>
                        <a:t>gaming,</a:t>
                      </a:r>
                      <a:r>
                        <a:rPr dirty="0" sz="2000" spc="-6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50" b="1">
                          <a:latin typeface="Calibri"/>
                          <a:cs typeface="Calibri"/>
                        </a:rPr>
                        <a:t>r</a:t>
                      </a:r>
                      <a:r>
                        <a:rPr dirty="0" sz="2000" spc="-455" b="1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baseline="-23809" sz="2100" spc="-547">
                          <a:latin typeface="Arial MT"/>
                          <a:cs typeface="Arial MT"/>
                        </a:rPr>
                        <a:t>2</a:t>
                      </a:r>
                      <a:r>
                        <a:rPr dirty="0" sz="2000" spc="-165" b="1">
                          <a:latin typeface="Calibri"/>
                          <a:cs typeface="Calibri"/>
                        </a:rPr>
                        <a:t>l</a:t>
                      </a:r>
                      <a:r>
                        <a:rPr dirty="0" baseline="-23809" sz="2100" spc="-975">
                          <a:latin typeface="Arial MT"/>
                          <a:cs typeface="Arial MT"/>
                        </a:rPr>
                        <a:t>8</a:t>
                      </a:r>
                      <a:r>
                        <a:rPr dirty="0" sz="2000" spc="-25" b="1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2000" spc="-10" b="1">
                          <a:latin typeface="Calibri"/>
                          <a:cs typeface="Calibri"/>
                        </a:rPr>
                        <a:t> playing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47217" y="1781302"/>
            <a:ext cx="7752080" cy="4415790"/>
          </a:xfrm>
          <a:prstGeom prst="rect">
            <a:avLst/>
          </a:prstGeom>
        </p:spPr>
        <p:txBody>
          <a:bodyPr wrap="square" lIns="0" tIns="195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40"/>
              </a:spcBef>
            </a:pPr>
            <a:r>
              <a:rPr dirty="0" sz="2400" b="1">
                <a:latin typeface="Calibri"/>
                <a:cs typeface="Calibri"/>
              </a:rPr>
              <a:t>On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completion</a:t>
            </a:r>
            <a:r>
              <a:rPr dirty="0" sz="2400" spc="-5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of</a:t>
            </a:r>
            <a:r>
              <a:rPr dirty="0" sz="2400" spc="-6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this</a:t>
            </a:r>
            <a:r>
              <a:rPr dirty="0" sz="2400" spc="-4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topic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the</a:t>
            </a:r>
            <a:r>
              <a:rPr dirty="0" sz="2400" spc="-3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learner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will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be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able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spc="-25" b="1">
                <a:latin typeface="Calibri"/>
                <a:cs typeface="Calibri"/>
              </a:rPr>
              <a:t>to:</a:t>
            </a:r>
            <a:endParaRPr sz="24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400" b="1">
                <a:latin typeface="Calibri"/>
                <a:cs typeface="Calibri"/>
              </a:rPr>
              <a:t>State</a:t>
            </a:r>
            <a:r>
              <a:rPr dirty="0" sz="2400" spc="-7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criteria</a:t>
            </a:r>
            <a:r>
              <a:rPr dirty="0" sz="2400" spc="-8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for</a:t>
            </a:r>
            <a:r>
              <a:rPr dirty="0" sz="2400" spc="-8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developing</a:t>
            </a:r>
            <a:r>
              <a:rPr dirty="0" sz="2400" spc="-80" b="1">
                <a:latin typeface="Calibri"/>
                <a:cs typeface="Calibri"/>
              </a:rPr>
              <a:t> </a:t>
            </a:r>
            <a:r>
              <a:rPr dirty="0" sz="2400" spc="-20" b="1">
                <a:latin typeface="Calibri"/>
                <a:cs typeface="Calibri"/>
              </a:rPr>
              <a:t>self-</a:t>
            </a:r>
            <a:r>
              <a:rPr dirty="0" sz="2400" b="1">
                <a:latin typeface="Calibri"/>
                <a:cs typeface="Calibri"/>
              </a:rPr>
              <a:t>composed</a:t>
            </a:r>
            <a:r>
              <a:rPr dirty="0" sz="2400" spc="-9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Materials.</a:t>
            </a:r>
            <a:endParaRPr sz="2400">
              <a:latin typeface="Calibri"/>
              <a:cs typeface="Calibri"/>
            </a:endParaRPr>
          </a:p>
          <a:p>
            <a:pPr marL="182880" marR="498475" indent="-170815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</a:pPr>
            <a:r>
              <a:rPr dirty="0" sz="2400" spc="-10" b="1">
                <a:latin typeface="Calibri"/>
                <a:cs typeface="Calibri"/>
              </a:rPr>
              <a:t>Rationalize</a:t>
            </a:r>
            <a:r>
              <a:rPr dirty="0" sz="2400" spc="-8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using</a:t>
            </a:r>
            <a:r>
              <a:rPr dirty="0" sz="2400" spc="-7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electronic</a:t>
            </a:r>
            <a:r>
              <a:rPr dirty="0" sz="2400" spc="-7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document</a:t>
            </a:r>
            <a:r>
              <a:rPr dirty="0" sz="2400" spc="-8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systems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in</a:t>
            </a:r>
            <a:r>
              <a:rPr dirty="0" sz="2400" spc="-7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health 	education.</a:t>
            </a:r>
            <a:endParaRPr sz="24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400" b="1">
                <a:latin typeface="Calibri"/>
                <a:cs typeface="Calibri"/>
              </a:rPr>
              <a:t>Determine</a:t>
            </a:r>
            <a:r>
              <a:rPr dirty="0" sz="2400" spc="-9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principles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of</a:t>
            </a:r>
            <a:r>
              <a:rPr dirty="0" sz="2400" spc="-7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assessing</a:t>
            </a:r>
            <a:r>
              <a:rPr dirty="0" sz="2400" spc="-7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health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information</a:t>
            </a:r>
            <a:r>
              <a:rPr dirty="0" sz="2400" spc="-9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on</a:t>
            </a:r>
            <a:r>
              <a:rPr dirty="0" sz="2400" spc="-65" b="1">
                <a:latin typeface="Calibri"/>
                <a:cs typeface="Calibri"/>
              </a:rPr>
              <a:t> </a:t>
            </a:r>
            <a:r>
              <a:rPr dirty="0" sz="2400" spc="-25" b="1">
                <a:latin typeface="Calibri"/>
                <a:cs typeface="Calibri"/>
              </a:rPr>
              <a:t>the</a:t>
            </a:r>
            <a:endParaRPr sz="2400">
              <a:latin typeface="Calibri"/>
              <a:cs typeface="Calibri"/>
            </a:endParaRPr>
          </a:p>
          <a:p>
            <a:pPr marL="184785">
              <a:lnSpc>
                <a:spcPct val="100000"/>
              </a:lnSpc>
              <a:spcBef>
                <a:spcPts val="1445"/>
              </a:spcBef>
            </a:pPr>
            <a:r>
              <a:rPr dirty="0" sz="2400" spc="-10" b="1">
                <a:latin typeface="Calibri"/>
                <a:cs typeface="Calibri"/>
              </a:rPr>
              <a:t>internet.</a:t>
            </a:r>
            <a:endParaRPr sz="2400">
              <a:latin typeface="Calibri"/>
              <a:cs typeface="Calibri"/>
            </a:endParaRPr>
          </a:p>
          <a:p>
            <a:pPr marL="183515" indent="-17081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2400" spc="-20" b="1">
                <a:latin typeface="Calibri"/>
                <a:cs typeface="Calibri"/>
              </a:rPr>
              <a:t>Evaluate</a:t>
            </a:r>
            <a:r>
              <a:rPr dirty="0" sz="2400" spc="-8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the</a:t>
            </a:r>
            <a:r>
              <a:rPr dirty="0" sz="2400" spc="-7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selected</a:t>
            </a:r>
            <a:r>
              <a:rPr dirty="0" sz="2400" spc="-7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instructional</a:t>
            </a:r>
            <a:r>
              <a:rPr dirty="0" sz="2400" spc="-7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materials</a:t>
            </a:r>
            <a:r>
              <a:rPr dirty="0" sz="2400" spc="-85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according</a:t>
            </a:r>
            <a:r>
              <a:rPr dirty="0" sz="2400" spc="-105" b="1">
                <a:latin typeface="Calibri"/>
                <a:cs typeface="Calibri"/>
              </a:rPr>
              <a:t> </a:t>
            </a:r>
            <a:r>
              <a:rPr dirty="0" sz="2400" spc="-25" b="1">
                <a:latin typeface="Calibri"/>
                <a:cs typeface="Calibri"/>
              </a:rPr>
              <a:t>to</a:t>
            </a:r>
            <a:endParaRPr sz="2400">
              <a:latin typeface="Calibri"/>
              <a:cs typeface="Calibri"/>
            </a:endParaRPr>
          </a:p>
          <a:p>
            <a:pPr marL="184785">
              <a:lnSpc>
                <a:spcPct val="100000"/>
              </a:lnSpc>
              <a:spcBef>
                <a:spcPts val="1440"/>
              </a:spcBef>
            </a:pPr>
            <a:r>
              <a:rPr dirty="0" sz="2400" b="1">
                <a:latin typeface="Calibri"/>
                <a:cs typeface="Calibri"/>
              </a:rPr>
              <a:t>specific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criteria</a:t>
            </a:r>
            <a:r>
              <a:rPr dirty="0" sz="2000" spc="-1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374904" y="603504"/>
            <a:ext cx="6565900" cy="927100"/>
            <a:chOff x="374904" y="603504"/>
            <a:chExt cx="6565900" cy="927100"/>
          </a:xfrm>
        </p:grpSpPr>
        <p:sp>
          <p:nvSpPr>
            <p:cNvPr id="4" name="object 4" descr=""/>
            <p:cNvSpPr/>
            <p:nvPr/>
          </p:nvSpPr>
          <p:spPr>
            <a:xfrm>
              <a:off x="381000" y="609600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6400800" y="0"/>
                  </a:moveTo>
                  <a:lnTo>
                    <a:pt x="152400" y="0"/>
                  </a:lnTo>
                  <a:lnTo>
                    <a:pt x="104231" y="7766"/>
                  </a:lnTo>
                  <a:lnTo>
                    <a:pt x="62396" y="29394"/>
                  </a:lnTo>
                  <a:lnTo>
                    <a:pt x="29405" y="62380"/>
                  </a:lnTo>
                  <a:lnTo>
                    <a:pt x="7769" y="104217"/>
                  </a:lnTo>
                  <a:lnTo>
                    <a:pt x="0" y="152400"/>
                  </a:lnTo>
                  <a:lnTo>
                    <a:pt x="0" y="762000"/>
                  </a:lnTo>
                  <a:lnTo>
                    <a:pt x="7769" y="810182"/>
                  </a:lnTo>
                  <a:lnTo>
                    <a:pt x="29405" y="852019"/>
                  </a:lnTo>
                  <a:lnTo>
                    <a:pt x="62396" y="885005"/>
                  </a:lnTo>
                  <a:lnTo>
                    <a:pt x="104231" y="906633"/>
                  </a:lnTo>
                  <a:lnTo>
                    <a:pt x="152400" y="914400"/>
                  </a:lnTo>
                  <a:lnTo>
                    <a:pt x="6400800" y="914400"/>
                  </a:lnTo>
                  <a:lnTo>
                    <a:pt x="6448982" y="906633"/>
                  </a:lnTo>
                  <a:lnTo>
                    <a:pt x="6490819" y="885005"/>
                  </a:lnTo>
                  <a:lnTo>
                    <a:pt x="6523805" y="852019"/>
                  </a:lnTo>
                  <a:lnTo>
                    <a:pt x="6545433" y="810182"/>
                  </a:lnTo>
                  <a:lnTo>
                    <a:pt x="6553200" y="762000"/>
                  </a:lnTo>
                  <a:lnTo>
                    <a:pt x="6553200" y="152400"/>
                  </a:lnTo>
                  <a:lnTo>
                    <a:pt x="6545433" y="104217"/>
                  </a:lnTo>
                  <a:lnTo>
                    <a:pt x="6523805" y="62380"/>
                  </a:lnTo>
                  <a:lnTo>
                    <a:pt x="6490819" y="29394"/>
                  </a:lnTo>
                  <a:lnTo>
                    <a:pt x="6448982" y="7766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81000" y="609600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0" y="152400"/>
                  </a:moveTo>
                  <a:lnTo>
                    <a:pt x="7769" y="104217"/>
                  </a:lnTo>
                  <a:lnTo>
                    <a:pt x="29405" y="62380"/>
                  </a:lnTo>
                  <a:lnTo>
                    <a:pt x="62396" y="29394"/>
                  </a:lnTo>
                  <a:lnTo>
                    <a:pt x="104231" y="7766"/>
                  </a:lnTo>
                  <a:lnTo>
                    <a:pt x="152400" y="0"/>
                  </a:lnTo>
                  <a:lnTo>
                    <a:pt x="6400800" y="0"/>
                  </a:lnTo>
                  <a:lnTo>
                    <a:pt x="6448982" y="7766"/>
                  </a:lnTo>
                  <a:lnTo>
                    <a:pt x="6490819" y="29394"/>
                  </a:lnTo>
                  <a:lnTo>
                    <a:pt x="6523805" y="62380"/>
                  </a:lnTo>
                  <a:lnTo>
                    <a:pt x="6545433" y="104217"/>
                  </a:lnTo>
                  <a:lnTo>
                    <a:pt x="6553200" y="152400"/>
                  </a:lnTo>
                  <a:lnTo>
                    <a:pt x="6553200" y="762000"/>
                  </a:lnTo>
                  <a:lnTo>
                    <a:pt x="6545433" y="810182"/>
                  </a:lnTo>
                  <a:lnTo>
                    <a:pt x="6523805" y="852019"/>
                  </a:lnTo>
                  <a:lnTo>
                    <a:pt x="6490819" y="885005"/>
                  </a:lnTo>
                  <a:lnTo>
                    <a:pt x="6448982" y="906633"/>
                  </a:lnTo>
                  <a:lnTo>
                    <a:pt x="6400800" y="914400"/>
                  </a:lnTo>
                  <a:lnTo>
                    <a:pt x="152400" y="914400"/>
                  </a:lnTo>
                  <a:lnTo>
                    <a:pt x="104231" y="906633"/>
                  </a:lnTo>
                  <a:lnTo>
                    <a:pt x="62396" y="885005"/>
                  </a:lnTo>
                  <a:lnTo>
                    <a:pt x="29405" y="852019"/>
                  </a:lnTo>
                  <a:lnTo>
                    <a:pt x="7769" y="810182"/>
                  </a:lnTo>
                  <a:lnTo>
                    <a:pt x="0" y="762000"/>
                  </a:lnTo>
                  <a:lnTo>
                    <a:pt x="0" y="1524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04545" y="784606"/>
            <a:ext cx="333565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Learning</a:t>
            </a:r>
            <a:r>
              <a:rPr dirty="0" sz="3200" spc="-75"/>
              <a:t> </a:t>
            </a:r>
            <a:r>
              <a:rPr dirty="0" sz="3200" spc="-10"/>
              <a:t>Objectives</a:t>
            </a:r>
            <a:endParaRPr sz="3200"/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4322" rIns="0" bIns="0" rtlCol="0" vert="horz">
            <a:spAutoFit/>
          </a:bodyPr>
          <a:lstStyle/>
          <a:p>
            <a:pPr marL="114046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Instructional</a:t>
            </a:r>
            <a:r>
              <a:rPr dirty="0" sz="3200" spc="-55"/>
              <a:t> </a:t>
            </a:r>
            <a:r>
              <a:rPr dirty="0" sz="3200" spc="-50"/>
              <a:t>Tools </a:t>
            </a:r>
            <a:r>
              <a:rPr dirty="0" sz="3200"/>
              <a:t>and</a:t>
            </a:r>
            <a:r>
              <a:rPr dirty="0" sz="3200" spc="-60"/>
              <a:t> </a:t>
            </a:r>
            <a:r>
              <a:rPr dirty="0" sz="3200" spc="-10"/>
              <a:t>materials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424787"/>
            <a:ext cx="7685405" cy="4821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marR="280035" indent="-2870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</a:tabLst>
            </a:pPr>
            <a:r>
              <a:rPr dirty="0" sz="2600" b="1">
                <a:latin typeface="Calibri"/>
                <a:cs typeface="Calibri"/>
              </a:rPr>
              <a:t>They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are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resources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tools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used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as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vehicles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to </a:t>
            </a:r>
            <a:r>
              <a:rPr dirty="0" sz="2600" b="1">
                <a:latin typeface="Calibri"/>
                <a:cs typeface="Calibri"/>
              </a:rPr>
              <a:t>help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communicate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information.</a:t>
            </a:r>
            <a:endParaRPr sz="2600">
              <a:latin typeface="Calibri"/>
              <a:cs typeface="Calibri"/>
            </a:endParaRPr>
          </a:p>
          <a:p>
            <a:pPr marL="299085" marR="516255" indent="-287020">
              <a:lnSpc>
                <a:spcPct val="150000"/>
              </a:lnSpc>
              <a:buFont typeface="Arial MT"/>
              <a:buChar char="•"/>
              <a:tabLst>
                <a:tab pos="299085" algn="l"/>
              </a:tabLst>
            </a:pPr>
            <a:r>
              <a:rPr dirty="0" sz="2600" b="1">
                <a:latin typeface="Calibri"/>
                <a:cs typeface="Calibri"/>
              </a:rPr>
              <a:t>They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are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tangible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substances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real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objects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that </a:t>
            </a:r>
            <a:r>
              <a:rPr dirty="0" sz="2600" b="1">
                <a:latin typeface="Calibri"/>
                <a:cs typeface="Calibri"/>
              </a:rPr>
              <a:t>provide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audio</a:t>
            </a:r>
            <a:r>
              <a:rPr dirty="0" sz="2600" spc="-2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and/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or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visual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components </a:t>
            </a:r>
            <a:r>
              <a:rPr dirty="0" sz="2600" b="1">
                <a:latin typeface="Calibri"/>
                <a:cs typeface="Calibri"/>
              </a:rPr>
              <a:t>necessary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for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learning.</a:t>
            </a:r>
            <a:endParaRPr sz="26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1560"/>
              </a:spcBef>
              <a:buFont typeface="Arial MT"/>
              <a:buChar char="•"/>
              <a:tabLst>
                <a:tab pos="299085" algn="l"/>
              </a:tabLst>
            </a:pPr>
            <a:r>
              <a:rPr dirty="0" sz="2600" b="1">
                <a:latin typeface="Calibri"/>
                <a:cs typeface="Calibri"/>
              </a:rPr>
              <a:t>They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stimulate</a:t>
            </a:r>
            <a:r>
              <a:rPr dirty="0" sz="2600" spc="-8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learner’s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senses.</a:t>
            </a:r>
            <a:endParaRPr sz="2600">
              <a:latin typeface="Calibri"/>
              <a:cs typeface="Calibri"/>
            </a:endParaRPr>
          </a:p>
          <a:p>
            <a:pPr marL="299085" marR="5080" indent="-287020">
              <a:lnSpc>
                <a:spcPts val="4960"/>
              </a:lnSpc>
              <a:buFont typeface="Arial MT"/>
              <a:buChar char="•"/>
              <a:tabLst>
                <a:tab pos="299085" algn="l"/>
              </a:tabLst>
            </a:pPr>
            <a:r>
              <a:rPr dirty="0" sz="2600" b="1">
                <a:latin typeface="Calibri"/>
                <a:cs typeface="Calibri"/>
              </a:rPr>
              <a:t>They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help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teacher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make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sense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of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abstractions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and </a:t>
            </a:r>
            <a:r>
              <a:rPr dirty="0" sz="2600" b="1">
                <a:latin typeface="Calibri"/>
                <a:cs typeface="Calibri"/>
              </a:rPr>
              <a:t>simplify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complex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messages</a:t>
            </a:r>
            <a:r>
              <a:rPr dirty="0" sz="2800" spc="-10" b="1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0687" y="376885"/>
            <a:ext cx="7781925" cy="953769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2726690" marR="5080" indent="-2714625">
              <a:lnSpc>
                <a:spcPts val="3460"/>
              </a:lnSpc>
              <a:spcBef>
                <a:spcPts val="535"/>
              </a:spcBef>
            </a:pPr>
            <a:r>
              <a:rPr dirty="0" sz="3200"/>
              <a:t>General</a:t>
            </a:r>
            <a:r>
              <a:rPr dirty="0" sz="3200" spc="-70"/>
              <a:t> </a:t>
            </a:r>
            <a:r>
              <a:rPr dirty="0" sz="3200"/>
              <a:t>Principles</a:t>
            </a:r>
            <a:r>
              <a:rPr dirty="0" sz="3200" spc="-80"/>
              <a:t> </a:t>
            </a:r>
            <a:r>
              <a:rPr dirty="0" sz="3200"/>
              <a:t>for</a:t>
            </a:r>
            <a:r>
              <a:rPr dirty="0" sz="3200" spc="-60"/>
              <a:t> </a:t>
            </a:r>
            <a:r>
              <a:rPr dirty="0" sz="3200"/>
              <a:t>Selecting</a:t>
            </a:r>
            <a:r>
              <a:rPr dirty="0" sz="3200" spc="-80"/>
              <a:t> </a:t>
            </a:r>
            <a:r>
              <a:rPr dirty="0" sz="3200" spc="-30"/>
              <a:t>Teaching</a:t>
            </a:r>
            <a:r>
              <a:rPr dirty="0" sz="3200" spc="-85"/>
              <a:t> </a:t>
            </a:r>
            <a:r>
              <a:rPr dirty="0" sz="3200" spc="-25"/>
              <a:t>Tools </a:t>
            </a:r>
            <a:r>
              <a:rPr dirty="0" sz="3200"/>
              <a:t>and</a:t>
            </a:r>
            <a:r>
              <a:rPr dirty="0" sz="3200" spc="-35"/>
              <a:t> </a:t>
            </a:r>
            <a:r>
              <a:rPr dirty="0" sz="3200" spc="-10"/>
              <a:t>Materials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547217" y="1573428"/>
            <a:ext cx="7356475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7200" marR="32384" indent="-445134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457200" algn="l"/>
              </a:tabLst>
            </a:pPr>
            <a:r>
              <a:rPr dirty="0" sz="2800" spc="-30" b="1">
                <a:latin typeface="Calibri"/>
                <a:cs typeface="Calibri"/>
              </a:rPr>
              <a:t>Teaching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tools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not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replacements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health educators;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they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enhance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or </a:t>
            </a:r>
            <a:r>
              <a:rPr dirty="0" sz="2800" spc="-10" b="1">
                <a:latin typeface="Calibri"/>
                <a:cs typeface="Calibri"/>
              </a:rPr>
              <a:t>reinforce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educational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interaction.</a:t>
            </a:r>
            <a:endParaRPr sz="2800">
              <a:latin typeface="Calibri"/>
              <a:cs typeface="Calibri"/>
            </a:endParaRPr>
          </a:p>
          <a:p>
            <a:pPr marL="457200" marR="5080" indent="-445134">
              <a:lnSpc>
                <a:spcPts val="5040"/>
              </a:lnSpc>
              <a:spcBef>
                <a:spcPts val="245"/>
              </a:spcBef>
              <a:buFont typeface="Arial MT"/>
              <a:buChar char="•"/>
              <a:tabLst>
                <a:tab pos="457200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tools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complement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instructional methods.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0687" y="376885"/>
            <a:ext cx="7781925" cy="953769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2726690" marR="5080" indent="-2714625">
              <a:lnSpc>
                <a:spcPts val="3460"/>
              </a:lnSpc>
              <a:spcBef>
                <a:spcPts val="535"/>
              </a:spcBef>
            </a:pPr>
            <a:r>
              <a:rPr dirty="0" sz="3200"/>
              <a:t>General</a:t>
            </a:r>
            <a:r>
              <a:rPr dirty="0" sz="3200" spc="-70"/>
              <a:t> </a:t>
            </a:r>
            <a:r>
              <a:rPr dirty="0" sz="3200"/>
              <a:t>Principles</a:t>
            </a:r>
            <a:r>
              <a:rPr dirty="0" sz="3200" spc="-80"/>
              <a:t> </a:t>
            </a:r>
            <a:r>
              <a:rPr dirty="0" sz="3200"/>
              <a:t>for</a:t>
            </a:r>
            <a:r>
              <a:rPr dirty="0" sz="3200" spc="-60"/>
              <a:t> </a:t>
            </a:r>
            <a:r>
              <a:rPr dirty="0" sz="3200"/>
              <a:t>Selecting</a:t>
            </a:r>
            <a:r>
              <a:rPr dirty="0" sz="3200" spc="-80"/>
              <a:t> </a:t>
            </a:r>
            <a:r>
              <a:rPr dirty="0" sz="3200" spc="-30"/>
              <a:t>Teaching</a:t>
            </a:r>
            <a:r>
              <a:rPr dirty="0" sz="3200" spc="-85"/>
              <a:t> </a:t>
            </a:r>
            <a:r>
              <a:rPr dirty="0" sz="3200" spc="-25"/>
              <a:t>Tools </a:t>
            </a:r>
            <a:r>
              <a:rPr dirty="0" sz="3200"/>
              <a:t>and</a:t>
            </a:r>
            <a:r>
              <a:rPr dirty="0" sz="3200" spc="-35"/>
              <a:t> </a:t>
            </a:r>
            <a:r>
              <a:rPr dirty="0" sz="3200" spc="-10"/>
              <a:t>Materials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459740" y="1637416"/>
            <a:ext cx="8280400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455295" marR="416559" indent="-44323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457200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choice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media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consistent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subject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content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assist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learner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achieving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educational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objectives.</a:t>
            </a:r>
            <a:endParaRPr sz="2800">
              <a:latin typeface="Calibri"/>
              <a:cs typeface="Calibri"/>
            </a:endParaRPr>
          </a:p>
          <a:p>
            <a:pPr marL="457200" marR="5080" indent="-445134">
              <a:lnSpc>
                <a:spcPct val="150000"/>
              </a:lnSpc>
              <a:buFont typeface="Arial MT"/>
              <a:buChar char="•"/>
              <a:tabLst>
                <a:tab pos="457200" algn="l"/>
              </a:tabLst>
            </a:pPr>
            <a:r>
              <a:rPr dirty="0" sz="2800" b="1">
                <a:latin typeface="Calibri"/>
                <a:cs typeface="Calibri"/>
              </a:rPr>
              <a:t>Instructional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tools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appropriate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learning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environment,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such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size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seating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audience,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sound,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space,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lighting.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997" y="637412"/>
            <a:ext cx="7463790" cy="835660"/>
          </a:xfrm>
          <a:prstGeom prst="rect"/>
        </p:spPr>
        <p:txBody>
          <a:bodyPr wrap="square" lIns="0" tIns="60960" rIns="0" bIns="0" rtlCol="0" vert="horz">
            <a:spAutoFit/>
          </a:bodyPr>
          <a:lstStyle/>
          <a:p>
            <a:pPr marL="2503170" marR="5080" indent="-2491105">
              <a:lnSpc>
                <a:spcPts val="3020"/>
              </a:lnSpc>
              <a:spcBef>
                <a:spcPts val="480"/>
              </a:spcBef>
            </a:pPr>
            <a:r>
              <a:rPr dirty="0" sz="2800"/>
              <a:t>General</a:t>
            </a:r>
            <a:r>
              <a:rPr dirty="0" sz="2800" spc="-70"/>
              <a:t> </a:t>
            </a:r>
            <a:r>
              <a:rPr dirty="0" sz="2800"/>
              <a:t>Principles</a:t>
            </a:r>
            <a:r>
              <a:rPr dirty="0" sz="2800" spc="-100"/>
              <a:t> </a:t>
            </a:r>
            <a:r>
              <a:rPr dirty="0" sz="2800"/>
              <a:t>for</a:t>
            </a:r>
            <a:r>
              <a:rPr dirty="0" sz="2800" spc="-95"/>
              <a:t> </a:t>
            </a:r>
            <a:r>
              <a:rPr dirty="0" sz="2800"/>
              <a:t>Selecting</a:t>
            </a:r>
            <a:r>
              <a:rPr dirty="0" sz="2800" spc="-90"/>
              <a:t> </a:t>
            </a:r>
            <a:r>
              <a:rPr dirty="0" sz="2800" spc="-25"/>
              <a:t>Teaching</a:t>
            </a:r>
            <a:r>
              <a:rPr dirty="0" sz="2800" spc="-85"/>
              <a:t> </a:t>
            </a:r>
            <a:r>
              <a:rPr dirty="0" sz="2800" spc="-30"/>
              <a:t>Tools</a:t>
            </a:r>
            <a:r>
              <a:rPr dirty="0" sz="2800" spc="-114"/>
              <a:t> </a:t>
            </a:r>
            <a:r>
              <a:rPr dirty="0" sz="2800" spc="-25"/>
              <a:t>and </a:t>
            </a:r>
            <a:r>
              <a:rPr dirty="0" sz="2800"/>
              <a:t>Materials</a:t>
            </a:r>
            <a:r>
              <a:rPr dirty="0" sz="2800" spc="-145"/>
              <a:t> </a:t>
            </a:r>
            <a:r>
              <a:rPr dirty="0" sz="2800" spc="-10"/>
              <a:t>(cont.)</a:t>
            </a:r>
            <a:endParaRPr sz="2800"/>
          </a:p>
        </p:txBody>
      </p:sp>
      <p:sp>
        <p:nvSpPr>
          <p:cNvPr id="3" name="object 3" descr=""/>
          <p:cNvSpPr txBox="1"/>
          <p:nvPr/>
        </p:nvSpPr>
        <p:spPr>
          <a:xfrm>
            <a:off x="547217" y="1705055"/>
            <a:ext cx="8049895" cy="418655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785" marR="179070" indent="-1727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600" spc="-25" b="1">
                <a:latin typeface="Calibri"/>
                <a:cs typeface="Calibri"/>
              </a:rPr>
              <a:t>Tools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materials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should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complement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sensory </a:t>
            </a:r>
            <a:r>
              <a:rPr dirty="0" sz="2600" b="1">
                <a:latin typeface="Calibri"/>
                <a:cs typeface="Calibri"/>
              </a:rPr>
              <a:t>abilities,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developmental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stages,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educational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level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of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2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client.</a:t>
            </a:r>
            <a:endParaRPr sz="26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</a:pP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message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imparted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by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instructional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materials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must</a:t>
            </a:r>
            <a:r>
              <a:rPr dirty="0" sz="2600" spc="-75" b="1">
                <a:latin typeface="Calibri"/>
                <a:cs typeface="Calibri"/>
              </a:rPr>
              <a:t> </a:t>
            </a:r>
            <a:r>
              <a:rPr dirty="0" sz="2600" spc="-25" b="1">
                <a:latin typeface="Calibri"/>
                <a:cs typeface="Calibri"/>
              </a:rPr>
              <a:t>be </a:t>
            </a:r>
            <a:r>
              <a:rPr dirty="0" sz="2600" spc="-10" b="1">
                <a:latin typeface="Calibri"/>
                <a:cs typeface="Calibri"/>
              </a:rPr>
              <a:t>accurate,</a:t>
            </a:r>
            <a:r>
              <a:rPr dirty="0" sz="2600" spc="-3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valid,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spc="-30" b="1">
                <a:latin typeface="Calibri"/>
                <a:cs typeface="Calibri"/>
              </a:rPr>
              <a:t>up-</a:t>
            </a:r>
            <a:r>
              <a:rPr dirty="0" sz="2600" spc="-25" b="1">
                <a:latin typeface="Calibri"/>
                <a:cs typeface="Calibri"/>
              </a:rPr>
              <a:t>to-</a:t>
            </a:r>
            <a:r>
              <a:rPr dirty="0" sz="2600" b="1">
                <a:latin typeface="Calibri"/>
                <a:cs typeface="Calibri"/>
              </a:rPr>
              <a:t>date, </a:t>
            </a:r>
            <a:r>
              <a:rPr dirty="0" sz="2600" spc="-35" b="1">
                <a:latin typeface="Calibri"/>
                <a:cs typeface="Calibri"/>
              </a:rPr>
              <a:t>state-</a:t>
            </a:r>
            <a:r>
              <a:rPr dirty="0" sz="2600" spc="-20" b="1">
                <a:latin typeface="Calibri"/>
                <a:cs typeface="Calibri"/>
              </a:rPr>
              <a:t>of-the-</a:t>
            </a:r>
            <a:r>
              <a:rPr dirty="0" sz="2600" b="1">
                <a:latin typeface="Calibri"/>
                <a:cs typeface="Calibri"/>
              </a:rPr>
              <a:t>art,</a:t>
            </a:r>
            <a:r>
              <a:rPr dirty="0" sz="2600" spc="-1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appropriate, </a:t>
            </a:r>
            <a:r>
              <a:rPr dirty="0" sz="2600" b="1">
                <a:latin typeface="Calibri"/>
                <a:cs typeface="Calibri"/>
              </a:rPr>
              <a:t>unbiased,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free</a:t>
            </a:r>
            <a:r>
              <a:rPr dirty="0" sz="2600" spc="-8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of</a:t>
            </a:r>
            <a:r>
              <a:rPr dirty="0" sz="2600" spc="-9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any</a:t>
            </a:r>
            <a:r>
              <a:rPr dirty="0" sz="2600" spc="-7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unintended</a:t>
            </a:r>
            <a:r>
              <a:rPr dirty="0" sz="2600" spc="-3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messages.</a:t>
            </a:r>
            <a:endParaRPr sz="2600">
              <a:latin typeface="Calibri"/>
              <a:cs typeface="Calibri"/>
            </a:endParaRPr>
          </a:p>
          <a:p>
            <a:pPr marL="184785" indent="-172085">
              <a:lnSpc>
                <a:spcPct val="100000"/>
              </a:lnSpc>
              <a:spcBef>
                <a:spcPts val="1560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600" b="1">
                <a:latin typeface="Calibri"/>
                <a:cs typeface="Calibri"/>
              </a:rPr>
              <a:t>No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one</a:t>
            </a:r>
            <a:r>
              <a:rPr dirty="0" sz="2600" spc="-6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tool</a:t>
            </a:r>
            <a:r>
              <a:rPr dirty="0" sz="2600" spc="-6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is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better</a:t>
            </a:r>
            <a:r>
              <a:rPr dirty="0" sz="2600" spc="-4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than</a:t>
            </a:r>
            <a:r>
              <a:rPr dirty="0" sz="2600" spc="-5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another</a:t>
            </a:r>
            <a:r>
              <a:rPr dirty="0" sz="2600" spc="-4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in</a:t>
            </a:r>
            <a:r>
              <a:rPr dirty="0" sz="2600" spc="-5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enhancing</a:t>
            </a:r>
            <a:r>
              <a:rPr dirty="0" sz="2600" spc="-3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learning.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3029585" marR="5080" indent="-2504440">
              <a:lnSpc>
                <a:spcPts val="3460"/>
              </a:lnSpc>
              <a:spcBef>
                <a:spcPts val="535"/>
              </a:spcBef>
            </a:pPr>
            <a:r>
              <a:rPr dirty="0" sz="3200"/>
              <a:t>The</a:t>
            </a:r>
            <a:r>
              <a:rPr dirty="0" sz="3200" spc="-50"/>
              <a:t> </a:t>
            </a:r>
            <a:r>
              <a:rPr dirty="0" sz="3200"/>
              <a:t>purposes</a:t>
            </a:r>
            <a:r>
              <a:rPr dirty="0" sz="3200" spc="-50"/>
              <a:t> </a:t>
            </a:r>
            <a:r>
              <a:rPr dirty="0" sz="3200"/>
              <a:t>of</a:t>
            </a:r>
            <a:r>
              <a:rPr dirty="0" sz="3200" spc="-40"/>
              <a:t> </a:t>
            </a:r>
            <a:r>
              <a:rPr dirty="0" sz="3200"/>
              <a:t>Instructional</a:t>
            </a:r>
            <a:r>
              <a:rPr dirty="0" sz="3200" spc="-45"/>
              <a:t> </a:t>
            </a:r>
            <a:r>
              <a:rPr dirty="0" sz="3200"/>
              <a:t>tools</a:t>
            </a:r>
            <a:r>
              <a:rPr dirty="0" sz="3200" spc="-45"/>
              <a:t> </a:t>
            </a:r>
            <a:r>
              <a:rPr dirty="0" sz="3200" spc="-25"/>
              <a:t>and </a:t>
            </a:r>
            <a:r>
              <a:rPr dirty="0" sz="3200" spc="-10"/>
              <a:t>materials</a:t>
            </a:r>
            <a:endParaRPr sz="3200"/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48167" rIns="0" bIns="0" rtlCol="0" vert="horz">
            <a:spAutoFit/>
          </a:bodyPr>
          <a:lstStyle/>
          <a:p>
            <a:pPr marL="413384" indent="-17081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414020" algn="l"/>
              </a:tabLst>
            </a:pPr>
            <a:r>
              <a:rPr dirty="0" sz="2800"/>
              <a:t>Help</a:t>
            </a:r>
            <a:r>
              <a:rPr dirty="0" sz="2800" spc="-90"/>
              <a:t> </a:t>
            </a:r>
            <a:r>
              <a:rPr dirty="0" sz="2800"/>
              <a:t>the</a:t>
            </a:r>
            <a:r>
              <a:rPr dirty="0" sz="2800" spc="-85"/>
              <a:t> </a:t>
            </a:r>
            <a:r>
              <a:rPr dirty="0" sz="2800"/>
              <a:t>nurse</a:t>
            </a:r>
            <a:r>
              <a:rPr dirty="0" sz="2800" spc="-80"/>
              <a:t> </a:t>
            </a:r>
            <a:r>
              <a:rPr dirty="0" sz="2800" spc="-10"/>
              <a:t>educator</a:t>
            </a:r>
            <a:r>
              <a:rPr dirty="0" sz="2800" spc="-85"/>
              <a:t> </a:t>
            </a:r>
            <a:r>
              <a:rPr dirty="0" sz="2800"/>
              <a:t>deliver</a:t>
            </a:r>
            <a:r>
              <a:rPr dirty="0" sz="2800" spc="-55"/>
              <a:t> </a:t>
            </a:r>
            <a:r>
              <a:rPr dirty="0" sz="2800"/>
              <a:t>a</a:t>
            </a:r>
            <a:r>
              <a:rPr dirty="0" sz="2800" spc="-80"/>
              <a:t> </a:t>
            </a:r>
            <a:r>
              <a:rPr dirty="0" sz="2800"/>
              <a:t>message</a:t>
            </a:r>
            <a:r>
              <a:rPr dirty="0" sz="2800" spc="-85"/>
              <a:t> </a:t>
            </a:r>
            <a:r>
              <a:rPr dirty="0" sz="2800" spc="-10"/>
              <a:t>clearly.</a:t>
            </a:r>
            <a:endParaRPr sz="2800"/>
          </a:p>
          <a:p>
            <a:pPr marL="412750" marR="5080" indent="-170815">
              <a:lnSpc>
                <a:spcPct val="80000"/>
              </a:lnSpc>
              <a:spcBef>
                <a:spcPts val="790"/>
              </a:spcBef>
              <a:buFont typeface="Arial MT"/>
              <a:buChar char="•"/>
              <a:tabLst>
                <a:tab pos="415290" algn="l"/>
              </a:tabLst>
            </a:pPr>
            <a:r>
              <a:rPr dirty="0" sz="2800"/>
              <a:t>Assist</a:t>
            </a:r>
            <a:r>
              <a:rPr dirty="0" sz="2800" spc="-95"/>
              <a:t> </a:t>
            </a:r>
            <a:r>
              <a:rPr dirty="0" sz="2800"/>
              <a:t>learners</a:t>
            </a:r>
            <a:r>
              <a:rPr dirty="0" sz="2800" spc="-75"/>
              <a:t> </a:t>
            </a:r>
            <a:r>
              <a:rPr dirty="0" sz="2800"/>
              <a:t>in</a:t>
            </a:r>
            <a:r>
              <a:rPr dirty="0" sz="2800" spc="-105"/>
              <a:t> </a:t>
            </a:r>
            <a:r>
              <a:rPr dirty="0" sz="2800"/>
              <a:t>gaining</a:t>
            </a:r>
            <a:r>
              <a:rPr dirty="0" sz="2800" spc="-90"/>
              <a:t> </a:t>
            </a:r>
            <a:r>
              <a:rPr dirty="0" sz="2800"/>
              <a:t>increased</a:t>
            </a:r>
            <a:r>
              <a:rPr dirty="0" sz="2800" spc="-75"/>
              <a:t> </a:t>
            </a:r>
            <a:r>
              <a:rPr dirty="0" sz="2800" spc="-10"/>
              <a:t>awareness</a:t>
            </a:r>
            <a:r>
              <a:rPr dirty="0" sz="2800" spc="-80"/>
              <a:t> </a:t>
            </a:r>
            <a:r>
              <a:rPr dirty="0" sz="2800" spc="-25"/>
              <a:t>and </a:t>
            </a:r>
            <a:r>
              <a:rPr dirty="0" sz="2800" spc="-25"/>
              <a:t>	</a:t>
            </a:r>
            <a:r>
              <a:rPr dirty="0" sz="2800"/>
              <a:t>skills</a:t>
            </a:r>
            <a:r>
              <a:rPr dirty="0" sz="2800" spc="-75"/>
              <a:t> </a:t>
            </a:r>
            <a:r>
              <a:rPr dirty="0" sz="2800"/>
              <a:t>as</a:t>
            </a:r>
            <a:r>
              <a:rPr dirty="0" sz="2800" spc="-85"/>
              <a:t> </a:t>
            </a:r>
            <a:r>
              <a:rPr dirty="0" sz="2800"/>
              <a:t>well</a:t>
            </a:r>
            <a:r>
              <a:rPr dirty="0" sz="2800" spc="-65"/>
              <a:t> </a:t>
            </a:r>
            <a:r>
              <a:rPr dirty="0" sz="2800"/>
              <a:t>as</a:t>
            </a:r>
            <a:r>
              <a:rPr dirty="0" sz="2800" spc="-85"/>
              <a:t> </a:t>
            </a:r>
            <a:r>
              <a:rPr dirty="0" sz="2800"/>
              <a:t>retaining</a:t>
            </a:r>
            <a:r>
              <a:rPr dirty="0" sz="2800" spc="-50"/>
              <a:t> </a:t>
            </a:r>
            <a:r>
              <a:rPr dirty="0" sz="2800"/>
              <a:t>more</a:t>
            </a:r>
            <a:r>
              <a:rPr dirty="0" sz="2800" spc="-75"/>
              <a:t> </a:t>
            </a:r>
            <a:r>
              <a:rPr dirty="0" sz="2800" spc="-10"/>
              <a:t>effectively</a:t>
            </a:r>
            <a:r>
              <a:rPr dirty="0" sz="2800" spc="-50"/>
              <a:t> </a:t>
            </a:r>
            <a:r>
              <a:rPr dirty="0" sz="2800"/>
              <a:t>what</a:t>
            </a:r>
            <a:r>
              <a:rPr dirty="0" sz="2800" spc="-70"/>
              <a:t> </a:t>
            </a:r>
            <a:r>
              <a:rPr dirty="0" sz="2800" spc="-20"/>
              <a:t>they </a:t>
            </a:r>
            <a:r>
              <a:rPr dirty="0" sz="2800" spc="-20"/>
              <a:t>	</a:t>
            </a:r>
            <a:r>
              <a:rPr dirty="0" sz="2800" spc="-10"/>
              <a:t>learn.</a:t>
            </a:r>
            <a:endParaRPr sz="2800"/>
          </a:p>
          <a:p>
            <a:pPr marL="413384" indent="-170815">
              <a:lnSpc>
                <a:spcPct val="100000"/>
              </a:lnSpc>
              <a:spcBef>
                <a:spcPts val="135"/>
              </a:spcBef>
              <a:buFont typeface="Arial MT"/>
              <a:buChar char="•"/>
              <a:tabLst>
                <a:tab pos="414020" algn="l"/>
              </a:tabLst>
            </a:pPr>
            <a:r>
              <a:rPr dirty="0" sz="2800"/>
              <a:t>Stimulate</a:t>
            </a:r>
            <a:r>
              <a:rPr dirty="0" sz="2800" spc="-80"/>
              <a:t> </a:t>
            </a:r>
            <a:r>
              <a:rPr dirty="0" sz="2800"/>
              <a:t>the</a:t>
            </a:r>
            <a:r>
              <a:rPr dirty="0" sz="2800" spc="-95"/>
              <a:t> </a:t>
            </a:r>
            <a:r>
              <a:rPr dirty="0" sz="2800"/>
              <a:t>learner’s</a:t>
            </a:r>
            <a:r>
              <a:rPr dirty="0" sz="2800" spc="-85"/>
              <a:t> </a:t>
            </a:r>
            <a:r>
              <a:rPr dirty="0" sz="2800"/>
              <a:t>bodily</a:t>
            </a:r>
            <a:r>
              <a:rPr dirty="0" sz="2800" spc="-100"/>
              <a:t> </a:t>
            </a:r>
            <a:r>
              <a:rPr dirty="0" sz="2800" spc="-10"/>
              <a:t>senses.</a:t>
            </a:r>
            <a:endParaRPr sz="2800"/>
          </a:p>
          <a:p>
            <a:pPr marL="413384" indent="-170815">
              <a:lnSpc>
                <a:spcPct val="100000"/>
              </a:lnSpc>
              <a:spcBef>
                <a:spcPts val="130"/>
              </a:spcBef>
              <a:buFont typeface="Arial MT"/>
              <a:buChar char="•"/>
              <a:tabLst>
                <a:tab pos="414020" algn="l"/>
              </a:tabLst>
            </a:pPr>
            <a:r>
              <a:rPr dirty="0" sz="2800"/>
              <a:t>Help</a:t>
            </a:r>
            <a:r>
              <a:rPr dirty="0" sz="2800" spc="-80"/>
              <a:t> </a:t>
            </a:r>
            <a:r>
              <a:rPr dirty="0" sz="2800"/>
              <a:t>clarify</a:t>
            </a:r>
            <a:r>
              <a:rPr dirty="0" sz="2800" spc="-70"/>
              <a:t> </a:t>
            </a:r>
            <a:r>
              <a:rPr dirty="0" sz="2800" spc="-10"/>
              <a:t>abstract</a:t>
            </a:r>
            <a:r>
              <a:rPr dirty="0" sz="2800" spc="-55"/>
              <a:t> </a:t>
            </a:r>
            <a:r>
              <a:rPr dirty="0" sz="2800"/>
              <a:t>or</a:t>
            </a:r>
            <a:r>
              <a:rPr dirty="0" sz="2800" spc="-85"/>
              <a:t> </a:t>
            </a:r>
            <a:r>
              <a:rPr dirty="0" sz="2800"/>
              <a:t>complex</a:t>
            </a:r>
            <a:r>
              <a:rPr dirty="0" sz="2800" spc="-80"/>
              <a:t> </a:t>
            </a:r>
            <a:r>
              <a:rPr dirty="0" sz="2800" spc="-10"/>
              <a:t>concepts.</a:t>
            </a:r>
            <a:endParaRPr sz="2800"/>
          </a:p>
          <a:p>
            <a:pPr marL="413384" indent="-170815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414020" algn="l"/>
              </a:tabLst>
            </a:pPr>
            <a:r>
              <a:rPr dirty="0" sz="2800"/>
              <a:t>Add</a:t>
            </a:r>
            <a:r>
              <a:rPr dirty="0" sz="2800" spc="-70"/>
              <a:t> </a:t>
            </a:r>
            <a:r>
              <a:rPr dirty="0" sz="2800"/>
              <a:t>variety</a:t>
            </a:r>
            <a:r>
              <a:rPr dirty="0" sz="2800" spc="-45"/>
              <a:t> </a:t>
            </a:r>
            <a:r>
              <a:rPr dirty="0" sz="2800"/>
              <a:t>to</a:t>
            </a:r>
            <a:r>
              <a:rPr dirty="0" sz="2800" spc="-70"/>
              <a:t> </a:t>
            </a:r>
            <a:r>
              <a:rPr dirty="0" sz="2800"/>
              <a:t>the</a:t>
            </a:r>
            <a:r>
              <a:rPr dirty="0" sz="2800" spc="-65"/>
              <a:t> </a:t>
            </a:r>
            <a:r>
              <a:rPr dirty="0" sz="2800" spc="-25"/>
              <a:t>teaching-</a:t>
            </a:r>
            <a:r>
              <a:rPr dirty="0" sz="2800"/>
              <a:t>learning</a:t>
            </a:r>
            <a:r>
              <a:rPr dirty="0" sz="2800" spc="-25"/>
              <a:t> </a:t>
            </a:r>
            <a:r>
              <a:rPr dirty="0" sz="2800" spc="-10"/>
              <a:t>experience.</a:t>
            </a:r>
            <a:endParaRPr sz="2800"/>
          </a:p>
          <a:p>
            <a:pPr marL="413384" indent="-170815">
              <a:lnSpc>
                <a:spcPct val="100000"/>
              </a:lnSpc>
              <a:spcBef>
                <a:spcPts val="130"/>
              </a:spcBef>
              <a:buFont typeface="Arial MT"/>
              <a:buChar char="•"/>
              <a:tabLst>
                <a:tab pos="414020" algn="l"/>
              </a:tabLst>
            </a:pPr>
            <a:r>
              <a:rPr dirty="0" sz="2800" spc="-20"/>
              <a:t>Reinforce</a:t>
            </a:r>
            <a:r>
              <a:rPr dirty="0" sz="2800" spc="-70"/>
              <a:t> </a:t>
            </a:r>
            <a:r>
              <a:rPr dirty="0" sz="2800" spc="-10"/>
              <a:t>learning.</a:t>
            </a:r>
            <a:endParaRPr sz="2800"/>
          </a:p>
          <a:p>
            <a:pPr marL="494030" indent="-251460">
              <a:lnSpc>
                <a:spcPct val="100000"/>
              </a:lnSpc>
              <a:spcBef>
                <a:spcPts val="130"/>
              </a:spcBef>
              <a:buFont typeface="Arial MT"/>
              <a:buChar char="•"/>
              <a:tabLst>
                <a:tab pos="494665" algn="l"/>
              </a:tabLst>
            </a:pPr>
            <a:r>
              <a:rPr dirty="0" sz="2800"/>
              <a:t>Bring</a:t>
            </a:r>
            <a:r>
              <a:rPr dirty="0" sz="2800" spc="-55"/>
              <a:t> </a:t>
            </a:r>
            <a:r>
              <a:rPr dirty="0" sz="2800"/>
              <a:t>realism</a:t>
            </a:r>
            <a:r>
              <a:rPr dirty="0" sz="2800" spc="-50"/>
              <a:t> </a:t>
            </a:r>
            <a:r>
              <a:rPr dirty="0" sz="2800"/>
              <a:t>to</a:t>
            </a:r>
            <a:r>
              <a:rPr dirty="0" sz="2800" spc="-65"/>
              <a:t> </a:t>
            </a:r>
            <a:r>
              <a:rPr dirty="0" sz="2800"/>
              <a:t>the</a:t>
            </a:r>
            <a:r>
              <a:rPr dirty="0" sz="2800" spc="-70"/>
              <a:t> </a:t>
            </a:r>
            <a:r>
              <a:rPr dirty="0" sz="2800" spc="-10"/>
              <a:t>experience.</a:t>
            </a:r>
            <a:endParaRPr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2397" y="563321"/>
            <a:ext cx="4923790" cy="953769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965200" marR="5080" indent="-953135">
              <a:lnSpc>
                <a:spcPts val="3460"/>
              </a:lnSpc>
              <a:spcBef>
                <a:spcPts val="535"/>
              </a:spcBef>
            </a:pPr>
            <a:r>
              <a:rPr dirty="0" sz="3200"/>
              <a:t>Types</a:t>
            </a:r>
            <a:r>
              <a:rPr dirty="0" sz="3200" spc="-75"/>
              <a:t> </a:t>
            </a:r>
            <a:r>
              <a:rPr dirty="0" sz="3200"/>
              <a:t>of</a:t>
            </a:r>
            <a:r>
              <a:rPr dirty="0" sz="3200" spc="-80"/>
              <a:t> </a:t>
            </a:r>
            <a:r>
              <a:rPr dirty="0" sz="3200" spc="-30"/>
              <a:t>Tools</a:t>
            </a:r>
            <a:r>
              <a:rPr dirty="0" sz="3200" spc="-65"/>
              <a:t> </a:t>
            </a:r>
            <a:r>
              <a:rPr dirty="0" sz="3200"/>
              <a:t>and</a:t>
            </a:r>
            <a:r>
              <a:rPr dirty="0" sz="3200" spc="-90"/>
              <a:t> </a:t>
            </a:r>
            <a:r>
              <a:rPr dirty="0" sz="3200" spc="-10"/>
              <a:t>Materials: Written</a:t>
            </a:r>
            <a:r>
              <a:rPr dirty="0" sz="3200" spc="-155"/>
              <a:t> </a:t>
            </a:r>
            <a:r>
              <a:rPr dirty="0" sz="3200" spc="-10"/>
              <a:t>Materials</a:t>
            </a:r>
            <a:endParaRPr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307340" y="1621541"/>
            <a:ext cx="8022590" cy="32264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2880" marR="5080" indent="-170815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4785" algn="l"/>
              </a:tabLst>
            </a:pPr>
            <a:r>
              <a:rPr dirty="0" sz="2800" spc="-10" b="1">
                <a:latin typeface="Calibri"/>
                <a:cs typeface="Calibri"/>
              </a:rPr>
              <a:t>Written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materials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generally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most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widely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used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type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teaching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tool.</a:t>
            </a:r>
            <a:endParaRPr sz="2800">
              <a:latin typeface="Calibri"/>
              <a:cs typeface="Calibri"/>
            </a:endParaRPr>
          </a:p>
          <a:p>
            <a:pPr marL="182880" marR="156845" indent="-170815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</a:pPr>
            <a:r>
              <a:rPr dirty="0" sz="2800" spc="-10" b="1">
                <a:latin typeface="Calibri"/>
                <a:cs typeface="Calibri"/>
              </a:rPr>
              <a:t>Written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materials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may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include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handouts,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brochures,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booklets,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pamphlets,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schedules,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pathways,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notebooks.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College of Nursing</dc:creator>
  <dc:title>Chapter 1 Overview of Education in Health Care</dc:title>
  <dcterms:created xsi:type="dcterms:W3CDTF">2024-07-01T10:34:54Z</dcterms:created>
  <dcterms:modified xsi:type="dcterms:W3CDTF">2024-07-01T10:34:54Z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2024-07-01T00:00:00Z</vt:filetime>
  </property>
  <property fmtid="{D5CDD505-2E9C-101B-9397-08002B2CF9AE}" pid="5" name="Producer">
    <vt:lpwstr>Microsoft® PowerPoint® 2016</vt:lpwstr>
  </property>
</Properties>
</file>