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635">
              <a:lnSpc>
                <a:spcPts val="1655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635">
              <a:lnSpc>
                <a:spcPts val="1655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12140" y="1359884"/>
            <a:ext cx="3453129" cy="4041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7128" y="1359884"/>
            <a:ext cx="3615690" cy="34550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635">
              <a:lnSpc>
                <a:spcPts val="1655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635">
              <a:lnSpc>
                <a:spcPts val="1655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635">
              <a:lnSpc>
                <a:spcPts val="1655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51884" y="342646"/>
            <a:ext cx="1840230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61339" y="1211274"/>
            <a:ext cx="8021320" cy="47186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205851" y="6434066"/>
            <a:ext cx="256540" cy="2235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635">
              <a:lnSpc>
                <a:spcPts val="1655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1523" y="0"/>
            <a:ext cx="9145905" cy="6858000"/>
            <a:chOff x="-1523" y="0"/>
            <a:chExt cx="9145905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18092" cy="6857997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689091" y="0"/>
              <a:ext cx="1600200" cy="1600200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298691" y="1676400"/>
              <a:ext cx="2819400" cy="281940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298691" y="5870447"/>
              <a:ext cx="990600" cy="987548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-1523" y="2667000"/>
              <a:ext cx="4191000" cy="4191000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6368034" y="1589658"/>
              <a:ext cx="2369820" cy="553720"/>
            </a:xfrm>
            <a:custGeom>
              <a:avLst/>
              <a:gdLst/>
              <a:ahLst/>
              <a:cxnLst/>
              <a:rect l="l" t="t" r="r" b="b"/>
              <a:pathLst>
                <a:path w="2369820" h="553719">
                  <a:moveTo>
                    <a:pt x="2324989" y="0"/>
                  </a:moveTo>
                  <a:lnTo>
                    <a:pt x="2249042" y="25653"/>
                  </a:lnTo>
                  <a:lnTo>
                    <a:pt x="2173096" y="50800"/>
                  </a:lnTo>
                  <a:lnTo>
                    <a:pt x="2097023" y="75564"/>
                  </a:lnTo>
                  <a:lnTo>
                    <a:pt x="1943862" y="122046"/>
                  </a:lnTo>
                  <a:lnTo>
                    <a:pt x="1867154" y="144652"/>
                  </a:lnTo>
                  <a:lnTo>
                    <a:pt x="1791208" y="165862"/>
                  </a:lnTo>
                  <a:lnTo>
                    <a:pt x="1636902" y="207137"/>
                  </a:lnTo>
                  <a:lnTo>
                    <a:pt x="1484375" y="245490"/>
                  </a:lnTo>
                  <a:lnTo>
                    <a:pt x="1408557" y="263651"/>
                  </a:lnTo>
                  <a:lnTo>
                    <a:pt x="1256664" y="297941"/>
                  </a:lnTo>
                  <a:lnTo>
                    <a:pt x="1181608" y="314451"/>
                  </a:lnTo>
                  <a:lnTo>
                    <a:pt x="1107313" y="329818"/>
                  </a:lnTo>
                  <a:lnTo>
                    <a:pt x="958468" y="359537"/>
                  </a:lnTo>
                  <a:lnTo>
                    <a:pt x="812418" y="386968"/>
                  </a:lnTo>
                  <a:lnTo>
                    <a:pt x="740156" y="399923"/>
                  </a:lnTo>
                  <a:lnTo>
                    <a:pt x="668273" y="411861"/>
                  </a:lnTo>
                  <a:lnTo>
                    <a:pt x="597535" y="424179"/>
                  </a:lnTo>
                  <a:lnTo>
                    <a:pt x="527304" y="435228"/>
                  </a:lnTo>
                  <a:lnTo>
                    <a:pt x="322834" y="466216"/>
                  </a:lnTo>
                  <a:lnTo>
                    <a:pt x="125856" y="492887"/>
                  </a:lnTo>
                  <a:lnTo>
                    <a:pt x="0" y="508253"/>
                  </a:lnTo>
                  <a:lnTo>
                    <a:pt x="28066" y="552450"/>
                  </a:lnTo>
                  <a:lnTo>
                    <a:pt x="55571" y="553167"/>
                  </a:lnTo>
                  <a:lnTo>
                    <a:pt x="85715" y="553423"/>
                  </a:lnTo>
                  <a:lnTo>
                    <a:pt x="118390" y="553231"/>
                  </a:lnTo>
                  <a:lnTo>
                    <a:pt x="190894" y="551559"/>
                  </a:lnTo>
                  <a:lnTo>
                    <a:pt x="230506" y="550105"/>
                  </a:lnTo>
                  <a:lnTo>
                    <a:pt x="272212" y="548259"/>
                  </a:lnTo>
                  <a:lnTo>
                    <a:pt x="315904" y="546033"/>
                  </a:lnTo>
                  <a:lnTo>
                    <a:pt x="408805" y="540497"/>
                  </a:lnTo>
                  <a:lnTo>
                    <a:pt x="508339" y="533606"/>
                  </a:lnTo>
                  <a:lnTo>
                    <a:pt x="613631" y="525469"/>
                  </a:lnTo>
                  <a:lnTo>
                    <a:pt x="723810" y="516195"/>
                  </a:lnTo>
                  <a:lnTo>
                    <a:pt x="838002" y="505894"/>
                  </a:lnTo>
                  <a:lnTo>
                    <a:pt x="955335" y="494674"/>
                  </a:lnTo>
                  <a:lnTo>
                    <a:pt x="1074937" y="482645"/>
                  </a:lnTo>
                  <a:lnTo>
                    <a:pt x="1195935" y="469915"/>
                  </a:lnTo>
                  <a:lnTo>
                    <a:pt x="1317455" y="456593"/>
                  </a:lnTo>
                  <a:lnTo>
                    <a:pt x="1438626" y="442789"/>
                  </a:lnTo>
                  <a:lnTo>
                    <a:pt x="1558574" y="428612"/>
                  </a:lnTo>
                  <a:lnTo>
                    <a:pt x="1676428" y="414170"/>
                  </a:lnTo>
                  <a:lnTo>
                    <a:pt x="1791313" y="399573"/>
                  </a:lnTo>
                  <a:lnTo>
                    <a:pt x="1902359" y="384929"/>
                  </a:lnTo>
                  <a:lnTo>
                    <a:pt x="2008691" y="370348"/>
                  </a:lnTo>
                  <a:lnTo>
                    <a:pt x="2109438" y="355939"/>
                  </a:lnTo>
                  <a:lnTo>
                    <a:pt x="2203727" y="341811"/>
                  </a:lnTo>
                  <a:lnTo>
                    <a:pt x="2290685" y="328072"/>
                  </a:lnTo>
                  <a:lnTo>
                    <a:pt x="2369439" y="314832"/>
                  </a:lnTo>
                  <a:lnTo>
                    <a:pt x="2353052" y="196806"/>
                  </a:lnTo>
                  <a:lnTo>
                    <a:pt x="2337365" y="89910"/>
                  </a:lnTo>
                  <a:lnTo>
                    <a:pt x="2324989" y="0"/>
                  </a:lnTo>
                  <a:close/>
                </a:path>
              </a:pathLst>
            </a:custGeom>
            <a:solidFill>
              <a:srgbClr val="FFFFFF">
                <a:alpha val="19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l" t="t" r="r" b="b"/>
              <a:pathLst>
                <a:path w="9144000" h="6858000">
                  <a:moveTo>
                    <a:pt x="9144000" y="0"/>
                  </a:moveTo>
                  <a:lnTo>
                    <a:pt x="8642350" y="0"/>
                  </a:lnTo>
                  <a:lnTo>
                    <a:pt x="8642350" y="514350"/>
                  </a:lnTo>
                  <a:lnTo>
                    <a:pt x="8642350" y="1858797"/>
                  </a:lnTo>
                  <a:lnTo>
                    <a:pt x="8286877" y="1912239"/>
                  </a:lnTo>
                  <a:lnTo>
                    <a:pt x="7917688" y="1961769"/>
                  </a:lnTo>
                  <a:lnTo>
                    <a:pt x="7545197" y="2004568"/>
                  </a:lnTo>
                  <a:lnTo>
                    <a:pt x="7176008" y="2044065"/>
                  </a:lnTo>
                  <a:lnTo>
                    <a:pt x="6806819" y="2073783"/>
                  </a:lnTo>
                  <a:lnTo>
                    <a:pt x="6440932" y="2096897"/>
                  </a:lnTo>
                  <a:lnTo>
                    <a:pt x="6075045" y="2116582"/>
                  </a:lnTo>
                  <a:lnTo>
                    <a:pt x="5715762" y="2129790"/>
                  </a:lnTo>
                  <a:lnTo>
                    <a:pt x="5363083" y="2139696"/>
                  </a:lnTo>
                  <a:lnTo>
                    <a:pt x="5013706" y="2142998"/>
                  </a:lnTo>
                  <a:lnTo>
                    <a:pt x="4337939" y="2142998"/>
                  </a:lnTo>
                  <a:lnTo>
                    <a:pt x="4011676" y="2136394"/>
                  </a:lnTo>
                  <a:lnTo>
                    <a:pt x="3695192" y="2126488"/>
                  </a:lnTo>
                  <a:lnTo>
                    <a:pt x="3388614" y="2113280"/>
                  </a:lnTo>
                  <a:lnTo>
                    <a:pt x="3091942" y="2100199"/>
                  </a:lnTo>
                  <a:lnTo>
                    <a:pt x="2808478" y="2083689"/>
                  </a:lnTo>
                  <a:lnTo>
                    <a:pt x="2534920" y="2067179"/>
                  </a:lnTo>
                  <a:lnTo>
                    <a:pt x="2277745" y="2047367"/>
                  </a:lnTo>
                  <a:lnTo>
                    <a:pt x="2030603" y="2027682"/>
                  </a:lnTo>
                  <a:lnTo>
                    <a:pt x="1585595" y="1984756"/>
                  </a:lnTo>
                  <a:lnTo>
                    <a:pt x="1206512" y="1945259"/>
                  </a:lnTo>
                  <a:lnTo>
                    <a:pt x="903262" y="1912239"/>
                  </a:lnTo>
                  <a:lnTo>
                    <a:pt x="675817" y="1882648"/>
                  </a:lnTo>
                  <a:lnTo>
                    <a:pt x="514350" y="1860346"/>
                  </a:lnTo>
                  <a:lnTo>
                    <a:pt x="514350" y="514350"/>
                  </a:lnTo>
                  <a:lnTo>
                    <a:pt x="8642350" y="514350"/>
                  </a:lnTo>
                  <a:lnTo>
                    <a:pt x="8642350" y="0"/>
                  </a:lnTo>
                  <a:lnTo>
                    <a:pt x="0" y="0"/>
                  </a:lnTo>
                  <a:lnTo>
                    <a:pt x="0" y="514350"/>
                  </a:lnTo>
                  <a:lnTo>
                    <a:pt x="0" y="6356350"/>
                  </a:lnTo>
                  <a:lnTo>
                    <a:pt x="0" y="6858000"/>
                  </a:lnTo>
                  <a:lnTo>
                    <a:pt x="9144000" y="6858000"/>
                  </a:lnTo>
                  <a:lnTo>
                    <a:pt x="9144000" y="6356350"/>
                  </a:lnTo>
                  <a:lnTo>
                    <a:pt x="9144000" y="514350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0" name="object 10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7705344" y="0"/>
              <a:ext cx="760488" cy="1161288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7744968" y="0"/>
              <a:ext cx="685800" cy="1100455"/>
            </a:xfrm>
            <a:custGeom>
              <a:avLst/>
              <a:gdLst/>
              <a:ahLst/>
              <a:cxnLst/>
              <a:rect l="l" t="t" r="r" b="b"/>
              <a:pathLst>
                <a:path w="685800" h="1100455">
                  <a:moveTo>
                    <a:pt x="685800" y="0"/>
                  </a:moveTo>
                  <a:lnTo>
                    <a:pt x="0" y="0"/>
                  </a:lnTo>
                  <a:lnTo>
                    <a:pt x="0" y="1100327"/>
                  </a:lnTo>
                  <a:lnTo>
                    <a:pt x="685800" y="1100327"/>
                  </a:lnTo>
                  <a:lnTo>
                    <a:pt x="685800" y="0"/>
                  </a:lnTo>
                  <a:close/>
                </a:path>
              </a:pathLst>
            </a:custGeom>
            <a:solidFill>
              <a:srgbClr val="B31166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2396998" y="798652"/>
            <a:ext cx="4351020" cy="75755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800" spc="-5">
                <a:solidFill>
                  <a:srgbClr val="FFFFFF"/>
                </a:solidFill>
              </a:rPr>
              <a:t>Health</a:t>
            </a:r>
            <a:r>
              <a:rPr dirty="0" sz="4800" spc="-50">
                <a:solidFill>
                  <a:srgbClr val="FFFFFF"/>
                </a:solidFill>
              </a:rPr>
              <a:t> </a:t>
            </a:r>
            <a:r>
              <a:rPr dirty="0" sz="4800" spc="-20">
                <a:solidFill>
                  <a:srgbClr val="FFFFFF"/>
                </a:solidFill>
              </a:rPr>
              <a:t>Education</a:t>
            </a:r>
            <a:endParaRPr sz="4800"/>
          </a:p>
        </p:txBody>
      </p:sp>
      <p:pic>
        <p:nvPicPr>
          <p:cNvPr id="13" name="object 13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679448" y="2880360"/>
            <a:ext cx="5697474" cy="1067562"/>
          </a:xfrm>
          <a:prstGeom prst="rect">
            <a:avLst/>
          </a:prstGeom>
        </p:spPr>
      </p:pic>
      <p:sp>
        <p:nvSpPr>
          <p:cNvPr id="14" name="object 14"/>
          <p:cNvSpPr txBox="1"/>
          <p:nvPr/>
        </p:nvSpPr>
        <p:spPr>
          <a:xfrm>
            <a:off x="1523238" y="2973704"/>
            <a:ext cx="5963920" cy="1980564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dirty="0" sz="4000" spc="-45" b="1">
                <a:latin typeface="Calibri"/>
                <a:cs typeface="Calibri"/>
              </a:rPr>
              <a:t>Technology</a:t>
            </a:r>
            <a:r>
              <a:rPr dirty="0" sz="4000" spc="5" b="1">
                <a:latin typeface="Calibri"/>
                <a:cs typeface="Calibri"/>
              </a:rPr>
              <a:t> </a:t>
            </a:r>
            <a:r>
              <a:rPr dirty="0" sz="4000" spc="-5" b="1">
                <a:latin typeface="Calibri"/>
                <a:cs typeface="Calibri"/>
              </a:rPr>
              <a:t>in</a:t>
            </a:r>
            <a:r>
              <a:rPr dirty="0" sz="4000" spc="-10" b="1">
                <a:latin typeface="Calibri"/>
                <a:cs typeface="Calibri"/>
              </a:rPr>
              <a:t> </a:t>
            </a:r>
            <a:r>
              <a:rPr dirty="0" sz="4000" spc="-20" b="1">
                <a:latin typeface="Calibri"/>
                <a:cs typeface="Calibri"/>
              </a:rPr>
              <a:t>Education</a:t>
            </a:r>
            <a:endParaRPr sz="40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475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dirty="0" sz="4000" spc="-10" b="1">
                <a:latin typeface="Calibri"/>
                <a:cs typeface="Calibri"/>
              </a:rPr>
              <a:t>Second</a:t>
            </a:r>
            <a:r>
              <a:rPr dirty="0" sz="4000" spc="-15" b="1">
                <a:latin typeface="Calibri"/>
                <a:cs typeface="Calibri"/>
              </a:rPr>
              <a:t> Semester</a:t>
            </a:r>
            <a:r>
              <a:rPr dirty="0" sz="4000" spc="-10" b="1">
                <a:latin typeface="Calibri"/>
                <a:cs typeface="Calibri"/>
              </a:rPr>
              <a:t> </a:t>
            </a:r>
            <a:r>
              <a:rPr dirty="0" sz="4000" spc="-5" b="1">
                <a:latin typeface="Calibri"/>
                <a:cs typeface="Calibri"/>
              </a:rPr>
              <a:t>2023-2024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8017002" y="785571"/>
            <a:ext cx="114935" cy="240029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>
                <a:latin typeface="Times New Roman"/>
                <a:cs typeface="Times New Roman"/>
              </a:rPr>
              <a:t>1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35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86910" y="684352"/>
            <a:ext cx="1173480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E</a:t>
            </a:r>
            <a:r>
              <a:rPr dirty="0" spc="-85"/>
              <a:t> </a:t>
            </a:r>
            <a:r>
              <a:rPr dirty="0" spc="-5"/>
              <a:t>mail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idx="2" sz="half"/>
          </p:nvPr>
        </p:nvSpPr>
        <p:spPr>
          <a:prstGeom prst="rect"/>
        </p:spPr>
        <p:txBody>
          <a:bodyPr wrap="square" lIns="0" tIns="2381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875"/>
              </a:spcBef>
            </a:pPr>
            <a:r>
              <a:rPr dirty="0" spc="-15"/>
              <a:t>Advantages:</a:t>
            </a:r>
          </a:p>
          <a:p>
            <a:pPr marL="184785" indent="-172720">
              <a:lnSpc>
                <a:spcPct val="100000"/>
              </a:lnSpc>
              <a:spcBef>
                <a:spcPts val="177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pc="-25"/>
              <a:t>Easy</a:t>
            </a:r>
            <a:r>
              <a:rPr dirty="0" spc="-10"/>
              <a:t> </a:t>
            </a:r>
            <a:r>
              <a:rPr dirty="0" spc="-15"/>
              <a:t>to</a:t>
            </a:r>
            <a:r>
              <a:rPr dirty="0" spc="-20"/>
              <a:t> </a:t>
            </a:r>
            <a:r>
              <a:rPr dirty="0" spc="-5"/>
              <a:t>use</a:t>
            </a:r>
          </a:p>
          <a:p>
            <a:pPr marL="184785" marR="5080" indent="-172720">
              <a:lnSpc>
                <a:spcPts val="3030"/>
              </a:lnSpc>
              <a:spcBef>
                <a:spcPts val="844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pc="-5"/>
              <a:t>Can</a:t>
            </a:r>
            <a:r>
              <a:rPr dirty="0" spc="5"/>
              <a:t> </a:t>
            </a:r>
            <a:r>
              <a:rPr dirty="0" spc="-5"/>
              <a:t>be</a:t>
            </a:r>
            <a:r>
              <a:rPr dirty="0" spc="5"/>
              <a:t> </a:t>
            </a:r>
            <a:r>
              <a:rPr dirty="0" spc="-5"/>
              <a:t>used</a:t>
            </a:r>
            <a:r>
              <a:rPr dirty="0" spc="-10"/>
              <a:t> </a:t>
            </a:r>
            <a:r>
              <a:rPr dirty="0" spc="-20"/>
              <a:t>any</a:t>
            </a:r>
            <a:r>
              <a:rPr dirty="0"/>
              <a:t> </a:t>
            </a:r>
            <a:r>
              <a:rPr dirty="0" spc="-5"/>
              <a:t>time, </a:t>
            </a:r>
            <a:r>
              <a:rPr dirty="0" spc="-620"/>
              <a:t> </a:t>
            </a:r>
            <a:r>
              <a:rPr dirty="0" spc="-20"/>
              <a:t>day</a:t>
            </a:r>
            <a:r>
              <a:rPr dirty="0" spc="5"/>
              <a:t> </a:t>
            </a:r>
            <a:r>
              <a:rPr dirty="0" spc="-5"/>
              <a:t>or</a:t>
            </a:r>
            <a:r>
              <a:rPr dirty="0"/>
              <a:t> </a:t>
            </a:r>
            <a:r>
              <a:rPr dirty="0" spc="-10"/>
              <a:t>night</a:t>
            </a:r>
          </a:p>
          <a:p>
            <a:pPr marL="184785" indent="-172720">
              <a:lnSpc>
                <a:spcPct val="100000"/>
              </a:lnSpc>
              <a:spcBef>
                <a:spcPts val="42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pc="-5"/>
              <a:t>Low</a:t>
            </a:r>
            <a:r>
              <a:rPr dirty="0" spc="-25"/>
              <a:t> </a:t>
            </a:r>
            <a:r>
              <a:rPr dirty="0" spc="-15"/>
              <a:t>cost</a:t>
            </a:r>
          </a:p>
          <a:p>
            <a:pPr marL="184785" indent="-172720">
              <a:lnSpc>
                <a:spcPct val="100000"/>
              </a:lnSpc>
              <a:spcBef>
                <a:spcPts val="45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pc="-20"/>
              <a:t>World-wide</a:t>
            </a:r>
            <a:r>
              <a:rPr dirty="0" spc="10"/>
              <a:t> </a:t>
            </a:r>
            <a:r>
              <a:rPr dirty="0" spc="-5"/>
              <a:t>access</a:t>
            </a:r>
          </a:p>
          <a:p>
            <a:pPr marL="184785" marR="564515" indent="-172720">
              <a:lnSpc>
                <a:spcPts val="3020"/>
              </a:lnSpc>
              <a:spcBef>
                <a:spcPts val="85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pc="-15"/>
              <a:t>Provides</a:t>
            </a:r>
            <a:r>
              <a:rPr dirty="0" spc="5"/>
              <a:t> </a:t>
            </a:r>
            <a:r>
              <a:rPr dirty="0" spc="-5"/>
              <a:t>a </a:t>
            </a:r>
            <a:r>
              <a:rPr dirty="0" spc="-15"/>
              <a:t>written </a:t>
            </a:r>
            <a:r>
              <a:rPr dirty="0" spc="-615"/>
              <a:t> </a:t>
            </a:r>
            <a:r>
              <a:rPr dirty="0" spc="-20"/>
              <a:t>record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idx="3" sz="half"/>
          </p:nvPr>
        </p:nvSpPr>
        <p:spPr>
          <a:prstGeom prst="rect"/>
        </p:spPr>
        <p:txBody>
          <a:bodyPr wrap="square" lIns="0" tIns="238125" rIns="0" bIns="0" rtlCol="0" vert="horz">
            <a:spAutoFit/>
          </a:bodyPr>
          <a:lstStyle/>
          <a:p>
            <a:pPr marL="120650">
              <a:lnSpc>
                <a:spcPct val="100000"/>
              </a:lnSpc>
              <a:spcBef>
                <a:spcPts val="1875"/>
              </a:spcBef>
            </a:pPr>
            <a:r>
              <a:rPr dirty="0" spc="-15"/>
              <a:t>Disadvantages</a:t>
            </a:r>
            <a:r>
              <a:rPr dirty="0" sz="1800" spc="-15"/>
              <a:t>:</a:t>
            </a:r>
            <a:endParaRPr sz="1800"/>
          </a:p>
          <a:p>
            <a:pPr marL="184785" marR="179070" indent="-172720">
              <a:lnSpc>
                <a:spcPts val="3020"/>
              </a:lnSpc>
              <a:spcBef>
                <a:spcPts val="216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pc="-15"/>
              <a:t>Legal</a:t>
            </a:r>
            <a:r>
              <a:rPr dirty="0"/>
              <a:t> </a:t>
            </a:r>
            <a:r>
              <a:rPr dirty="0" spc="-5"/>
              <a:t>issues</a:t>
            </a:r>
            <a:r>
              <a:rPr dirty="0" spc="-15"/>
              <a:t> </a:t>
            </a:r>
            <a:r>
              <a:rPr dirty="0" spc="-20"/>
              <a:t>related</a:t>
            </a:r>
            <a:r>
              <a:rPr dirty="0" spc="20"/>
              <a:t> </a:t>
            </a:r>
            <a:r>
              <a:rPr dirty="0" spc="-15"/>
              <a:t>to </a:t>
            </a:r>
            <a:r>
              <a:rPr dirty="0" spc="-620"/>
              <a:t> </a:t>
            </a:r>
            <a:r>
              <a:rPr dirty="0" spc="-5"/>
              <a:t>the </a:t>
            </a:r>
            <a:r>
              <a:rPr dirty="0" spc="-15"/>
              <a:t>written</a:t>
            </a:r>
            <a:r>
              <a:rPr dirty="0" spc="10"/>
              <a:t> </a:t>
            </a:r>
            <a:r>
              <a:rPr dirty="0" spc="-20"/>
              <a:t>record</a:t>
            </a:r>
          </a:p>
          <a:p>
            <a:pPr marL="184785" marR="813435" indent="-172720">
              <a:lnSpc>
                <a:spcPts val="3020"/>
              </a:lnSpc>
              <a:spcBef>
                <a:spcPts val="81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pc="-10"/>
              <a:t>Privacy cannot </a:t>
            </a:r>
            <a:r>
              <a:rPr dirty="0" spc="-5"/>
              <a:t>be </a:t>
            </a:r>
            <a:r>
              <a:rPr dirty="0" spc="-620"/>
              <a:t> </a:t>
            </a:r>
            <a:r>
              <a:rPr dirty="0" spc="-10"/>
              <a:t>assured</a:t>
            </a:r>
          </a:p>
          <a:p>
            <a:pPr marL="184785" marR="5080" indent="-172720">
              <a:lnSpc>
                <a:spcPts val="3030"/>
              </a:lnSpc>
              <a:spcBef>
                <a:spcPts val="80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pc="-65"/>
              <a:t>Takes</a:t>
            </a:r>
            <a:r>
              <a:rPr dirty="0" spc="5"/>
              <a:t> </a:t>
            </a:r>
            <a:r>
              <a:rPr dirty="0" spc="-5"/>
              <a:t>time</a:t>
            </a:r>
            <a:r>
              <a:rPr dirty="0"/>
              <a:t> </a:t>
            </a:r>
            <a:r>
              <a:rPr dirty="0" spc="-15"/>
              <a:t>to</a:t>
            </a:r>
            <a:r>
              <a:rPr dirty="0" spc="-5"/>
              <a:t> </a:t>
            </a:r>
            <a:r>
              <a:rPr dirty="0" spc="-20"/>
              <a:t>complete </a:t>
            </a:r>
            <a:r>
              <a:rPr dirty="0" spc="-620"/>
              <a:t> </a:t>
            </a:r>
            <a:r>
              <a:rPr dirty="0" spc="-5"/>
              <a:t>an</a:t>
            </a:r>
            <a:r>
              <a:rPr dirty="0" spc="5"/>
              <a:t> </a:t>
            </a:r>
            <a:r>
              <a:rPr dirty="0" spc="-15"/>
              <a:t>interaction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35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27119" y="684352"/>
            <a:ext cx="892175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5"/>
              <a:t>Ch</a:t>
            </a:r>
            <a:r>
              <a:rPr dirty="0" spc="-45"/>
              <a:t>a</a:t>
            </a:r>
            <a:r>
              <a:rPr dirty="0"/>
              <a:t>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9066" y="1948332"/>
            <a:ext cx="3495675" cy="3101975"/>
          </a:xfrm>
          <a:prstGeom prst="rect">
            <a:avLst/>
          </a:prstGeom>
        </p:spPr>
        <p:txBody>
          <a:bodyPr wrap="square" lIns="0" tIns="6159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84"/>
              </a:spcBef>
            </a:pPr>
            <a:r>
              <a:rPr dirty="0" sz="2800" spc="-20" b="1">
                <a:latin typeface="Calibri"/>
                <a:cs typeface="Calibri"/>
              </a:rPr>
              <a:t>Advantages:</a:t>
            </a:r>
            <a:endParaRPr sz="2800">
              <a:latin typeface="Calibri"/>
              <a:cs typeface="Calibri"/>
            </a:endParaRPr>
          </a:p>
          <a:p>
            <a:pPr marL="184785" marR="381635" indent="-172720">
              <a:lnSpc>
                <a:spcPts val="3020"/>
              </a:lnSpc>
              <a:spcBef>
                <a:spcPts val="76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Allows </a:t>
            </a:r>
            <a:r>
              <a:rPr dirty="0" sz="2800" spc="-20" b="1">
                <a:latin typeface="Calibri"/>
                <a:cs typeface="Calibri"/>
              </a:rPr>
              <a:t>for </a:t>
            </a:r>
            <a:r>
              <a:rPr dirty="0" sz="2800" spc="-10" b="1">
                <a:latin typeface="Calibri"/>
                <a:cs typeface="Calibri"/>
              </a:rPr>
              <a:t>real-time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discussion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43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Widely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accessible</a:t>
            </a:r>
            <a:endParaRPr sz="2800">
              <a:latin typeface="Calibri"/>
              <a:cs typeface="Calibri"/>
            </a:endParaRPr>
          </a:p>
          <a:p>
            <a:pPr marL="184785" marR="5080" indent="-172720">
              <a:lnSpc>
                <a:spcPts val="3030"/>
              </a:lnSpc>
              <a:spcBef>
                <a:spcPts val="844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5" b="1">
                <a:latin typeface="Calibri"/>
                <a:cs typeface="Calibri"/>
              </a:rPr>
              <a:t>Provides </a:t>
            </a:r>
            <a:r>
              <a:rPr dirty="0" sz="2800" spc="-5" b="1">
                <a:latin typeface="Calibri"/>
                <a:cs typeface="Calibri"/>
              </a:rPr>
              <a:t>a mechanism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for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information 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exchange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708652" y="1948332"/>
            <a:ext cx="3609975" cy="2717800"/>
          </a:xfrm>
          <a:prstGeom prst="rect">
            <a:avLst/>
          </a:prstGeom>
        </p:spPr>
        <p:txBody>
          <a:bodyPr wrap="square" lIns="0" tIns="6159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84"/>
              </a:spcBef>
            </a:pPr>
            <a:r>
              <a:rPr dirty="0" sz="2800" spc="-15" b="1">
                <a:latin typeface="Calibri"/>
                <a:cs typeface="Calibri"/>
              </a:rPr>
              <a:t>Disadvantages: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38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5" b="1">
                <a:latin typeface="Calibri"/>
                <a:cs typeface="Calibri"/>
              </a:rPr>
              <a:t>Moves </a:t>
            </a:r>
            <a:r>
              <a:rPr dirty="0" sz="2800" spc="-10" b="1">
                <a:latin typeface="Calibri"/>
                <a:cs typeface="Calibri"/>
              </a:rPr>
              <a:t>very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quickly</a:t>
            </a:r>
            <a:endParaRPr sz="2800">
              <a:latin typeface="Calibri"/>
              <a:cs typeface="Calibri"/>
            </a:endParaRPr>
          </a:p>
          <a:p>
            <a:pPr marL="184785" marR="700405" indent="-172720">
              <a:lnSpc>
                <a:spcPts val="3030"/>
              </a:lnSpc>
              <a:spcBef>
                <a:spcPts val="844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20" b="1">
                <a:latin typeface="Calibri"/>
                <a:cs typeface="Calibri"/>
              </a:rPr>
              <a:t>May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be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difficult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follow</a:t>
            </a:r>
            <a:endParaRPr sz="2800">
              <a:latin typeface="Calibri"/>
              <a:cs typeface="Calibri"/>
            </a:endParaRPr>
          </a:p>
          <a:p>
            <a:pPr marL="184785" marR="5080" indent="-172720">
              <a:lnSpc>
                <a:spcPts val="3020"/>
              </a:lnSpc>
              <a:spcBef>
                <a:spcPts val="80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5" b="1">
                <a:latin typeface="Calibri"/>
                <a:cs typeface="Calibri"/>
              </a:rPr>
              <a:t>Requires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everyone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 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be on </a:t>
            </a:r>
            <a:r>
              <a:rPr dirty="0" sz="2800" spc="-20" b="1">
                <a:latin typeface="Calibri"/>
                <a:cs typeface="Calibri"/>
              </a:rPr>
              <a:t>at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same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time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35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43785" y="684352"/>
            <a:ext cx="5459730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5"/>
              <a:t>Electronic</a:t>
            </a:r>
            <a:r>
              <a:rPr dirty="0" spc="-15"/>
              <a:t> </a:t>
            </a:r>
            <a:r>
              <a:rPr dirty="0" spc="-5"/>
              <a:t>Discussion</a:t>
            </a:r>
            <a:r>
              <a:rPr dirty="0" spc="-10"/>
              <a:t> </a:t>
            </a:r>
            <a:r>
              <a:rPr dirty="0" spc="-15"/>
              <a:t>Groups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9066" y="1948332"/>
            <a:ext cx="3600450" cy="2717800"/>
          </a:xfrm>
          <a:prstGeom prst="rect">
            <a:avLst/>
          </a:prstGeom>
        </p:spPr>
        <p:txBody>
          <a:bodyPr wrap="square" lIns="0" tIns="6159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84"/>
              </a:spcBef>
            </a:pPr>
            <a:r>
              <a:rPr dirty="0" sz="2800" spc="-15" b="1">
                <a:latin typeface="Calibri"/>
                <a:cs typeface="Calibri"/>
              </a:rPr>
              <a:t>Advantages</a:t>
            </a:r>
            <a:r>
              <a:rPr dirty="0" sz="1800" spc="-15" b="1">
                <a:latin typeface="Calibri"/>
                <a:cs typeface="Calibri"/>
              </a:rPr>
              <a:t>:</a:t>
            </a:r>
            <a:endParaRPr sz="1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38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Means</a:t>
            </a:r>
            <a:r>
              <a:rPr dirty="0" sz="2800" spc="-5" b="1">
                <a:latin typeface="Calibri"/>
                <a:cs typeface="Calibri"/>
              </a:rPr>
              <a:t> of</a:t>
            </a:r>
            <a:r>
              <a:rPr dirty="0" sz="2800" spc="-10" b="1">
                <a:latin typeface="Calibri"/>
                <a:cs typeface="Calibri"/>
              </a:rPr>
              <a:t> networking</a:t>
            </a:r>
            <a:endParaRPr sz="2800">
              <a:latin typeface="Calibri"/>
              <a:cs typeface="Calibri"/>
            </a:endParaRPr>
          </a:p>
          <a:p>
            <a:pPr marL="184785" marR="5080" indent="-172720">
              <a:lnSpc>
                <a:spcPts val="3030"/>
              </a:lnSpc>
              <a:spcBef>
                <a:spcPts val="844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30" b="1">
                <a:latin typeface="Calibri"/>
                <a:cs typeface="Calibri"/>
              </a:rPr>
              <a:t>Vehicle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for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information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exchange</a:t>
            </a:r>
            <a:endParaRPr sz="2800">
              <a:latin typeface="Calibri"/>
              <a:cs typeface="Calibri"/>
            </a:endParaRPr>
          </a:p>
          <a:p>
            <a:pPr marL="184785" marR="19050" indent="-172720">
              <a:lnSpc>
                <a:spcPts val="3020"/>
              </a:lnSpc>
              <a:spcBef>
                <a:spcPts val="80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Can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be used</a:t>
            </a:r>
            <a:r>
              <a:rPr dirty="0" sz="2800" spc="-15" b="1">
                <a:latin typeface="Calibri"/>
                <a:cs typeface="Calibri"/>
              </a:rPr>
              <a:t> to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provide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on-line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support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861052" y="1783232"/>
            <a:ext cx="1831339" cy="2114550"/>
          </a:xfrm>
          <a:prstGeom prst="rect">
            <a:avLst/>
          </a:prstGeom>
        </p:spPr>
        <p:txBody>
          <a:bodyPr wrap="square" lIns="0" tIns="144145" rIns="0" bIns="0" rtlCol="0" vert="horz">
            <a:spAutoFit/>
          </a:bodyPr>
          <a:lstStyle/>
          <a:p>
            <a:pPr marL="31750">
              <a:lnSpc>
                <a:spcPct val="100000"/>
              </a:lnSpc>
              <a:spcBef>
                <a:spcPts val="1135"/>
              </a:spcBef>
            </a:pPr>
            <a:r>
              <a:rPr dirty="0" sz="2800" spc="-15" b="1">
                <a:latin typeface="Calibri"/>
                <a:cs typeface="Calibri"/>
              </a:rPr>
              <a:t>Advantages</a:t>
            </a:r>
            <a:r>
              <a:rPr dirty="0" sz="1800" spc="-15" b="1">
                <a:latin typeface="Calibri"/>
                <a:cs typeface="Calibri"/>
              </a:rPr>
              <a:t>:</a:t>
            </a:r>
            <a:endParaRPr sz="1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103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25" b="1">
                <a:latin typeface="Calibri"/>
                <a:cs typeface="Calibri"/>
              </a:rPr>
              <a:t>Easy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use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47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Low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cost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47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Anonymity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35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79982" y="647446"/>
            <a:ext cx="678116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Inclusion</a:t>
            </a:r>
            <a:r>
              <a:rPr dirty="0" spc="-5"/>
              <a:t> </a:t>
            </a:r>
            <a:r>
              <a:rPr dirty="0"/>
              <a:t>of</a:t>
            </a:r>
            <a:r>
              <a:rPr dirty="0" spc="-30"/>
              <a:t> </a:t>
            </a:r>
            <a:r>
              <a:rPr dirty="0"/>
              <a:t>people </a:t>
            </a:r>
            <a:r>
              <a:rPr dirty="0" spc="-5"/>
              <a:t>with</a:t>
            </a:r>
            <a:r>
              <a:rPr dirty="0" spc="-30"/>
              <a:t> </a:t>
            </a:r>
            <a:r>
              <a:rPr dirty="0"/>
              <a:t>Disabilities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64540" y="1660677"/>
            <a:ext cx="2941320" cy="148463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84785" indent="-172720">
              <a:lnSpc>
                <a:spcPct val="100000"/>
              </a:lnSpc>
              <a:spcBef>
                <a:spcPts val="56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40" b="1">
                <a:latin typeface="Calibri"/>
                <a:cs typeface="Calibri"/>
              </a:rPr>
              <a:t>Web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page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design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47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Software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selection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47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Adaptive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devices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35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62350" y="723646"/>
            <a:ext cx="202057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5"/>
              <a:t>E-Learning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64540" y="1770923"/>
            <a:ext cx="6583680" cy="1636395"/>
          </a:xfrm>
          <a:prstGeom prst="rect">
            <a:avLst/>
          </a:prstGeom>
        </p:spPr>
        <p:txBody>
          <a:bodyPr wrap="square" lIns="0" tIns="96520" rIns="0" bIns="0" rtlCol="0" vert="horz">
            <a:spAutoFit/>
          </a:bodyPr>
          <a:lstStyle/>
          <a:p>
            <a:pPr marL="184785" indent="-172720">
              <a:lnSpc>
                <a:spcPct val="100000"/>
              </a:lnSpc>
              <a:spcBef>
                <a:spcPts val="76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3600" spc="-10">
                <a:latin typeface="Calibri"/>
                <a:cs typeface="Calibri"/>
              </a:rPr>
              <a:t>“</a:t>
            </a:r>
            <a:r>
              <a:rPr dirty="0" sz="2800" spc="-10" b="1">
                <a:latin typeface="Calibri"/>
                <a:cs typeface="Calibri"/>
              </a:rPr>
              <a:t>Just-in-time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training”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509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35" b="1">
                <a:latin typeface="Calibri"/>
                <a:cs typeface="Calibri"/>
              </a:rPr>
              <a:t>“Anytime.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.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.anywhere”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47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Designed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for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convenience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functionality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35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100"/>
              </a:spcBef>
            </a:pPr>
            <a:r>
              <a:rPr dirty="0"/>
              <a:t>Summa</a:t>
            </a:r>
            <a:r>
              <a:rPr dirty="0" spc="15"/>
              <a:t>r</a:t>
            </a:r>
            <a:r>
              <a:rPr dirty="0"/>
              <a:t>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64540" y="1492123"/>
            <a:ext cx="7530465" cy="2576830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84785" marR="1299845" indent="-172720">
              <a:lnSpc>
                <a:spcPts val="3020"/>
              </a:lnSpc>
              <a:spcBef>
                <a:spcPts val="48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35" b="1">
                <a:latin typeface="Calibri"/>
                <a:cs typeface="Calibri"/>
              </a:rPr>
              <a:t>Technology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powerful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tool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enhance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learning.</a:t>
            </a:r>
            <a:endParaRPr sz="2800">
              <a:latin typeface="Calibri"/>
              <a:cs typeface="Calibri"/>
            </a:endParaRPr>
          </a:p>
          <a:p>
            <a:pPr marL="184785" marR="5080" indent="-172720">
              <a:lnSpc>
                <a:spcPts val="3030"/>
              </a:lnSpc>
              <a:spcBef>
                <a:spcPts val="80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40" b="1">
                <a:latin typeface="Calibri"/>
                <a:cs typeface="Calibri"/>
              </a:rPr>
              <a:t>However,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technology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means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end,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not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end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itself.</a:t>
            </a:r>
            <a:endParaRPr sz="2800">
              <a:latin typeface="Calibri"/>
              <a:cs typeface="Calibri"/>
            </a:endParaRPr>
          </a:p>
          <a:p>
            <a:pPr marL="184785" marR="420370" indent="-172720">
              <a:lnSpc>
                <a:spcPts val="3020"/>
              </a:lnSpc>
              <a:spcBef>
                <a:spcPts val="80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It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must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be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used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with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thought,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careful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planning,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 </a:t>
            </a:r>
            <a:r>
              <a:rPr dirty="0" sz="2800" spc="-10" b="1">
                <a:latin typeface="Calibri"/>
                <a:cs typeface="Calibri"/>
              </a:rPr>
              <a:t>thorough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evaluation.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88340" y="1574418"/>
            <a:ext cx="7884795" cy="402209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 spc="-5" b="1">
                <a:latin typeface="Calibri"/>
                <a:cs typeface="Calibri"/>
              </a:rPr>
              <a:t>On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completion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this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discussion,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you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will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able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to: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350">
              <a:latin typeface="Calibri"/>
              <a:cs typeface="Calibri"/>
            </a:endParaRPr>
          </a:p>
          <a:p>
            <a:pPr marL="184785" marR="459740" indent="-172720">
              <a:lnSpc>
                <a:spcPct val="150000"/>
              </a:lnSpc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Identify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impact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technology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on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teacher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learners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education.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168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Discuss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general</a:t>
            </a:r>
            <a:r>
              <a:rPr dirty="0" sz="2800" spc="4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health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information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websites.</a:t>
            </a:r>
            <a:endParaRPr sz="2800">
              <a:latin typeface="Calibri"/>
              <a:cs typeface="Calibri"/>
            </a:endParaRPr>
          </a:p>
          <a:p>
            <a:pPr marL="184785" marR="5080" indent="-172720">
              <a:lnSpc>
                <a:spcPts val="5040"/>
              </a:lnSpc>
              <a:spcBef>
                <a:spcPts val="25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Compare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between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advantages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disadvantages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Internet-based</a:t>
            </a:r>
            <a:r>
              <a:rPr dirty="0" sz="2800" spc="5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Communication.</a:t>
            </a:r>
            <a:endParaRPr sz="28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374904" y="536448"/>
            <a:ext cx="6565900" cy="927100"/>
            <a:chOff x="374904" y="536448"/>
            <a:chExt cx="6565900" cy="927100"/>
          </a:xfrm>
        </p:grpSpPr>
        <p:sp>
          <p:nvSpPr>
            <p:cNvPr id="4" name="object 4"/>
            <p:cNvSpPr/>
            <p:nvPr/>
          </p:nvSpPr>
          <p:spPr>
            <a:xfrm>
              <a:off x="381000" y="542544"/>
              <a:ext cx="6553200" cy="914400"/>
            </a:xfrm>
            <a:custGeom>
              <a:avLst/>
              <a:gdLst/>
              <a:ahLst/>
              <a:cxnLst/>
              <a:rect l="l" t="t" r="r" b="b"/>
              <a:pathLst>
                <a:path w="6553200" h="914400">
                  <a:moveTo>
                    <a:pt x="6400800" y="0"/>
                  </a:moveTo>
                  <a:lnTo>
                    <a:pt x="152400" y="0"/>
                  </a:lnTo>
                  <a:lnTo>
                    <a:pt x="104231" y="7766"/>
                  </a:lnTo>
                  <a:lnTo>
                    <a:pt x="62396" y="29394"/>
                  </a:lnTo>
                  <a:lnTo>
                    <a:pt x="29405" y="62380"/>
                  </a:lnTo>
                  <a:lnTo>
                    <a:pt x="7769" y="104217"/>
                  </a:lnTo>
                  <a:lnTo>
                    <a:pt x="0" y="152400"/>
                  </a:lnTo>
                  <a:lnTo>
                    <a:pt x="0" y="762000"/>
                  </a:lnTo>
                  <a:lnTo>
                    <a:pt x="7769" y="810182"/>
                  </a:lnTo>
                  <a:lnTo>
                    <a:pt x="29405" y="852019"/>
                  </a:lnTo>
                  <a:lnTo>
                    <a:pt x="62396" y="885005"/>
                  </a:lnTo>
                  <a:lnTo>
                    <a:pt x="104231" y="906633"/>
                  </a:lnTo>
                  <a:lnTo>
                    <a:pt x="152400" y="914400"/>
                  </a:lnTo>
                  <a:lnTo>
                    <a:pt x="6400800" y="914400"/>
                  </a:lnTo>
                  <a:lnTo>
                    <a:pt x="6448982" y="906633"/>
                  </a:lnTo>
                  <a:lnTo>
                    <a:pt x="6490819" y="885005"/>
                  </a:lnTo>
                  <a:lnTo>
                    <a:pt x="6523805" y="852019"/>
                  </a:lnTo>
                  <a:lnTo>
                    <a:pt x="6545433" y="810182"/>
                  </a:lnTo>
                  <a:lnTo>
                    <a:pt x="6553200" y="762000"/>
                  </a:lnTo>
                  <a:lnTo>
                    <a:pt x="6553200" y="152400"/>
                  </a:lnTo>
                  <a:lnTo>
                    <a:pt x="6545433" y="104217"/>
                  </a:lnTo>
                  <a:lnTo>
                    <a:pt x="6523805" y="62380"/>
                  </a:lnTo>
                  <a:lnTo>
                    <a:pt x="6490819" y="29394"/>
                  </a:lnTo>
                  <a:lnTo>
                    <a:pt x="6448982" y="7766"/>
                  </a:lnTo>
                  <a:lnTo>
                    <a:pt x="6400800" y="0"/>
                  </a:lnTo>
                  <a:close/>
                </a:path>
              </a:pathLst>
            </a:custGeom>
            <a:solidFill>
              <a:srgbClr val="BCD6E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381000" y="542544"/>
              <a:ext cx="6553200" cy="914400"/>
            </a:xfrm>
            <a:custGeom>
              <a:avLst/>
              <a:gdLst/>
              <a:ahLst/>
              <a:cxnLst/>
              <a:rect l="l" t="t" r="r" b="b"/>
              <a:pathLst>
                <a:path w="6553200" h="914400">
                  <a:moveTo>
                    <a:pt x="0" y="152400"/>
                  </a:moveTo>
                  <a:lnTo>
                    <a:pt x="7769" y="104217"/>
                  </a:lnTo>
                  <a:lnTo>
                    <a:pt x="29405" y="62380"/>
                  </a:lnTo>
                  <a:lnTo>
                    <a:pt x="62396" y="29394"/>
                  </a:lnTo>
                  <a:lnTo>
                    <a:pt x="104231" y="7766"/>
                  </a:lnTo>
                  <a:lnTo>
                    <a:pt x="152400" y="0"/>
                  </a:lnTo>
                  <a:lnTo>
                    <a:pt x="6400800" y="0"/>
                  </a:lnTo>
                  <a:lnTo>
                    <a:pt x="6448982" y="7766"/>
                  </a:lnTo>
                  <a:lnTo>
                    <a:pt x="6490819" y="29394"/>
                  </a:lnTo>
                  <a:lnTo>
                    <a:pt x="6523805" y="62380"/>
                  </a:lnTo>
                  <a:lnTo>
                    <a:pt x="6545433" y="104217"/>
                  </a:lnTo>
                  <a:lnTo>
                    <a:pt x="6553200" y="152400"/>
                  </a:lnTo>
                  <a:lnTo>
                    <a:pt x="6553200" y="762000"/>
                  </a:lnTo>
                  <a:lnTo>
                    <a:pt x="6545433" y="810182"/>
                  </a:lnTo>
                  <a:lnTo>
                    <a:pt x="6523805" y="852019"/>
                  </a:lnTo>
                  <a:lnTo>
                    <a:pt x="6490819" y="885005"/>
                  </a:lnTo>
                  <a:lnTo>
                    <a:pt x="6448982" y="906633"/>
                  </a:lnTo>
                  <a:lnTo>
                    <a:pt x="6400800" y="914400"/>
                  </a:lnTo>
                  <a:lnTo>
                    <a:pt x="152400" y="914400"/>
                  </a:lnTo>
                  <a:lnTo>
                    <a:pt x="104231" y="906633"/>
                  </a:lnTo>
                  <a:lnTo>
                    <a:pt x="62396" y="885005"/>
                  </a:lnTo>
                  <a:lnTo>
                    <a:pt x="29405" y="852019"/>
                  </a:lnTo>
                  <a:lnTo>
                    <a:pt x="7769" y="810182"/>
                  </a:lnTo>
                  <a:lnTo>
                    <a:pt x="0" y="762000"/>
                  </a:lnTo>
                  <a:lnTo>
                    <a:pt x="0" y="152400"/>
                  </a:lnTo>
                  <a:close/>
                </a:path>
              </a:pathLst>
            </a:custGeom>
            <a:ln w="12192">
              <a:solidFill>
                <a:srgbClr val="F8CAAC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504545" y="717626"/>
            <a:ext cx="3335020" cy="51435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200"/>
              <a:t>Learning</a:t>
            </a:r>
            <a:r>
              <a:rPr dirty="0" sz="3200" spc="-110"/>
              <a:t> </a:t>
            </a:r>
            <a:r>
              <a:rPr dirty="0" sz="3200" spc="-5"/>
              <a:t>Objectives</a:t>
            </a:r>
            <a:endParaRPr sz="3200"/>
          </a:p>
        </p:txBody>
      </p:sp>
      <p:sp>
        <p:nvSpPr>
          <p:cNvPr id="7" name="object 7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635">
              <a:lnSpc>
                <a:spcPts val="1655"/>
              </a:lnSpc>
            </a:pPr>
            <a:fld id="{81D60167-4931-47E6-BA6A-407CBD079E47}" type="slidenum">
              <a:rPr dirty="0"/>
              <a:t>3</a:t>
            </a:fld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635">
              <a:lnSpc>
                <a:spcPts val="1655"/>
              </a:lnSpc>
            </a:pPr>
            <a:fld id="{81D60167-4931-47E6-BA6A-407CBD079E47}" type="slidenum">
              <a:rPr dirty="0"/>
              <a:t>3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82392" y="723646"/>
            <a:ext cx="392874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5"/>
              <a:t>The</a:t>
            </a:r>
            <a:r>
              <a:rPr dirty="0" spc="-30"/>
              <a:t> </a:t>
            </a:r>
            <a:r>
              <a:rPr dirty="0" spc="-10"/>
              <a:t>Information</a:t>
            </a:r>
            <a:r>
              <a:rPr dirty="0" spc="-5"/>
              <a:t> </a:t>
            </a:r>
            <a:r>
              <a:rPr dirty="0" spc="-15"/>
              <a:t>Age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7542" y="1793189"/>
            <a:ext cx="5344160" cy="190944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 spc="-5" b="1">
                <a:latin typeface="Calibri"/>
                <a:cs typeface="Calibri"/>
              </a:rPr>
              <a:t>A period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 </a:t>
            </a:r>
            <a:r>
              <a:rPr dirty="0" sz="2800" spc="-10" b="1">
                <a:latin typeface="Calibri"/>
                <a:cs typeface="Calibri"/>
              </a:rPr>
              <a:t>history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characterized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by: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35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Growth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technology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45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Information </a:t>
            </a:r>
            <a:r>
              <a:rPr dirty="0" sz="2800" spc="-15" b="1">
                <a:latin typeface="Calibri"/>
                <a:cs typeface="Calibri"/>
              </a:rPr>
              <a:t>explosion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635">
              <a:lnSpc>
                <a:spcPts val="1655"/>
              </a:lnSpc>
            </a:pPr>
            <a:fld id="{81D60167-4931-47E6-BA6A-407CBD079E47}" type="slidenum">
              <a:rPr dirty="0"/>
              <a:t>3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11882" y="684352"/>
            <a:ext cx="3923665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5"/>
              <a:t>The</a:t>
            </a:r>
            <a:r>
              <a:rPr dirty="0" spc="-20"/>
              <a:t> </a:t>
            </a:r>
            <a:r>
              <a:rPr dirty="0" spc="-15"/>
              <a:t>Information</a:t>
            </a:r>
            <a:r>
              <a:rPr dirty="0"/>
              <a:t> </a:t>
            </a:r>
            <a:r>
              <a:rPr dirty="0" spc="-15"/>
              <a:t>Age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97891" y="1741119"/>
            <a:ext cx="3878579" cy="2753360"/>
          </a:xfrm>
          <a:prstGeom prst="rect">
            <a:avLst/>
          </a:prstGeom>
        </p:spPr>
        <p:txBody>
          <a:bodyPr wrap="square" lIns="0" tIns="60325" rIns="0" bIns="0" rtlCol="0" vert="horz">
            <a:spAutoFit/>
          </a:bodyPr>
          <a:lstStyle/>
          <a:p>
            <a:pPr marL="21590" marR="383540">
              <a:lnSpc>
                <a:spcPts val="3030"/>
              </a:lnSpc>
              <a:spcBef>
                <a:spcPts val="475"/>
              </a:spcBef>
            </a:pPr>
            <a:r>
              <a:rPr dirty="0" sz="2800" spc="-5" b="1">
                <a:latin typeface="Calibri"/>
                <a:cs typeface="Calibri"/>
              </a:rPr>
              <a:t>Impact on</a:t>
            </a:r>
            <a:r>
              <a:rPr dirty="0" sz="2800" spc="-15" b="1">
                <a:latin typeface="Calibri"/>
                <a:cs typeface="Calibri"/>
              </a:rPr>
              <a:t> teachers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learners</a:t>
            </a:r>
            <a:endParaRPr sz="2800">
              <a:latin typeface="Calibri"/>
              <a:cs typeface="Calibri"/>
            </a:endParaRPr>
          </a:p>
          <a:p>
            <a:pPr marL="184785" marR="310515" indent="-172720">
              <a:lnSpc>
                <a:spcPts val="3020"/>
              </a:lnSpc>
              <a:spcBef>
                <a:spcPts val="218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Learning has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become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shared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responsibility.</a:t>
            </a:r>
            <a:endParaRPr sz="2800">
              <a:latin typeface="Calibri"/>
              <a:cs typeface="Calibri"/>
            </a:endParaRPr>
          </a:p>
          <a:p>
            <a:pPr marL="184785" marR="5080" indent="-172720">
              <a:lnSpc>
                <a:spcPts val="3030"/>
              </a:lnSpc>
              <a:spcBef>
                <a:spcPts val="80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40" b="1">
                <a:latin typeface="Calibri"/>
                <a:cs typeface="Calibri"/>
              </a:rPr>
              <a:t>Teacher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has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taken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on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role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35" b="1">
                <a:latin typeface="Calibri"/>
                <a:cs typeface="Calibri"/>
              </a:rPr>
              <a:t>facilitator.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705603" y="1710308"/>
            <a:ext cx="3590290" cy="355409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66370">
              <a:lnSpc>
                <a:spcPct val="100000"/>
              </a:lnSpc>
              <a:spcBef>
                <a:spcPts val="95"/>
              </a:spcBef>
            </a:pPr>
            <a:r>
              <a:rPr dirty="0" sz="2800" spc="-5" b="1">
                <a:latin typeface="Calibri"/>
                <a:cs typeface="Calibri"/>
              </a:rPr>
              <a:t>Impact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on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education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3850">
              <a:latin typeface="Calibri"/>
              <a:cs typeface="Calibri"/>
            </a:endParaRPr>
          </a:p>
          <a:p>
            <a:pPr marL="184785" marR="185420" indent="-172720">
              <a:lnSpc>
                <a:spcPts val="3030"/>
              </a:lnSpc>
              <a:buFont typeface="Arial MT"/>
              <a:buChar char="•"/>
              <a:tabLst>
                <a:tab pos="185420" algn="l"/>
              </a:tabLst>
            </a:pPr>
            <a:r>
              <a:rPr dirty="0" sz="2800" spc="-20" b="1">
                <a:latin typeface="Calibri"/>
                <a:cs typeface="Calibri"/>
              </a:rPr>
              <a:t>Greater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access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 </a:t>
            </a:r>
            <a:r>
              <a:rPr dirty="0" sz="2800" spc="-10" b="1">
                <a:latin typeface="Calibri"/>
                <a:cs typeface="Calibri"/>
              </a:rPr>
              <a:t> educational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programs</a:t>
            </a:r>
            <a:endParaRPr sz="2800">
              <a:latin typeface="Calibri"/>
              <a:cs typeface="Calibri"/>
            </a:endParaRPr>
          </a:p>
          <a:p>
            <a:pPr marL="184785" marR="5080" indent="-172720">
              <a:lnSpc>
                <a:spcPts val="3020"/>
              </a:lnSpc>
              <a:spcBef>
                <a:spcPts val="80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Access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world-wide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audience</a:t>
            </a:r>
            <a:endParaRPr sz="2800">
              <a:latin typeface="Calibri"/>
              <a:cs typeface="Calibri"/>
            </a:endParaRPr>
          </a:p>
          <a:p>
            <a:pPr marL="184785" marR="530225" indent="-172720">
              <a:lnSpc>
                <a:spcPts val="3020"/>
              </a:lnSpc>
              <a:spcBef>
                <a:spcPts val="81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20" b="1">
                <a:latin typeface="Calibri"/>
                <a:cs typeface="Calibri"/>
              </a:rPr>
              <a:t>Interactive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learning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opportunities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86508" y="418846"/>
            <a:ext cx="557784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On-line</a:t>
            </a:r>
            <a:r>
              <a:rPr dirty="0" spc="-40"/>
              <a:t> </a:t>
            </a:r>
            <a:r>
              <a:rPr dirty="0" spc="-5"/>
              <a:t>Healthcare</a:t>
            </a:r>
            <a:r>
              <a:rPr dirty="0" spc="-45"/>
              <a:t> </a:t>
            </a:r>
            <a:r>
              <a:rPr dirty="0" spc="-10"/>
              <a:t>Education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272415" rIns="0" bIns="0" rtlCol="0" vert="horz">
            <a:spAutoFit/>
          </a:bodyPr>
          <a:lstStyle/>
          <a:p>
            <a:pPr marL="635000" indent="-419734">
              <a:lnSpc>
                <a:spcPct val="100000"/>
              </a:lnSpc>
              <a:spcBef>
                <a:spcPts val="2145"/>
              </a:spcBef>
              <a:buSzPct val="65625"/>
              <a:buFont typeface="Wingdings"/>
              <a:buChar char=""/>
              <a:tabLst>
                <a:tab pos="635000" algn="l"/>
                <a:tab pos="635635" algn="l"/>
              </a:tabLst>
            </a:pPr>
            <a:r>
              <a:rPr dirty="0" spc="-25"/>
              <a:t>World</a:t>
            </a:r>
            <a:r>
              <a:rPr dirty="0" spc="-45"/>
              <a:t> </a:t>
            </a:r>
            <a:r>
              <a:rPr dirty="0" spc="-5"/>
              <a:t>Wide</a:t>
            </a:r>
            <a:r>
              <a:rPr dirty="0" spc="-15"/>
              <a:t> </a:t>
            </a:r>
            <a:r>
              <a:rPr dirty="0" spc="-40"/>
              <a:t>Web</a:t>
            </a:r>
            <a:r>
              <a:rPr dirty="0" spc="-25"/>
              <a:t> </a:t>
            </a:r>
            <a:r>
              <a:rPr dirty="0"/>
              <a:t>(WWW):</a:t>
            </a:r>
          </a:p>
          <a:p>
            <a:pPr marL="387985" indent="-172720">
              <a:lnSpc>
                <a:spcPct val="100000"/>
              </a:lnSpc>
              <a:spcBef>
                <a:spcPts val="1780"/>
              </a:spcBef>
              <a:buFont typeface="Arial MT"/>
              <a:buChar char="•"/>
              <a:tabLst>
                <a:tab pos="388620" algn="l"/>
              </a:tabLst>
            </a:pPr>
            <a:r>
              <a:rPr dirty="0" sz="2800" spc="-25"/>
              <a:t>It’s</a:t>
            </a:r>
            <a:r>
              <a:rPr dirty="0" sz="2800"/>
              <a:t> </a:t>
            </a:r>
            <a:r>
              <a:rPr dirty="0" sz="2800" spc="-5"/>
              <a:t>a</a:t>
            </a:r>
            <a:r>
              <a:rPr dirty="0" sz="2800" spc="5"/>
              <a:t> </a:t>
            </a:r>
            <a:r>
              <a:rPr dirty="0" sz="2800" spc="-15"/>
              <a:t>display</a:t>
            </a:r>
            <a:r>
              <a:rPr dirty="0" sz="2800"/>
              <a:t> </a:t>
            </a:r>
            <a:r>
              <a:rPr dirty="0" sz="2800" spc="-10"/>
              <a:t>information</a:t>
            </a:r>
            <a:r>
              <a:rPr dirty="0" sz="2800" spc="5"/>
              <a:t> </a:t>
            </a:r>
            <a:r>
              <a:rPr dirty="0" sz="2800" spc="-5"/>
              <a:t>on </a:t>
            </a:r>
            <a:r>
              <a:rPr dirty="0" sz="2800" spc="-15"/>
              <a:t>pages</a:t>
            </a:r>
            <a:endParaRPr sz="2800"/>
          </a:p>
          <a:p>
            <a:pPr marL="387985" indent="-172720">
              <a:lnSpc>
                <a:spcPct val="100000"/>
              </a:lnSpc>
              <a:spcBef>
                <a:spcPts val="1685"/>
              </a:spcBef>
              <a:buFont typeface="Arial MT"/>
              <a:buChar char="•"/>
              <a:tabLst>
                <a:tab pos="388620" algn="l"/>
              </a:tabLst>
            </a:pPr>
            <a:r>
              <a:rPr dirty="0" sz="2800"/>
              <a:t>“Virtual Space”</a:t>
            </a:r>
            <a:r>
              <a:rPr dirty="0" sz="2800" spc="5"/>
              <a:t> </a:t>
            </a:r>
            <a:r>
              <a:rPr dirty="0" sz="2800" spc="-20"/>
              <a:t>for </a:t>
            </a:r>
            <a:r>
              <a:rPr dirty="0" sz="2800" spc="-10"/>
              <a:t>information</a:t>
            </a:r>
            <a:endParaRPr sz="2800"/>
          </a:p>
          <a:p>
            <a:pPr marL="387985" indent="-17272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388620" algn="l"/>
              </a:tabLst>
            </a:pPr>
            <a:r>
              <a:rPr dirty="0" sz="2800" spc="-15"/>
              <a:t>More</a:t>
            </a:r>
            <a:r>
              <a:rPr dirty="0" sz="2800" spc="5"/>
              <a:t> </a:t>
            </a:r>
            <a:r>
              <a:rPr dirty="0" sz="2800" spc="-5"/>
              <a:t>than</a:t>
            </a:r>
            <a:r>
              <a:rPr dirty="0" sz="2800" spc="10"/>
              <a:t> </a:t>
            </a:r>
            <a:r>
              <a:rPr dirty="0" sz="2800" spc="-5"/>
              <a:t>1</a:t>
            </a:r>
            <a:r>
              <a:rPr dirty="0" sz="2800" spc="5"/>
              <a:t> </a:t>
            </a:r>
            <a:r>
              <a:rPr dirty="0" sz="2800" spc="-5"/>
              <a:t>billion</a:t>
            </a:r>
            <a:r>
              <a:rPr dirty="0" sz="2800"/>
              <a:t> </a:t>
            </a:r>
            <a:r>
              <a:rPr dirty="0" sz="2800" spc="-40"/>
              <a:t>Web</a:t>
            </a:r>
            <a:r>
              <a:rPr dirty="0" sz="2800" spc="5"/>
              <a:t> </a:t>
            </a:r>
            <a:r>
              <a:rPr dirty="0" sz="2800" spc="-10"/>
              <a:t>pages</a:t>
            </a:r>
            <a:endParaRPr sz="2800"/>
          </a:p>
          <a:p>
            <a:pPr marL="387985" indent="-17272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388620" algn="l"/>
              </a:tabLst>
            </a:pPr>
            <a:r>
              <a:rPr dirty="0" sz="2800" spc="-65"/>
              <a:t>Text,</a:t>
            </a:r>
            <a:r>
              <a:rPr dirty="0" sz="2800" spc="25"/>
              <a:t> </a:t>
            </a:r>
            <a:r>
              <a:rPr dirty="0" sz="2800" spc="-10"/>
              <a:t>graphics,</a:t>
            </a:r>
            <a:r>
              <a:rPr dirty="0" sz="2800" spc="5"/>
              <a:t> </a:t>
            </a:r>
            <a:r>
              <a:rPr dirty="0" sz="2800" spc="-15"/>
              <a:t>audio,</a:t>
            </a:r>
            <a:r>
              <a:rPr dirty="0" sz="2800"/>
              <a:t> </a:t>
            </a:r>
            <a:r>
              <a:rPr dirty="0" sz="2800" spc="-5"/>
              <a:t>and</a:t>
            </a:r>
            <a:r>
              <a:rPr dirty="0" sz="2800"/>
              <a:t> </a:t>
            </a:r>
            <a:r>
              <a:rPr dirty="0" sz="2800" spc="-10"/>
              <a:t>video</a:t>
            </a:r>
            <a:endParaRPr sz="2800"/>
          </a:p>
          <a:p>
            <a:pPr marL="387985" marR="5080" indent="-172720">
              <a:lnSpc>
                <a:spcPct val="146400"/>
              </a:lnSpc>
              <a:spcBef>
                <a:spcPts val="40"/>
              </a:spcBef>
              <a:buSzPct val="87500"/>
              <a:buFont typeface="Wingdings"/>
              <a:buChar char=""/>
              <a:tabLst>
                <a:tab pos="775335" algn="l"/>
                <a:tab pos="775970" algn="l"/>
              </a:tabLst>
            </a:pPr>
            <a:r>
              <a:rPr dirty="0" spc="-15"/>
              <a:t>Internet:</a:t>
            </a:r>
            <a:r>
              <a:rPr dirty="0" spc="-95"/>
              <a:t> </a:t>
            </a:r>
            <a:r>
              <a:rPr dirty="0" sz="2800" spc="-10"/>
              <a:t>Huge</a:t>
            </a:r>
            <a:r>
              <a:rPr dirty="0" sz="2800" spc="5"/>
              <a:t> </a:t>
            </a:r>
            <a:r>
              <a:rPr dirty="0" sz="2800" spc="-10"/>
              <a:t>global</a:t>
            </a:r>
            <a:r>
              <a:rPr dirty="0" sz="2800" spc="20"/>
              <a:t> </a:t>
            </a:r>
            <a:r>
              <a:rPr dirty="0" sz="2800" spc="-10"/>
              <a:t>network</a:t>
            </a:r>
            <a:r>
              <a:rPr dirty="0" sz="2800" spc="20"/>
              <a:t> </a:t>
            </a:r>
            <a:r>
              <a:rPr dirty="0" sz="2800" spc="-5"/>
              <a:t>of</a:t>
            </a:r>
            <a:r>
              <a:rPr dirty="0" sz="2800"/>
              <a:t> </a:t>
            </a:r>
            <a:r>
              <a:rPr dirty="0" sz="2800" spc="-15"/>
              <a:t>computers </a:t>
            </a:r>
            <a:r>
              <a:rPr dirty="0" sz="2800" spc="-10"/>
              <a:t> </a:t>
            </a:r>
            <a:r>
              <a:rPr dirty="0" sz="2800" spc="-5"/>
              <a:t>allow</a:t>
            </a:r>
            <a:r>
              <a:rPr dirty="0" sz="2800" spc="5"/>
              <a:t> </a:t>
            </a:r>
            <a:r>
              <a:rPr dirty="0" sz="2800" spc="-15"/>
              <a:t>to</a:t>
            </a:r>
            <a:r>
              <a:rPr dirty="0" sz="2800" spc="-5"/>
              <a:t> </a:t>
            </a:r>
            <a:r>
              <a:rPr dirty="0" sz="2800" spc="-20"/>
              <a:t>transfer</a:t>
            </a:r>
            <a:r>
              <a:rPr dirty="0" sz="2800" spc="10"/>
              <a:t> </a:t>
            </a:r>
            <a:r>
              <a:rPr dirty="0" sz="2800" spc="-10"/>
              <a:t>information</a:t>
            </a:r>
            <a:r>
              <a:rPr dirty="0" sz="2800" spc="-5"/>
              <a:t> </a:t>
            </a:r>
            <a:r>
              <a:rPr dirty="0" sz="2800" spc="-10"/>
              <a:t>from</a:t>
            </a:r>
            <a:r>
              <a:rPr dirty="0" sz="2800" spc="5"/>
              <a:t> </a:t>
            </a:r>
            <a:r>
              <a:rPr dirty="0" sz="2800" spc="-5"/>
              <a:t>one </a:t>
            </a:r>
            <a:r>
              <a:rPr dirty="0" sz="2800" spc="-10"/>
              <a:t>computer</a:t>
            </a:r>
            <a:r>
              <a:rPr dirty="0" sz="2800" spc="5"/>
              <a:t> </a:t>
            </a:r>
            <a:r>
              <a:rPr dirty="0" sz="2800" spc="-15"/>
              <a:t>to</a:t>
            </a:r>
            <a:endParaRPr sz="2800"/>
          </a:p>
        </p:txBody>
      </p:sp>
      <p:sp>
        <p:nvSpPr>
          <p:cNvPr id="4" name="object 4"/>
          <p:cNvSpPr txBox="1"/>
          <p:nvPr/>
        </p:nvSpPr>
        <p:spPr>
          <a:xfrm>
            <a:off x="937056" y="6118047"/>
            <a:ext cx="1265555" cy="4521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 spc="-5" b="1">
                <a:latin typeface="Calibri"/>
                <a:cs typeface="Calibri"/>
              </a:rPr>
              <a:t>an</a:t>
            </a:r>
            <a:r>
              <a:rPr dirty="0" sz="2800" spc="-20" b="1">
                <a:latin typeface="Calibri"/>
                <a:cs typeface="Calibri"/>
              </a:rPr>
              <a:t>o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-250" b="1">
                <a:latin typeface="Calibri"/>
                <a:cs typeface="Calibri"/>
              </a:rPr>
              <a:t>r</a:t>
            </a:r>
            <a:r>
              <a:rPr dirty="0" sz="2800" spc="-5" b="1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21167" y="6414617"/>
            <a:ext cx="114935" cy="240029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>
                <a:latin typeface="Times New Roman"/>
                <a:cs typeface="Times New Roman"/>
              </a:rPr>
              <a:t>5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35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02461" y="418846"/>
            <a:ext cx="633920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Health</a:t>
            </a:r>
            <a:r>
              <a:rPr dirty="0" spc="-15"/>
              <a:t> Information</a:t>
            </a:r>
            <a:r>
              <a:rPr dirty="0" spc="-10"/>
              <a:t> </a:t>
            </a:r>
            <a:r>
              <a:rPr dirty="0"/>
              <a:t>on the</a:t>
            </a:r>
            <a:r>
              <a:rPr dirty="0" spc="-10"/>
              <a:t> </a:t>
            </a:r>
            <a:r>
              <a:rPr dirty="0" spc="-5"/>
              <a:t>WWW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64540" y="1568323"/>
            <a:ext cx="7497445" cy="2192655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84785" marR="1474470" indent="-172720">
              <a:lnSpc>
                <a:spcPts val="3020"/>
              </a:lnSpc>
              <a:spcBef>
                <a:spcPts val="48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Designed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for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consumers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healthcare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professionals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42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30" b="1">
                <a:latin typeface="Calibri"/>
                <a:cs typeface="Calibri"/>
              </a:rPr>
              <a:t>Averages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over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22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million</a:t>
            </a:r>
            <a:r>
              <a:rPr dirty="0" sz="2800" spc="-5" b="1">
                <a:latin typeface="Calibri"/>
                <a:cs typeface="Calibri"/>
              </a:rPr>
              <a:t> hits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per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month</a:t>
            </a:r>
            <a:endParaRPr sz="2800">
              <a:latin typeface="Calibri"/>
              <a:cs typeface="Calibri"/>
            </a:endParaRPr>
          </a:p>
          <a:p>
            <a:pPr marL="184785" marR="5080" indent="-172720">
              <a:lnSpc>
                <a:spcPts val="3020"/>
              </a:lnSpc>
              <a:spcBef>
                <a:spcPts val="85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Wide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range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sites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providing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variety</a:t>
            </a:r>
            <a:r>
              <a:rPr dirty="0" sz="2800" spc="5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services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types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information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35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67052" y="418846"/>
            <a:ext cx="601027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Nurse</a:t>
            </a:r>
            <a:r>
              <a:rPr dirty="0" spc="-15"/>
              <a:t> </a:t>
            </a:r>
            <a:r>
              <a:rPr dirty="0" spc="-25"/>
              <a:t>Educators</a:t>
            </a:r>
            <a:r>
              <a:rPr dirty="0" spc="-5"/>
              <a:t> </a:t>
            </a:r>
            <a:r>
              <a:rPr dirty="0"/>
              <a:t>and</a:t>
            </a:r>
            <a:r>
              <a:rPr dirty="0" spc="-15"/>
              <a:t> </a:t>
            </a:r>
            <a:r>
              <a:rPr dirty="0"/>
              <a:t>the</a:t>
            </a:r>
            <a:r>
              <a:rPr dirty="0" spc="-15"/>
              <a:t> </a:t>
            </a:r>
            <a:r>
              <a:rPr dirty="0" spc="-5"/>
              <a:t>WWW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97840" y="1469898"/>
            <a:ext cx="8075930" cy="3547745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84785" marR="5080" indent="-172720">
              <a:lnSpc>
                <a:spcPts val="3020"/>
              </a:lnSpc>
              <a:spcBef>
                <a:spcPts val="480"/>
              </a:spcBef>
            </a:pPr>
            <a:r>
              <a:rPr dirty="0" sz="2800" spc="-10" b="1">
                <a:latin typeface="Calibri"/>
                <a:cs typeface="Calibri"/>
              </a:rPr>
              <a:t>Nurses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should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recognize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influence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WWW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on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health,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So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nurses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should: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42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Assess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client’s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use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 the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WWW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47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Clarify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information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found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by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clients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45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25" b="1">
                <a:latin typeface="Calibri"/>
                <a:cs typeface="Calibri"/>
              </a:rPr>
              <a:t>Create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Web-based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resources</a:t>
            </a:r>
            <a:endParaRPr sz="2800">
              <a:latin typeface="Calibri"/>
              <a:cs typeface="Calibri"/>
            </a:endParaRPr>
          </a:p>
          <a:p>
            <a:pPr algn="just" marL="184785" marR="416559" indent="-172720">
              <a:lnSpc>
                <a:spcPts val="3030"/>
              </a:lnSpc>
              <a:spcBef>
                <a:spcPts val="844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55" b="1">
                <a:latin typeface="Calibri"/>
                <a:cs typeface="Calibri"/>
              </a:rPr>
              <a:t>Teach </a:t>
            </a:r>
            <a:r>
              <a:rPr dirty="0" sz="2800" spc="-10" b="1">
                <a:latin typeface="Calibri"/>
                <a:cs typeface="Calibri"/>
              </a:rPr>
              <a:t>computer </a:t>
            </a:r>
            <a:r>
              <a:rPr dirty="0" sz="2800" spc="-20" b="1">
                <a:latin typeface="Calibri"/>
                <a:cs typeface="Calibri"/>
              </a:rPr>
              <a:t>literacy </a:t>
            </a:r>
            <a:r>
              <a:rPr dirty="0" sz="2800" spc="-5" b="1">
                <a:latin typeface="Calibri"/>
                <a:cs typeface="Calibri"/>
              </a:rPr>
              <a:t>skills (Its the ability </a:t>
            </a:r>
            <a:r>
              <a:rPr dirty="0" sz="2800" spc="-15" b="1">
                <a:latin typeface="Calibri"/>
                <a:cs typeface="Calibri"/>
              </a:rPr>
              <a:t>to </a:t>
            </a:r>
            <a:r>
              <a:rPr dirty="0" sz="2800" spc="-5" b="1">
                <a:latin typeface="Calibri"/>
                <a:cs typeface="Calibri"/>
              </a:rPr>
              <a:t>use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 </a:t>
            </a:r>
            <a:r>
              <a:rPr dirty="0" sz="2800" spc="-15" b="1">
                <a:latin typeface="Calibri"/>
                <a:cs typeface="Calibri"/>
              </a:rPr>
              <a:t>computer hardware </a:t>
            </a:r>
            <a:r>
              <a:rPr dirty="0" sz="2800" spc="-5" b="1">
                <a:latin typeface="Calibri"/>
                <a:cs typeface="Calibri"/>
              </a:rPr>
              <a:t>and </a:t>
            </a:r>
            <a:r>
              <a:rPr dirty="0" sz="2800" spc="-10" b="1">
                <a:latin typeface="Calibri"/>
                <a:cs typeface="Calibri"/>
              </a:rPr>
              <a:t>software </a:t>
            </a:r>
            <a:r>
              <a:rPr dirty="0" sz="2800" spc="-5" b="1">
                <a:latin typeface="Calibri"/>
                <a:cs typeface="Calibri"/>
              </a:rPr>
              <a:t>necessary </a:t>
            </a:r>
            <a:r>
              <a:rPr dirty="0" sz="2800" spc="-15" b="1">
                <a:latin typeface="Calibri"/>
                <a:cs typeface="Calibri"/>
              </a:rPr>
              <a:t>to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accomplish </a:t>
            </a:r>
            <a:r>
              <a:rPr dirty="0" sz="2800" spc="-10" b="1">
                <a:latin typeface="Calibri"/>
                <a:cs typeface="Calibri"/>
              </a:rPr>
              <a:t>routine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tasks)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35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15872" y="684352"/>
            <a:ext cx="6113780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Criteria</a:t>
            </a:r>
            <a:r>
              <a:rPr dirty="0" spc="-25"/>
              <a:t> </a:t>
            </a:r>
            <a:r>
              <a:rPr dirty="0" spc="-20"/>
              <a:t>for</a:t>
            </a:r>
            <a:r>
              <a:rPr dirty="0" spc="-5"/>
              <a:t> </a:t>
            </a:r>
            <a:r>
              <a:rPr dirty="0" spc="-20"/>
              <a:t>Evaluating</a:t>
            </a:r>
            <a:r>
              <a:rPr dirty="0" spc="-5"/>
              <a:t> </a:t>
            </a:r>
            <a:r>
              <a:rPr dirty="0" spc="-50"/>
              <a:t>Web</a:t>
            </a:r>
            <a:r>
              <a:rPr dirty="0"/>
              <a:t> </a:t>
            </a:r>
            <a:r>
              <a:rPr dirty="0" spc="-15"/>
              <a:t>Sites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7542" y="1732771"/>
            <a:ext cx="4838700" cy="2456180"/>
          </a:xfrm>
          <a:prstGeom prst="rect">
            <a:avLst/>
          </a:prstGeom>
        </p:spPr>
        <p:txBody>
          <a:bodyPr wrap="square" lIns="0" tIns="73025" rIns="0" bIns="0" rtlCol="0" vert="horz">
            <a:spAutoFit/>
          </a:bodyPr>
          <a:lstStyle/>
          <a:p>
            <a:pPr marL="184785" indent="-172720">
              <a:lnSpc>
                <a:spcPct val="100000"/>
              </a:lnSpc>
              <a:spcBef>
                <a:spcPts val="57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Accuracy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47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Design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(easy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navigate)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46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Authors/Sponsors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459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5" b="1">
                <a:latin typeface="Calibri"/>
                <a:cs typeface="Calibri"/>
              </a:rPr>
              <a:t>Currency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47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Authority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5" b="1">
                <a:latin typeface="Calibri"/>
                <a:cs typeface="Calibri"/>
              </a:rPr>
              <a:t>(GOV,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public,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private)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35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21640" y="501522"/>
            <a:ext cx="833882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Examples</a:t>
            </a:r>
            <a:r>
              <a:rPr dirty="0"/>
              <a:t> of</a:t>
            </a:r>
            <a:r>
              <a:rPr dirty="0" spc="5"/>
              <a:t> </a:t>
            </a:r>
            <a:r>
              <a:rPr dirty="0" spc="-15"/>
              <a:t>Internet-based</a:t>
            </a:r>
            <a:r>
              <a:rPr dirty="0" spc="25"/>
              <a:t> </a:t>
            </a:r>
            <a:r>
              <a:rPr dirty="0" spc="-10"/>
              <a:t>Communication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64540" y="1660677"/>
            <a:ext cx="7496809" cy="235331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84785" indent="-172720">
              <a:lnSpc>
                <a:spcPct val="100000"/>
              </a:lnSpc>
              <a:spcBef>
                <a:spcPts val="56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E-mail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47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5" b="1">
                <a:latin typeface="Calibri"/>
                <a:cs typeface="Calibri"/>
              </a:rPr>
              <a:t>Chat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47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5" b="1">
                <a:latin typeface="Calibri"/>
                <a:cs typeface="Calibri"/>
              </a:rPr>
              <a:t>Newsgroups</a:t>
            </a:r>
            <a:endParaRPr sz="2800">
              <a:latin typeface="Calibri"/>
              <a:cs typeface="Calibri"/>
            </a:endParaRPr>
          </a:p>
          <a:p>
            <a:pPr marL="184785" marR="5080" indent="-172720">
              <a:lnSpc>
                <a:spcPts val="3020"/>
              </a:lnSpc>
              <a:spcBef>
                <a:spcPts val="84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Discussion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Boards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(Broad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category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covering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many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formats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on-line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discussion)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College of Nursing</dc:creator>
  <dc:title>Chapter 1 Overview of Education in Health Care</dc:title>
  <dcterms:created xsi:type="dcterms:W3CDTF">2024-07-01T10:35:08Z</dcterms:created>
  <dcterms:modified xsi:type="dcterms:W3CDTF">2024-07-01T10:35:08Z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2024-03-16T00:00:00Z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2024-07-01T00:00:00Z</vt:filetime>
  </property>
</Properties>
</file>