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29" roundtripDataSignature="AMtx7mjILCevJgg3zkjsWmIpoDmXooae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0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0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5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5"/>
          <p:cNvSpPr txBox="1"/>
          <p:nvPr>
            <p:ph idx="1" type="body"/>
          </p:nvPr>
        </p:nvSpPr>
        <p:spPr>
          <a:xfrm>
            <a:off x="663574" y="1574418"/>
            <a:ext cx="781685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5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5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5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6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7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8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8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9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9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9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4"/>
          <p:cNvSpPr txBox="1"/>
          <p:nvPr>
            <p:ph idx="1" type="body"/>
          </p:nvPr>
        </p:nvSpPr>
        <p:spPr>
          <a:xfrm>
            <a:off x="663574" y="1574418"/>
            <a:ext cx="781685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4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4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4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1"/>
          <p:cNvGrpSpPr/>
          <p:nvPr/>
        </p:nvGrpSpPr>
        <p:grpSpPr>
          <a:xfrm>
            <a:off x="-1523" y="0"/>
            <a:ext cx="9145523" cy="6858000"/>
            <a:chOff x="-1523" y="0"/>
            <a:chExt cx="9145523" cy="6858000"/>
          </a:xfrm>
        </p:grpSpPr>
        <p:pic>
          <p:nvPicPr>
            <p:cNvPr id="44" name="Google Shape;44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9118092" cy="68579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" name="Google Shape;45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689091" y="0"/>
              <a:ext cx="1600200" cy="1600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" name="Google Shape;46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Google Shape;47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" name="Google Shape;48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" name="Google Shape;49;p1"/>
            <p:cNvSpPr/>
            <p:nvPr/>
          </p:nvSpPr>
          <p:spPr>
            <a:xfrm>
              <a:off x="6368034" y="1589658"/>
              <a:ext cx="2369820" cy="553720"/>
            </a:xfrm>
            <a:custGeom>
              <a:rect b="b" l="l" r="r" t="t"/>
              <a:pathLst>
                <a:path extrusionOk="0" h="553719" w="2369820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607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0" y="0"/>
              <a:ext cx="9144000" cy="6858000"/>
            </a:xfrm>
            <a:custGeom>
              <a:rect b="b" l="l" r="r" t="t"/>
              <a:pathLst>
                <a:path extrusionOk="0" h="6858000" w="9144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1" name="Google Shape;51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7705344" y="0"/>
              <a:ext cx="760488" cy="11612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2" name="Google Shape;52;p1"/>
          <p:cNvSpPr txBox="1"/>
          <p:nvPr>
            <p:ph type="title"/>
          </p:nvPr>
        </p:nvSpPr>
        <p:spPr>
          <a:xfrm>
            <a:off x="2396998" y="798652"/>
            <a:ext cx="4349750" cy="7575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FFFFFF"/>
                </a:solidFill>
              </a:rPr>
              <a:t>Health Education</a:t>
            </a:r>
            <a:endParaRPr sz="4800"/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127760" y="2246376"/>
            <a:ext cx="7168133" cy="1067562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"/>
          <p:cNvSpPr txBox="1"/>
          <p:nvPr/>
        </p:nvSpPr>
        <p:spPr>
          <a:xfrm>
            <a:off x="1397000" y="2339797"/>
            <a:ext cx="646176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latin typeface="Calibri"/>
                <a:ea typeface="Calibri"/>
                <a:cs typeface="Calibri"/>
                <a:sym typeface="Calibri"/>
              </a:rPr>
              <a:t>Evaluation in Health Education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915"/>
              </a:spcBef>
              <a:spcAft>
                <a:spcPts val="0"/>
              </a:spcAft>
              <a:buNone/>
            </a:pPr>
            <a:r>
              <a:t/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0" lvl="0" marL="190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latin typeface="Calibri"/>
                <a:ea typeface="Calibri"/>
                <a:cs typeface="Calibri"/>
                <a:sym typeface="Calibri"/>
              </a:rPr>
              <a:t>Second Semester 2023-2024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7744968" y="0"/>
            <a:ext cx="685800" cy="1100455"/>
          </a:xfrm>
          <a:prstGeom prst="rect">
            <a:avLst/>
          </a:prstGeom>
          <a:solidFill>
            <a:srgbClr val="B31166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146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1905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10"/>
          <p:cNvSpPr txBox="1"/>
          <p:nvPr>
            <p:ph type="title"/>
          </p:nvPr>
        </p:nvSpPr>
        <p:spPr>
          <a:xfrm>
            <a:off x="535940" y="284733"/>
            <a:ext cx="4949190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4. The scope of an evaluation</a:t>
            </a:r>
            <a:endParaRPr/>
          </a:p>
        </p:txBody>
      </p:sp>
      <p:sp>
        <p:nvSpPr>
          <p:cNvPr id="120" name="Google Shape;120;p10"/>
          <p:cNvSpPr txBox="1"/>
          <p:nvPr/>
        </p:nvSpPr>
        <p:spPr>
          <a:xfrm>
            <a:off x="535940" y="1236344"/>
            <a:ext cx="8254365" cy="4236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0950">
            <a:spAutoFit/>
          </a:bodyPr>
          <a:lstStyle/>
          <a:p>
            <a:pPr indent="-227329" lvl="0" marL="240029" marR="862964" rtl="0" algn="l">
              <a:lnSpc>
                <a:spcPct val="107857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scope of an evaluation can be considered an 	answer to the following questions: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59715" lvl="1" marL="433705" rtl="0" algn="l">
              <a:lnSpc>
                <a:spcPct val="100000"/>
              </a:lnSpc>
              <a:spcBef>
                <a:spcPts val="425"/>
              </a:spcBef>
              <a:spcAft>
                <a:spcPts val="0"/>
              </a:spcAft>
              <a:buSzPts val="2800"/>
              <a:buFont typeface="Calibri"/>
              <a:buChar char="*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“How much will be evaluated?”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59715" lvl="1" marL="433705" rtl="0" algn="l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SzPts val="2800"/>
              <a:buFont typeface="Calibri"/>
              <a:buChar char="*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“How many aspects of education will be evaluated?”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59715" lvl="1" marL="433705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SzPts val="2800"/>
              <a:buFont typeface="Calibri"/>
              <a:buChar char="*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“How many individuals or groups will be evaluated?”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59715" lvl="1" marL="433705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SzPts val="2800"/>
              <a:buFont typeface="Calibri"/>
              <a:buChar char="*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“What time period is to be evaluated?”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86385" lvl="0" marL="299085" rtl="0" algn="l">
              <a:lnSpc>
                <a:spcPct val="100000"/>
              </a:lnSpc>
              <a:spcBef>
                <a:spcPts val="46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scope of an evaluation is determined by: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436880" lvl="0" marL="1016635" rtl="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for conducting the evaluation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436880" lvl="0" marL="1016635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available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resources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11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5. Resources needed to conduct an evaluation</a:t>
            </a:r>
            <a:endParaRPr/>
          </a:p>
        </p:txBody>
      </p:sp>
      <p:sp>
        <p:nvSpPr>
          <p:cNvPr id="127" name="Google Shape;127;p11"/>
          <p:cNvSpPr txBox="1"/>
          <p:nvPr/>
        </p:nvSpPr>
        <p:spPr>
          <a:xfrm>
            <a:off x="415442" y="1469141"/>
            <a:ext cx="7861934" cy="3866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86385" lvl="0" marL="28638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Resources needed to conduct an evaluation include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time, expertise, personnel, materials, equipment,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and facilities.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86385" lvl="0" marL="286385" marR="26669" rtl="0" algn="l">
              <a:lnSpc>
                <a:spcPct val="180000"/>
              </a:lnSpc>
              <a:spcBef>
                <a:spcPts val="45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 realistic appraisal of what resources are available is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crucial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in any evaluation.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235"/>
              </a:spcBef>
              <a:spcAft>
                <a:spcPts val="0"/>
              </a:spcAft>
              <a:buNone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•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3" name="Google Shape;133;p12"/>
          <p:cNvSpPr txBox="1"/>
          <p:nvPr>
            <p:ph type="title"/>
          </p:nvPr>
        </p:nvSpPr>
        <p:spPr>
          <a:xfrm>
            <a:off x="258267" y="905967"/>
            <a:ext cx="7770495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5. Resources needed to conduct an evaluation</a:t>
            </a:r>
            <a:endParaRPr/>
          </a:p>
        </p:txBody>
      </p:sp>
      <p:sp>
        <p:nvSpPr>
          <p:cNvPr id="134" name="Google Shape;134;p12"/>
          <p:cNvSpPr txBox="1"/>
          <p:nvPr/>
        </p:nvSpPr>
        <p:spPr>
          <a:xfrm>
            <a:off x="459740" y="1545341"/>
            <a:ext cx="7852409" cy="3226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87019" lvl="0" marL="2990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 realistic appraisal of what resources are available is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crucial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in any evaluation.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5270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Remember to include the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time and expertise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required to collect, analyze, and interpret data and to prepare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the report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of evaluation results.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0" name="Google Shape;140;p13"/>
          <p:cNvSpPr txBox="1"/>
          <p:nvPr>
            <p:ph type="title"/>
          </p:nvPr>
        </p:nvSpPr>
        <p:spPr>
          <a:xfrm>
            <a:off x="1560957" y="356996"/>
            <a:ext cx="602043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Types of Educational Evaluation</a:t>
            </a:r>
            <a:endParaRPr sz="3600"/>
          </a:p>
        </p:txBody>
      </p:sp>
      <p:sp>
        <p:nvSpPr>
          <p:cNvPr id="141" name="Google Shape;141;p13"/>
          <p:cNvSpPr txBox="1"/>
          <p:nvPr/>
        </p:nvSpPr>
        <p:spPr>
          <a:xfrm>
            <a:off x="547217" y="1286027"/>
            <a:ext cx="8044815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2880" marR="5791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Educational evaluation is classified five types are: 	process, content, outcome, impact, and program 	evaluations.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2880" marR="123189" rtl="0" algn="l">
              <a:lnSpc>
                <a:spcPct val="180000"/>
              </a:lnSpc>
              <a:spcBef>
                <a:spcPts val="44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first four types of evaluation leading from the 	simple (process) to the complex (impact) evaluation.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2880" marR="508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Program evaluation encompasses and summarizes all 	four levels.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4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7" name="Google Shape;147;p14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4521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1. Process (formative) Evaluation</a:t>
            </a:r>
            <a:endParaRPr/>
          </a:p>
        </p:txBody>
      </p:sp>
      <p:sp>
        <p:nvSpPr>
          <p:cNvPr id="148" name="Google Shape;148;p14"/>
          <p:cNvSpPr txBox="1"/>
          <p:nvPr/>
        </p:nvSpPr>
        <p:spPr>
          <a:xfrm>
            <a:off x="688340" y="1610872"/>
            <a:ext cx="7728584" cy="45065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27965" lvl="0" marL="240029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purpose of this evaluation is to make 	adjustments in the educational activity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as soon as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they are needed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, whether those adjustments be in 	personnel, materials, facilities, learning objectives.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965" lvl="0" marL="240029" marR="114300" rtl="0" algn="l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Adjustments may need to be made after one class 	or even in the middle of a single learning 	experience.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4" name="Google Shape;154;p15"/>
          <p:cNvSpPr txBox="1"/>
          <p:nvPr>
            <p:ph type="title"/>
          </p:nvPr>
        </p:nvSpPr>
        <p:spPr>
          <a:xfrm>
            <a:off x="638048" y="631901"/>
            <a:ext cx="6348095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Process (formative) Evaluation (cont.)</a:t>
            </a:r>
            <a:endParaRPr/>
          </a:p>
        </p:txBody>
      </p:sp>
      <p:sp>
        <p:nvSpPr>
          <p:cNvPr id="155" name="Google Shape;155;p15"/>
          <p:cNvSpPr txBox="1"/>
          <p:nvPr/>
        </p:nvSpPr>
        <p:spPr>
          <a:xfrm>
            <a:off x="535940" y="1469141"/>
            <a:ext cx="7532370" cy="45065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342900" lvl="0" marL="355600" marR="5791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Scope of Process evaluation is integral (important) to the educational process itself.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55600" marR="901064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It is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an ongoing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component of assessment, planning, and implementation.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1630" lvl="0" marL="354330" marR="5080" rtl="0" algn="just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This ongoing evaluation helps the nurse prevent 	problems before they occur or identify problems 	as they arise.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1" name="Google Shape;161;p16"/>
          <p:cNvSpPr txBox="1"/>
          <p:nvPr>
            <p:ph type="title"/>
          </p:nvPr>
        </p:nvSpPr>
        <p:spPr>
          <a:xfrm>
            <a:off x="383540" y="926972"/>
            <a:ext cx="3640454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2. Content Evaluation</a:t>
            </a:r>
            <a:endParaRPr/>
          </a:p>
        </p:txBody>
      </p:sp>
      <p:sp>
        <p:nvSpPr>
          <p:cNvPr id="162" name="Google Shape;162;p16"/>
          <p:cNvSpPr txBox="1"/>
          <p:nvPr/>
        </p:nvSpPr>
        <p:spPr>
          <a:xfrm>
            <a:off x="455168" y="1621541"/>
            <a:ext cx="7617459" cy="1945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27329" lvl="0" marL="240029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purpose of this evaluation is to determine 	whether learners have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acquired the knowledge or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skills taught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during the learning experience.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8" name="Google Shape;168;p17"/>
          <p:cNvSpPr txBox="1"/>
          <p:nvPr>
            <p:ph type="title"/>
          </p:nvPr>
        </p:nvSpPr>
        <p:spPr>
          <a:xfrm>
            <a:off x="535940" y="630377"/>
            <a:ext cx="3644265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2. Content Evaluation</a:t>
            </a:r>
            <a:endParaRPr/>
          </a:p>
        </p:txBody>
      </p:sp>
      <p:sp>
        <p:nvSpPr>
          <p:cNvPr id="169" name="Google Shape;169;p17"/>
          <p:cNvSpPr txBox="1"/>
          <p:nvPr/>
        </p:nvSpPr>
        <p:spPr>
          <a:xfrm>
            <a:off x="535940" y="1545341"/>
            <a:ext cx="7808595" cy="3866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27329" lvl="0" marL="240029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scope of the content evaluation is limited to a 	specific learning experience and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encompasses all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teaching-learning activities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included in that specific 	learning experience.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879475" rtl="0" algn="l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It occurs immediately after the completion of 	teaching.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5" name="Google Shape;175;p18"/>
          <p:cNvSpPr txBox="1"/>
          <p:nvPr>
            <p:ph type="title"/>
          </p:nvPr>
        </p:nvSpPr>
        <p:spPr>
          <a:xfrm>
            <a:off x="535940" y="393572"/>
            <a:ext cx="609663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3. Outcome (Summative) Evaluation</a:t>
            </a:r>
            <a:endParaRPr/>
          </a:p>
        </p:txBody>
      </p:sp>
      <p:sp>
        <p:nvSpPr>
          <p:cNvPr id="176" name="Google Shape;176;p18"/>
          <p:cNvSpPr txBox="1"/>
          <p:nvPr/>
        </p:nvSpPr>
        <p:spPr>
          <a:xfrm>
            <a:off x="555751" y="1240053"/>
            <a:ext cx="8007350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85115" lvl="0" marL="297180" marR="3124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purpose of this evaluation is to determine the effect or outcome of teaching efforts.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85115" lvl="0" marL="29718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It is also referred to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a summative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evaluation because its intent is to “sum” what has happened as a result of education.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85115" lvl="0" marL="297180" marR="127000" rtl="0" algn="l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Outcome evaluation occurs after teaching has been completed.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9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2" name="Google Shape;182;p19"/>
          <p:cNvSpPr txBox="1"/>
          <p:nvPr>
            <p:ph type="title"/>
          </p:nvPr>
        </p:nvSpPr>
        <p:spPr>
          <a:xfrm>
            <a:off x="392988" y="652399"/>
            <a:ext cx="3463290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4. Impact Evaluation</a:t>
            </a:r>
            <a:endParaRPr/>
          </a:p>
        </p:txBody>
      </p:sp>
      <p:sp>
        <p:nvSpPr>
          <p:cNvPr id="183" name="Google Shape;183;p19"/>
          <p:cNvSpPr txBox="1"/>
          <p:nvPr/>
        </p:nvSpPr>
        <p:spPr>
          <a:xfrm>
            <a:off x="260400" y="1469141"/>
            <a:ext cx="8049259" cy="2585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534035" lvl="0" marL="54610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purpose is to determine the relative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effects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of education on the institution or the community and to help decide whether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continuing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an educational activity is worth its cost.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>
            <p:ph idx="1" type="body"/>
          </p:nvPr>
        </p:nvSpPr>
        <p:spPr>
          <a:xfrm>
            <a:off x="663574" y="1574418"/>
            <a:ext cx="781685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3746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On completion of this discussion, you will be able to:</a:t>
            </a:r>
            <a:endParaRPr/>
          </a:p>
          <a:p>
            <a:pPr indent="0" lvl="0" marL="24765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77800" lvl="0" marL="20827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Define evaluation as a systematic process.</a:t>
            </a:r>
            <a:endParaRPr/>
          </a:p>
          <a:p>
            <a:pPr indent="-177800" lvl="0" marL="208279" rtl="0" algn="l">
              <a:lnSpc>
                <a:spcPct val="100000"/>
              </a:lnSpc>
              <a:spcBef>
                <a:spcPts val="459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Determine the focus of evaluation.</a:t>
            </a:r>
            <a:endParaRPr/>
          </a:p>
          <a:p>
            <a:pPr indent="-177800" lvl="0" marL="208279" rtl="0" algn="l">
              <a:lnSpc>
                <a:spcPct val="100000"/>
              </a:lnSpc>
              <a:spcBef>
                <a:spcPts val="46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Classify types of educational evaluation</a:t>
            </a:r>
            <a:endParaRPr/>
          </a:p>
          <a:p>
            <a:pPr indent="-177800" lvl="0" marL="208279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Identify types of evaluation instruments.</a:t>
            </a:r>
            <a:endParaRPr/>
          </a:p>
          <a:p>
            <a:pPr indent="-177800" lvl="0" marL="208279" rtl="0" algn="l">
              <a:lnSpc>
                <a:spcPct val="100000"/>
              </a:lnSpc>
              <a:spcBef>
                <a:spcPts val="459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Describe different evaluation models.</a:t>
            </a:r>
            <a:endParaRPr/>
          </a:p>
        </p:txBody>
      </p:sp>
      <p:grpSp>
        <p:nvGrpSpPr>
          <p:cNvPr id="61" name="Google Shape;61;p2"/>
          <p:cNvGrpSpPr/>
          <p:nvPr/>
        </p:nvGrpSpPr>
        <p:grpSpPr>
          <a:xfrm>
            <a:off x="457200" y="533400"/>
            <a:ext cx="6553200" cy="914400"/>
            <a:chOff x="457200" y="533400"/>
            <a:chExt cx="6553200" cy="914400"/>
          </a:xfrm>
        </p:grpSpPr>
        <p:sp>
          <p:nvSpPr>
            <p:cNvPr id="62" name="Google Shape;62;p2"/>
            <p:cNvSpPr/>
            <p:nvPr/>
          </p:nvSpPr>
          <p:spPr>
            <a:xfrm>
              <a:off x="457200" y="533400"/>
              <a:ext cx="6553200" cy="914400"/>
            </a:xfrm>
            <a:custGeom>
              <a:rect b="b" l="l" r="r" t="t"/>
              <a:pathLst>
                <a:path extrusionOk="0" h="914400" w="65532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57200" y="533400"/>
              <a:ext cx="6553200" cy="914400"/>
            </a:xfrm>
            <a:custGeom>
              <a:rect b="b" l="l" r="r" t="t"/>
              <a:pathLst>
                <a:path extrusionOk="0" h="914400" w="65532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noFill/>
            <a:ln cap="flat" cmpd="sng" w="12175">
              <a:solidFill>
                <a:srgbClr val="F8CAA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4" name="Google Shape;64;p2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3251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Learning Objectives</a:t>
            </a:r>
            <a:endParaRPr/>
          </a:p>
        </p:txBody>
      </p:sp>
      <p:sp>
        <p:nvSpPr>
          <p:cNvPr id="65" name="Google Shape;65;p2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0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9" name="Google Shape;189;p20"/>
          <p:cNvSpPr txBox="1"/>
          <p:nvPr>
            <p:ph type="title"/>
          </p:nvPr>
        </p:nvSpPr>
        <p:spPr>
          <a:xfrm>
            <a:off x="535940" y="614299"/>
            <a:ext cx="34651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4. Impact Evaluation</a:t>
            </a:r>
            <a:endParaRPr/>
          </a:p>
        </p:txBody>
      </p:sp>
      <p:sp>
        <p:nvSpPr>
          <p:cNvPr id="190" name="Google Shape;190;p20"/>
          <p:cNvSpPr txBox="1"/>
          <p:nvPr/>
        </p:nvSpPr>
        <p:spPr>
          <a:xfrm>
            <a:off x="260400" y="1469141"/>
            <a:ext cx="8234680" cy="3226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531495" lvl="0" marL="543560" marR="52832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scope of impact evaluation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is broader, more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complex, and usually more long-term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than other 	types of evaluation.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531495" lvl="0" marL="543560" marR="5080" rtl="0" algn="just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This kind of evaluation would focus on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a course goal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rather than on course objectives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1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6" name="Google Shape;196;p21"/>
          <p:cNvSpPr txBox="1"/>
          <p:nvPr>
            <p:ph type="title"/>
          </p:nvPr>
        </p:nvSpPr>
        <p:spPr>
          <a:xfrm>
            <a:off x="612140" y="880999"/>
            <a:ext cx="373062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5. Program Evaluation</a:t>
            </a:r>
            <a:endParaRPr/>
          </a:p>
        </p:txBody>
      </p:sp>
      <p:sp>
        <p:nvSpPr>
          <p:cNvPr id="197" name="Google Shape;197;p21"/>
          <p:cNvSpPr txBox="1"/>
          <p:nvPr/>
        </p:nvSpPr>
        <p:spPr>
          <a:xfrm>
            <a:off x="586231" y="1621541"/>
            <a:ext cx="7487920" cy="3226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184784" lvl="0" marL="195580" marR="116839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program evaluation is designed to judge and improve the worth of the educational program.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84784" lvl="0" marL="195580" marR="508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It determines the extent to which all activities for an entire program over a specified period of time meet goals originally established.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2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3" name="Google Shape;203;p22"/>
          <p:cNvSpPr txBox="1"/>
          <p:nvPr>
            <p:ph type="title"/>
          </p:nvPr>
        </p:nvSpPr>
        <p:spPr>
          <a:xfrm>
            <a:off x="535940" y="393572"/>
            <a:ext cx="3729354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5. Program Evaluation</a:t>
            </a:r>
            <a:endParaRPr/>
          </a:p>
        </p:txBody>
      </p:sp>
      <p:sp>
        <p:nvSpPr>
          <p:cNvPr id="204" name="Google Shape;204;p22"/>
          <p:cNvSpPr txBox="1"/>
          <p:nvPr/>
        </p:nvSpPr>
        <p:spPr>
          <a:xfrm>
            <a:off x="541731" y="1099063"/>
            <a:ext cx="7825740" cy="38665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184150" lvl="0" marL="19431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scope of program evaluation is broad, generally 	focusing on overall goals.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94310" marR="222884" rtl="0" algn="l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SzPts val="27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It encompasses all aspects of evaluation; (process, 	content, outcome, impact) with input from all the 	participants (Learners, teachers, institutional 	representatives, community representatives).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3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0" name="Google Shape;210;p23"/>
          <p:cNvSpPr txBox="1"/>
          <p:nvPr>
            <p:ph type="title"/>
          </p:nvPr>
        </p:nvSpPr>
        <p:spPr>
          <a:xfrm>
            <a:off x="1150111" y="758697"/>
            <a:ext cx="6991984" cy="1068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275">
            <a:spAutoFit/>
          </a:bodyPr>
          <a:lstStyle/>
          <a:p>
            <a:pPr indent="-3062605" lvl="0" marL="3074670" marR="5080" rtl="0" algn="l">
              <a:lnSpc>
                <a:spcPct val="10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Methods of collecting the evaluation data</a:t>
            </a:r>
            <a:endParaRPr sz="3600"/>
          </a:p>
        </p:txBody>
      </p:sp>
      <p:sp>
        <p:nvSpPr>
          <p:cNvPr id="211" name="Google Shape;211;p23"/>
          <p:cNvSpPr txBox="1"/>
          <p:nvPr/>
        </p:nvSpPr>
        <p:spPr>
          <a:xfrm>
            <a:off x="688340" y="2042033"/>
            <a:ext cx="6410960" cy="19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1750">
            <a:spAutoFit/>
          </a:bodyPr>
          <a:lstStyle/>
          <a:p>
            <a:pPr indent="-342900" lvl="0" marL="355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Observation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423544" lvl="0" marL="436244" rtl="0" algn="l">
              <a:lnSpc>
                <a:spcPct val="100000"/>
              </a:lnSpc>
              <a:spcBef>
                <a:spcPts val="465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Interview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423544" lvl="0" marL="436244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Questionnaire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55600" rtl="0" algn="l">
              <a:lnSpc>
                <a:spcPct val="100000"/>
              </a:lnSpc>
              <a:spcBef>
                <a:spcPts val="459"/>
              </a:spcBef>
              <a:spcAft>
                <a:spcPts val="0"/>
              </a:spcAft>
              <a:buSzPts val="2800"/>
              <a:buFont typeface="Calibri"/>
              <a:buAutoNum type="arabicPeriod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Secondary analysis of existing databases.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p3"/>
          <p:cNvSpPr txBox="1"/>
          <p:nvPr/>
        </p:nvSpPr>
        <p:spPr>
          <a:xfrm>
            <a:off x="535940" y="1020343"/>
            <a:ext cx="7865109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288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Evaluation is defined as a systematic process by 	which the worth or value of teaching and learning is 	judged.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625"/>
              </a:spcBef>
              <a:spcAft>
                <a:spcPts val="0"/>
              </a:spcAft>
              <a:buSzPts val="2800"/>
              <a:buFont typeface="Arial"/>
              <a:buNone/>
            </a:pPr>
            <a:r>
              <a:t/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2880" marR="287655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process of evaluation is to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gather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summarize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, 	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interpret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use data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to determine the extent to 	which an action was successful.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7" name="Google Shape;77;p4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8718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Determining the Focus of Evaluation</a:t>
            </a:r>
            <a:endParaRPr sz="3600"/>
          </a:p>
        </p:txBody>
      </p:sp>
      <p:sp>
        <p:nvSpPr>
          <p:cNvPr id="78" name="Google Shape;78;p4"/>
          <p:cNvSpPr txBox="1"/>
          <p:nvPr/>
        </p:nvSpPr>
        <p:spPr>
          <a:xfrm>
            <a:off x="707542" y="1770405"/>
            <a:ext cx="7706995" cy="3226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288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evaluation focus determine the usefulness and 	accuracy of the results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2717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Evaluation focus includes five basic components: audience, purpose, questions, scope, and resources.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" name="Google Shape;84;p5"/>
          <p:cNvSpPr txBox="1"/>
          <p:nvPr>
            <p:ph type="title"/>
          </p:nvPr>
        </p:nvSpPr>
        <p:spPr>
          <a:xfrm>
            <a:off x="267715" y="715771"/>
            <a:ext cx="777049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23304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1. The audience</a:t>
            </a:r>
            <a:endParaRPr/>
          </a:p>
        </p:txBody>
      </p:sp>
      <p:sp>
        <p:nvSpPr>
          <p:cNvPr id="85" name="Google Shape;85;p5"/>
          <p:cNvSpPr txBox="1"/>
          <p:nvPr/>
        </p:nvSpPr>
        <p:spPr>
          <a:xfrm>
            <a:off x="359765" y="1469141"/>
            <a:ext cx="8320405" cy="2585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342900" lvl="0" marL="355600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audience; all individuals or groups who requested the evaluation, and all those who will use the evaluation results or who might benefit from the evaluation.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" name="Google Shape;91;p6"/>
          <p:cNvSpPr txBox="1"/>
          <p:nvPr>
            <p:ph type="title"/>
          </p:nvPr>
        </p:nvSpPr>
        <p:spPr>
          <a:xfrm>
            <a:off x="488391" y="630377"/>
            <a:ext cx="2682875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1. The audience</a:t>
            </a:r>
            <a:endParaRPr/>
          </a:p>
        </p:txBody>
      </p:sp>
      <p:sp>
        <p:nvSpPr>
          <p:cNvPr id="92" name="Google Shape;92;p6"/>
          <p:cNvSpPr txBox="1"/>
          <p:nvPr/>
        </p:nvSpPr>
        <p:spPr>
          <a:xfrm>
            <a:off x="231140" y="1392453"/>
            <a:ext cx="8291830" cy="3226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342900" lvl="0" marL="355600" marR="40449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audience for an evaluation might include patients, peer, supervisor, the nursing director, or a group of community leaders.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55600" marR="5080" rtl="0" algn="l">
              <a:lnSpc>
                <a:spcPct val="180000"/>
              </a:lnSpc>
              <a:spcBef>
                <a:spcPts val="24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results of the evaluation will provide feedback to all members of the audience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p7"/>
          <p:cNvSpPr txBox="1"/>
          <p:nvPr>
            <p:ph type="title"/>
          </p:nvPr>
        </p:nvSpPr>
        <p:spPr>
          <a:xfrm>
            <a:off x="574040" y="965072"/>
            <a:ext cx="550227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2. The purpose of the evaluation</a:t>
            </a:r>
            <a:endParaRPr/>
          </a:p>
        </p:txBody>
      </p:sp>
      <p:sp>
        <p:nvSpPr>
          <p:cNvPr id="99" name="Google Shape;99;p7"/>
          <p:cNvSpPr txBox="1"/>
          <p:nvPr/>
        </p:nvSpPr>
        <p:spPr>
          <a:xfrm>
            <a:off x="139090" y="1736623"/>
            <a:ext cx="8445500" cy="39554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342900" lvl="0" marL="355600" marR="508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purpose of the evaluation might be to decide whether to continue a particular education program or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62865" lvl="0" marL="417830" marR="549910" rtl="0" algn="l">
              <a:lnSpc>
                <a:spcPct val="129399"/>
              </a:lnSpc>
              <a:spcBef>
                <a:spcPts val="69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to determine effectiveness of the teaching process. For example: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417830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*The purpose is for evaluating learner performance.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61925" lvl="0" marL="579120" marR="1530350" rtl="0" algn="l">
              <a:lnSpc>
                <a:spcPct val="136750"/>
              </a:lnSpc>
              <a:spcBef>
                <a:spcPts val="85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*The purpose is for Determining teaching or program effectiveness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" name="Google Shape;105;p8"/>
          <p:cNvSpPr txBox="1"/>
          <p:nvPr>
            <p:ph type="title"/>
          </p:nvPr>
        </p:nvSpPr>
        <p:spPr>
          <a:xfrm>
            <a:off x="329590" y="761238"/>
            <a:ext cx="709612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3. Questions to be asked in the evaluation</a:t>
            </a:r>
            <a:endParaRPr/>
          </a:p>
        </p:txBody>
      </p:sp>
      <p:sp>
        <p:nvSpPr>
          <p:cNvPr id="106" name="Google Shape;106;p8"/>
          <p:cNvSpPr txBox="1"/>
          <p:nvPr/>
        </p:nvSpPr>
        <p:spPr>
          <a:xfrm>
            <a:off x="329590" y="1697741"/>
            <a:ext cx="8268334" cy="2585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27329" lvl="0" marL="240029" marR="12953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Specific and measurable questions should be asked in 	the evaluation.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7329" lvl="0" marL="240029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question should be directly related to the purpose 	for conducting the evaluation.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 txBox="1"/>
          <p:nvPr>
            <p:ph idx="12" type="sldNum"/>
          </p:nvPr>
        </p:nvSpPr>
        <p:spPr>
          <a:xfrm>
            <a:off x="8187563" y="6431536"/>
            <a:ext cx="287020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9"/>
          <p:cNvSpPr txBox="1"/>
          <p:nvPr>
            <p:ph type="title"/>
          </p:nvPr>
        </p:nvSpPr>
        <p:spPr>
          <a:xfrm>
            <a:off x="329590" y="429259"/>
            <a:ext cx="709612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3. Questions to be asked in the evaluation</a:t>
            </a:r>
            <a:endParaRPr/>
          </a:p>
        </p:txBody>
      </p:sp>
      <p:sp>
        <p:nvSpPr>
          <p:cNvPr id="113" name="Google Shape;113;p9"/>
          <p:cNvSpPr txBox="1"/>
          <p:nvPr/>
        </p:nvSpPr>
        <p:spPr>
          <a:xfrm>
            <a:off x="310692" y="1240053"/>
            <a:ext cx="7651800" cy="269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6050">
            <a:spAutoFit/>
          </a:bodyPr>
          <a:lstStyle/>
          <a:p>
            <a:pPr indent="-227329" lvl="0" marL="24002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Examples of questions are 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13334" lvl="0" marL="241300" marR="297815" rtl="0" algn="l">
              <a:lnSpc>
                <a:spcPct val="180000"/>
              </a:lnSpc>
              <a:spcBef>
                <a:spcPts val="445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13334" lvl="0" marL="241300" marR="508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*“How frequently do staff nurses use the diabetes teaching reference materials?”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2024-07-01T10:35:27Z</dcterms:created>
  <dc:creator>College of Nursing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  <property fmtid="{D5CDD505-2E9C-101B-9397-08002B2CF9AE}" pid="5" name="Producer">
    <vt:lpwstr>Microsoft® PowerPoint® 2016</vt:lpwstr>
  </property>
</Properties>
</file>