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inaY0THrpkdYIc266j+rgdNeK5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9"/>
          <p:cNvSpPr txBox="1"/>
          <p:nvPr>
            <p:ph idx="1" type="body"/>
          </p:nvPr>
        </p:nvSpPr>
        <p:spPr>
          <a:xfrm>
            <a:off x="612140" y="1433347"/>
            <a:ext cx="802894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2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8"/>
          <p:cNvSpPr txBox="1"/>
          <p:nvPr>
            <p:ph idx="1" type="body"/>
          </p:nvPr>
        </p:nvSpPr>
        <p:spPr>
          <a:xfrm>
            <a:off x="612140" y="1433347"/>
            <a:ext cx="802894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8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1"/>
          <p:cNvGrpSpPr/>
          <p:nvPr/>
        </p:nvGrpSpPr>
        <p:grpSpPr>
          <a:xfrm>
            <a:off x="0" y="0"/>
            <a:ext cx="9144000" cy="6857998"/>
            <a:chOff x="0" y="0"/>
            <a:chExt cx="9144000" cy="6857998"/>
          </a:xfrm>
        </p:grpSpPr>
        <p:pic>
          <p:nvPicPr>
            <p:cNvPr id="44" name="Google Shape;44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44000" cy="6857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" name="Google Shape;45;p1"/>
            <p:cNvSpPr/>
            <p:nvPr/>
          </p:nvSpPr>
          <p:spPr>
            <a:xfrm>
              <a:off x="553212" y="542544"/>
              <a:ext cx="8041005" cy="5756275"/>
            </a:xfrm>
            <a:custGeom>
              <a:rect b="b" l="l" r="r" t="t"/>
              <a:pathLst>
                <a:path extrusionOk="0" h="5756275" w="8041005">
                  <a:moveTo>
                    <a:pt x="0" y="5756148"/>
                  </a:moveTo>
                  <a:lnTo>
                    <a:pt x="8040624" y="5756148"/>
                  </a:lnTo>
                  <a:lnTo>
                    <a:pt x="8040624" y="0"/>
                  </a:lnTo>
                  <a:lnTo>
                    <a:pt x="0" y="0"/>
                  </a:lnTo>
                  <a:lnTo>
                    <a:pt x="0" y="5756148"/>
                  </a:lnTo>
                  <a:close/>
                </a:path>
              </a:pathLst>
            </a:custGeom>
            <a:noFill/>
            <a:ln cap="flat" cmpd="sng" w="15225">
              <a:solidFill>
                <a:srgbClr val="8399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pic>
          <p:nvPicPr>
            <p:cNvPr id="46" name="Google Shape;46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3128772"/>
              <a:ext cx="685799" cy="6065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Google Shape;47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465819" y="3128772"/>
              <a:ext cx="678179" cy="60655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8" name="Google Shape;48;p1"/>
            <p:cNvSpPr/>
            <p:nvPr/>
          </p:nvSpPr>
          <p:spPr>
            <a:xfrm>
              <a:off x="1278636" y="2356104"/>
              <a:ext cx="6596380" cy="0"/>
            </a:xfrm>
            <a:custGeom>
              <a:rect b="b" l="l" r="r" t="t"/>
              <a:pathLst>
                <a:path extrusionOk="0" h="120000" w="6596380">
                  <a:moveTo>
                    <a:pt x="0" y="0"/>
                  </a:moveTo>
                  <a:lnTo>
                    <a:pt x="6595998" y="0"/>
                  </a:lnTo>
                </a:path>
              </a:pathLst>
            </a:custGeom>
            <a:noFill/>
            <a:ln cap="flat" cmpd="sng" w="15225">
              <a:solidFill>
                <a:srgbClr val="8399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49" name="Google Shape;49;p1"/>
          <p:cNvSpPr txBox="1"/>
          <p:nvPr>
            <p:ph type="title"/>
          </p:nvPr>
        </p:nvSpPr>
        <p:spPr>
          <a:xfrm>
            <a:off x="2402204" y="1150111"/>
            <a:ext cx="4350385" cy="75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252525"/>
                </a:solidFill>
              </a:rPr>
              <a:t>صحة تعليم</a:t>
            </a:r>
            <a:endParaRPr sz="4800"/>
          </a:p>
        </p:txBody>
      </p:sp>
      <p:grpSp>
        <p:nvGrpSpPr>
          <p:cNvPr id="50" name="Google Shape;50;p1"/>
          <p:cNvGrpSpPr/>
          <p:nvPr/>
        </p:nvGrpSpPr>
        <p:grpSpPr>
          <a:xfrm>
            <a:off x="1621536" y="2246376"/>
            <a:ext cx="6060186" cy="1677162"/>
            <a:chOff x="1621536" y="2246376"/>
            <a:chExt cx="6060186" cy="1677162"/>
          </a:xfrm>
        </p:grpSpPr>
        <p:pic>
          <p:nvPicPr>
            <p:cNvPr id="51" name="Google Shape;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621536" y="2246376"/>
              <a:ext cx="6060186" cy="1067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" name="Google Shape;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372868" y="2855976"/>
              <a:ext cx="4559046" cy="106756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3" name="Google Shape;53;p1"/>
          <p:cNvSpPr txBox="1"/>
          <p:nvPr/>
        </p:nvSpPr>
        <p:spPr>
          <a:xfrm>
            <a:off x="1646935" y="2339797"/>
            <a:ext cx="5963920" cy="3272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256540" marR="25209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252525"/>
                </a:solidFill>
                <a:latin typeface="Calibri"/>
                <a:ea typeface="Calibri"/>
                <a:cs typeface="Calibri"/>
                <a:sym typeface="Calibri"/>
              </a:rPr>
              <a:t>عوامل التأثير على التعلم (ثقافية تنوع)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None/>
            </a:pPr>
            <a:r>
              <a:t/>
            </a:r>
            <a:endParaRPr sz="5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252525"/>
                </a:solidFill>
                <a:latin typeface="Calibri"/>
                <a:ea typeface="Calibri"/>
                <a:cs typeface="Calibri"/>
                <a:sym typeface="Calibri"/>
              </a:rPr>
              <a:t>ثانية الفصل الدراسي 2023-2024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7782306" y="5976924"/>
            <a:ext cx="11493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0"/>
          <p:cNvSpPr txBox="1"/>
          <p:nvPr>
            <p:ph type="title"/>
          </p:nvPr>
        </p:nvSpPr>
        <p:spPr>
          <a:xfrm>
            <a:off x="1099210" y="491439"/>
            <a:ext cx="6944995" cy="10687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925">
            <a:spAutoFit/>
          </a:bodyPr>
          <a:lstStyle/>
          <a:p>
            <a:pPr indent="-2813685" lvl="0" marL="282575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نظرة داخلية وخارجية للثقافة (تابع)</a:t>
            </a:r>
            <a:endParaRPr sz="3600"/>
          </a:p>
        </p:txBody>
      </p:sp>
      <p:sp>
        <p:nvSpPr>
          <p:cNvPr id="119" name="Google Shape;119;p10"/>
          <p:cNvSpPr txBox="1"/>
          <p:nvPr/>
        </p:nvSpPr>
        <p:spPr>
          <a:xfrm>
            <a:off x="698093" y="2001799"/>
            <a:ext cx="7611745" cy="194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ال منظور من الداخل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يشير إلى​ معنى الذي - التي الناس يربط ل أشياء من هُم ملك ثقافية وجهة نظر.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5" name="Google Shape;125;p11"/>
          <p:cNvSpPr txBox="1"/>
          <p:nvPr>
            <p:ph type="title"/>
          </p:nvPr>
        </p:nvSpPr>
        <p:spPr>
          <a:xfrm>
            <a:off x="1099210" y="491439"/>
            <a:ext cx="6944995" cy="10687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925">
            <a:spAutoFit/>
          </a:bodyPr>
          <a:lstStyle/>
          <a:p>
            <a:pPr indent="-2813685" lvl="0" marL="282575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نظرة داخلية وخارجية للثقافة (تابع)</a:t>
            </a:r>
            <a:endParaRPr sz="3600"/>
          </a:p>
        </p:txBody>
      </p:sp>
      <p:sp>
        <p:nvSpPr>
          <p:cNvPr id="126" name="Google Shape;126;p11"/>
          <p:cNvSpPr txBox="1"/>
          <p:nvPr/>
        </p:nvSpPr>
        <p:spPr>
          <a:xfrm>
            <a:off x="745642" y="2131547"/>
            <a:ext cx="7075170" cy="2586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ال دخيل وجهة نظر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يشير ل ال حقيقة الذي - التي الناس الخارج ال ثقافة يتقدم معنى ل ثقافية السلوكيات بدون فهم إنه معنى ل أ ثقافة.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2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2" name="Google Shape;132;p12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من الداخل و عرض خارجي ل ثقافة</a:t>
            </a:r>
            <a:endParaRPr sz="3600"/>
          </a:p>
          <a:p>
            <a:pPr indent="0" lvl="0" marL="173990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(تابع)</a:t>
            </a:r>
            <a:endParaRPr sz="3600"/>
          </a:p>
        </p:txBody>
      </p:sp>
      <p:sp>
        <p:nvSpPr>
          <p:cNvPr id="133" name="Google Shape;133;p12"/>
          <p:cNvSpPr txBox="1"/>
          <p:nvPr/>
        </p:nvSpPr>
        <p:spPr>
          <a:xfrm>
            <a:off x="535940" y="1973304"/>
            <a:ext cx="8046084" cy="2587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الناس يحضر هُم المعتقدات ل دُبٌّ على صحة من خلال القرارات الذي - التي هم يصنع ل يحافظ على صحة و خلال قرارات صنع متى هم أو شخص ما يغلق لهم​ يصبح سوف.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9" name="Google Shape;139;p13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350">
            <a:spAutoFit/>
          </a:bodyPr>
          <a:lstStyle/>
          <a:p>
            <a:pPr indent="0" lvl="0" marL="150495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من الداخل و دخيل منظر الثقافة​</a:t>
            </a:r>
            <a:endParaRPr sz="3600"/>
          </a:p>
          <a:p>
            <a:pPr indent="0" lvl="0" marL="325755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(تابع)</a:t>
            </a:r>
            <a:endParaRPr sz="3600"/>
          </a:p>
        </p:txBody>
      </p:sp>
      <p:sp>
        <p:nvSpPr>
          <p:cNvPr id="140" name="Google Shape;140;p13"/>
          <p:cNvSpPr txBox="1"/>
          <p:nvPr/>
        </p:nvSpPr>
        <p:spPr>
          <a:xfrm>
            <a:off x="612140" y="2109702"/>
            <a:ext cx="7826375" cy="19469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77800" lvl="0" marL="184785" marR="508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قد يستمر الناس في محاولة حل مشكلة​​​ المرض باستخدام العلاجات الثقافية الخاصة بهم ، والتي قد يكون مختلف من الغربي الدواء.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4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6" name="Google Shape;146;p14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5367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من الداخل و دخيل منظر الثقافة​</a:t>
            </a:r>
            <a:endParaRPr/>
          </a:p>
          <a:p>
            <a:pPr indent="0" lvl="0" marL="32385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(تابع)</a:t>
            </a:r>
            <a:endParaRPr/>
          </a:p>
        </p:txBody>
      </p:sp>
      <p:sp>
        <p:nvSpPr>
          <p:cNvPr id="147" name="Google Shape;147;p14"/>
          <p:cNvSpPr txBox="1"/>
          <p:nvPr/>
        </p:nvSpPr>
        <p:spPr>
          <a:xfrm>
            <a:off x="612140" y="2376576"/>
            <a:ext cx="7799705" cy="194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لو هم يشعر الذي - التي طبي شؤون الموظفين يفعل لا احترامهم​ أفكار, أو لا تستطيع يساعد هم، هم يمكن يزيد الاعتماد على هُم ملك ثقافية يشفي.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3" name="Google Shape;153;p15"/>
          <p:cNvSpPr txBox="1"/>
          <p:nvPr>
            <p:ph type="title"/>
          </p:nvPr>
        </p:nvSpPr>
        <p:spPr>
          <a:xfrm>
            <a:off x="1589913" y="297256"/>
            <a:ext cx="611505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-1376680" lvl="0" marL="1388745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تأثير ثقافي​ التنوع على تواصل</a:t>
            </a:r>
            <a:endParaRPr/>
          </a:p>
        </p:txBody>
      </p:sp>
      <p:sp>
        <p:nvSpPr>
          <p:cNvPr id="154" name="Google Shape;154;p15"/>
          <p:cNvSpPr txBox="1"/>
          <p:nvPr/>
        </p:nvSpPr>
        <p:spPr>
          <a:xfrm>
            <a:off x="459740" y="1837207"/>
            <a:ext cx="8099425" cy="3867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38608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هناك نكون الحواجز ل فهم حق ل لغة تنوع: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0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طبي عكس يضع المصطلح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13384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هناك نكون فردي و ثقافية اختلافات حول المفاهيم, ل مثال معتدل وزن يمكن يكون مختلفا المعاني في مختلف الثقافات.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0" name="Google Shape;160;p16"/>
          <p:cNvSpPr txBox="1"/>
          <p:nvPr>
            <p:ph type="title"/>
          </p:nvPr>
        </p:nvSpPr>
        <p:spPr>
          <a:xfrm>
            <a:off x="1589913" y="297256"/>
            <a:ext cx="611505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-1376680" lvl="0" marL="1388745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تأثير ثقافي​ التنوع على تواصل</a:t>
            </a:r>
            <a:endParaRPr/>
          </a:p>
        </p:txBody>
      </p:sp>
      <p:sp>
        <p:nvSpPr>
          <p:cNvPr id="161" name="Google Shape;161;p16"/>
          <p:cNvSpPr txBox="1"/>
          <p:nvPr/>
        </p:nvSpPr>
        <p:spPr>
          <a:xfrm>
            <a:off x="459740" y="1837207"/>
            <a:ext cx="8059420" cy="3227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34671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هناك نكون الحواجز ل فهم حق ل لغة تنوع: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13384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لغة اختلافات يمكن يقصد الذي - التي ال فِعلي كلمات ل صحة رعاية مقدمي الخدمات يمكن يملك أ مختلف معنى في آخر لغة.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7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7" name="Google Shape;167;p17"/>
          <p:cNvSpPr txBox="1"/>
          <p:nvPr>
            <p:ph type="title"/>
          </p:nvPr>
        </p:nvSpPr>
        <p:spPr>
          <a:xfrm>
            <a:off x="1704213" y="313131"/>
            <a:ext cx="6115050" cy="1183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-599440" lvl="0" marL="611505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تأثير ثقافي​ التنوع على تواصل (تابع)</a:t>
            </a:r>
            <a:endParaRPr/>
          </a:p>
        </p:txBody>
      </p:sp>
      <p:sp>
        <p:nvSpPr>
          <p:cNvPr id="168" name="Google Shape;168;p17"/>
          <p:cNvSpPr txBox="1"/>
          <p:nvPr>
            <p:ph idx="1" type="body"/>
          </p:nvPr>
        </p:nvSpPr>
        <p:spPr>
          <a:xfrm>
            <a:off x="612140" y="1433347"/>
            <a:ext cx="802894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آخر العوامل الثقافية الذي - التي يستطيع أن يقود ل تواصل أخطاء يشمل: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جنس.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عمر (اصغر سنا، اكبر سنا).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اقتصادي حالة و اجتماعي فصل.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5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العرق / الثقافة (لا فقط لغة).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العمى, أصم و صعب من السمع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/>
        </p:nvSpPr>
        <p:spPr>
          <a:xfrm>
            <a:off x="459740" y="1547901"/>
            <a:ext cx="8217534" cy="30772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11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على الانتهاء ل هذا مناقشة، أنت سوف يكون قادر ل: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0" rtl="0" algn="l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تصور ال معنى ل ثقافة.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0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تحديد عوامل الذي - التي يقود ل ثقافية تنوع.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13384" marR="5080" rtl="0" algn="l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يتعرف على ال تأثير ل ثقافية المعتقدات و السلوكيات على الناس صحة و مرض.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685800"/>
            <a:ext cx="5105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"/>
          <p:cNvSpPr txBox="1"/>
          <p:nvPr>
            <p:ph type="title"/>
          </p:nvPr>
        </p:nvSpPr>
        <p:spPr>
          <a:xfrm>
            <a:off x="533400" y="685800"/>
            <a:ext cx="5105400" cy="609600"/>
          </a:xfrm>
          <a:prstGeom prst="rect">
            <a:avLst/>
          </a:prstGeom>
          <a:noFill/>
          <a:ln cap="flat" cmpd="sng" w="9525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5550">
            <a:spAutoFit/>
          </a:bodyPr>
          <a:lstStyle/>
          <a:p>
            <a:pPr indent="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تعلُّم أهداف:</a:t>
            </a:r>
            <a:endParaRPr sz="3200"/>
          </a:p>
        </p:txBody>
      </p:sp>
      <p:sp>
        <p:nvSpPr>
          <p:cNvPr id="62" name="Google Shape;62;p2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/>
        </p:nvSpPr>
        <p:spPr>
          <a:xfrm>
            <a:off x="535940" y="1245467"/>
            <a:ext cx="8209915" cy="4507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66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على الانتهاء ل هذا مناقشة، أنت سوف يكون قادر ل: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يميز بين ال من الداخل و دخيل منظر ل ثقافة.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1740535" rtl="0" algn="l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تعريف ال تأثير الثقافية​ تنوع على تواصل.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33845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الخطوط العريضة مبادئ ل التعامل مع ثقافية تنوع أثناء الصحة تعليم.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8" name="Google Shape;6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670559"/>
            <a:ext cx="5105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"/>
          <p:cNvSpPr txBox="1"/>
          <p:nvPr>
            <p:ph type="title"/>
          </p:nvPr>
        </p:nvSpPr>
        <p:spPr>
          <a:xfrm>
            <a:off x="609600" y="670559"/>
            <a:ext cx="5105400" cy="609600"/>
          </a:xfrm>
          <a:prstGeom prst="rect">
            <a:avLst/>
          </a:prstGeom>
          <a:noFill/>
          <a:ln cap="flat" cmpd="sng" w="9525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4925">
            <a:spAutoFit/>
          </a:bodyPr>
          <a:lstStyle/>
          <a:p>
            <a:pPr indent="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تعلُّم أهداف:</a:t>
            </a:r>
            <a:endParaRPr sz="3200"/>
          </a:p>
        </p:txBody>
      </p:sp>
      <p:sp>
        <p:nvSpPr>
          <p:cNvPr id="70" name="Google Shape;70;p3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4"/>
          <p:cNvSpPr txBox="1"/>
          <p:nvPr>
            <p:ph type="title"/>
          </p:nvPr>
        </p:nvSpPr>
        <p:spPr>
          <a:xfrm>
            <a:off x="2321432" y="213105"/>
            <a:ext cx="4498340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ال معنى​ ثقافة</a:t>
            </a:r>
            <a:endParaRPr sz="3600"/>
          </a:p>
        </p:txBody>
      </p:sp>
      <p:sp>
        <p:nvSpPr>
          <p:cNvPr id="77" name="Google Shape;77;p4"/>
          <p:cNvSpPr txBox="1"/>
          <p:nvPr/>
        </p:nvSpPr>
        <p:spPr>
          <a:xfrm>
            <a:off x="459740" y="1053465"/>
            <a:ext cx="8114665" cy="5146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71145" lvl="0" marL="271145" marR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ثقافة يكون كل شئ الذي - التي يكون اجتماعيا تعلمت و لا وراثيا أحال.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t/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352425" lvl="0" marL="352425" marR="93853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ثقافة يشمل مشترك معاني, قيم، و المثل العليا.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750"/>
              <a:buFont typeface="Calibri"/>
              <a:buNone/>
            </a:pPr>
            <a:r>
              <a:t/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323215" lvl="0" marL="33528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الناس من يشارك أ شائع ثقافة يعرض أنماط ل سلوك الذي - التي نكون تسترشد بواسطة هؤلاء مشترك أفكار, معاني, و قيم.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SzPts val="2750"/>
              <a:buFont typeface="Calibri"/>
              <a:buNone/>
            </a:pPr>
            <a:r>
              <a:t/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42569" lvl="0" marL="254634" marR="10877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/>
              <a:t>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في كل ثقافة هناك يكون ضغط ل يتعلم ال ثقافة و ل يتوافق ل ثقافية أعراف.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5"/>
          <p:cNvSpPr txBox="1"/>
          <p:nvPr>
            <p:ph type="title"/>
          </p:nvPr>
        </p:nvSpPr>
        <p:spPr>
          <a:xfrm>
            <a:off x="1738629" y="849325"/>
            <a:ext cx="5893435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ال معنى​ ثقافة (تابع)</a:t>
            </a:r>
            <a:endParaRPr sz="3600"/>
          </a:p>
        </p:txBody>
      </p:sp>
      <p:sp>
        <p:nvSpPr>
          <p:cNvPr id="84" name="Google Shape;84;p5"/>
          <p:cNvSpPr txBox="1"/>
          <p:nvPr/>
        </p:nvSpPr>
        <p:spPr>
          <a:xfrm>
            <a:off x="688340" y="1813051"/>
            <a:ext cx="7889240" cy="3343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4600">
            <a:spAutoFit/>
          </a:bodyPr>
          <a:lstStyle/>
          <a:p>
            <a:pPr indent="-177800" lvl="0" marL="184785" marR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ثقافية أعراف، المعتقدات و السلوكيات غالباً يخرج في ان غير واعي مستوى، أيّ وسائل الذي - التي الناس نكون لا دائماً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واعي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ل لماذا هم يفعل أشياء و لماذا بعض الأشياء نكون مهم جدا لهم 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SzPts val="3800"/>
              <a:buFont typeface="Arial"/>
              <a:buNone/>
            </a:pPr>
            <a:r>
              <a:t/>
            </a:r>
            <a:endParaRPr sz="3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5080" rtl="0" algn="l">
              <a:lnSpc>
                <a:spcPct val="107857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الثقافات نكون لا ثابتة، لكن نكون باستمرار تغيير خلال التعرض ل آخر الثقافات، جديد الاكتشافات و التغييرات في الأعراف و السلوكيات زيادة وقت.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6"/>
          <p:cNvSpPr txBox="1"/>
          <p:nvPr>
            <p:ph type="title"/>
          </p:nvPr>
        </p:nvSpPr>
        <p:spPr>
          <a:xfrm>
            <a:off x="1662429" y="849325"/>
            <a:ext cx="5893435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ال معنى​ ثقافة (تابع)</a:t>
            </a:r>
            <a:endParaRPr sz="3600"/>
          </a:p>
        </p:txBody>
      </p:sp>
      <p:sp>
        <p:nvSpPr>
          <p:cNvPr id="91" name="Google Shape;91;p6"/>
          <p:cNvSpPr txBox="1"/>
          <p:nvPr/>
        </p:nvSpPr>
        <p:spPr>
          <a:xfrm>
            <a:off x="612140" y="1687220"/>
            <a:ext cx="7710805" cy="2586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432434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ال حاسة ل ثقافة ل فرادى يكون باستمرار كون معدل خلال هُم خبرة.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5080" rtl="0" algn="l">
              <a:lnSpc>
                <a:spcPct val="180000"/>
              </a:lnSpc>
              <a:spcBef>
                <a:spcPts val="24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نحن يمكن يكون وُلِدّ داخل واحد أو أكثر الثقافات و يعيش في عدة آحرون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7" name="Google Shape;97;p7"/>
          <p:cNvSpPr txBox="1"/>
          <p:nvPr>
            <p:ph type="title"/>
          </p:nvPr>
        </p:nvSpPr>
        <p:spPr>
          <a:xfrm>
            <a:off x="1462532" y="438658"/>
            <a:ext cx="589343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ال معنى​ ثقافة (تابع)</a:t>
            </a:r>
            <a:endParaRPr sz="3600"/>
          </a:p>
        </p:txBody>
      </p:sp>
      <p:sp>
        <p:nvSpPr>
          <p:cNvPr id="98" name="Google Shape;98;p7"/>
          <p:cNvSpPr txBox="1"/>
          <p:nvPr/>
        </p:nvSpPr>
        <p:spPr>
          <a:xfrm>
            <a:off x="374091" y="1705361"/>
            <a:ext cx="8059420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177800" lvl="0" marL="184785" marR="518794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كما نحن يتحرك داخل المهن, نحن تأتي أيضا تحت ال تأثير ل مشترك قيم، معتقدات, مهارات، و آخر ثقافية عناصر داخل أ مهنة.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5080" rtl="0" algn="l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كل هؤلاء شكل كيف نحن يفكر، ماذا نحن يعرف، كيف نحن يتفاعل، و كيف نحن يشعر.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4" name="Google Shape;104;p8"/>
          <p:cNvSpPr txBox="1"/>
          <p:nvPr>
            <p:ph type="title"/>
          </p:nvPr>
        </p:nvSpPr>
        <p:spPr>
          <a:xfrm>
            <a:off x="980947" y="437464"/>
            <a:ext cx="7183120" cy="10687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925">
            <a:spAutoFit/>
          </a:bodyPr>
          <a:lstStyle/>
          <a:p>
            <a:pPr indent="-1896110" lvl="0" marL="190881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المعتقدات والسلوكيات الثقافية​ حول صحة و مرض</a:t>
            </a:r>
            <a:endParaRPr sz="3600"/>
          </a:p>
        </p:txBody>
      </p:sp>
      <p:sp>
        <p:nvSpPr>
          <p:cNvPr id="105" name="Google Shape;105;p8"/>
          <p:cNvSpPr txBox="1"/>
          <p:nvPr/>
        </p:nvSpPr>
        <p:spPr>
          <a:xfrm>
            <a:off x="535940" y="2000249"/>
            <a:ext cx="8047990" cy="33451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4600">
            <a:spAutoFit/>
          </a:bodyPr>
          <a:lstStyle/>
          <a:p>
            <a:pPr indent="-177800" lvl="0" marL="184785" marR="50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ثقافية المعتقدات و السلوكيات حول صحة و مرض يتغير لا فقط بواسطة ثقافة و عِرق، لكن أيضًا بواسطة جنس، عمر، و أحيانا آخر عوامل مثل الاجتماعية والاقتصادية حالة.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SzPts val="3750"/>
              <a:buFont typeface="Arial"/>
              <a:buNone/>
            </a:pPr>
            <a:r>
              <a:t/>
            </a:r>
            <a:endParaRPr sz="375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611505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هناك العديد من الأدوات التي تساعدنا على فهم وجهات نظر حول الصحة والمرض، وكذلك لدينا مرضى.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9"/>
          <p:cNvSpPr txBox="1"/>
          <p:nvPr>
            <p:ph type="title"/>
          </p:nvPr>
        </p:nvSpPr>
        <p:spPr>
          <a:xfrm>
            <a:off x="707542" y="684352"/>
            <a:ext cx="6944995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من الداخل و دخيل منظر الثقافة​</a:t>
            </a:r>
            <a:endParaRPr sz="3600"/>
          </a:p>
        </p:txBody>
      </p:sp>
      <p:sp>
        <p:nvSpPr>
          <p:cNvPr id="112" name="Google Shape;112;p9"/>
          <p:cNvSpPr txBox="1"/>
          <p:nvPr/>
        </p:nvSpPr>
        <p:spPr>
          <a:xfrm>
            <a:off x="535940" y="1849399"/>
            <a:ext cx="7954645" cy="194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الأنثروبولوجيا لديه منح نحن ال مفهوم ل ال </a:t>
            </a: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من الداخل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و </a:t>
            </a: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دخيل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منظر ل ثقافة، أيّ يمكن ان تساعد نحن يفهم ملكنا توقعات - وجهات نظر على صحة و مرض.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2024-07-01T10:39:32Z</dcterms:created>
  <dc:creator>College of Nursing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