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191892" y="728217"/>
            <a:ext cx="4760214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5432" y="514858"/>
            <a:ext cx="8473135" cy="10680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96874" y="1162663"/>
            <a:ext cx="8350250" cy="4508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187563" y="6431536"/>
            <a:ext cx="274954" cy="2260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7998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553212" y="542544"/>
              <a:ext cx="8041005" cy="5756275"/>
            </a:xfrm>
            <a:custGeom>
              <a:avLst/>
              <a:gdLst/>
              <a:ahLst/>
              <a:cxnLst/>
              <a:rect l="l" t="t" r="r" b="b"/>
              <a:pathLst>
                <a:path w="8041005" h="5756275">
                  <a:moveTo>
                    <a:pt x="0" y="5756148"/>
                  </a:moveTo>
                  <a:lnTo>
                    <a:pt x="8040624" y="5756148"/>
                  </a:lnTo>
                  <a:lnTo>
                    <a:pt x="8040624" y="0"/>
                  </a:lnTo>
                  <a:lnTo>
                    <a:pt x="0" y="0"/>
                  </a:lnTo>
                  <a:lnTo>
                    <a:pt x="0" y="5756148"/>
                  </a:lnTo>
                  <a:close/>
                </a:path>
              </a:pathLst>
            </a:custGeom>
            <a:ln w="15240">
              <a:solidFill>
                <a:srgbClr val="83992A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3128772"/>
              <a:ext cx="685799" cy="606551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465819" y="3128772"/>
              <a:ext cx="678179" cy="606551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278636" y="2356104"/>
              <a:ext cx="6596380" cy="0"/>
            </a:xfrm>
            <a:custGeom>
              <a:avLst/>
              <a:gdLst/>
              <a:ahLst/>
              <a:cxnLst/>
              <a:rect l="l" t="t" r="r" b="b"/>
              <a:pathLst>
                <a:path w="6596380" h="0">
                  <a:moveTo>
                    <a:pt x="0" y="0"/>
                  </a:moveTo>
                  <a:lnTo>
                    <a:pt x="6595998" y="0"/>
                  </a:lnTo>
                </a:path>
              </a:pathLst>
            </a:custGeom>
            <a:ln w="15240">
              <a:solidFill>
                <a:srgbClr val="8399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396998" y="798652"/>
            <a:ext cx="4351020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4800" spc="-5">
                <a:solidFill>
                  <a:srgbClr val="252525"/>
                </a:solidFill>
              </a:rPr>
              <a:t>صحة</a:t>
            </a:r>
            <a:r xmlns:a="http://schemas.openxmlformats.org/drawingml/2006/main">
              <a:rPr dirty="0" sz="4800" spc="-50">
                <a:solidFill>
                  <a:srgbClr val="252525"/>
                </a:solidFill>
              </a:rPr>
              <a:t> </a:t>
            </a:r>
            <a:r xmlns:a="http://schemas.openxmlformats.org/drawingml/2006/main">
              <a:rPr dirty="0" sz="4800" spc="-20">
                <a:solidFill>
                  <a:srgbClr val="252525"/>
                </a:solidFill>
              </a:rPr>
              <a:t>تعليم</a:t>
            </a:r>
            <a:endParaRPr xmlns:a="http://schemas.openxmlformats.org/drawingml/2006/main" sz="4800"/>
          </a:p>
        </p:txBody>
      </p:sp>
      <p:sp>
        <p:nvSpPr>
          <p:cNvPr id="9" name="object 9"/>
          <p:cNvSpPr txBox="1"/>
          <p:nvPr/>
        </p:nvSpPr>
        <p:spPr>
          <a:xfrm>
            <a:off x="1871217" y="2184654"/>
            <a:ext cx="5515610" cy="33159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algn="ctr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3700" spc="-30" b="1">
                <a:solidFill>
                  <a:srgbClr val="252525"/>
                </a:solidFill>
                <a:latin typeface="Calibri"/>
                <a:cs typeface="Calibri"/>
              </a:rPr>
              <a:t>عوامل</a:t>
            </a:r>
            <a:r xmlns:a="http://schemas.openxmlformats.org/drawingml/2006/main">
              <a:rPr dirty="0" sz="3700" spc="-5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3700" spc="-15" b="1">
                <a:solidFill>
                  <a:srgbClr val="252525"/>
                </a:solidFill>
                <a:latin typeface="Calibri"/>
                <a:cs typeface="Calibri"/>
              </a:rPr>
              <a:t>تؤثر</a:t>
            </a:r>
            <a:r xmlns:a="http://schemas.openxmlformats.org/drawingml/2006/main">
              <a:rPr dirty="0" sz="3700" spc="10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3700" spc="-5" b="1">
                <a:solidFill>
                  <a:srgbClr val="252525"/>
                </a:solidFill>
                <a:latin typeface="Calibri"/>
                <a:cs typeface="Calibri"/>
              </a:rPr>
              <a:t>تعلُّم</a:t>
            </a:r>
            <a:endParaRPr xmlns:a="http://schemas.openxmlformats.org/drawingml/2006/main" sz="37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900">
              <a:latin typeface="Calibri"/>
              <a:cs typeface="Calibri"/>
            </a:endParaRPr>
          </a:p>
          <a:p>
            <a:pPr xmlns:a="http://schemas.openxmlformats.org/drawingml/2006/main" algn="ctr">
              <a:lnSpc>
                <a:spcPct val="100000"/>
              </a:lnSpc>
              <a:bidi/>
            </a:pPr>
            <a:r xmlns:a="http://schemas.openxmlformats.org/drawingml/2006/main">
              <a:rPr dirty="0" sz="3700" spc="-10" b="1">
                <a:solidFill>
                  <a:srgbClr val="252525"/>
                </a:solidFill>
                <a:latin typeface="Calibri"/>
                <a:cs typeface="Calibri"/>
              </a:rPr>
              <a:t>(ضغط</a:t>
            </a:r>
            <a:r xmlns:a="http://schemas.openxmlformats.org/drawingml/2006/main">
              <a:rPr dirty="0" sz="3700" spc="-25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3700" spc="-5" b="1">
                <a:solidFill>
                  <a:srgbClr val="252525"/>
                </a:solidFill>
                <a:latin typeface="Calibri"/>
                <a:cs typeface="Calibri"/>
              </a:rPr>
              <a:t>&amp;</a:t>
            </a:r>
            <a:r xmlns:a="http://schemas.openxmlformats.org/drawingml/2006/main">
              <a:rPr dirty="0" sz="3700" spc="-10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3700" spc="-5" b="1">
                <a:solidFill>
                  <a:srgbClr val="252525"/>
                </a:solidFill>
                <a:latin typeface="Calibri"/>
                <a:cs typeface="Calibri"/>
              </a:rPr>
              <a:t>مرض)</a:t>
            </a:r>
            <a:endParaRPr xmlns:a="http://schemas.openxmlformats.org/drawingml/2006/main" sz="37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37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3700">
              <a:latin typeface="Calibri"/>
              <a:cs typeface="Calibri"/>
            </a:endParaRPr>
          </a:p>
          <a:p>
            <a:pPr xmlns:a="http://schemas.openxmlformats.org/drawingml/2006/main" algn="ctr">
              <a:lnSpc>
                <a:spcPct val="100000"/>
              </a:lnSpc>
              <a:spcBef>
                <a:spcPts val="5"/>
              </a:spcBef>
              <a:bidi/>
            </a:pPr>
            <a:r xmlns:a="http://schemas.openxmlformats.org/drawingml/2006/main">
              <a:rPr dirty="0" sz="3700" spc="-5" b="1">
                <a:solidFill>
                  <a:srgbClr val="252525"/>
                </a:solidFill>
                <a:latin typeface="Calibri"/>
                <a:cs typeface="Calibri"/>
              </a:rPr>
              <a:t>ثانية</a:t>
            </a:r>
            <a:r xmlns:a="http://schemas.openxmlformats.org/drawingml/2006/main">
              <a:rPr dirty="0" sz="3700" spc="-20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3700" spc="-15" b="1">
                <a:solidFill>
                  <a:srgbClr val="252525"/>
                </a:solidFill>
                <a:latin typeface="Calibri"/>
                <a:cs typeface="Calibri"/>
              </a:rPr>
              <a:t>نصف السنة</a:t>
            </a:r>
            <a:r xmlns:a="http://schemas.openxmlformats.org/drawingml/2006/main">
              <a:rPr dirty="0" sz="3700" spc="-5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3700" spc="-10" b="1">
                <a:solidFill>
                  <a:srgbClr val="252525"/>
                </a:solidFill>
                <a:latin typeface="Calibri"/>
                <a:cs typeface="Calibri"/>
              </a:rPr>
              <a:t>2023-2024</a:t>
            </a:r>
            <a:endParaRPr xmlns:a="http://schemas.openxmlformats.org/drawingml/2006/main" sz="37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782306" y="5976924"/>
            <a:ext cx="11493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1400">
                <a:latin typeface="Times New Roman"/>
                <a:cs typeface="Times New Roman"/>
              </a:rPr>
              <a:t>1</a:t>
            </a:r>
            <a:endParaRPr xmlns:a="http://schemas.openxmlformats.org/drawingml/2006/main"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87400"/>
            <a:ext cx="648398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5"/>
              <a:t>4. تحسين </a:t>
            </a:r>
            <a:r xmlns:a="http://schemas.openxmlformats.org/drawingml/2006/main">
              <a:rPr dirty="0" spc="-10"/>
              <a:t>العلاقات الشخصية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925599"/>
            <a:ext cx="8291195" cy="2586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علاجي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تواصل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يحسن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شخصي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العلاقات.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495300" indent="-172720">
              <a:lnSpc>
                <a:spcPts val="5040"/>
              </a:lnSpc>
              <a:spcBef>
                <a:spcPts val="24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جيد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علاقة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بين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مزود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تصغير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ضغط.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913282" y="1540891"/>
            <a:ext cx="6863715" cy="24834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algn="ctr">
              <a:lnSpc>
                <a:spcPts val="456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4000" spc="-40" b="1">
                <a:latin typeface="Calibri"/>
                <a:cs typeface="Calibri"/>
              </a:rPr>
              <a:t>بيبلاو</a:t>
            </a:r>
            <a:r xmlns:a="http://schemas.openxmlformats.org/drawingml/2006/main">
              <a:rPr dirty="0" sz="40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5" b="1">
                <a:latin typeface="Calibri"/>
                <a:cs typeface="Calibri"/>
              </a:rPr>
              <a:t>نظرية</a:t>
            </a:r>
            <a:r xmlns:a="http://schemas.openxmlformats.org/drawingml/2006/main">
              <a:rPr dirty="0" sz="40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40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15" b="1">
                <a:latin typeface="Calibri"/>
                <a:cs typeface="Calibri"/>
              </a:rPr>
              <a:t>شخصي</a:t>
            </a:r>
            <a:endParaRPr xmlns:a="http://schemas.openxmlformats.org/drawingml/2006/main" sz="4000">
              <a:latin typeface="Calibri"/>
              <a:cs typeface="Calibri"/>
            </a:endParaRPr>
          </a:p>
          <a:p>
            <a:pPr xmlns:a="http://schemas.openxmlformats.org/drawingml/2006/main" algn="ctr" marL="168275">
              <a:lnSpc>
                <a:spcPts val="4560"/>
              </a:lnSpc>
              <a:bidi/>
            </a:pPr>
            <a:r xmlns:a="http://schemas.openxmlformats.org/drawingml/2006/main">
              <a:rPr dirty="0" sz="4000" spc="-15" b="1">
                <a:latin typeface="Calibri"/>
                <a:cs typeface="Calibri"/>
              </a:rPr>
              <a:t>علاقات</a:t>
            </a:r>
            <a:endParaRPr xmlns:a="http://schemas.openxmlformats.org/drawingml/2006/main" sz="4000">
              <a:latin typeface="Calibri"/>
              <a:cs typeface="Calibri"/>
            </a:endParaRPr>
          </a:p>
          <a:p>
            <a:pPr xmlns:a="http://schemas.openxmlformats.org/drawingml/2006/main" algn="ctr">
              <a:lnSpc>
                <a:spcPct val="100000"/>
              </a:lnSpc>
              <a:spcBef>
                <a:spcPts val="325"/>
              </a:spcBef>
              <a:bidi/>
            </a:pPr>
            <a:r xmlns:a="http://schemas.openxmlformats.org/drawingml/2006/main">
              <a:rPr dirty="0" sz="4000" spc="-5" b="1">
                <a:latin typeface="Calibri"/>
                <a:cs typeface="Calibri"/>
              </a:rPr>
              <a:t>&amp;</a:t>
            </a:r>
            <a:endParaRPr xmlns:a="http://schemas.openxmlformats.org/drawingml/2006/main" sz="4000">
              <a:latin typeface="Calibri"/>
              <a:cs typeface="Calibri"/>
            </a:endParaRPr>
          </a:p>
          <a:p>
            <a:pPr xmlns:a="http://schemas.openxmlformats.org/drawingml/2006/main" algn="ctr">
              <a:lnSpc>
                <a:spcPct val="100000"/>
              </a:lnSpc>
              <a:spcBef>
                <a:spcPts val="315"/>
              </a:spcBef>
              <a:bidi/>
            </a:pPr>
            <a:r xmlns:a="http://schemas.openxmlformats.org/drawingml/2006/main">
              <a:rPr dirty="0" sz="4000" spc="-5" b="1">
                <a:latin typeface="Calibri"/>
                <a:cs typeface="Calibri"/>
              </a:rPr>
              <a:t>تطبيقه</a:t>
            </a:r>
            <a:r xmlns:a="http://schemas.openxmlformats.org/drawingml/2006/main">
              <a:rPr dirty="0" sz="40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40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5" b="1">
                <a:latin typeface="Calibri"/>
                <a:cs typeface="Calibri"/>
              </a:rPr>
              <a:t>على </a:t>
            </a:r>
            <a:r xmlns:a="http://schemas.openxmlformats.org/drawingml/2006/main">
              <a:rPr dirty="0" sz="4000" spc="-10" b="1">
                <a:latin typeface="Calibri"/>
                <a:cs typeface="Calibri"/>
              </a:rPr>
              <a:t>العملاء</a:t>
            </a:r>
            <a:r xmlns:a="http://schemas.openxmlformats.org/drawingml/2006/main">
              <a:rPr dirty="0" sz="40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15" b="1">
                <a:latin typeface="Calibri"/>
                <a:cs typeface="Calibri"/>
              </a:rPr>
              <a:t>ضغط</a:t>
            </a:r>
            <a:endParaRPr xmlns:a="http://schemas.openxmlformats.org/drawingml/2006/main"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6542" y="629691"/>
            <a:ext cx="8054975" cy="4507865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xmlns:a="http://schemas.openxmlformats.org/drawingml/2006/main" marL="254635">
              <a:lnSpc>
                <a:spcPct val="100000"/>
              </a:lnSpc>
              <a:spcBef>
                <a:spcPts val="1780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نظرية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قائم على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التالي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مبادئ: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marR="262890" indent="-609600">
              <a:lnSpc>
                <a:spcPct val="150000"/>
              </a:lnSpc>
              <a:spcBef>
                <a:spcPts val="5"/>
              </a:spcBef>
              <a:buAutoNum type="arabicPeriod"/>
              <a:tabLst>
                <a:tab pos="621665" algn="l"/>
                <a:tab pos="62230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ضغط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الاحتياجات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يخلق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كلاهما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توتر</a:t>
            </a:r>
            <a:r xmlns:a="http://schemas.openxmlformats.org/drawingml/2006/main">
              <a:rPr dirty="0" u="heavy" sz="2800" spc="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و</a:t>
            </a:r>
            <a:r xmlns:a="http://schemas.openxmlformats.org/drawingml/2006/main">
              <a:rPr dirty="0" u="heavy" sz="2800" spc="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طاقة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يمكن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ان 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أيضاً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بشكل ايجابي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سلبا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marR="5080" indent="-609600">
              <a:lnSpc>
                <a:spcPct val="150000"/>
              </a:lnSpc>
              <a:buAutoNum type="arabicPeriod"/>
              <a:tabLst>
                <a:tab pos="621665" algn="l"/>
                <a:tab pos="62230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دور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الرعاىة الصحية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مزود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يساعد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مريض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تعريف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مصدر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توتر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يطور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إيجابي</a:t>
            </a:r>
            <a:r xmlns:a="http://schemas.openxmlformats.org/drawingml/2006/main">
              <a:rPr dirty="0" u="heavy" sz="2800" spc="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التعامل</a:t>
            </a:r>
            <a:r xmlns:a="http://schemas.openxmlformats.org/drawingml/2006/main"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الاستراتيجيات</a:t>
            </a:r>
            <a:r xmlns:a="http://schemas.openxmlformats.org/drawingml/2006/main">
              <a:rPr dirty="0" u="heavy" sz="2800" spc="4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للتعامل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سبب.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848600" y="6009132"/>
            <a:ext cx="838200" cy="173990"/>
          </a:xfrm>
          <a:custGeom>
            <a:avLst/>
            <a:gdLst/>
            <a:ahLst/>
            <a:cxnLst/>
            <a:rect l="l" t="t" r="r" b="b"/>
            <a:pathLst>
              <a:path w="838200" h="173989">
                <a:moveTo>
                  <a:pt x="664464" y="0"/>
                </a:moveTo>
                <a:lnTo>
                  <a:pt x="664464" y="173736"/>
                </a:lnTo>
                <a:lnTo>
                  <a:pt x="780288" y="115824"/>
                </a:lnTo>
                <a:lnTo>
                  <a:pt x="693420" y="115824"/>
                </a:lnTo>
                <a:lnTo>
                  <a:pt x="693420" y="57912"/>
                </a:lnTo>
                <a:lnTo>
                  <a:pt x="780288" y="57912"/>
                </a:lnTo>
                <a:lnTo>
                  <a:pt x="664464" y="0"/>
                </a:lnTo>
                <a:close/>
              </a:path>
              <a:path w="838200" h="173989">
                <a:moveTo>
                  <a:pt x="664464" y="57912"/>
                </a:moveTo>
                <a:lnTo>
                  <a:pt x="0" y="57912"/>
                </a:lnTo>
                <a:lnTo>
                  <a:pt x="0" y="115824"/>
                </a:lnTo>
                <a:lnTo>
                  <a:pt x="664464" y="115824"/>
                </a:lnTo>
                <a:lnTo>
                  <a:pt x="664464" y="57912"/>
                </a:lnTo>
                <a:close/>
              </a:path>
              <a:path w="838200" h="173989">
                <a:moveTo>
                  <a:pt x="780288" y="57912"/>
                </a:moveTo>
                <a:lnTo>
                  <a:pt x="693420" y="57912"/>
                </a:lnTo>
                <a:lnTo>
                  <a:pt x="693420" y="115824"/>
                </a:lnTo>
                <a:lnTo>
                  <a:pt x="780288" y="115824"/>
                </a:lnTo>
                <a:lnTo>
                  <a:pt x="838200" y="86868"/>
                </a:lnTo>
                <a:lnTo>
                  <a:pt x="780288" y="579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307340" y="554360"/>
            <a:ext cx="8416925" cy="51473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622300" marR="5080" indent="-610235">
              <a:lnSpc>
                <a:spcPct val="150000"/>
              </a:lnSpc>
              <a:spcBef>
                <a:spcPts val="95"/>
              </a:spcBef>
              <a:buAutoNum type="arabicPeriod" startAt="3"/>
              <a:tabLst>
                <a:tab pos="622300" algn="l"/>
                <a:tab pos="62293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أين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شخصي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علاقة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بين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مزود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يصبح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وسط.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marR="216535" indent="-610235">
              <a:lnSpc>
                <a:spcPct val="150000"/>
              </a:lnSpc>
              <a:spcBef>
                <a:spcPts val="5"/>
              </a:spcBef>
              <a:buAutoNum type="arabicPeriod" startAt="3"/>
              <a:tabLst>
                <a:tab pos="622300" algn="l"/>
                <a:tab pos="62293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مبنى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والمحافظة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عليها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علاجي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علاقة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يستطيع: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821690" indent="-352425">
              <a:lnSpc>
                <a:spcPct val="100000"/>
              </a:lnSpc>
              <a:spcBef>
                <a:spcPts val="1680"/>
              </a:spcBef>
              <a:buAutoNum type="alphaLcPeriod"/>
              <a:tabLst>
                <a:tab pos="822325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يحسن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تواصل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793115" marR="44450" indent="-323850">
              <a:lnSpc>
                <a:spcPct val="150000"/>
              </a:lnSpc>
              <a:spcBef>
                <a:spcPts val="5"/>
              </a:spcBef>
              <a:buFont typeface="Calibri"/>
              <a:buAutoNum type="alphaLcPeriod"/>
              <a:tabLst>
                <a:tab pos="837565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يطور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فعال</a:t>
            </a:r>
            <a:r xmlns:a="http://schemas.openxmlformats.org/drawingml/2006/main">
              <a:rPr dirty="0" sz="280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التعامل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الاستراتيجيات</a:t>
            </a:r>
            <a:r xmlns:a="http://schemas.openxmlformats.org/drawingml/2006/main">
              <a:rPr dirty="0" sz="280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يقلل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ضغط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المستويات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أخيرًا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يحسن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النتائج.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84174"/>
            <a:ext cx="7925434" cy="835660"/>
          </a:xfrm>
          <a:prstGeom prst="rect"/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12700" marR="5080">
              <a:lnSpc>
                <a:spcPts val="3020"/>
              </a:lnSpc>
              <a:spcBef>
                <a:spcPts val="480"/>
              </a:spcBef>
              <a:bidi/>
            </a:pPr>
            <a:r xmlns:a="http://schemas.openxmlformats.org/drawingml/2006/main">
              <a:rPr dirty="0" sz="2800" spc="-10"/>
              <a:t>ال</a:t>
            </a:r>
            <a:r xmlns:a="http://schemas.openxmlformats.org/drawingml/2006/main">
              <a:rPr dirty="0" sz="2800" spc="-5"/>
              <a:t> </a:t>
            </a:r>
            <a:r xmlns:a="http://schemas.openxmlformats.org/drawingml/2006/main">
              <a:rPr dirty="0" sz="2800" spc="-10"/>
              <a:t>عملية</a:t>
            </a:r>
            <a:r xmlns:a="http://schemas.openxmlformats.org/drawingml/2006/main">
              <a:rPr dirty="0" sz="2800" spc="20"/>
              <a:t> </a:t>
            </a:r>
            <a:r xmlns:a="http://schemas.openxmlformats.org/drawingml/2006/main">
              <a:rPr dirty="0" sz="2800" spc="-5"/>
              <a:t>ل</a:t>
            </a:r>
            <a:r xmlns:a="http://schemas.openxmlformats.org/drawingml/2006/main">
              <a:rPr dirty="0" sz="2800" spc="5"/>
              <a:t> </a:t>
            </a:r>
            <a:r xmlns:a="http://schemas.openxmlformats.org/drawingml/2006/main">
              <a:rPr dirty="0" sz="2800" spc="-15"/>
              <a:t>شخصي</a:t>
            </a:r>
            <a:r xmlns:a="http://schemas.openxmlformats.org/drawingml/2006/main">
              <a:rPr dirty="0" sz="2800" spc="45"/>
              <a:t> </a:t>
            </a:r>
            <a:r xmlns:a="http://schemas.openxmlformats.org/drawingml/2006/main">
              <a:rPr dirty="0" sz="2800" spc="-10"/>
              <a:t>علاقة</a:t>
            </a:r>
            <a:r xmlns:a="http://schemas.openxmlformats.org/drawingml/2006/main">
              <a:rPr dirty="0" sz="2800" spc="35"/>
              <a:t> </a:t>
            </a:r>
            <a:r xmlns:a="http://schemas.openxmlformats.org/drawingml/2006/main">
              <a:rPr dirty="0" sz="2800" spc="-15"/>
              <a:t>يتطلب</a:t>
            </a:r>
            <a:r xmlns:a="http://schemas.openxmlformats.org/drawingml/2006/main">
              <a:rPr dirty="0" sz="2800" spc="35"/>
              <a:t> </a:t>
            </a:r>
            <a:r xmlns:a="http://schemas.openxmlformats.org/drawingml/2006/main">
              <a:rPr dirty="0" sz="2800" spc="-5"/>
              <a:t>ال</a:t>
            </a:r>
            <a:r xmlns:a="http://schemas.openxmlformats.org/drawingml/2006/main">
              <a:rPr dirty="0" sz="2800" spc="-620"/>
              <a:t> </a:t>
            </a:r>
            <a:r xmlns:a="http://schemas.openxmlformats.org/drawingml/2006/main">
              <a:rPr dirty="0" sz="2800" spc="-15"/>
              <a:t>التقدم</a:t>
            </a:r>
            <a:r xmlns:a="http://schemas.openxmlformats.org/drawingml/2006/main">
              <a:rPr dirty="0" sz="2800" spc="20"/>
              <a:t> </a:t>
            </a:r>
            <a:r xmlns:a="http://schemas.openxmlformats.org/drawingml/2006/main">
              <a:rPr dirty="0" sz="2800" spc="-10"/>
              <a:t>خلال</a:t>
            </a:r>
            <a:r xmlns:a="http://schemas.openxmlformats.org/drawingml/2006/main">
              <a:rPr dirty="0" sz="2800" spc="10"/>
              <a:t> </a:t>
            </a:r>
            <a:r xmlns:a="http://schemas.openxmlformats.org/drawingml/2006/main">
              <a:rPr dirty="0" sz="2800" spc="-15"/>
              <a:t>أربعة</a:t>
            </a:r>
            <a:r xmlns:a="http://schemas.openxmlformats.org/drawingml/2006/main">
              <a:rPr dirty="0" sz="2800" spc="10"/>
              <a:t> </a:t>
            </a:r>
            <a:r xmlns:a="http://schemas.openxmlformats.org/drawingml/2006/main">
              <a:rPr dirty="0" sz="2800" spc="-5"/>
              <a:t>المراحل:</a:t>
            </a:r>
            <a:endParaRPr xmlns:a="http://schemas.openxmlformats.org/drawingml/2006/main" sz="2800"/>
          </a:p>
        </p:txBody>
      </p:sp>
      <p:grpSp>
        <p:nvGrpSpPr>
          <p:cNvPr id="3" name="object 3"/>
          <p:cNvGrpSpPr/>
          <p:nvPr/>
        </p:nvGrpSpPr>
        <p:grpSpPr>
          <a:xfrm>
            <a:off x="524255" y="1667255"/>
            <a:ext cx="8248015" cy="4545330"/>
            <a:chOff x="524255" y="1667255"/>
            <a:chExt cx="8248015" cy="4545330"/>
          </a:xfrm>
        </p:grpSpPr>
        <p:sp>
          <p:nvSpPr>
            <p:cNvPr id="4" name="object 4"/>
            <p:cNvSpPr/>
            <p:nvPr/>
          </p:nvSpPr>
          <p:spPr>
            <a:xfrm>
              <a:off x="2987801" y="2322575"/>
              <a:ext cx="837565" cy="3569970"/>
            </a:xfrm>
            <a:custGeom>
              <a:avLst/>
              <a:gdLst/>
              <a:ahLst/>
              <a:cxnLst/>
              <a:rect l="l" t="t" r="r" b="b"/>
              <a:pathLst>
                <a:path w="837564" h="3569970">
                  <a:moveTo>
                    <a:pt x="837438" y="3569970"/>
                  </a:moveTo>
                  <a:lnTo>
                    <a:pt x="0" y="3569970"/>
                  </a:lnTo>
                  <a:lnTo>
                    <a:pt x="0" y="0"/>
                  </a:lnTo>
                  <a:lnTo>
                    <a:pt x="28956" y="0"/>
                  </a:lnTo>
                  <a:lnTo>
                    <a:pt x="28956" y="3541014"/>
                  </a:lnTo>
                  <a:lnTo>
                    <a:pt x="837438" y="3541014"/>
                  </a:lnTo>
                  <a:lnTo>
                    <a:pt x="837438" y="3569970"/>
                  </a:lnTo>
                  <a:close/>
                </a:path>
                <a:path w="837564" h="3569970">
                  <a:moveTo>
                    <a:pt x="837438" y="2600706"/>
                  </a:moveTo>
                  <a:lnTo>
                    <a:pt x="0" y="2600706"/>
                  </a:lnTo>
                  <a:lnTo>
                    <a:pt x="0" y="0"/>
                  </a:lnTo>
                  <a:lnTo>
                    <a:pt x="28956" y="0"/>
                  </a:lnTo>
                  <a:lnTo>
                    <a:pt x="28956" y="2571750"/>
                  </a:lnTo>
                  <a:lnTo>
                    <a:pt x="837438" y="2571750"/>
                  </a:lnTo>
                  <a:lnTo>
                    <a:pt x="837438" y="2600706"/>
                  </a:lnTo>
                  <a:close/>
                </a:path>
                <a:path w="837564" h="3569970">
                  <a:moveTo>
                    <a:pt x="837438" y="1631442"/>
                  </a:moveTo>
                  <a:lnTo>
                    <a:pt x="0" y="1631442"/>
                  </a:lnTo>
                  <a:lnTo>
                    <a:pt x="0" y="0"/>
                  </a:lnTo>
                  <a:lnTo>
                    <a:pt x="28956" y="0"/>
                  </a:lnTo>
                  <a:lnTo>
                    <a:pt x="28956" y="1602486"/>
                  </a:lnTo>
                  <a:lnTo>
                    <a:pt x="837438" y="1602486"/>
                  </a:lnTo>
                  <a:lnTo>
                    <a:pt x="837438" y="1631442"/>
                  </a:lnTo>
                  <a:close/>
                </a:path>
                <a:path w="837564" h="3569970">
                  <a:moveTo>
                    <a:pt x="837438" y="662177"/>
                  </a:moveTo>
                  <a:lnTo>
                    <a:pt x="0" y="662177"/>
                  </a:lnTo>
                  <a:lnTo>
                    <a:pt x="0" y="0"/>
                  </a:lnTo>
                  <a:lnTo>
                    <a:pt x="28956" y="0"/>
                  </a:lnTo>
                  <a:lnTo>
                    <a:pt x="28956" y="633222"/>
                  </a:lnTo>
                  <a:lnTo>
                    <a:pt x="837438" y="633222"/>
                  </a:lnTo>
                  <a:lnTo>
                    <a:pt x="837438" y="662177"/>
                  </a:lnTo>
                  <a:close/>
                </a:path>
              </a:pathLst>
            </a:custGeom>
            <a:ln w="289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533399" y="1676399"/>
              <a:ext cx="4937760" cy="646430"/>
            </a:xfrm>
            <a:custGeom>
              <a:avLst/>
              <a:gdLst/>
              <a:ahLst/>
              <a:cxnLst/>
              <a:rect l="l" t="t" r="r" b="b"/>
              <a:pathLst>
                <a:path w="4937760" h="646430">
                  <a:moveTo>
                    <a:pt x="4830064" y="0"/>
                  </a:moveTo>
                  <a:lnTo>
                    <a:pt x="107695" y="0"/>
                  </a:lnTo>
                  <a:lnTo>
                    <a:pt x="65777" y="8469"/>
                  </a:lnTo>
                  <a:lnTo>
                    <a:pt x="31545" y="31559"/>
                  </a:lnTo>
                  <a:lnTo>
                    <a:pt x="8463" y="65793"/>
                  </a:lnTo>
                  <a:lnTo>
                    <a:pt x="0" y="107696"/>
                  </a:lnTo>
                  <a:lnTo>
                    <a:pt x="0" y="538479"/>
                  </a:lnTo>
                  <a:lnTo>
                    <a:pt x="8463" y="580382"/>
                  </a:lnTo>
                  <a:lnTo>
                    <a:pt x="31545" y="614616"/>
                  </a:lnTo>
                  <a:lnTo>
                    <a:pt x="65777" y="637706"/>
                  </a:lnTo>
                  <a:lnTo>
                    <a:pt x="107695" y="646176"/>
                  </a:lnTo>
                  <a:lnTo>
                    <a:pt x="4830064" y="646176"/>
                  </a:lnTo>
                  <a:lnTo>
                    <a:pt x="4871966" y="637706"/>
                  </a:lnTo>
                  <a:lnTo>
                    <a:pt x="4906200" y="614616"/>
                  </a:lnTo>
                  <a:lnTo>
                    <a:pt x="4929290" y="580382"/>
                  </a:lnTo>
                  <a:lnTo>
                    <a:pt x="4937760" y="538479"/>
                  </a:lnTo>
                  <a:lnTo>
                    <a:pt x="4937760" y="107696"/>
                  </a:lnTo>
                  <a:lnTo>
                    <a:pt x="4929290" y="65793"/>
                  </a:lnTo>
                  <a:lnTo>
                    <a:pt x="4906200" y="31559"/>
                  </a:lnTo>
                  <a:lnTo>
                    <a:pt x="4871966" y="8469"/>
                  </a:lnTo>
                  <a:lnTo>
                    <a:pt x="4830064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528827" y="1671827"/>
              <a:ext cx="4947285" cy="655955"/>
            </a:xfrm>
            <a:custGeom>
              <a:avLst/>
              <a:gdLst/>
              <a:ahLst/>
              <a:cxnLst/>
              <a:rect l="l" t="t" r="r" b="b"/>
              <a:pathLst>
                <a:path w="4947285" h="655955">
                  <a:moveTo>
                    <a:pt x="112267" y="0"/>
                  </a:moveTo>
                  <a:lnTo>
                    <a:pt x="4835144" y="0"/>
                  </a:lnTo>
                  <a:lnTo>
                    <a:pt x="4857623" y="2412"/>
                  </a:lnTo>
                  <a:lnTo>
                    <a:pt x="4897882" y="19431"/>
                  </a:lnTo>
                  <a:lnTo>
                    <a:pt x="4927981" y="49657"/>
                  </a:lnTo>
                  <a:lnTo>
                    <a:pt x="4944999" y="89788"/>
                  </a:lnTo>
                  <a:lnTo>
                    <a:pt x="4947031" y="112268"/>
                  </a:lnTo>
                  <a:lnTo>
                    <a:pt x="4947031" y="543306"/>
                  </a:lnTo>
                  <a:lnTo>
                    <a:pt x="4938395" y="586994"/>
                  </a:lnTo>
                  <a:lnTo>
                    <a:pt x="4914392" y="622554"/>
                  </a:lnTo>
                  <a:lnTo>
                    <a:pt x="4878832" y="646938"/>
                  </a:lnTo>
                  <a:lnTo>
                    <a:pt x="4835144" y="655701"/>
                  </a:lnTo>
                  <a:lnTo>
                    <a:pt x="112267" y="655701"/>
                  </a:lnTo>
                  <a:lnTo>
                    <a:pt x="68656" y="646938"/>
                  </a:lnTo>
                  <a:lnTo>
                    <a:pt x="33070" y="622554"/>
                  </a:lnTo>
                  <a:lnTo>
                    <a:pt x="8674" y="586994"/>
                  </a:lnTo>
                  <a:lnTo>
                    <a:pt x="0" y="543433"/>
                  </a:lnTo>
                  <a:lnTo>
                    <a:pt x="0" y="112268"/>
                  </a:lnTo>
                  <a:lnTo>
                    <a:pt x="8674" y="68707"/>
                  </a:lnTo>
                  <a:lnTo>
                    <a:pt x="33070" y="33020"/>
                  </a:lnTo>
                  <a:lnTo>
                    <a:pt x="68656" y="8636"/>
                  </a:lnTo>
                  <a:lnTo>
                    <a:pt x="112267" y="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3825240" y="2645663"/>
              <a:ext cx="4937760" cy="646430"/>
            </a:xfrm>
            <a:custGeom>
              <a:avLst/>
              <a:gdLst/>
              <a:ahLst/>
              <a:cxnLst/>
              <a:rect l="l" t="t" r="r" b="b"/>
              <a:pathLst>
                <a:path w="4937759" h="646429">
                  <a:moveTo>
                    <a:pt x="4830064" y="0"/>
                  </a:moveTo>
                  <a:lnTo>
                    <a:pt x="107696" y="0"/>
                  </a:lnTo>
                  <a:lnTo>
                    <a:pt x="65793" y="8469"/>
                  </a:lnTo>
                  <a:lnTo>
                    <a:pt x="31559" y="31559"/>
                  </a:lnTo>
                  <a:lnTo>
                    <a:pt x="8469" y="65793"/>
                  </a:lnTo>
                  <a:lnTo>
                    <a:pt x="0" y="107696"/>
                  </a:lnTo>
                  <a:lnTo>
                    <a:pt x="0" y="538480"/>
                  </a:lnTo>
                  <a:lnTo>
                    <a:pt x="8469" y="580382"/>
                  </a:lnTo>
                  <a:lnTo>
                    <a:pt x="31559" y="614616"/>
                  </a:lnTo>
                  <a:lnTo>
                    <a:pt x="65793" y="637706"/>
                  </a:lnTo>
                  <a:lnTo>
                    <a:pt x="107696" y="646176"/>
                  </a:lnTo>
                  <a:lnTo>
                    <a:pt x="4830064" y="646176"/>
                  </a:lnTo>
                  <a:lnTo>
                    <a:pt x="4871966" y="637706"/>
                  </a:lnTo>
                  <a:lnTo>
                    <a:pt x="4906200" y="614616"/>
                  </a:lnTo>
                  <a:lnTo>
                    <a:pt x="4929290" y="580382"/>
                  </a:lnTo>
                  <a:lnTo>
                    <a:pt x="4937760" y="538480"/>
                  </a:lnTo>
                  <a:lnTo>
                    <a:pt x="4937760" y="107696"/>
                  </a:lnTo>
                  <a:lnTo>
                    <a:pt x="4929290" y="65793"/>
                  </a:lnTo>
                  <a:lnTo>
                    <a:pt x="4906200" y="31559"/>
                  </a:lnTo>
                  <a:lnTo>
                    <a:pt x="4871966" y="8469"/>
                  </a:lnTo>
                  <a:lnTo>
                    <a:pt x="4830064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3820667" y="2641091"/>
              <a:ext cx="4947285" cy="655955"/>
            </a:xfrm>
            <a:custGeom>
              <a:avLst/>
              <a:gdLst/>
              <a:ahLst/>
              <a:cxnLst/>
              <a:rect l="l" t="t" r="r" b="b"/>
              <a:pathLst>
                <a:path w="4947284" h="655954">
                  <a:moveTo>
                    <a:pt x="112268" y="0"/>
                  </a:moveTo>
                  <a:lnTo>
                    <a:pt x="4835144" y="0"/>
                  </a:lnTo>
                  <a:lnTo>
                    <a:pt x="4857623" y="2412"/>
                  </a:lnTo>
                  <a:lnTo>
                    <a:pt x="4897882" y="19431"/>
                  </a:lnTo>
                  <a:lnTo>
                    <a:pt x="4927981" y="49657"/>
                  </a:lnTo>
                  <a:lnTo>
                    <a:pt x="4944999" y="89788"/>
                  </a:lnTo>
                  <a:lnTo>
                    <a:pt x="4947031" y="112268"/>
                  </a:lnTo>
                  <a:lnTo>
                    <a:pt x="4947031" y="543306"/>
                  </a:lnTo>
                  <a:lnTo>
                    <a:pt x="4938395" y="586994"/>
                  </a:lnTo>
                  <a:lnTo>
                    <a:pt x="4914392" y="622554"/>
                  </a:lnTo>
                  <a:lnTo>
                    <a:pt x="4878832" y="646938"/>
                  </a:lnTo>
                  <a:lnTo>
                    <a:pt x="4835144" y="655701"/>
                  </a:lnTo>
                  <a:lnTo>
                    <a:pt x="112268" y="655701"/>
                  </a:lnTo>
                  <a:lnTo>
                    <a:pt x="68707" y="646938"/>
                  </a:lnTo>
                  <a:lnTo>
                    <a:pt x="33020" y="622554"/>
                  </a:lnTo>
                  <a:lnTo>
                    <a:pt x="8636" y="586994"/>
                  </a:lnTo>
                  <a:lnTo>
                    <a:pt x="0" y="543433"/>
                  </a:lnTo>
                  <a:lnTo>
                    <a:pt x="0" y="112268"/>
                  </a:lnTo>
                  <a:lnTo>
                    <a:pt x="8636" y="68707"/>
                  </a:lnTo>
                  <a:lnTo>
                    <a:pt x="33020" y="33020"/>
                  </a:lnTo>
                  <a:lnTo>
                    <a:pt x="68707" y="8636"/>
                  </a:lnTo>
                  <a:lnTo>
                    <a:pt x="112268" y="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3825240" y="3616451"/>
              <a:ext cx="4937760" cy="646430"/>
            </a:xfrm>
            <a:custGeom>
              <a:avLst/>
              <a:gdLst/>
              <a:ahLst/>
              <a:cxnLst/>
              <a:rect l="l" t="t" r="r" b="b"/>
              <a:pathLst>
                <a:path w="4937759" h="646429">
                  <a:moveTo>
                    <a:pt x="4830064" y="0"/>
                  </a:moveTo>
                  <a:lnTo>
                    <a:pt x="107696" y="0"/>
                  </a:lnTo>
                  <a:lnTo>
                    <a:pt x="65793" y="8469"/>
                  </a:lnTo>
                  <a:lnTo>
                    <a:pt x="31559" y="31559"/>
                  </a:lnTo>
                  <a:lnTo>
                    <a:pt x="8469" y="65793"/>
                  </a:lnTo>
                  <a:lnTo>
                    <a:pt x="0" y="107696"/>
                  </a:lnTo>
                  <a:lnTo>
                    <a:pt x="0" y="538480"/>
                  </a:lnTo>
                  <a:lnTo>
                    <a:pt x="8469" y="580382"/>
                  </a:lnTo>
                  <a:lnTo>
                    <a:pt x="31559" y="614616"/>
                  </a:lnTo>
                  <a:lnTo>
                    <a:pt x="65793" y="637706"/>
                  </a:lnTo>
                  <a:lnTo>
                    <a:pt x="107696" y="646176"/>
                  </a:lnTo>
                  <a:lnTo>
                    <a:pt x="4830064" y="646176"/>
                  </a:lnTo>
                  <a:lnTo>
                    <a:pt x="4871966" y="637706"/>
                  </a:lnTo>
                  <a:lnTo>
                    <a:pt x="4906200" y="614616"/>
                  </a:lnTo>
                  <a:lnTo>
                    <a:pt x="4929290" y="580382"/>
                  </a:lnTo>
                  <a:lnTo>
                    <a:pt x="4937760" y="538480"/>
                  </a:lnTo>
                  <a:lnTo>
                    <a:pt x="4937760" y="107696"/>
                  </a:lnTo>
                  <a:lnTo>
                    <a:pt x="4929290" y="65793"/>
                  </a:lnTo>
                  <a:lnTo>
                    <a:pt x="4906200" y="31559"/>
                  </a:lnTo>
                  <a:lnTo>
                    <a:pt x="4871966" y="8469"/>
                  </a:lnTo>
                  <a:lnTo>
                    <a:pt x="4830064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3820667" y="3611879"/>
              <a:ext cx="4947285" cy="655955"/>
            </a:xfrm>
            <a:custGeom>
              <a:avLst/>
              <a:gdLst/>
              <a:ahLst/>
              <a:cxnLst/>
              <a:rect l="l" t="t" r="r" b="b"/>
              <a:pathLst>
                <a:path w="4947284" h="655954">
                  <a:moveTo>
                    <a:pt x="112268" y="0"/>
                  </a:moveTo>
                  <a:lnTo>
                    <a:pt x="4835144" y="0"/>
                  </a:lnTo>
                  <a:lnTo>
                    <a:pt x="4857623" y="2413"/>
                  </a:lnTo>
                  <a:lnTo>
                    <a:pt x="4897882" y="19431"/>
                  </a:lnTo>
                  <a:lnTo>
                    <a:pt x="4927981" y="49657"/>
                  </a:lnTo>
                  <a:lnTo>
                    <a:pt x="4944999" y="89789"/>
                  </a:lnTo>
                  <a:lnTo>
                    <a:pt x="4947031" y="112268"/>
                  </a:lnTo>
                  <a:lnTo>
                    <a:pt x="4947031" y="543306"/>
                  </a:lnTo>
                  <a:lnTo>
                    <a:pt x="4938395" y="586994"/>
                  </a:lnTo>
                  <a:lnTo>
                    <a:pt x="4914392" y="622554"/>
                  </a:lnTo>
                  <a:lnTo>
                    <a:pt x="4878832" y="646938"/>
                  </a:lnTo>
                  <a:lnTo>
                    <a:pt x="4835144" y="655701"/>
                  </a:lnTo>
                  <a:lnTo>
                    <a:pt x="112268" y="655701"/>
                  </a:lnTo>
                  <a:lnTo>
                    <a:pt x="68707" y="646938"/>
                  </a:lnTo>
                  <a:lnTo>
                    <a:pt x="33020" y="622554"/>
                  </a:lnTo>
                  <a:lnTo>
                    <a:pt x="8636" y="586994"/>
                  </a:lnTo>
                  <a:lnTo>
                    <a:pt x="0" y="543433"/>
                  </a:lnTo>
                  <a:lnTo>
                    <a:pt x="0" y="112268"/>
                  </a:lnTo>
                  <a:lnTo>
                    <a:pt x="8636" y="68707"/>
                  </a:lnTo>
                  <a:lnTo>
                    <a:pt x="33020" y="33020"/>
                  </a:lnTo>
                  <a:lnTo>
                    <a:pt x="68707" y="8636"/>
                  </a:lnTo>
                  <a:lnTo>
                    <a:pt x="112268" y="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3825240" y="4585716"/>
              <a:ext cx="4937760" cy="646430"/>
            </a:xfrm>
            <a:custGeom>
              <a:avLst/>
              <a:gdLst/>
              <a:ahLst/>
              <a:cxnLst/>
              <a:rect l="l" t="t" r="r" b="b"/>
              <a:pathLst>
                <a:path w="4937759" h="646429">
                  <a:moveTo>
                    <a:pt x="4830064" y="0"/>
                  </a:moveTo>
                  <a:lnTo>
                    <a:pt x="107696" y="0"/>
                  </a:lnTo>
                  <a:lnTo>
                    <a:pt x="65793" y="8469"/>
                  </a:lnTo>
                  <a:lnTo>
                    <a:pt x="31559" y="31559"/>
                  </a:lnTo>
                  <a:lnTo>
                    <a:pt x="8469" y="65793"/>
                  </a:lnTo>
                  <a:lnTo>
                    <a:pt x="0" y="107695"/>
                  </a:lnTo>
                  <a:lnTo>
                    <a:pt x="0" y="538479"/>
                  </a:lnTo>
                  <a:lnTo>
                    <a:pt x="8469" y="580382"/>
                  </a:lnTo>
                  <a:lnTo>
                    <a:pt x="31559" y="614616"/>
                  </a:lnTo>
                  <a:lnTo>
                    <a:pt x="65793" y="637706"/>
                  </a:lnTo>
                  <a:lnTo>
                    <a:pt x="107696" y="646175"/>
                  </a:lnTo>
                  <a:lnTo>
                    <a:pt x="4830064" y="646175"/>
                  </a:lnTo>
                  <a:lnTo>
                    <a:pt x="4871966" y="637706"/>
                  </a:lnTo>
                  <a:lnTo>
                    <a:pt x="4906200" y="614616"/>
                  </a:lnTo>
                  <a:lnTo>
                    <a:pt x="4929290" y="580382"/>
                  </a:lnTo>
                  <a:lnTo>
                    <a:pt x="4937760" y="538479"/>
                  </a:lnTo>
                  <a:lnTo>
                    <a:pt x="4937760" y="107695"/>
                  </a:lnTo>
                  <a:lnTo>
                    <a:pt x="4929290" y="65793"/>
                  </a:lnTo>
                  <a:lnTo>
                    <a:pt x="4906200" y="31559"/>
                  </a:lnTo>
                  <a:lnTo>
                    <a:pt x="4871966" y="8469"/>
                  </a:lnTo>
                  <a:lnTo>
                    <a:pt x="4830064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3820667" y="4581144"/>
              <a:ext cx="4947285" cy="655955"/>
            </a:xfrm>
            <a:custGeom>
              <a:avLst/>
              <a:gdLst/>
              <a:ahLst/>
              <a:cxnLst/>
              <a:rect l="l" t="t" r="r" b="b"/>
              <a:pathLst>
                <a:path w="4947284" h="655954">
                  <a:moveTo>
                    <a:pt x="112268" y="0"/>
                  </a:moveTo>
                  <a:lnTo>
                    <a:pt x="4835144" y="0"/>
                  </a:lnTo>
                  <a:lnTo>
                    <a:pt x="4857623" y="2412"/>
                  </a:lnTo>
                  <a:lnTo>
                    <a:pt x="4897882" y="19430"/>
                  </a:lnTo>
                  <a:lnTo>
                    <a:pt x="4927981" y="49656"/>
                  </a:lnTo>
                  <a:lnTo>
                    <a:pt x="4944999" y="89788"/>
                  </a:lnTo>
                  <a:lnTo>
                    <a:pt x="4947031" y="112267"/>
                  </a:lnTo>
                  <a:lnTo>
                    <a:pt x="4947031" y="543305"/>
                  </a:lnTo>
                  <a:lnTo>
                    <a:pt x="4938395" y="586993"/>
                  </a:lnTo>
                  <a:lnTo>
                    <a:pt x="4914392" y="622553"/>
                  </a:lnTo>
                  <a:lnTo>
                    <a:pt x="4878832" y="646937"/>
                  </a:lnTo>
                  <a:lnTo>
                    <a:pt x="4835144" y="655700"/>
                  </a:lnTo>
                  <a:lnTo>
                    <a:pt x="112268" y="655700"/>
                  </a:lnTo>
                  <a:lnTo>
                    <a:pt x="68707" y="646937"/>
                  </a:lnTo>
                  <a:lnTo>
                    <a:pt x="33020" y="622553"/>
                  </a:lnTo>
                  <a:lnTo>
                    <a:pt x="8636" y="586993"/>
                  </a:lnTo>
                  <a:lnTo>
                    <a:pt x="0" y="543432"/>
                  </a:lnTo>
                  <a:lnTo>
                    <a:pt x="0" y="112267"/>
                  </a:lnTo>
                  <a:lnTo>
                    <a:pt x="8636" y="68706"/>
                  </a:lnTo>
                  <a:lnTo>
                    <a:pt x="33020" y="33019"/>
                  </a:lnTo>
                  <a:lnTo>
                    <a:pt x="68707" y="8635"/>
                  </a:lnTo>
                  <a:lnTo>
                    <a:pt x="112268" y="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3825240" y="5556503"/>
              <a:ext cx="4937760" cy="646430"/>
            </a:xfrm>
            <a:custGeom>
              <a:avLst/>
              <a:gdLst/>
              <a:ahLst/>
              <a:cxnLst/>
              <a:rect l="l" t="t" r="r" b="b"/>
              <a:pathLst>
                <a:path w="4937759" h="646429">
                  <a:moveTo>
                    <a:pt x="4830064" y="0"/>
                  </a:moveTo>
                  <a:lnTo>
                    <a:pt x="107696" y="0"/>
                  </a:lnTo>
                  <a:lnTo>
                    <a:pt x="65793" y="8463"/>
                  </a:lnTo>
                  <a:lnTo>
                    <a:pt x="31559" y="31545"/>
                  </a:lnTo>
                  <a:lnTo>
                    <a:pt x="8469" y="65777"/>
                  </a:lnTo>
                  <a:lnTo>
                    <a:pt x="0" y="107696"/>
                  </a:lnTo>
                  <a:lnTo>
                    <a:pt x="0" y="538480"/>
                  </a:lnTo>
                  <a:lnTo>
                    <a:pt x="8469" y="580398"/>
                  </a:lnTo>
                  <a:lnTo>
                    <a:pt x="31559" y="614630"/>
                  </a:lnTo>
                  <a:lnTo>
                    <a:pt x="65793" y="637712"/>
                  </a:lnTo>
                  <a:lnTo>
                    <a:pt x="107696" y="646176"/>
                  </a:lnTo>
                  <a:lnTo>
                    <a:pt x="4830064" y="646176"/>
                  </a:lnTo>
                  <a:lnTo>
                    <a:pt x="4871966" y="637712"/>
                  </a:lnTo>
                  <a:lnTo>
                    <a:pt x="4906200" y="614630"/>
                  </a:lnTo>
                  <a:lnTo>
                    <a:pt x="4929290" y="580398"/>
                  </a:lnTo>
                  <a:lnTo>
                    <a:pt x="4937760" y="538480"/>
                  </a:lnTo>
                  <a:lnTo>
                    <a:pt x="4937760" y="107696"/>
                  </a:lnTo>
                  <a:lnTo>
                    <a:pt x="4929290" y="65777"/>
                  </a:lnTo>
                  <a:lnTo>
                    <a:pt x="4906200" y="31545"/>
                  </a:lnTo>
                  <a:lnTo>
                    <a:pt x="4871966" y="8463"/>
                  </a:lnTo>
                  <a:lnTo>
                    <a:pt x="4830064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3820667" y="5551932"/>
              <a:ext cx="4947285" cy="655955"/>
            </a:xfrm>
            <a:custGeom>
              <a:avLst/>
              <a:gdLst/>
              <a:ahLst/>
              <a:cxnLst/>
              <a:rect l="l" t="t" r="r" b="b"/>
              <a:pathLst>
                <a:path w="4947284" h="655954">
                  <a:moveTo>
                    <a:pt x="112268" y="0"/>
                  </a:moveTo>
                  <a:lnTo>
                    <a:pt x="4835144" y="0"/>
                  </a:lnTo>
                  <a:lnTo>
                    <a:pt x="4857623" y="2413"/>
                  </a:lnTo>
                  <a:lnTo>
                    <a:pt x="4897882" y="19431"/>
                  </a:lnTo>
                  <a:lnTo>
                    <a:pt x="4927981" y="49631"/>
                  </a:lnTo>
                  <a:lnTo>
                    <a:pt x="4944999" y="89789"/>
                  </a:lnTo>
                  <a:lnTo>
                    <a:pt x="4947031" y="112318"/>
                  </a:lnTo>
                  <a:lnTo>
                    <a:pt x="4947031" y="543344"/>
                  </a:lnTo>
                  <a:lnTo>
                    <a:pt x="4938395" y="586994"/>
                  </a:lnTo>
                  <a:lnTo>
                    <a:pt x="4914392" y="622579"/>
                  </a:lnTo>
                  <a:lnTo>
                    <a:pt x="4878832" y="646988"/>
                  </a:lnTo>
                  <a:lnTo>
                    <a:pt x="4835144" y="655650"/>
                  </a:lnTo>
                  <a:lnTo>
                    <a:pt x="112268" y="655650"/>
                  </a:lnTo>
                  <a:lnTo>
                    <a:pt x="68707" y="646988"/>
                  </a:lnTo>
                  <a:lnTo>
                    <a:pt x="33020" y="622579"/>
                  </a:lnTo>
                  <a:lnTo>
                    <a:pt x="8636" y="586994"/>
                  </a:lnTo>
                  <a:lnTo>
                    <a:pt x="0" y="543382"/>
                  </a:lnTo>
                  <a:lnTo>
                    <a:pt x="0" y="112268"/>
                  </a:lnTo>
                  <a:lnTo>
                    <a:pt x="8636" y="68656"/>
                  </a:lnTo>
                  <a:lnTo>
                    <a:pt x="33020" y="33020"/>
                  </a:lnTo>
                  <a:lnTo>
                    <a:pt x="68707" y="8636"/>
                  </a:lnTo>
                  <a:lnTo>
                    <a:pt x="112268" y="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/>
          <p:cNvSpPr txBox="1"/>
          <p:nvPr/>
        </p:nvSpPr>
        <p:spPr>
          <a:xfrm>
            <a:off x="619759" y="1793875"/>
            <a:ext cx="7070725" cy="4330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2400" spc="-5" b="1">
                <a:latin typeface="Times New Roman"/>
                <a:cs typeface="Times New Roman"/>
              </a:rPr>
              <a:t>المراحل</a:t>
            </a:r>
            <a:r xmlns:a="http://schemas.openxmlformats.org/drawingml/2006/main">
              <a:rPr dirty="0" sz="2400" spc="-15" b="1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dirty="0" sz="2400" b="1">
                <a:latin typeface="Times New Roman"/>
                <a:cs typeface="Times New Roman"/>
              </a:rPr>
              <a:t>ل</a:t>
            </a:r>
            <a:r xmlns:a="http://schemas.openxmlformats.org/drawingml/2006/main">
              <a:rPr dirty="0" sz="2400" spc="-15" b="1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dirty="0" sz="2400" b="1">
                <a:latin typeface="Times New Roman"/>
                <a:cs typeface="Times New Roman"/>
              </a:rPr>
              <a:t>شخصي</a:t>
            </a:r>
            <a:r xmlns:a="http://schemas.openxmlformats.org/drawingml/2006/main">
              <a:rPr dirty="0" sz="2400" spc="-35" b="1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dirty="0" sz="2400" b="1">
                <a:latin typeface="Times New Roman"/>
                <a:cs typeface="Times New Roman"/>
              </a:rPr>
              <a:t>علاقة</a:t>
            </a:r>
            <a:endParaRPr xmlns:a="http://schemas.openxmlformats.org/drawingml/2006/main"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 xmlns:a="http://schemas.openxmlformats.org/drawingml/2006/main" marL="5013960" indent="-305435">
              <a:lnSpc>
                <a:spcPct val="100000"/>
              </a:lnSpc>
              <a:spcBef>
                <a:spcPts val="1610"/>
              </a:spcBef>
              <a:buSzPct val="85714"/>
              <a:buAutoNum type="arabicPeriod"/>
              <a:tabLst>
                <a:tab pos="5014595" algn="l"/>
              </a:tabLst>
              <a:bidi/>
            </a:pPr>
            <a:r xmlns:a="http://schemas.openxmlformats.org/drawingml/2006/main">
              <a:rPr dirty="0" sz="2800" spc="-5" b="1">
                <a:latin typeface="Times New Roman"/>
                <a:cs typeface="Times New Roman"/>
              </a:rPr>
              <a:t>توجيه</a:t>
            </a:r>
            <a:endParaRPr xmlns:a="http://schemas.openxmlformats.org/drawingml/2006/main"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AutoNum type="arabicPeriod"/>
            </a:pPr>
            <a:endParaRPr sz="3900">
              <a:latin typeface="Times New Roman"/>
              <a:cs typeface="Times New Roman"/>
            </a:endParaRPr>
          </a:p>
          <a:p>
            <a:pPr xmlns:a="http://schemas.openxmlformats.org/drawingml/2006/main" marL="5001260" indent="-356235">
              <a:lnSpc>
                <a:spcPct val="100000"/>
              </a:lnSpc>
              <a:buAutoNum type="arabicPeriod"/>
              <a:tabLst>
                <a:tab pos="5001260" algn="l"/>
              </a:tabLst>
              <a:bidi/>
            </a:pPr>
            <a:r xmlns:a="http://schemas.openxmlformats.org/drawingml/2006/main">
              <a:rPr dirty="0" sz="2800" b="1">
                <a:latin typeface="Times New Roman"/>
                <a:cs typeface="Times New Roman"/>
              </a:rPr>
              <a:t>تعريف</a:t>
            </a:r>
            <a:r xmlns:a="http://schemas.openxmlformats.org/drawingml/2006/main">
              <a:rPr dirty="0" sz="2800" spc="-5" b="1">
                <a:latin typeface="Times New Roman"/>
                <a:cs typeface="Times New Roman"/>
              </a:rPr>
              <a:t>​</a:t>
            </a:r>
            <a:r xmlns:a="http://schemas.openxmlformats.org/drawingml/2006/main">
              <a:rPr dirty="0" sz="2800" b="1">
                <a:latin typeface="Times New Roman"/>
                <a:cs typeface="Times New Roman"/>
              </a:rPr>
              <a:t>​</a:t>
            </a:r>
            <a:r xmlns:a="http://schemas.openxmlformats.org/drawingml/2006/main">
              <a:rPr dirty="0" sz="2800" spc="-5" b="1">
                <a:latin typeface="Times New Roman"/>
                <a:cs typeface="Times New Roman"/>
              </a:rPr>
              <a:t>​</a:t>
            </a:r>
            <a:r xmlns:a="http://schemas.openxmlformats.org/drawingml/2006/main">
              <a:rPr dirty="0" sz="2800" b="1">
                <a:latin typeface="Times New Roman"/>
                <a:cs typeface="Times New Roman"/>
              </a:rPr>
              <a:t>​</a:t>
            </a:r>
            <a:r xmlns:a="http://schemas.openxmlformats.org/drawingml/2006/main">
              <a:rPr dirty="0" sz="2800" spc="-5" b="1">
                <a:latin typeface="Times New Roman"/>
                <a:cs typeface="Times New Roman"/>
              </a:rPr>
              <a:t>​</a:t>
            </a:r>
            <a:r xmlns:a="http://schemas.openxmlformats.org/drawingml/2006/main">
              <a:rPr dirty="0" sz="2800" spc="5" b="1">
                <a:latin typeface="Times New Roman"/>
                <a:cs typeface="Times New Roman"/>
              </a:rPr>
              <a:t>​</a:t>
            </a:r>
            <a:r xmlns:a="http://schemas.openxmlformats.org/drawingml/2006/main">
              <a:rPr dirty="0" sz="2800" spc="-5" b="1">
                <a:latin typeface="Times New Roman"/>
                <a:cs typeface="Times New Roman"/>
              </a:rPr>
              <a:t>​</a:t>
            </a:r>
            <a:endParaRPr xmlns:a="http://schemas.openxmlformats.org/drawingml/2006/main"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AutoNum type="arabicPeriod"/>
            </a:pPr>
            <a:endParaRPr sz="3400">
              <a:latin typeface="Times New Roman"/>
              <a:cs typeface="Times New Roman"/>
            </a:endParaRPr>
          </a:p>
          <a:p>
            <a:pPr xmlns:a="http://schemas.openxmlformats.org/drawingml/2006/main" marL="5002530" indent="-356235">
              <a:lnSpc>
                <a:spcPct val="100000"/>
              </a:lnSpc>
              <a:buAutoNum type="arabicPeriod"/>
              <a:tabLst>
                <a:tab pos="5003165" algn="l"/>
              </a:tabLst>
              <a:bidi/>
            </a:pPr>
            <a:r xmlns:a="http://schemas.openxmlformats.org/drawingml/2006/main">
              <a:rPr dirty="0" sz="2800" spc="-5" b="1">
                <a:latin typeface="Times New Roman"/>
                <a:cs typeface="Times New Roman"/>
              </a:rPr>
              <a:t>استغلال</a:t>
            </a:r>
            <a:endParaRPr xmlns:a="http://schemas.openxmlformats.org/drawingml/2006/main"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AutoNum type="arabicPeriod"/>
            </a:pPr>
            <a:endParaRPr sz="3900">
              <a:latin typeface="Times New Roman"/>
              <a:cs typeface="Times New Roman"/>
            </a:endParaRPr>
          </a:p>
          <a:p>
            <a:pPr xmlns:a="http://schemas.openxmlformats.org/drawingml/2006/main" marL="5041900" indent="-356235">
              <a:lnSpc>
                <a:spcPct val="100000"/>
              </a:lnSpc>
              <a:buAutoNum type="arabicPeriod"/>
              <a:tabLst>
                <a:tab pos="5042535" algn="l"/>
              </a:tabLst>
              <a:bidi/>
            </a:pPr>
            <a:r xmlns:a="http://schemas.openxmlformats.org/drawingml/2006/main">
              <a:rPr dirty="0" sz="2800" spc="-5" b="1">
                <a:latin typeface="Times New Roman"/>
                <a:cs typeface="Times New Roman"/>
              </a:rPr>
              <a:t>دقة</a:t>
            </a:r>
            <a:endParaRPr xmlns:a="http://schemas.openxmlformats.org/drawingml/2006/main" sz="28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52425"/>
            <a:ext cx="296862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4000" spc="-5"/>
              <a:t>1.</a:t>
            </a:r>
            <a:r xmlns:a="http://schemas.openxmlformats.org/drawingml/2006/main">
              <a:rPr dirty="0" sz="4000" spc="-70"/>
              <a:t> </a:t>
            </a:r>
            <a:r xmlns:a="http://schemas.openxmlformats.org/drawingml/2006/main">
              <a:rPr dirty="0" sz="4000" spc="-15"/>
              <a:t>توجيه</a:t>
            </a:r>
            <a:endParaRPr xmlns:a="http://schemas.openxmlformats.org/drawingml/2006/main" sz="40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226695" rIns="0" bIns="0" rtlCol="0" vert="horz">
            <a:spAutoFit/>
          </a:bodyPr>
          <a:lstStyle/>
          <a:p>
            <a:pPr xmlns:a="http://schemas.openxmlformats.org/drawingml/2006/main" marL="323850" indent="-172720">
              <a:lnSpc>
                <a:spcPct val="100000"/>
              </a:lnSpc>
              <a:spcBef>
                <a:spcPts val="1785"/>
              </a:spcBef>
              <a:buFont typeface="Arial MT"/>
              <a:buChar char="•"/>
              <a:tabLst>
                <a:tab pos="324485" algn="l"/>
              </a:tabLst>
              <a:bidi/>
            </a:pPr>
            <a:r xmlns:a="http://schemas.openxmlformats.org/drawingml/2006/main">
              <a:rPr dirty="0" spc="-5"/>
              <a:t>الممرضة </a:t>
            </a:r>
            <a:r xmlns:a="http://schemas.openxmlformats.org/drawingml/2006/main">
              <a:rPr dirty="0" spc="-5"/>
              <a:t>و</a:t>
            </a:r>
            <a:r xmlns:a="http://schemas.openxmlformats.org/drawingml/2006/main">
              <a:rPr dirty="0" spc="-10"/>
              <a:t>​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0"/>
              <a:t>مريض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15"/>
              <a:t>نكون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20"/>
              <a:t>الغرباء.</a:t>
            </a:r>
          </a:p>
          <a:p>
            <a:pPr xmlns:a="http://schemas.openxmlformats.org/drawingml/2006/main" marL="323850" marR="939165" indent="-17272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324485" algn="l"/>
              </a:tabLst>
              <a:bidi/>
            </a:pPr>
            <a:r xmlns:a="http://schemas.openxmlformats.org/drawingml/2006/main">
              <a:rPr dirty="0" spc="-10"/>
              <a:t>ال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0"/>
              <a:t>ممرضة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يبدأ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15"/>
              <a:t>ل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25"/>
              <a:t>يحصل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15"/>
              <a:t>لتعرف</a:t>
            </a:r>
            <a:r xmlns:a="http://schemas.openxmlformats.org/drawingml/2006/main">
              <a:rPr dirty="0" spc="-5"/>
              <a:t>​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5"/>
              <a:t>ال</a:t>
            </a:r>
            <a:r xmlns:a="http://schemas.openxmlformats.org/drawingml/2006/main">
              <a:rPr dirty="0" spc="30"/>
              <a:t> </a:t>
            </a:r>
            <a:r xmlns:a="http://schemas.openxmlformats.org/drawingml/2006/main">
              <a:rPr dirty="0" spc="-10"/>
              <a:t>مريض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و</a:t>
            </a:r>
            <a:r xmlns:a="http://schemas.openxmlformats.org/drawingml/2006/main">
              <a:rPr dirty="0" spc="-615"/>
              <a:t> </a:t>
            </a:r>
            <a:r xmlns:a="http://schemas.openxmlformats.org/drawingml/2006/main">
              <a:rPr dirty="0" spc="-15"/>
              <a:t>يٌرسّخ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10"/>
              <a:t>نفسها/نفسها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5"/>
              <a:t>مثل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أ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15"/>
              <a:t>الموارد.</a:t>
            </a:r>
          </a:p>
          <a:p>
            <a:pPr xmlns:a="http://schemas.openxmlformats.org/drawingml/2006/main" marL="323850" marR="437515" indent="-172720">
              <a:lnSpc>
                <a:spcPts val="5040"/>
              </a:lnSpc>
              <a:spcBef>
                <a:spcPts val="450"/>
              </a:spcBef>
              <a:buFont typeface="Arial MT"/>
              <a:buChar char="•"/>
              <a:tabLst>
                <a:tab pos="324485" algn="l"/>
              </a:tabLst>
              <a:bidi/>
            </a:pPr>
            <a:r xmlns:a="http://schemas.openxmlformats.org/drawingml/2006/main">
              <a:rPr dirty="0" spc="-20"/>
              <a:t>مريض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5"/>
              <a:t>و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15"/>
              <a:t>عائلة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5"/>
              <a:t>يبدأ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15"/>
              <a:t>ل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20"/>
              <a:t>يتعرف على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5"/>
              <a:t>هُم</a:t>
            </a:r>
            <a:r xmlns:a="http://schemas.openxmlformats.org/drawingml/2006/main">
              <a:rPr dirty="0" spc="30"/>
              <a:t> </a:t>
            </a:r>
            <a:r xmlns:a="http://schemas.openxmlformats.org/drawingml/2006/main">
              <a:rPr dirty="0" spc="-5"/>
              <a:t>يحتاج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20"/>
              <a:t>ل</a:t>
            </a:r>
            <a:r xmlns:a="http://schemas.openxmlformats.org/drawingml/2006/main">
              <a:rPr dirty="0" spc="-620"/>
              <a:t> </a:t>
            </a:r>
            <a:r xmlns:a="http://schemas.openxmlformats.org/drawingml/2006/main">
              <a:rPr dirty="0" spc="-5"/>
              <a:t>يساعد.</a:t>
            </a:r>
          </a:p>
          <a:p>
            <a:pPr xmlns:a="http://schemas.openxmlformats.org/drawingml/2006/main" marL="323850" marR="5080" indent="-172720">
              <a:lnSpc>
                <a:spcPts val="5040"/>
              </a:lnSpc>
              <a:buFont typeface="Arial MT"/>
              <a:buChar char="•"/>
              <a:tabLst>
                <a:tab pos="324485" algn="l"/>
              </a:tabLst>
              <a:bidi/>
            </a:pPr>
            <a:r xmlns:a="http://schemas.openxmlformats.org/drawingml/2006/main">
              <a:rPr dirty="0" spc="-5"/>
              <a:t>يبدأ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15"/>
              <a:t>ل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0"/>
              <a:t>يحدد</a:t>
            </a:r>
            <a:r xmlns:a="http://schemas.openxmlformats.org/drawingml/2006/main">
              <a:rPr dirty="0" spc="30"/>
              <a:t> </a:t>
            </a:r>
            <a:r xmlns:a="http://schemas.openxmlformats.org/drawingml/2006/main">
              <a:rPr dirty="0" spc="-10"/>
              <a:t>ماذا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و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10"/>
              <a:t>متى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10"/>
              <a:t>هم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يحتاج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5"/>
              <a:t>ل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5"/>
              <a:t>يتعلم</a:t>
            </a:r>
            <a:r xmlns:a="http://schemas.openxmlformats.org/drawingml/2006/main">
              <a:rPr dirty="0" spc="-615"/>
              <a:t> </a:t>
            </a:r>
            <a:r xmlns:a="http://schemas.openxmlformats.org/drawingml/2006/main">
              <a:rPr dirty="0" spc="-5"/>
              <a:t>(هُم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10"/>
              <a:t>الاستعداد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15"/>
              <a:t>ل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5"/>
              <a:t>يتعلم)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20751"/>
            <a:ext cx="335597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4000" spc="-5"/>
              <a:t>2.</a:t>
            </a:r>
            <a:r xmlns:a="http://schemas.openxmlformats.org/drawingml/2006/main">
              <a:rPr dirty="0" sz="4000" spc="-55"/>
              <a:t> </a:t>
            </a:r>
            <a:r xmlns:a="http://schemas.openxmlformats.org/drawingml/2006/main">
              <a:rPr dirty="0" sz="4000" spc="-10"/>
              <a:t>تعريف</a:t>
            </a:r>
            <a:endParaRPr xmlns:a="http://schemas.openxmlformats.org/drawingml/2006/main" sz="4000"/>
          </a:p>
        </p:txBody>
      </p:sp>
      <p:sp>
        <p:nvSpPr>
          <p:cNvPr id="3" name="object 3"/>
          <p:cNvSpPr txBox="1"/>
          <p:nvPr/>
        </p:nvSpPr>
        <p:spPr>
          <a:xfrm>
            <a:off x="459740" y="1339037"/>
            <a:ext cx="7032625" cy="2780030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ts val="3030"/>
              </a:lnSpc>
              <a:spcBef>
                <a:spcPts val="47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مريض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على نحو متزايد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قادر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ركز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مشكلة.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 MT"/>
              <a:buChar char="•"/>
            </a:pPr>
            <a:endParaRPr sz="345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يصبح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نشيط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مشارك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له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رعاية.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يبدأ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يثق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المزود 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824611"/>
            <a:ext cx="535622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4000" spc="-5"/>
              <a:t>3.</a:t>
            </a:r>
            <a:r xmlns:a="http://schemas.openxmlformats.org/drawingml/2006/main">
              <a:rPr dirty="0" sz="4000" spc="-30"/>
              <a:t> </a:t>
            </a:r>
            <a:r xmlns:a="http://schemas.openxmlformats.org/drawingml/2006/main">
              <a:rPr dirty="0" sz="4000" spc="-10"/>
              <a:t>استغلال</a:t>
            </a:r>
            <a:r xmlns:a="http://schemas.openxmlformats.org/drawingml/2006/main">
              <a:rPr dirty="0" sz="4000" spc="-145"/>
              <a:t> </a:t>
            </a:r>
            <a:r xmlns:a="http://schemas.openxmlformats.org/drawingml/2006/main">
              <a:rPr dirty="0" spc="-10"/>
              <a:t>(استغلال)</a:t>
            </a:r>
            <a:endParaRPr xmlns:a="http://schemas.openxmlformats.org/drawingml/2006/main"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697741"/>
            <a:ext cx="7411084" cy="25857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4785" marR="259715" indent="-172720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راحة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يثق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بين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مريض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مزود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لديه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كان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مقرر.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5" b="1">
                <a:latin typeface="Calibri"/>
                <a:cs typeface="Calibri"/>
              </a:rPr>
              <a:t>يخلق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فرصة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تمكين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مرضى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العائلات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تعزيز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أكبر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استقلال.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28625"/>
            <a:ext cx="278574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4000" spc="-5"/>
              <a:t>4.</a:t>
            </a:r>
            <a:r xmlns:a="http://schemas.openxmlformats.org/drawingml/2006/main">
              <a:rPr dirty="0" sz="4000" spc="-85"/>
              <a:t> </a:t>
            </a:r>
            <a:r xmlns:a="http://schemas.openxmlformats.org/drawingml/2006/main">
              <a:rPr dirty="0" sz="4000" spc="-10"/>
              <a:t>دقة</a:t>
            </a:r>
            <a:endParaRPr xmlns:a="http://schemas.openxmlformats.org/drawingml/2006/main" sz="4000"/>
          </a:p>
        </p:txBody>
      </p:sp>
      <p:sp>
        <p:nvSpPr>
          <p:cNvPr id="3" name="object 3"/>
          <p:cNvSpPr txBox="1"/>
          <p:nvPr/>
        </p:nvSpPr>
        <p:spPr>
          <a:xfrm>
            <a:off x="612140" y="1472946"/>
            <a:ext cx="5313045" cy="33661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مريض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لديه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زيادة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الاعتماد على الذات.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انخفض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يحتاج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الأهداف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التقى.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فرصة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تعيين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جديد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الأهداف.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29052" y="366725"/>
            <a:ext cx="448500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4000" spc="-20"/>
              <a:t>مقدمي الرعاية</a:t>
            </a:r>
            <a:r xmlns:a="http://schemas.openxmlformats.org/drawingml/2006/main">
              <a:rPr dirty="0" sz="4000" spc="-15"/>
              <a:t> </a:t>
            </a:r>
            <a:r xmlns:a="http://schemas.openxmlformats.org/drawingml/2006/main">
              <a:rPr dirty="0" sz="4000" spc="-5"/>
              <a:t>و</a:t>
            </a:r>
            <a:r xmlns:a="http://schemas.openxmlformats.org/drawingml/2006/main">
              <a:rPr dirty="0" sz="4000" spc="-30"/>
              <a:t> </a:t>
            </a:r>
            <a:r xmlns:a="http://schemas.openxmlformats.org/drawingml/2006/main">
              <a:rPr dirty="0" sz="4000" spc="-15"/>
              <a:t>ضغط</a:t>
            </a:r>
            <a:endParaRPr xmlns:a="http://schemas.openxmlformats.org/drawingml/2006/main" sz="4000"/>
          </a:p>
        </p:txBody>
      </p:sp>
      <p:sp>
        <p:nvSpPr>
          <p:cNvPr id="3" name="object 3"/>
          <p:cNvSpPr txBox="1"/>
          <p:nvPr/>
        </p:nvSpPr>
        <p:spPr>
          <a:xfrm>
            <a:off x="459740" y="1543328"/>
            <a:ext cx="7978140" cy="3226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مقدمي الرعاية</a:t>
            </a:r>
            <a:r xmlns:a="http://schemas.openxmlformats.org/drawingml/2006/main">
              <a:rPr dirty="0" sz="280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أسئلة،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مخاوف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مخاوف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فقط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مهم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مرضى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توفير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4100">
              <a:latin typeface="Calibri"/>
              <a:cs typeface="Calibri"/>
            </a:endParaRPr>
          </a:p>
          <a:p>
            <a:pPr xmlns:a="http://schemas.openxmlformats.org/drawingml/2006/main" marL="184785" marR="55880" indent="-172720">
              <a:lnSpc>
                <a:spcPct val="1501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آباء،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الأزواج،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أطفال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خبرة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ضغط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قلق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تأثير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مرضى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النتائج.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435549"/>
            <a:ext cx="8189595" cy="3717290"/>
          </a:xfrm>
          <a:prstGeom prst="rect">
            <a:avLst/>
          </a:prstGeom>
        </p:spPr>
        <p:txBody>
          <a:bodyPr wrap="square" lIns="0" tIns="15113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190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على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الانتهاء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مناقشة،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أنت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سوف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قادر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003300" indent="-534035">
              <a:lnSpc>
                <a:spcPct val="100000"/>
              </a:lnSpc>
              <a:spcBef>
                <a:spcPts val="1090"/>
              </a:spcBef>
              <a:buFont typeface="Arial MT"/>
              <a:buChar char="•"/>
              <a:tabLst>
                <a:tab pos="1003300" algn="l"/>
                <a:tab pos="1003935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ولاية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مكونات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ضغط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يؤثر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تعلُّم.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003300" marR="657225" indent="-533400">
              <a:lnSpc>
                <a:spcPct val="150000"/>
              </a:lnSpc>
              <a:buFont typeface="Arial MT"/>
              <a:buChar char="•"/>
              <a:tabLst>
                <a:tab pos="1003300" algn="l"/>
                <a:tab pos="1003935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يتعرف على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مبادئ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التقليل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تأثيرات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ضغط.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003300" marR="5080" indent="-53340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003300" algn="l"/>
                <a:tab pos="100393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تحديد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فعال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فعال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طُرق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التأقلم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مع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التوتر.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3400" y="762000"/>
            <a:ext cx="6629400" cy="60960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33400" y="762000"/>
            <a:ext cx="6629400" cy="609600"/>
          </a:xfrm>
          <a:prstGeom prst="rect">
            <a:avLst/>
          </a:prstGeom>
          <a:ln w="6096">
            <a:solidFill>
              <a:srgbClr val="5B9BD4"/>
            </a:solidFill>
          </a:ln>
        </p:spPr>
        <p:txBody>
          <a:bodyPr wrap="square" lIns="0" tIns="67945" rIns="0" bIns="0" rtlCol="0" vert="horz">
            <a:spAutoFit/>
          </a:bodyPr>
          <a:lstStyle/>
          <a:p>
            <a:pPr xmlns:a="http://schemas.openxmlformats.org/drawingml/2006/main" marL="91440">
              <a:lnSpc>
                <a:spcPct val="100000"/>
              </a:lnSpc>
              <a:spcBef>
                <a:spcPts val="53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التعلم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: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98066" y="517601"/>
            <a:ext cx="508952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5"/>
              <a:t>الضغوطات </a:t>
            </a:r>
            <a:r xmlns:a="http://schemas.openxmlformats.org/drawingml/2006/main">
              <a:rPr dirty="0" spc="-35"/>
              <a:t>الرئيسية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/>
              <a:t>من </a:t>
            </a:r>
            <a:r xmlns:a="http://schemas.openxmlformats.org/drawingml/2006/main">
              <a:rPr dirty="0" spc="-15"/>
              <a:t>مقدمي الرعاية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162663"/>
            <a:ext cx="7585709" cy="5148580"/>
          </a:xfrm>
          <a:prstGeom prst="rect">
            <a:avLst/>
          </a:prstGeom>
        </p:spPr>
        <p:txBody>
          <a:bodyPr wrap="square" lIns="0" tIns="226695" rIns="0" bIns="0" rtlCol="0" vert="horz">
            <a:spAutoFit/>
          </a:bodyPr>
          <a:lstStyle/>
          <a:p>
            <a:pPr xmlns:a="http://schemas.openxmlformats.org/drawingml/2006/main" algn="just" marL="184785" indent="-172720">
              <a:lnSpc>
                <a:spcPct val="100000"/>
              </a:lnSpc>
              <a:spcBef>
                <a:spcPts val="178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ممتد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عمر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مقدمي الرعاية.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algn="just" marL="184785" marR="5080" indent="-17272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انخفاض مدة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الإقامة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المستشفى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والتي سوف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زيادة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التركيز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إدارة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العيادات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الخارجية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متعلق ب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مشاكل.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algn="just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غير مخطط لها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القبول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(طارئ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قبول).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  <a:tab pos="632206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خطورة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مرض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يتطلب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عناية مركزة.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749300" indent="-17272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لا حدود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لها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رقم 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الاختبارات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إجراءات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يساهم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ضغط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المستويات.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5985" y="781303"/>
            <a:ext cx="342328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25"/>
              <a:t>أبوي</a:t>
            </a:r>
            <a:r xmlns:a="http://schemas.openxmlformats.org/drawingml/2006/main">
              <a:rPr dirty="0" spc="-50"/>
              <a:t> </a:t>
            </a:r>
            <a:r xmlns:a="http://schemas.openxmlformats.org/drawingml/2006/main">
              <a:rPr dirty="0" spc="-15"/>
              <a:t>الضغوطات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554251"/>
            <a:ext cx="7590155" cy="317309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565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الأتى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مواقف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وضع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الوالدين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تحت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ضغط: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algn="r" marL="356870" marR="1469390" indent="-356870">
              <a:lnSpc>
                <a:spcPct val="100000"/>
              </a:lnSpc>
              <a:spcBef>
                <a:spcPts val="470"/>
              </a:spcBef>
              <a:buAutoNum type="arabicPeriod"/>
              <a:tabLst>
                <a:tab pos="35687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المعلومات/عدم اليقين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زيادة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حصيلة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algn="r" lvl="1" marL="264160" marR="1478915" indent="-264160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26416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يجري خلال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العميل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فحص.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634365" indent="-183515">
              <a:lnSpc>
                <a:spcPct val="100000"/>
              </a:lnSpc>
              <a:spcBef>
                <a:spcPts val="75"/>
              </a:spcBef>
              <a:buFont typeface="Arial MT"/>
              <a:buChar char="•"/>
              <a:tabLst>
                <a:tab pos="63500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يستلم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تتعارض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634365" indent="-183515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63500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معرفة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مدة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العلاج في المستشفيات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634365" indent="-183515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63500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معرفة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يتوقع.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634365" indent="-183515">
              <a:lnSpc>
                <a:spcPct val="100000"/>
              </a:lnSpc>
              <a:spcBef>
                <a:spcPts val="75"/>
              </a:spcBef>
              <a:buFont typeface="Arial MT"/>
              <a:buChar char="•"/>
              <a:tabLst>
                <a:tab pos="63500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معرفة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كيف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حياة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تهديد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مرض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535940" y="651713"/>
            <a:ext cx="7360920" cy="43592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algn="r" marL="356235" marR="3091180" indent="-356235">
              <a:lnSpc>
                <a:spcPct val="100000"/>
              </a:lnSpc>
              <a:spcBef>
                <a:spcPts val="95"/>
              </a:spcBef>
              <a:buAutoNum type="arabicPeriod" startAt="2"/>
              <a:tabLst>
                <a:tab pos="356235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تغيير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أبوي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دور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eriod" startAt="2"/>
            </a:pPr>
            <a:endParaRPr sz="3650">
              <a:latin typeface="Calibri"/>
              <a:cs typeface="Calibri"/>
            </a:endParaRPr>
          </a:p>
          <a:p>
            <a:pPr xmlns:a="http://schemas.openxmlformats.org/drawingml/2006/main" algn="r" lvl="1" marL="154305" marR="3143250" indent="-154305">
              <a:lnSpc>
                <a:spcPct val="100000"/>
              </a:lnSpc>
              <a:buSzPct val="75000"/>
              <a:buFont typeface="Arial MT"/>
              <a:buChar char="•"/>
              <a:tabLst>
                <a:tab pos="15430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رؤية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طفل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يتألم.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25"/>
              </a:spcBef>
              <a:buChar char="•"/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lvl="1" marL="750570" indent="-204470">
              <a:lnSpc>
                <a:spcPct val="100000"/>
              </a:lnSpc>
              <a:buFont typeface="Arial MT"/>
              <a:buChar char="•"/>
              <a:tabLst>
                <a:tab pos="75057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غير قادر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رعاية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طفل.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Char char="•"/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lvl="1" marL="750570" indent="-20447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75057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غير قادر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التواصل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طفل.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Char char="•"/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lvl="1" marL="750570" indent="-20447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75057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معرفة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كيف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يساعد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طفل.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621233"/>
            <a:ext cx="7932420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 spc="-5"/>
              <a:t>3. </a:t>
            </a:r>
            <a:r xmlns:a="http://schemas.openxmlformats.org/drawingml/2006/main">
              <a:rPr dirty="0" sz="3200"/>
              <a:t>الوصول</a:t>
            </a:r>
            <a:r xmlns:a="http://schemas.openxmlformats.org/drawingml/2006/main">
              <a:rPr dirty="0" sz="3200" spc="-45"/>
              <a:t> </a:t>
            </a:r>
            <a:r xmlns:a="http://schemas.openxmlformats.org/drawingml/2006/main">
              <a:rPr dirty="0" sz="3200" spc="-15"/>
              <a:t>ل</a:t>
            </a:r>
            <a:r xmlns:a="http://schemas.openxmlformats.org/drawingml/2006/main">
              <a:rPr dirty="0" sz="3200" spc="10"/>
              <a:t> </a:t>
            </a:r>
            <a:r xmlns:a="http://schemas.openxmlformats.org/drawingml/2006/main">
              <a:rPr dirty="0" sz="3200"/>
              <a:t>الطفل </a:t>
            </a:r>
            <a:r xmlns:a="http://schemas.openxmlformats.org/drawingml/2006/main">
              <a:rPr dirty="0" sz="3200"/>
              <a:t>و</a:t>
            </a:r>
            <a:r xmlns:a="http://schemas.openxmlformats.org/drawingml/2006/main">
              <a:rPr dirty="0" sz="3200" spc="-5"/>
              <a:t>​</a:t>
            </a:r>
            <a:r xmlns:a="http://schemas.openxmlformats.org/drawingml/2006/main">
              <a:rPr dirty="0" sz="3200" spc="-25"/>
              <a:t> </a:t>
            </a:r>
            <a:r xmlns:a="http://schemas.openxmlformats.org/drawingml/2006/main">
              <a:rPr dirty="0" sz="3200" spc="-5"/>
              <a:t>مظهر</a:t>
            </a:r>
            <a:r xmlns:a="http://schemas.openxmlformats.org/drawingml/2006/main">
              <a:rPr dirty="0" sz="3200" spc="-40"/>
              <a:t> </a:t>
            </a:r>
            <a:r xmlns:a="http://schemas.openxmlformats.org/drawingml/2006/main">
              <a:rPr dirty="0" sz="3200" spc="-10"/>
              <a:t>التغييرات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/>
          <p:nvPr/>
        </p:nvSpPr>
        <p:spPr>
          <a:xfrm>
            <a:off x="708151" y="1354819"/>
            <a:ext cx="6983730" cy="4399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294640" marR="668020" indent="-282575">
              <a:lnSpc>
                <a:spcPct val="113999"/>
              </a:lnSpc>
              <a:spcBef>
                <a:spcPts val="100"/>
              </a:spcBef>
              <a:buFont typeface="Arial MT"/>
              <a:buChar char="•"/>
              <a:tabLst>
                <a:tab pos="294640" algn="l"/>
                <a:tab pos="29527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منفصل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الطفل خلال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ان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فحص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إجراء.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294640" indent="-282575">
              <a:lnSpc>
                <a:spcPct val="100000"/>
              </a:lnSpc>
              <a:buFont typeface="Arial MT"/>
              <a:buChar char="•"/>
              <a:tabLst>
                <a:tab pos="294640" algn="l"/>
                <a:tab pos="29527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غير قادر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يزور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سوف.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294640" indent="-282575">
              <a:lnSpc>
                <a:spcPct val="100000"/>
              </a:lnSpc>
              <a:buFont typeface="Arial MT"/>
              <a:buChar char="•"/>
              <a:tabLst>
                <a:tab pos="294640" algn="l"/>
                <a:tab pos="29527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سمع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بكاء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طفل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آباء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يترك.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3100">
              <a:latin typeface="Calibri"/>
              <a:cs typeface="Calibri"/>
            </a:endParaRPr>
          </a:p>
          <a:p>
            <a:pPr xmlns:a="http://schemas.openxmlformats.org/drawingml/2006/main" marL="294640" marR="861060" indent="-282575">
              <a:lnSpc>
                <a:spcPct val="113999"/>
              </a:lnSpc>
              <a:buFont typeface="Arial MT"/>
              <a:buChar char="•"/>
              <a:tabLst>
                <a:tab pos="294640" algn="l"/>
                <a:tab pos="29527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يلاحظ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التغييرات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الطفل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سلوك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المظهر.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4930" rIns="0" bIns="0" rtlCol="0" vert="horz">
            <a:spAutoFit/>
          </a:bodyPr>
          <a:lstStyle/>
          <a:p>
            <a:pPr xmlns:a="http://schemas.openxmlformats.org/drawingml/2006/main" marL="3085465" marR="5080" indent="-2678430">
              <a:lnSpc>
                <a:spcPts val="3890"/>
              </a:lnSpc>
              <a:spcBef>
                <a:spcPts val="590"/>
              </a:spcBef>
              <a:bidi/>
            </a:pPr>
            <a:r xmlns:a="http://schemas.openxmlformats.org/drawingml/2006/main">
              <a:rPr dirty="0" spc="-20"/>
              <a:t>الاستراتيجيات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20"/>
              <a:t>ل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0"/>
              <a:t>يقلل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10"/>
              <a:t>ضغط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/>
              <a:t>من </a:t>
            </a:r>
            <a:r xmlns:a="http://schemas.openxmlformats.org/drawingml/2006/main">
              <a:rPr dirty="0" spc="-20"/>
              <a:t>مقدمي الرعاية</a:t>
            </a:r>
            <a:r xmlns:a="http://schemas.openxmlformats.org/drawingml/2006/main">
              <a:rPr dirty="0" spc="-800"/>
              <a:t> </a:t>
            </a:r>
            <a:r xmlns:a="http://schemas.openxmlformats.org/drawingml/2006/main">
              <a:rPr dirty="0"/>
              <a:t>و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10"/>
              <a:t>آباء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1789" y="1753594"/>
            <a:ext cx="7975600" cy="3867785"/>
          </a:xfrm>
          <a:prstGeom prst="rect">
            <a:avLst/>
          </a:prstGeom>
        </p:spPr>
        <p:txBody>
          <a:bodyPr wrap="square" lIns="0" tIns="226695" rIns="0" bIns="0" rtlCol="0" vert="horz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78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وصول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دقيق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جاري التنفيذ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أسئلة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أجاب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بصدق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في الوقت المناسب.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ينقص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تعقيد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2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يعرف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يتوقع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زيادة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طويل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يجري.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5040"/>
              </a:lnSpc>
              <a:spcBef>
                <a:spcPts val="24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2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يعرف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عائلة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الحصول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أفضل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رعاية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طاقم عمل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يهتم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مريض.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4295" rIns="0" bIns="0" rtlCol="0" vert="horz">
            <a:spAutoFit/>
          </a:bodyPr>
          <a:lstStyle/>
          <a:p>
            <a:pPr xmlns:a="http://schemas.openxmlformats.org/drawingml/2006/main" marL="2842895" marR="5080" indent="-2825115">
              <a:lnSpc>
                <a:spcPts val="3890"/>
              </a:lnSpc>
              <a:spcBef>
                <a:spcPts val="585"/>
              </a:spcBef>
              <a:bidi/>
            </a:pPr>
            <a:r xmlns:a="http://schemas.openxmlformats.org/drawingml/2006/main">
              <a:rPr dirty="0" spc="-20"/>
              <a:t>الاستراتيجيات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20"/>
              <a:t>ل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0"/>
              <a:t>الحد من التوتر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15"/>
              <a:t>مقدمي الرعاية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/>
              <a:t>و</a:t>
            </a:r>
            <a:r xmlns:a="http://schemas.openxmlformats.org/drawingml/2006/main">
              <a:rPr dirty="0" spc="-800"/>
              <a:t> </a:t>
            </a:r>
            <a:r xmlns:a="http://schemas.openxmlformats.org/drawingml/2006/main">
              <a:rPr dirty="0" spc="-15"/>
              <a:t>آباء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10"/>
              <a:t>(تابع)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925599"/>
            <a:ext cx="7487284" cy="3227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ملك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بدني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الاحتياجات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التقى: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وصول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طعام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مشروبات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حسنًا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مكان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استراحة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5" b="1">
                <a:latin typeface="Calibri"/>
                <a:cs typeface="Calibri"/>
              </a:rPr>
              <a:t>يتجنب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باستخدام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المصطلحات.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حد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رقم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أغراض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مُدَرّس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كل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جلسة.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حقيقي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أمثلة.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5545" y="403301"/>
            <a:ext cx="423799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صحة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10"/>
              <a:t>مزود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10"/>
              <a:t>ضغط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1262837"/>
            <a:ext cx="7072630" cy="3164205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ts val="3030"/>
              </a:lnSpc>
              <a:spcBef>
                <a:spcPts val="47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مكان العمل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يمكن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الإجهاد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يؤثر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مقدم الخدمة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قدرة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يعلم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مرضى.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26670" indent="-172720">
              <a:lnSpc>
                <a:spcPts val="3020"/>
              </a:lnSpc>
              <a:spcBef>
                <a:spcPts val="8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5" b="1">
                <a:latin typeface="Calibri"/>
                <a:cs typeface="Calibri"/>
              </a:rPr>
              <a:t>عوامل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يساهم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ضغط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الإرهاق 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القوى العاملة: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27685" indent="-515620">
              <a:lnSpc>
                <a:spcPct val="100000"/>
              </a:lnSpc>
              <a:spcBef>
                <a:spcPts val="430"/>
              </a:spcBef>
              <a:buAutoNum type="arabicPeriod"/>
              <a:tabLst>
                <a:tab pos="527685" algn="l"/>
                <a:tab pos="528320" algn="l"/>
                <a:tab pos="491299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على نحو متزايد</a:t>
            </a:r>
            <a:r xmlns:a="http://schemas.openxmlformats.org/drawingml/2006/main">
              <a:rPr dirty="0" sz="280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معقد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السكان </a:t>
            </a:r>
            <a:endParaRPr xmlns:a="http://schemas.openxmlformats.org/drawingml/2006/main" sz="2800">
              <a:latin typeface="Calibri"/>
              <a:cs typeface="Calibri"/>
            </a:endParaRP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المرضى</a:t>
            </a:r>
          </a:p>
          <a:p>
            <a:pPr xmlns:a="http://schemas.openxmlformats.org/drawingml/2006/main" marL="368935" indent="-356870">
              <a:lnSpc>
                <a:spcPct val="100000"/>
              </a:lnSpc>
              <a:spcBef>
                <a:spcPts val="455"/>
              </a:spcBef>
              <a:buAutoNum type="arabicPeriod"/>
              <a:tabLst>
                <a:tab pos="36957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نقص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الرعاىة الصحية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مقدمي الخدمات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8935" indent="-356870">
              <a:lnSpc>
                <a:spcPct val="100000"/>
              </a:lnSpc>
              <a:spcBef>
                <a:spcPts val="475"/>
              </a:spcBef>
              <a:buAutoNum type="arabicPeriod"/>
              <a:tabLst>
                <a:tab pos="36957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شيخوخة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موجود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القوى العاملة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1140" y="1448440"/>
            <a:ext cx="8072120" cy="4506595"/>
          </a:xfrm>
          <a:prstGeom prst="rect">
            <a:avLst/>
          </a:prstGeom>
        </p:spPr>
        <p:txBody>
          <a:bodyPr wrap="square" lIns="0" tIns="22542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77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على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الانتهاء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مناقشة،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أنت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سوف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قادر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003300" marR="669290" indent="-534035">
              <a:lnSpc>
                <a:spcPts val="5040"/>
              </a:lnSpc>
              <a:spcBef>
                <a:spcPts val="450"/>
              </a:spcBef>
              <a:buFont typeface="Arial MT"/>
              <a:buChar char="•"/>
              <a:tabLst>
                <a:tab pos="1003300" algn="l"/>
                <a:tab pos="1003935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يفسر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بيبلاو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نظرية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العلاقات الشخصية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علاقات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&amp;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إنه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طلب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مريض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ضغط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003300" marR="15875" indent="-534035">
              <a:lnSpc>
                <a:spcPts val="5040"/>
              </a:lnSpc>
              <a:buFont typeface="Arial MT"/>
              <a:buChar char="•"/>
              <a:tabLst>
                <a:tab pos="1003300" algn="l"/>
                <a:tab pos="1003935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مفتاح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الضغوطات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عائلة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أعضاء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(الراعي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آباء).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003300" marR="5080" indent="-534035">
              <a:lnSpc>
                <a:spcPts val="5040"/>
              </a:lnSpc>
              <a:buFont typeface="Arial MT"/>
              <a:buChar char="•"/>
              <a:tabLst>
                <a:tab pos="1003300" algn="l"/>
                <a:tab pos="1003935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يتعرف على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الاستراتيجيات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يحسن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تواصل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فهم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5800" y="685800"/>
            <a:ext cx="6629400" cy="60960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85800" y="685800"/>
            <a:ext cx="6629400" cy="609600"/>
          </a:xfrm>
          <a:prstGeom prst="rect"/>
          <a:ln w="6096">
            <a:solidFill>
              <a:srgbClr val="5B9BD4"/>
            </a:solidFill>
          </a:ln>
        </p:spPr>
        <p:txBody>
          <a:bodyPr wrap="square" lIns="0" tIns="67945" rIns="0" bIns="0" rtlCol="0" vert="horz">
            <a:spAutoFit/>
          </a:bodyPr>
          <a:lstStyle/>
          <a:p>
            <a:pPr xmlns:a="http://schemas.openxmlformats.org/drawingml/2006/main" marL="91440">
              <a:lnSpc>
                <a:spcPct val="100000"/>
              </a:lnSpc>
              <a:spcBef>
                <a:spcPts val="535"/>
              </a:spcBef>
              <a:bidi/>
            </a:pPr>
            <a:r xmlns:a="http://schemas.openxmlformats.org/drawingml/2006/main">
              <a:rPr dirty="0" sz="2800" spc="-5"/>
              <a:t>تعلُّم</a:t>
            </a:r>
            <a:r xmlns:a="http://schemas.openxmlformats.org/drawingml/2006/main">
              <a:rPr dirty="0" sz="2800"/>
              <a:t> </a:t>
            </a:r>
            <a:r xmlns:a="http://schemas.openxmlformats.org/drawingml/2006/main">
              <a:rPr dirty="0" sz="2800" spc="-10"/>
              <a:t>أهداف:</a:t>
            </a:r>
            <a:endParaRPr xmlns:a="http://schemas.openxmlformats.org/drawingml/2006/main" sz="2800"/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2191892" y="728217"/>
            <a:ext cx="3992879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4000" spc="-10" b="1">
                <a:latin typeface="Calibri"/>
                <a:cs typeface="Calibri"/>
              </a:rPr>
              <a:t>تعريف</a:t>
            </a:r>
            <a:r xmlns:a="http://schemas.openxmlformats.org/drawingml/2006/main">
              <a:rPr dirty="0" sz="40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40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25" b="1">
                <a:latin typeface="Calibri"/>
                <a:cs typeface="Calibri"/>
              </a:rPr>
              <a:t>ضغط</a:t>
            </a:r>
            <a:endParaRPr xmlns:a="http://schemas.openxmlformats.org/drawingml/2006/main"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07212" y="1770405"/>
            <a:ext cx="7524115" cy="1946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algn="ctr" marL="12700" marR="5080">
              <a:lnSpc>
                <a:spcPct val="15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ضغط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رد فعل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الجسم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يتغير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يتطلب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بدني،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عقلي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عاطفي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تعديل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إجابة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9409" y="228346"/>
            <a:ext cx="803084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عناصر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10"/>
              <a:t>ضغط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 spc="-10"/>
              <a:t>الذي - التي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0"/>
              <a:t>تؤثر على </a:t>
            </a:r>
            <a:r xmlns:a="http://schemas.openxmlformats.org/drawingml/2006/main">
              <a:rPr dirty="0"/>
              <a:t>التعلم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7256" y="812698"/>
            <a:ext cx="8173084" cy="52177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algn="just" marL="175260" marR="111760" indent="-163195">
              <a:lnSpc>
                <a:spcPct val="113999"/>
              </a:lnSpc>
              <a:spcBef>
                <a:spcPts val="95"/>
              </a:spcBef>
              <a:buFont typeface="Calibri"/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كونه </a:t>
            </a:r>
            <a:r xmlns:a="http://schemas.openxmlformats.org/drawingml/2006/main"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عنصر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التهديد</a:t>
            </a:r>
            <a:r xmlns:a="http://schemas.openxmlformats.org/drawingml/2006/main"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- يشمل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التنفيذ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أن هذا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الشخص مريض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بما يكفي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ليتطلب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دخول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المستشفى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يخاف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مجهول.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algn="just" lvl="1" marL="283845" indent="-191135">
              <a:lnSpc>
                <a:spcPct val="100000"/>
              </a:lnSpc>
              <a:spcBef>
                <a:spcPts val="459"/>
              </a:spcBef>
              <a:buChar char="-"/>
              <a:tabLst>
                <a:tab pos="28448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مفهوم</a:t>
            </a:r>
            <a:r xmlns:a="http://schemas.openxmlformats.org/drawingml/2006/main">
              <a:rPr dirty="0" u="heavy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من الخسارة: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2" marL="595630" indent="-259079">
              <a:lnSpc>
                <a:spcPct val="100000"/>
              </a:lnSpc>
              <a:spcBef>
                <a:spcPts val="465"/>
              </a:spcBef>
              <a:buChar char="*"/>
              <a:tabLst>
                <a:tab pos="596265" algn="l"/>
                <a:tab pos="170307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خسارة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الصحة،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2" marL="595630" indent="-259079">
              <a:lnSpc>
                <a:spcPct val="100000"/>
              </a:lnSpc>
              <a:spcBef>
                <a:spcPts val="470"/>
              </a:spcBef>
              <a:buChar char="*"/>
              <a:tabLst>
                <a:tab pos="59626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خسارة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حرية،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2" marL="595630" indent="-259079">
              <a:lnSpc>
                <a:spcPct val="100000"/>
              </a:lnSpc>
              <a:spcBef>
                <a:spcPts val="459"/>
              </a:spcBef>
              <a:buChar char="*"/>
              <a:tabLst>
                <a:tab pos="59626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خسارة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استقلال،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2" marL="660400" marR="388620" indent="-323850">
              <a:lnSpc>
                <a:spcPct val="113900"/>
              </a:lnSpc>
              <a:buChar char="*"/>
              <a:tabLst>
                <a:tab pos="59626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خسارة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شركة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أحب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تلك،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سرور،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خصوصية.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85115" marR="5080" indent="-91440">
              <a:lnSpc>
                <a:spcPts val="3030"/>
              </a:lnSpc>
              <a:spcBef>
                <a:spcPts val="434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-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الظن</a:t>
            </a:r>
            <a:r xmlns:a="http://schemas.openxmlformats.org/drawingml/2006/main">
              <a:rPr dirty="0" u="heavy" sz="2800" spc="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</a:t>
            </a:r>
            <a:r xmlns:a="http://schemas.openxmlformats.org/drawingml/2006/main">
              <a:rPr dirty="0" u="heavy" sz="2800" spc="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دور</a:t>
            </a:r>
            <a:r xmlns:a="http://schemas.openxmlformats.org/drawingml/2006/main">
              <a:rPr dirty="0" u="heavy" sz="2800" spc="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ل</a:t>
            </a:r>
            <a:r xmlns:a="http://schemas.openxmlformats.org/drawingml/2006/main">
              <a:rPr dirty="0" u="heavy" sz="2800" spc="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</a:t>
            </a:r>
            <a:r xmlns:a="http://schemas.openxmlformats.org/drawingml/2006/main">
              <a:rPr dirty="0" u="heavy" sz="2800" spc="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مريض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أيّ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يتطلب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ضبط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التعامل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يطلب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الموقف.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50646"/>
            <a:ext cx="346138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أولي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 spc="-5"/>
              <a:t>تقدير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844422"/>
            <a:ext cx="8141334" cy="4938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b="1">
                <a:latin typeface="Calibri"/>
                <a:cs typeface="Calibri"/>
              </a:rPr>
              <a:t>1.</a:t>
            </a:r>
            <a:r xmlns:a="http://schemas.openxmlformats.org/drawingml/2006/main">
              <a:rPr dirty="0" sz="36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600" spc="-15" b="1">
                <a:latin typeface="Calibri"/>
                <a:cs typeface="Calibri"/>
              </a:rPr>
              <a:t>معلومة</a:t>
            </a:r>
            <a:endParaRPr xmlns:a="http://schemas.openxmlformats.org/drawingml/2006/main" sz="3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29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يملك.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407034" indent="-172720">
              <a:lnSpc>
                <a:spcPts val="3030"/>
              </a:lnSpc>
              <a:spcBef>
                <a:spcPts val="84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يعطي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يحدث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ذاهب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يحدث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خلال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رعاية.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254635" indent="-172720">
              <a:lnSpc>
                <a:spcPts val="3020"/>
              </a:lnSpc>
              <a:spcBef>
                <a:spcPts val="8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يناقش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ماضي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الرعاىة الصحية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خبرة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تعريف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خبرة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متعلق ب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قلق.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67310" indent="-172720">
              <a:lnSpc>
                <a:spcPts val="3020"/>
              </a:lnSpc>
              <a:spcBef>
                <a:spcPts val="8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يٌقيِّم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تأثيرات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ضغط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الشخص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سعة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الرغبة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يتعلم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3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يرد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بشكل مناسب</a:t>
            </a:r>
            <a:r xmlns:a="http://schemas.openxmlformats.org/drawingml/2006/main">
              <a:rPr dirty="0" sz="280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تمكين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مريض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يصنع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أُبلغ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قرار.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5817" y="771601"/>
            <a:ext cx="622046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"/>
              <a:t>2.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 spc="-15"/>
              <a:t>تحديد </a:t>
            </a:r>
            <a:r xmlns:a="http://schemas.openxmlformats.org/drawingml/2006/main">
              <a:rPr dirty="0" spc="-5"/>
              <a:t>المواجهة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5"/>
              <a:t>آلية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782826"/>
            <a:ext cx="2894330" cy="218948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 spc="-15" b="1">
                <a:latin typeface="Calibri"/>
                <a:cs typeface="Calibri"/>
              </a:rPr>
              <a:t>سلبي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215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مواجهة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6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التباعد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9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يهرب-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تجنب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03775" y="1846833"/>
            <a:ext cx="3714750" cy="26104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2413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إيجابي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213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مشكلة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حل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التحكم الذاتي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6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إيجابي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يكرر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توصية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84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قبول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مسؤولية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1464" y="932434"/>
            <a:ext cx="623062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"/>
              <a:t>2.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10"/>
              <a:t>يحدد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/>
              <a:t>التأقلم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/>
              <a:t>آلية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945893"/>
            <a:ext cx="7823834" cy="2159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إيجابي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التعامل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آليات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*ال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فعال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فعال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طُرق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التعامل.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5"/>
              </a:spcBef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*يتطلب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مرضى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يأخذ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تكلفة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 حالته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*يحدد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لا تستطيع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يتحكم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*تعيين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الأهداف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3793" y="501522"/>
            <a:ext cx="672592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"/>
              <a:t>3.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25"/>
              <a:t>يخلق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/>
              <a:t>أ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10"/>
              <a:t>ثقافة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10"/>
              <a:t>من </a:t>
            </a:r>
            <a:r xmlns:a="http://schemas.openxmlformats.org/drawingml/2006/main">
              <a:rPr dirty="0" spc="-5"/>
              <a:t>النزعة الاستهلاكية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184046"/>
            <a:ext cx="8214359" cy="51479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الناس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شجعت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5" b="1" i="1">
                <a:latin typeface="Calibri"/>
                <a:cs typeface="Calibri"/>
              </a:rPr>
              <a:t>يأخذ</a:t>
            </a:r>
            <a:r xmlns:a="http://schemas.openxmlformats.org/drawingml/2006/main">
              <a:rPr dirty="0" sz="2800" spc="1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 i="1">
                <a:latin typeface="Calibri"/>
                <a:cs typeface="Calibri"/>
              </a:rPr>
              <a:t>يتحكم</a:t>
            </a:r>
            <a:r xmlns:a="http://schemas.openxmlformats.org/drawingml/2006/main">
              <a:rPr dirty="0" sz="2800" spc="1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 i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 i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1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 i="1">
                <a:latin typeface="Calibri"/>
                <a:cs typeface="Calibri"/>
              </a:rPr>
              <a:t>اختيارات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لذا،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البشر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رعاية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يحتاج.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103505" indent="-172720">
              <a:lnSpc>
                <a:spcPts val="5040"/>
              </a:lnSpc>
              <a:spcBef>
                <a:spcPts val="44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يحول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رعاية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يحول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طبيب مريض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باتجاه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 i="1">
                <a:latin typeface="Calibri"/>
                <a:cs typeface="Calibri"/>
              </a:rPr>
              <a:t>تتمحور حول المريض</a:t>
            </a:r>
            <a:r xmlns:a="http://schemas.openxmlformats.org/drawingml/2006/main">
              <a:rPr dirty="0" sz="2800" spc="5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 i="1">
                <a:latin typeface="Calibri"/>
                <a:cs typeface="Calibri"/>
              </a:rPr>
              <a:t>نموذج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23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مرضى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فرصة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 i="1">
                <a:latin typeface="Calibri"/>
                <a:cs typeface="Calibri"/>
              </a:rPr>
              <a:t>وصول</a:t>
            </a:r>
            <a:r xmlns:a="http://schemas.openxmlformats.org/drawingml/2006/main">
              <a:rPr dirty="0" sz="2800" spc="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 i="1">
                <a:latin typeface="Calibri"/>
                <a:cs typeface="Calibri"/>
              </a:rPr>
              <a:t>معلومة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>
              <a:lnSpc>
                <a:spcPct val="100000"/>
              </a:lnSpc>
              <a:spcBef>
                <a:spcPts val="168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عن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القضايا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المتعلقة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لهم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صحة.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812165" indent="-172720">
              <a:lnSpc>
                <a:spcPts val="5040"/>
              </a:lnSpc>
              <a:spcBef>
                <a:spcPts val="24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استطاع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تأثير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مريض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 أي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إيجابي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سلبي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طريق.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College of Nursing</dc:creator>
  <dc:title>Chapter 1 Overview of Education in Health Care</dc:title>
  <dcterms:created xsi:type="dcterms:W3CDTF">2024-07-01T10:33:47Z</dcterms:created>
  <dcterms:modified xsi:type="dcterms:W3CDTF">2024-07-01T10:33:47Z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2024-03-16T00:00:00Z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2024-07-01T00:00:00Z</vt:filetime>
  </property>
</Properties>
</file>