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ts val="1655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ts val="1655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ts val="1655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ts val="1655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ts val="1655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19302" y="533146"/>
            <a:ext cx="7705394" cy="574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83869" y="2417851"/>
            <a:ext cx="8176260" cy="25869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187563" y="6431536"/>
            <a:ext cx="274954" cy="2254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ts val="1655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44000" cy="6857998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553212" y="542544"/>
              <a:ext cx="8041005" cy="5756275"/>
            </a:xfrm>
            <a:custGeom>
              <a:avLst/>
              <a:gdLst/>
              <a:ahLst/>
              <a:cxnLst/>
              <a:rect l="l" t="t" r="r" b="b"/>
              <a:pathLst>
                <a:path w="8041005" h="5756275">
                  <a:moveTo>
                    <a:pt x="0" y="5756148"/>
                  </a:moveTo>
                  <a:lnTo>
                    <a:pt x="8040624" y="5756148"/>
                  </a:lnTo>
                  <a:lnTo>
                    <a:pt x="8040624" y="0"/>
                  </a:lnTo>
                  <a:lnTo>
                    <a:pt x="0" y="0"/>
                  </a:lnTo>
                  <a:lnTo>
                    <a:pt x="0" y="5756148"/>
                  </a:lnTo>
                  <a:close/>
                </a:path>
              </a:pathLst>
            </a:custGeom>
            <a:ln w="15240">
              <a:solidFill>
                <a:srgbClr val="83992A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3128772"/>
              <a:ext cx="685799" cy="606551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465819" y="3128772"/>
              <a:ext cx="678179" cy="606551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1278636" y="2356104"/>
              <a:ext cx="6596380" cy="0"/>
            </a:xfrm>
            <a:custGeom>
              <a:avLst/>
              <a:gdLst/>
              <a:ahLst/>
              <a:cxnLst/>
              <a:rect l="l" t="t" r="r" b="b"/>
              <a:pathLst>
                <a:path w="6596380" h="0">
                  <a:moveTo>
                    <a:pt x="0" y="0"/>
                  </a:moveTo>
                  <a:lnTo>
                    <a:pt x="6595998" y="0"/>
                  </a:lnTo>
                </a:path>
              </a:pathLst>
            </a:custGeom>
            <a:ln w="15240">
              <a:solidFill>
                <a:srgbClr val="83992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2396998" y="798652"/>
            <a:ext cx="4351020" cy="75755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z="4800" spc="-5">
                <a:solidFill>
                  <a:srgbClr val="252525"/>
                </a:solidFill>
              </a:rPr>
              <a:t>صحة</a:t>
            </a:r>
            <a:r xmlns:a="http://schemas.openxmlformats.org/drawingml/2006/main">
              <a:rPr dirty="0" sz="4800" spc="-50">
                <a:solidFill>
                  <a:srgbClr val="252525"/>
                </a:solidFill>
              </a:rPr>
              <a:t> </a:t>
            </a:r>
            <a:r xmlns:a="http://schemas.openxmlformats.org/drawingml/2006/main">
              <a:rPr dirty="0" sz="4800" spc="-20">
                <a:solidFill>
                  <a:srgbClr val="252525"/>
                </a:solidFill>
              </a:rPr>
              <a:t>تعليم</a:t>
            </a:r>
            <a:endParaRPr xmlns:a="http://schemas.openxmlformats.org/drawingml/2006/main" sz="4800"/>
          </a:p>
        </p:txBody>
      </p:sp>
      <p:sp>
        <p:nvSpPr>
          <p:cNvPr id="9" name="object 9"/>
          <p:cNvSpPr txBox="1"/>
          <p:nvPr/>
        </p:nvSpPr>
        <p:spPr>
          <a:xfrm>
            <a:off x="1871217" y="2184654"/>
            <a:ext cx="5515610" cy="331597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algn="ctr">
              <a:lnSpc>
                <a:spcPct val="100000"/>
              </a:lnSpc>
              <a:spcBef>
                <a:spcPts val="95"/>
              </a:spcBef>
              <a:bidi/>
            </a:pPr>
            <a:r xmlns:a="http://schemas.openxmlformats.org/drawingml/2006/main">
              <a:rPr dirty="0" sz="3700" spc="-30" b="1">
                <a:solidFill>
                  <a:srgbClr val="252525"/>
                </a:solidFill>
                <a:latin typeface="Calibri"/>
                <a:cs typeface="Calibri"/>
              </a:rPr>
              <a:t>عوامل</a:t>
            </a:r>
            <a:r xmlns:a="http://schemas.openxmlformats.org/drawingml/2006/main">
              <a:rPr dirty="0" sz="3700" spc="-5" b="1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dirty="0" sz="3700" spc="-15" b="1">
                <a:solidFill>
                  <a:srgbClr val="252525"/>
                </a:solidFill>
                <a:latin typeface="Calibri"/>
                <a:cs typeface="Calibri"/>
              </a:rPr>
              <a:t>تؤثر</a:t>
            </a:r>
            <a:r xmlns:a="http://schemas.openxmlformats.org/drawingml/2006/main">
              <a:rPr dirty="0" sz="3700" spc="10" b="1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dirty="0" sz="3700" spc="-5" b="1">
                <a:solidFill>
                  <a:srgbClr val="252525"/>
                </a:solidFill>
                <a:latin typeface="Calibri"/>
                <a:cs typeface="Calibri"/>
              </a:rPr>
              <a:t>تعلُّم</a:t>
            </a:r>
            <a:endParaRPr xmlns:a="http://schemas.openxmlformats.org/drawingml/2006/main" sz="37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900">
              <a:latin typeface="Calibri"/>
              <a:cs typeface="Calibri"/>
            </a:endParaRPr>
          </a:p>
          <a:p>
            <a:pPr xmlns:a="http://schemas.openxmlformats.org/drawingml/2006/main" algn="ctr">
              <a:lnSpc>
                <a:spcPct val="100000"/>
              </a:lnSpc>
              <a:bidi/>
            </a:pPr>
            <a:r xmlns:a="http://schemas.openxmlformats.org/drawingml/2006/main">
              <a:rPr dirty="0" sz="3700" spc="-5" b="1">
                <a:solidFill>
                  <a:srgbClr val="252525"/>
                </a:solidFill>
                <a:latin typeface="Calibri"/>
                <a:cs typeface="Calibri"/>
              </a:rPr>
              <a:t>(صحة</a:t>
            </a:r>
            <a:r xmlns:a="http://schemas.openxmlformats.org/drawingml/2006/main">
              <a:rPr dirty="0" sz="3700" spc="-10" b="1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dirty="0" sz="3700" spc="-20" b="1">
                <a:solidFill>
                  <a:srgbClr val="252525"/>
                </a:solidFill>
                <a:latin typeface="Calibri"/>
                <a:cs typeface="Calibri"/>
              </a:rPr>
              <a:t>معرفة القراءة والكتابة)</a:t>
            </a:r>
            <a:endParaRPr xmlns:a="http://schemas.openxmlformats.org/drawingml/2006/main" sz="37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37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3700">
              <a:latin typeface="Calibri"/>
              <a:cs typeface="Calibri"/>
            </a:endParaRPr>
          </a:p>
          <a:p>
            <a:pPr xmlns:a="http://schemas.openxmlformats.org/drawingml/2006/main" algn="ctr">
              <a:lnSpc>
                <a:spcPct val="100000"/>
              </a:lnSpc>
              <a:spcBef>
                <a:spcPts val="5"/>
              </a:spcBef>
              <a:bidi/>
            </a:pPr>
            <a:r xmlns:a="http://schemas.openxmlformats.org/drawingml/2006/main">
              <a:rPr dirty="0" sz="3700" spc="-5" b="1">
                <a:solidFill>
                  <a:srgbClr val="252525"/>
                </a:solidFill>
                <a:latin typeface="Calibri"/>
                <a:cs typeface="Calibri"/>
              </a:rPr>
              <a:t>ثانية</a:t>
            </a:r>
            <a:r xmlns:a="http://schemas.openxmlformats.org/drawingml/2006/main">
              <a:rPr dirty="0" sz="3700" spc="-30" b="1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dirty="0" sz="3700" spc="-15" b="1">
                <a:solidFill>
                  <a:srgbClr val="252525"/>
                </a:solidFill>
                <a:latin typeface="Calibri"/>
                <a:cs typeface="Calibri"/>
              </a:rPr>
              <a:t>نصف السنة</a:t>
            </a:r>
            <a:r xmlns:a="http://schemas.openxmlformats.org/drawingml/2006/main">
              <a:rPr dirty="0" sz="3700" spc="-25" b="1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dirty="0" sz="3700" spc="-5" b="1">
                <a:solidFill>
                  <a:srgbClr val="252525"/>
                </a:solidFill>
                <a:latin typeface="Calibri"/>
                <a:cs typeface="Calibri"/>
              </a:rPr>
              <a:t>2023-2024</a:t>
            </a:r>
            <a:endParaRPr xmlns:a="http://schemas.openxmlformats.org/drawingml/2006/main" sz="37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782306" y="5976924"/>
            <a:ext cx="114935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z="1400">
                <a:latin typeface="Times New Roman"/>
                <a:cs typeface="Times New Roman"/>
              </a:rPr>
              <a:t>1</a:t>
            </a:r>
            <a:endParaRPr xmlns:a="http://schemas.openxmlformats.org/drawingml/2006/main"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2" name="object 2"/>
          <p:cNvSpPr txBox="1"/>
          <p:nvPr/>
        </p:nvSpPr>
        <p:spPr>
          <a:xfrm>
            <a:off x="764540" y="857863"/>
            <a:ext cx="7365365" cy="38677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84785" marR="804545" indent="-172720">
              <a:lnSpc>
                <a:spcPct val="150100"/>
              </a:lnSpc>
              <a:spcBef>
                <a:spcPts val="10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هم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يمكن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u="heavy" sz="2800" spc="-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مُحرَج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،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يحاول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لإخفاء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هُم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العجز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5080" indent="-172720">
              <a:lnSpc>
                <a:spcPct val="150000"/>
              </a:lnSpc>
              <a:buFont typeface="Arial MT"/>
              <a:buChar char="•"/>
              <a:tabLst>
                <a:tab pos="266065" algn="l"/>
              </a:tabLst>
              <a:bidi/>
            </a:pPr>
            <a:r xmlns:a="http://schemas.openxmlformats.org/drawingml/2006/main">
              <a:rPr dirty="0"/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العملاء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مع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محدود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قراءة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مهارة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كثير من الأحيان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حاول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يخمن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هُم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طريق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خلال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شفوي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تعليمات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وافعل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لا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بسأل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أسئلة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يخاف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هُم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قليل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سوف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محو الأمية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اكتشف.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13689" y="453339"/>
            <a:ext cx="8033384" cy="1068705"/>
          </a:xfrm>
          <a:prstGeom prst="rect"/>
        </p:spPr>
        <p:txBody>
          <a:bodyPr wrap="square" lIns="0" tIns="74930" rIns="0" bIns="0" rtlCol="0" vert="horz">
            <a:spAutoFit/>
          </a:bodyPr>
          <a:lstStyle/>
          <a:p>
            <a:pPr xmlns:a="http://schemas.openxmlformats.org/drawingml/2006/main" marL="558165" marR="5080" indent="-546100">
              <a:lnSpc>
                <a:spcPts val="3890"/>
              </a:lnSpc>
              <a:spcBef>
                <a:spcPts val="590"/>
              </a:spcBef>
              <a:bidi/>
            </a:pPr>
            <a:r xmlns:a="http://schemas.openxmlformats.org/drawingml/2006/main">
              <a:rPr dirty="0" sz="3200" spc="-5"/>
              <a:t>ه </a:t>
            </a:r>
            <a:r xmlns:a="http://schemas.openxmlformats.org/drawingml/2006/main">
              <a:rPr dirty="0" spc="-5"/>
              <a:t>تمكين </a:t>
            </a:r>
            <a:r xmlns:a="http://schemas.openxmlformats.org/drawingml/2006/main">
              <a:rPr dirty="0" spc="-10"/>
              <a:t>المرضى</a:t>
            </a:r>
            <a:r xmlns:a="http://schemas.openxmlformats.org/drawingml/2006/main">
              <a:rPr dirty="0" spc="10"/>
              <a:t> </a:t>
            </a:r>
            <a:r xmlns:a="http://schemas.openxmlformats.org/drawingml/2006/main">
              <a:rPr dirty="0" spc="-20"/>
              <a:t>لتصبح</a:t>
            </a:r>
            <a:r xmlns:a="http://schemas.openxmlformats.org/drawingml/2006/main">
              <a:rPr dirty="0"/>
              <a:t>​</a:t>
            </a:r>
            <a:r xmlns:a="http://schemas.openxmlformats.org/drawingml/2006/main">
              <a:rPr dirty="0" spc="-15"/>
              <a:t> </a:t>
            </a:r>
            <a:r xmlns:a="http://schemas.openxmlformats.org/drawingml/2006/main">
              <a:rPr dirty="0" spc="-10"/>
              <a:t>أُبلغ</a:t>
            </a:r>
            <a:r xmlns:a="http://schemas.openxmlformats.org/drawingml/2006/main">
              <a:rPr dirty="0" spc="-800"/>
              <a:t> </a:t>
            </a:r>
            <a:r xmlns:a="http://schemas.openxmlformats.org/drawingml/2006/main">
              <a:rPr dirty="0" spc="-5"/>
              <a:t>مشاركون</a:t>
            </a:r>
            <a:r xmlns:a="http://schemas.openxmlformats.org/drawingml/2006/main">
              <a:rPr dirty="0" spc="-10"/>
              <a:t> </a:t>
            </a:r>
            <a:r xmlns:a="http://schemas.openxmlformats.org/drawingml/2006/main">
              <a:rPr dirty="0"/>
              <a:t>في</a:t>
            </a:r>
            <a:r xmlns:a="http://schemas.openxmlformats.org/drawingml/2006/main">
              <a:rPr dirty="0" spc="15"/>
              <a:t> </a:t>
            </a:r>
            <a:r xmlns:a="http://schemas.openxmlformats.org/drawingml/2006/main">
              <a:rPr dirty="0"/>
              <a:t>هُم</a:t>
            </a:r>
            <a:r xmlns:a="http://schemas.openxmlformats.org/drawingml/2006/main">
              <a:rPr dirty="0" spc="-5"/>
              <a:t> </a:t>
            </a:r>
            <a:r xmlns:a="http://schemas.openxmlformats.org/drawingml/2006/main">
              <a:rPr dirty="0" spc="-10"/>
              <a:t>ملك</a:t>
            </a:r>
            <a:r xmlns:a="http://schemas.openxmlformats.org/drawingml/2006/main">
              <a:rPr dirty="0" spc="5"/>
              <a:t> </a:t>
            </a:r>
            <a:r xmlns:a="http://schemas.openxmlformats.org/drawingml/2006/main">
              <a:rPr dirty="0"/>
              <a:t>صحة</a:t>
            </a:r>
            <a:r xmlns:a="http://schemas.openxmlformats.org/drawingml/2006/main">
              <a:rPr dirty="0" spc="-5"/>
              <a:t> </a:t>
            </a:r>
            <a:r xmlns:a="http://schemas.openxmlformats.org/drawingml/2006/main">
              <a:rPr dirty="0" spc="-15"/>
              <a:t>رعاية</a:t>
            </a:r>
            <a:endParaRPr xmlns:a="http://schemas.openxmlformats.org/drawingml/2006/main" sz="3200"/>
          </a:p>
        </p:txBody>
      </p:sp>
      <p:sp>
        <p:nvSpPr>
          <p:cNvPr id="3" name="object 3"/>
          <p:cNvSpPr txBox="1"/>
          <p:nvPr/>
        </p:nvSpPr>
        <p:spPr>
          <a:xfrm>
            <a:off x="459740" y="1773941"/>
            <a:ext cx="8014970" cy="3866515"/>
          </a:xfrm>
          <a:prstGeom prst="rect">
            <a:avLst/>
          </a:prstGeom>
        </p:spPr>
        <p:txBody>
          <a:bodyPr wrap="square" lIns="0" tIns="225425" rIns="0" bIns="0" rtlCol="0" vert="horz">
            <a:spAutoFit/>
          </a:bodyPr>
          <a:lstStyle/>
          <a:p>
            <a:pPr xmlns:a="http://schemas.openxmlformats.org/drawingml/2006/main" marL="184785" indent="-172720">
              <a:lnSpc>
                <a:spcPct val="100000"/>
              </a:lnSpc>
              <a:spcBef>
                <a:spcPts val="177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تبسيط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لغة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مستخدم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تعليمي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مواد.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154940" indent="-172720">
              <a:lnSpc>
                <a:spcPct val="150000"/>
              </a:lnSpc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يساعد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تحضير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روابط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بين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سابق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خبرة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جديد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معلومة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كون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قدم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هم.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650240" indent="-172720">
              <a:lnSpc>
                <a:spcPct val="150100"/>
              </a:lnSpc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يمد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تكميلية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مكتوب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مواد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لفظي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تعليمات.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57122" y="804798"/>
            <a:ext cx="6981825" cy="1068070"/>
          </a:xfrm>
          <a:prstGeom prst="rect"/>
        </p:spPr>
        <p:txBody>
          <a:bodyPr wrap="square" lIns="0" tIns="74295" rIns="0" bIns="0" rtlCol="0" vert="horz">
            <a:spAutoFit/>
          </a:bodyPr>
          <a:lstStyle/>
          <a:p>
            <a:pPr xmlns:a="http://schemas.openxmlformats.org/drawingml/2006/main" marL="2766695" marR="5080" indent="-2754630">
              <a:lnSpc>
                <a:spcPts val="3890"/>
              </a:lnSpc>
              <a:spcBef>
                <a:spcPts val="585"/>
              </a:spcBef>
              <a:bidi/>
            </a:pPr>
            <a:r xmlns:a="http://schemas.openxmlformats.org/drawingml/2006/main">
              <a:rPr dirty="0" spc="-15"/>
              <a:t>إعادة تعريف</a:t>
            </a:r>
            <a:r xmlns:a="http://schemas.openxmlformats.org/drawingml/2006/main">
              <a:rPr dirty="0" spc="5"/>
              <a:t> </a:t>
            </a:r>
            <a:r xmlns:a="http://schemas.openxmlformats.org/drawingml/2006/main">
              <a:rPr dirty="0"/>
              <a:t>صحة</a:t>
            </a:r>
            <a:r xmlns:a="http://schemas.openxmlformats.org/drawingml/2006/main">
              <a:rPr dirty="0" spc="-5"/>
              <a:t> </a:t>
            </a:r>
            <a:r xmlns:a="http://schemas.openxmlformats.org/drawingml/2006/main">
              <a:rPr dirty="0" spc="-20"/>
              <a:t>محو الأمية </a:t>
            </a:r>
            <a:r xmlns:a="http://schemas.openxmlformats.org/drawingml/2006/main">
              <a:rPr dirty="0"/>
              <a:t>في</a:t>
            </a:r>
            <a:r xmlns:a="http://schemas.openxmlformats.org/drawingml/2006/main">
              <a:rPr dirty="0" spc="-5"/>
              <a:t> </a:t>
            </a:r>
            <a:r xmlns:a="http://schemas.openxmlformats.org/drawingml/2006/main">
              <a:rPr dirty="0"/>
              <a:t>ال</a:t>
            </a:r>
            <a:r xmlns:a="http://schemas.openxmlformats.org/drawingml/2006/main">
              <a:rPr dirty="0" spc="10"/>
              <a:t> </a:t>
            </a:r>
            <a:r xmlns:a="http://schemas.openxmlformats.org/drawingml/2006/main">
              <a:rPr dirty="0" spc="-15"/>
              <a:t>الحادي والعشرون</a:t>
            </a:r>
            <a:r xmlns:a="http://schemas.openxmlformats.org/drawingml/2006/main">
              <a:rPr dirty="0" spc="-800"/>
              <a:t> </a:t>
            </a:r>
            <a:r xmlns:a="http://schemas.openxmlformats.org/drawingml/2006/main">
              <a:rPr dirty="0" spc="-5"/>
              <a:t>قرن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313055" marR="5080" indent="-172720">
              <a:lnSpc>
                <a:spcPct val="150000"/>
              </a:lnSpc>
              <a:spcBef>
                <a:spcPts val="100"/>
              </a:spcBef>
              <a:buFont typeface="Arial MT"/>
              <a:buChar char="•"/>
              <a:tabLst>
                <a:tab pos="313690" algn="l"/>
              </a:tabLst>
              <a:bidi/>
            </a:pPr>
            <a:r xmlns:a="http://schemas.openxmlformats.org/drawingml/2006/main">
              <a:rPr dirty="0" spc="-10"/>
              <a:t>ال</a:t>
            </a:r>
            <a:r xmlns:a="http://schemas.openxmlformats.org/drawingml/2006/main">
              <a:rPr dirty="0" spc="10"/>
              <a:t> </a:t>
            </a:r>
            <a:r xmlns:a="http://schemas.openxmlformats.org/drawingml/2006/main">
              <a:rPr dirty="0" spc="-5"/>
              <a:t>قدرة</a:t>
            </a:r>
            <a:r xmlns:a="http://schemas.openxmlformats.org/drawingml/2006/main">
              <a:rPr dirty="0" spc="40"/>
              <a:t> </a:t>
            </a:r>
            <a:r xmlns:a="http://schemas.openxmlformats.org/drawingml/2006/main">
              <a:rPr dirty="0" spc="-15"/>
              <a:t>ل</a:t>
            </a:r>
            <a:r xmlns:a="http://schemas.openxmlformats.org/drawingml/2006/main">
              <a:rPr dirty="0" spc="5"/>
              <a:t> </a:t>
            </a:r>
            <a:r xmlns:a="http://schemas.openxmlformats.org/drawingml/2006/main">
              <a:rPr dirty="0" spc="-5"/>
              <a:t>استخدام الرقمية</a:t>
            </a:r>
            <a:r xmlns:a="http://schemas.openxmlformats.org/drawingml/2006/main">
              <a:rPr dirty="0" spc="25"/>
              <a:t> </a:t>
            </a:r>
            <a:r xmlns:a="http://schemas.openxmlformats.org/drawingml/2006/main">
              <a:rPr dirty="0" spc="-25"/>
              <a:t>تكنولوجيا،</a:t>
            </a:r>
            <a:r xmlns:a="http://schemas.openxmlformats.org/drawingml/2006/main">
              <a:rPr dirty="0" spc="45"/>
              <a:t> </a:t>
            </a:r>
            <a:r xmlns:a="http://schemas.openxmlformats.org/drawingml/2006/main">
              <a:rPr dirty="0" spc="-5"/>
              <a:t>مجال الاتصالات</a:t>
            </a:r>
            <a:r xmlns:a="http://schemas.openxmlformats.org/drawingml/2006/main">
              <a:rPr dirty="0" spc="-620"/>
              <a:t> </a:t>
            </a:r>
            <a:r xmlns:a="http://schemas.openxmlformats.org/drawingml/2006/main">
              <a:rPr dirty="0" spc="-5"/>
              <a:t>أدوات،</a:t>
            </a:r>
            <a:r xmlns:a="http://schemas.openxmlformats.org/drawingml/2006/main">
              <a:rPr dirty="0"/>
              <a:t> </a:t>
            </a:r>
            <a:r xmlns:a="http://schemas.openxmlformats.org/drawingml/2006/main">
              <a:rPr dirty="0" spc="-15"/>
              <a:t>و/أو</a:t>
            </a:r>
            <a:r xmlns:a="http://schemas.openxmlformats.org/drawingml/2006/main">
              <a:rPr dirty="0" spc="25"/>
              <a:t> </a:t>
            </a:r>
            <a:r xmlns:a="http://schemas.openxmlformats.org/drawingml/2006/main">
              <a:rPr dirty="0" spc="-10"/>
              <a:t>الشبكات</a:t>
            </a:r>
            <a:r xmlns:a="http://schemas.openxmlformats.org/drawingml/2006/main">
              <a:rPr dirty="0" spc="45"/>
              <a:t> </a:t>
            </a:r>
            <a:r xmlns:a="http://schemas.openxmlformats.org/drawingml/2006/main">
              <a:rPr dirty="0" spc="-15"/>
              <a:t>ل</a:t>
            </a:r>
            <a:r xmlns:a="http://schemas.openxmlformats.org/drawingml/2006/main">
              <a:rPr dirty="0" spc="5"/>
              <a:t> </a:t>
            </a:r>
            <a:r xmlns:a="http://schemas.openxmlformats.org/drawingml/2006/main">
              <a:rPr dirty="0" spc="-5"/>
              <a:t>وصول،</a:t>
            </a:r>
            <a:r xmlns:a="http://schemas.openxmlformats.org/drawingml/2006/main">
              <a:rPr dirty="0" spc="20"/>
              <a:t> </a:t>
            </a:r>
            <a:r xmlns:a="http://schemas.openxmlformats.org/drawingml/2006/main">
              <a:rPr dirty="0" spc="-10"/>
              <a:t>يدير،</a:t>
            </a:r>
            <a:r xmlns:a="http://schemas.openxmlformats.org/drawingml/2006/main">
              <a:rPr dirty="0" spc="25"/>
              <a:t> </a:t>
            </a:r>
            <a:r xmlns:a="http://schemas.openxmlformats.org/drawingml/2006/main">
              <a:rPr dirty="0" spc="-25"/>
              <a:t>دمج </a:t>
            </a:r>
            <a:r xmlns:a="http://schemas.openxmlformats.org/drawingml/2006/main">
              <a:rPr dirty="0" spc="-20"/>
              <a:t>وتقييم</a:t>
            </a:r>
            <a:r xmlns:a="http://schemas.openxmlformats.org/drawingml/2006/main">
              <a:rPr dirty="0" spc="35"/>
              <a:t> </a:t>
            </a:r>
            <a:r xmlns:a="http://schemas.openxmlformats.org/drawingml/2006/main">
              <a:rPr dirty="0" spc="-5"/>
              <a:t>و</a:t>
            </a:r>
            <a:r xmlns:a="http://schemas.openxmlformats.org/drawingml/2006/main">
              <a:rPr dirty="0" spc="25"/>
              <a:t> </a:t>
            </a:r>
            <a:r xmlns:a="http://schemas.openxmlformats.org/drawingml/2006/main">
              <a:rPr dirty="0" spc="-20"/>
              <a:t>يخلق</a:t>
            </a:r>
            <a:r xmlns:a="http://schemas.openxmlformats.org/drawingml/2006/main">
              <a:rPr dirty="0" spc="40"/>
              <a:t> </a:t>
            </a:r>
            <a:r xmlns:a="http://schemas.openxmlformats.org/drawingml/2006/main">
              <a:rPr dirty="0" spc="-10"/>
              <a:t>معلومة</a:t>
            </a:r>
            <a:r xmlns:a="http://schemas.openxmlformats.org/drawingml/2006/main">
              <a:rPr dirty="0" spc="35"/>
              <a:t> </a:t>
            </a:r>
            <a:r xmlns:a="http://schemas.openxmlformats.org/drawingml/2006/main">
              <a:rPr dirty="0" spc="-5"/>
              <a:t>في</a:t>
            </a:r>
            <a:r xmlns:a="http://schemas.openxmlformats.org/drawingml/2006/main">
              <a:rPr dirty="0" spc="5"/>
              <a:t> </a:t>
            </a:r>
            <a:r xmlns:a="http://schemas.openxmlformats.org/drawingml/2006/main">
              <a:rPr dirty="0" spc="-10"/>
              <a:t>طلب</a:t>
            </a:r>
            <a:r xmlns:a="http://schemas.openxmlformats.org/drawingml/2006/main">
              <a:rPr dirty="0" spc="35"/>
              <a:t> </a:t>
            </a:r>
            <a:r xmlns:a="http://schemas.openxmlformats.org/drawingml/2006/main">
              <a:rPr dirty="0" spc="-15"/>
              <a:t>ل</a:t>
            </a:r>
            <a:r xmlns:a="http://schemas.openxmlformats.org/drawingml/2006/main">
              <a:rPr dirty="0" spc="5"/>
              <a:t> </a:t>
            </a:r>
            <a:r xmlns:a="http://schemas.openxmlformats.org/drawingml/2006/main">
              <a:rPr dirty="0" spc="-5"/>
              <a:t>وظيفة</a:t>
            </a:r>
            <a:r xmlns:a="http://schemas.openxmlformats.org/drawingml/2006/main">
              <a:rPr dirty="0"/>
              <a:t> </a:t>
            </a:r>
            <a:r xmlns:a="http://schemas.openxmlformats.org/drawingml/2006/main">
              <a:rPr dirty="0" spc="-5"/>
              <a:t>في</a:t>
            </a:r>
            <a:r xmlns:a="http://schemas.openxmlformats.org/drawingml/2006/main">
              <a:rPr dirty="0" spc="10"/>
              <a:t> </a:t>
            </a:r>
            <a:r xmlns:a="http://schemas.openxmlformats.org/drawingml/2006/main">
              <a:rPr dirty="0" spc="-5"/>
              <a:t>أ</a:t>
            </a:r>
            <a:r xmlns:a="http://schemas.openxmlformats.org/drawingml/2006/main">
              <a:rPr dirty="0" spc="15"/>
              <a:t> </a:t>
            </a:r>
            <a:r xmlns:a="http://schemas.openxmlformats.org/drawingml/2006/main">
              <a:rPr dirty="0" spc="-5"/>
              <a:t>معرفة</a:t>
            </a:r>
            <a:r xmlns:a="http://schemas.openxmlformats.org/drawingml/2006/main">
              <a:rPr dirty="0" spc="10"/>
              <a:t> </a:t>
            </a:r>
            <a:r xmlns:a="http://schemas.openxmlformats.org/drawingml/2006/main">
              <a:rPr dirty="0" spc="-30"/>
              <a:t>مجتمع.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65885" y="529539"/>
            <a:ext cx="6562090" cy="1068705"/>
          </a:xfrm>
          <a:prstGeom prst="rect"/>
        </p:spPr>
        <p:txBody>
          <a:bodyPr wrap="square" lIns="0" tIns="74930" rIns="0" bIns="0" rtlCol="0" vert="horz">
            <a:spAutoFit/>
          </a:bodyPr>
          <a:lstStyle/>
          <a:p>
            <a:pPr xmlns:a="http://schemas.openxmlformats.org/drawingml/2006/main" marL="2335530" marR="5080" indent="-2323465">
              <a:lnSpc>
                <a:spcPts val="3890"/>
              </a:lnSpc>
              <a:spcBef>
                <a:spcPts val="590"/>
              </a:spcBef>
              <a:bidi/>
            </a:pPr>
            <a:r xmlns:a="http://schemas.openxmlformats.org/drawingml/2006/main">
              <a:rPr dirty="0" spc="-15"/>
              <a:t>انعكاس </a:t>
            </a:r>
            <a:r xmlns:a="http://schemas.openxmlformats.org/drawingml/2006/main">
              <a:rPr dirty="0"/>
              <a:t>التكنولوجيا</a:t>
            </a:r>
            <a:r xmlns:a="http://schemas.openxmlformats.org/drawingml/2006/main">
              <a:rPr dirty="0" spc="-10"/>
              <a:t>​</a:t>
            </a:r>
            <a:r xmlns:a="http://schemas.openxmlformats.org/drawingml/2006/main">
              <a:rPr dirty="0" spc="10"/>
              <a:t> </a:t>
            </a:r>
            <a:r xmlns:a="http://schemas.openxmlformats.org/drawingml/2006/main">
              <a:rPr dirty="0"/>
              <a:t>على</a:t>
            </a:r>
            <a:r xmlns:a="http://schemas.openxmlformats.org/drawingml/2006/main">
              <a:rPr dirty="0" spc="-10"/>
              <a:t> </a:t>
            </a:r>
            <a:r xmlns:a="http://schemas.openxmlformats.org/drawingml/2006/main">
              <a:rPr dirty="0"/>
              <a:t>صحة</a:t>
            </a:r>
            <a:r xmlns:a="http://schemas.openxmlformats.org/drawingml/2006/main">
              <a:rPr dirty="0" spc="-800"/>
              <a:t> </a:t>
            </a:r>
            <a:r xmlns:a="http://schemas.openxmlformats.org/drawingml/2006/main">
              <a:rPr dirty="0" spc="-10"/>
              <a:t>تعليم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64642" y="1895246"/>
            <a:ext cx="7375525" cy="2586990"/>
          </a:xfrm>
          <a:prstGeom prst="rect">
            <a:avLst/>
          </a:prstGeom>
        </p:spPr>
        <p:txBody>
          <a:bodyPr wrap="square" lIns="0" tIns="226060" rIns="0" bIns="0" rtlCol="0" vert="horz">
            <a:spAutoFit/>
          </a:bodyPr>
          <a:lstStyle/>
          <a:p>
            <a:pPr xmlns:a="http://schemas.openxmlformats.org/drawingml/2006/main" marL="184785" indent="-172720">
              <a:lnSpc>
                <a:spcPct val="100000"/>
              </a:lnSpc>
              <a:spcBef>
                <a:spcPts val="178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استخدام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إنترنت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مثل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صحة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معلومة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الموارد.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217170" indent="-172720">
              <a:lnSpc>
                <a:spcPct val="150000"/>
              </a:lnSpc>
              <a:spcBef>
                <a:spcPts val="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20" b="1">
                <a:latin typeface="Calibri"/>
                <a:cs typeface="Calibri"/>
              </a:rPr>
              <a:t>محتوى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المعلومات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لا يمكن قياسه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يتطلب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جديد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معرفة القراءة والكتابة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مهارات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يصنع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جيد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يستخدم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معلومة.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65885" y="270713"/>
            <a:ext cx="6562090" cy="1068705"/>
          </a:xfrm>
          <a:prstGeom prst="rect"/>
        </p:spPr>
        <p:txBody>
          <a:bodyPr wrap="square" lIns="0" tIns="74930" rIns="0" bIns="0" rtlCol="0" vert="horz">
            <a:spAutoFit/>
          </a:bodyPr>
          <a:lstStyle/>
          <a:p>
            <a:pPr xmlns:a="http://schemas.openxmlformats.org/drawingml/2006/main" marL="2335530" marR="5080" indent="-2323465">
              <a:lnSpc>
                <a:spcPts val="3890"/>
              </a:lnSpc>
              <a:spcBef>
                <a:spcPts val="590"/>
              </a:spcBef>
              <a:bidi/>
            </a:pPr>
            <a:r xmlns:a="http://schemas.openxmlformats.org/drawingml/2006/main">
              <a:rPr dirty="0" spc="-15"/>
              <a:t>انعكاس </a:t>
            </a:r>
            <a:r xmlns:a="http://schemas.openxmlformats.org/drawingml/2006/main">
              <a:rPr dirty="0"/>
              <a:t>التكنولوجيا</a:t>
            </a:r>
            <a:r xmlns:a="http://schemas.openxmlformats.org/drawingml/2006/main">
              <a:rPr dirty="0" spc="-10"/>
              <a:t>​</a:t>
            </a:r>
            <a:r xmlns:a="http://schemas.openxmlformats.org/drawingml/2006/main">
              <a:rPr dirty="0" spc="10"/>
              <a:t> </a:t>
            </a:r>
            <a:r xmlns:a="http://schemas.openxmlformats.org/drawingml/2006/main">
              <a:rPr dirty="0"/>
              <a:t>على</a:t>
            </a:r>
            <a:r xmlns:a="http://schemas.openxmlformats.org/drawingml/2006/main">
              <a:rPr dirty="0" spc="-10"/>
              <a:t> </a:t>
            </a:r>
            <a:r xmlns:a="http://schemas.openxmlformats.org/drawingml/2006/main">
              <a:rPr dirty="0"/>
              <a:t>صحة</a:t>
            </a:r>
            <a:r xmlns:a="http://schemas.openxmlformats.org/drawingml/2006/main">
              <a:rPr dirty="0" spc="-800"/>
              <a:t> </a:t>
            </a:r>
            <a:r xmlns:a="http://schemas.openxmlformats.org/drawingml/2006/main">
              <a:rPr dirty="0" spc="-10"/>
              <a:t>تعليم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64642" y="1895246"/>
            <a:ext cx="7740650" cy="38677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84785" marR="5080" indent="-172720">
              <a:lnSpc>
                <a:spcPct val="150100"/>
              </a:lnSpc>
              <a:spcBef>
                <a:spcPts val="10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20" b="1">
                <a:latin typeface="Calibri"/>
                <a:cs typeface="Calibri"/>
              </a:rPr>
              <a:t>الناس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يكتسب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كافٍ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مهارات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يأخذ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ميزة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هذه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الوسيلة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(طريقة).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191770" indent="-172720">
              <a:lnSpc>
                <a:spcPct val="150000"/>
              </a:lnSpc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شخص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لا بد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وأن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قادر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يُقرّ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يفهم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متى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المعلومات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هي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ضروري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لدي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قدرة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يبحث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هو - هي،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ثم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وصول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معلومة.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5875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pc="-10"/>
              <a:t>ممرضات</a:t>
            </a:r>
            <a:r xmlns:a="http://schemas.openxmlformats.org/drawingml/2006/main">
              <a:rPr dirty="0" spc="-5"/>
              <a:t> </a:t>
            </a:r>
            <a:r xmlns:a="http://schemas.openxmlformats.org/drawingml/2006/main">
              <a:rPr dirty="0"/>
              <a:t>فعل</a:t>
            </a:r>
            <a:r xmlns:a="http://schemas.openxmlformats.org/drawingml/2006/main">
              <a:rPr dirty="0" spc="5"/>
              <a:t> </a:t>
            </a:r>
            <a:r xmlns:a="http://schemas.openxmlformats.org/drawingml/2006/main">
              <a:rPr dirty="0" spc="-20"/>
              <a:t>ل</a:t>
            </a:r>
            <a:r xmlns:a="http://schemas.openxmlformats.org/drawingml/2006/main">
              <a:rPr dirty="0" spc="-5"/>
              <a:t> </a:t>
            </a:r>
            <a:r xmlns:a="http://schemas.openxmlformats.org/drawingml/2006/main">
              <a:rPr dirty="0" spc="-20"/>
              <a:t>تحسين </a:t>
            </a:r>
            <a:r xmlns:a="http://schemas.openxmlformats.org/drawingml/2006/main">
              <a:rPr dirty="0" spc="-20"/>
              <a:t>محو الأمية </a:t>
            </a:r>
            <a:r xmlns:a="http://schemas.openxmlformats.org/drawingml/2006/main">
              <a:rPr dirty="0"/>
              <a:t>الصحية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664207" y="3410711"/>
          <a:ext cx="5846445" cy="93471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79725"/>
                <a:gridCol w="2879725"/>
              </a:tblGrid>
              <a:tr h="70243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76200">
                      <a:solidFill>
                        <a:srgbClr val="000000"/>
                      </a:solidFill>
                      <a:prstDash val="solid"/>
                    </a:lnR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76200">
                      <a:solidFill>
                        <a:srgbClr val="000000"/>
                      </a:solidFill>
                      <a:prstDash val="solid"/>
                    </a:lnL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281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76200">
                      <a:solidFill>
                        <a:srgbClr val="000000"/>
                      </a:solidFill>
                      <a:prstDash val="solid"/>
                    </a:lnL>
                    <a:lnR w="762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</a:tbl>
          </a:graphicData>
        </a:graphic>
      </p:graphicFrame>
      <p:grpSp>
        <p:nvGrpSpPr>
          <p:cNvPr id="4" name="object 4"/>
          <p:cNvGrpSpPr/>
          <p:nvPr/>
        </p:nvGrpSpPr>
        <p:grpSpPr>
          <a:xfrm>
            <a:off x="3328415" y="1591055"/>
            <a:ext cx="2487295" cy="1828800"/>
            <a:chOff x="3328415" y="1591055"/>
            <a:chExt cx="2487295" cy="1828800"/>
          </a:xfrm>
        </p:grpSpPr>
        <p:sp>
          <p:nvSpPr>
            <p:cNvPr id="5" name="object 5"/>
            <p:cNvSpPr/>
            <p:nvPr/>
          </p:nvSpPr>
          <p:spPr>
            <a:xfrm>
              <a:off x="3337559" y="1600199"/>
              <a:ext cx="2468880" cy="1811020"/>
            </a:xfrm>
            <a:custGeom>
              <a:avLst/>
              <a:gdLst/>
              <a:ahLst/>
              <a:cxnLst/>
              <a:rect l="l" t="t" r="r" b="b"/>
              <a:pathLst>
                <a:path w="2468879" h="1811020">
                  <a:moveTo>
                    <a:pt x="2167128" y="0"/>
                  </a:moveTo>
                  <a:lnTo>
                    <a:pt x="301751" y="0"/>
                  </a:lnTo>
                  <a:lnTo>
                    <a:pt x="252813" y="3950"/>
                  </a:lnTo>
                  <a:lnTo>
                    <a:pt x="206386" y="15386"/>
                  </a:lnTo>
                  <a:lnTo>
                    <a:pt x="163092" y="33686"/>
                  </a:lnTo>
                  <a:lnTo>
                    <a:pt x="123553" y="58228"/>
                  </a:lnTo>
                  <a:lnTo>
                    <a:pt x="88392" y="88392"/>
                  </a:lnTo>
                  <a:lnTo>
                    <a:pt x="58228" y="123553"/>
                  </a:lnTo>
                  <a:lnTo>
                    <a:pt x="33686" y="163092"/>
                  </a:lnTo>
                  <a:lnTo>
                    <a:pt x="15386" y="206386"/>
                  </a:lnTo>
                  <a:lnTo>
                    <a:pt x="3950" y="252813"/>
                  </a:lnTo>
                  <a:lnTo>
                    <a:pt x="0" y="301751"/>
                  </a:lnTo>
                  <a:lnTo>
                    <a:pt x="0" y="1508760"/>
                  </a:lnTo>
                  <a:lnTo>
                    <a:pt x="3950" y="1557698"/>
                  </a:lnTo>
                  <a:lnTo>
                    <a:pt x="15386" y="1604125"/>
                  </a:lnTo>
                  <a:lnTo>
                    <a:pt x="33686" y="1647419"/>
                  </a:lnTo>
                  <a:lnTo>
                    <a:pt x="58228" y="1686958"/>
                  </a:lnTo>
                  <a:lnTo>
                    <a:pt x="88392" y="1722119"/>
                  </a:lnTo>
                  <a:lnTo>
                    <a:pt x="123553" y="1752283"/>
                  </a:lnTo>
                  <a:lnTo>
                    <a:pt x="163092" y="1776825"/>
                  </a:lnTo>
                  <a:lnTo>
                    <a:pt x="206386" y="1795125"/>
                  </a:lnTo>
                  <a:lnTo>
                    <a:pt x="252813" y="1806561"/>
                  </a:lnTo>
                  <a:lnTo>
                    <a:pt x="301751" y="1810512"/>
                  </a:lnTo>
                  <a:lnTo>
                    <a:pt x="2167128" y="1810512"/>
                  </a:lnTo>
                  <a:lnTo>
                    <a:pt x="2216066" y="1806561"/>
                  </a:lnTo>
                  <a:lnTo>
                    <a:pt x="2262493" y="1795125"/>
                  </a:lnTo>
                  <a:lnTo>
                    <a:pt x="2305787" y="1776825"/>
                  </a:lnTo>
                  <a:lnTo>
                    <a:pt x="2345326" y="1752283"/>
                  </a:lnTo>
                  <a:lnTo>
                    <a:pt x="2380487" y="1722119"/>
                  </a:lnTo>
                  <a:lnTo>
                    <a:pt x="2410651" y="1686958"/>
                  </a:lnTo>
                  <a:lnTo>
                    <a:pt x="2435193" y="1647419"/>
                  </a:lnTo>
                  <a:lnTo>
                    <a:pt x="2453493" y="1604125"/>
                  </a:lnTo>
                  <a:lnTo>
                    <a:pt x="2464929" y="1557698"/>
                  </a:lnTo>
                  <a:lnTo>
                    <a:pt x="2468879" y="1508760"/>
                  </a:lnTo>
                  <a:lnTo>
                    <a:pt x="2468879" y="301751"/>
                  </a:lnTo>
                  <a:lnTo>
                    <a:pt x="2464929" y="252813"/>
                  </a:lnTo>
                  <a:lnTo>
                    <a:pt x="2453493" y="206386"/>
                  </a:lnTo>
                  <a:lnTo>
                    <a:pt x="2435193" y="163092"/>
                  </a:lnTo>
                  <a:lnTo>
                    <a:pt x="2410651" y="123553"/>
                  </a:lnTo>
                  <a:lnTo>
                    <a:pt x="2380487" y="88392"/>
                  </a:lnTo>
                  <a:lnTo>
                    <a:pt x="2345326" y="58228"/>
                  </a:lnTo>
                  <a:lnTo>
                    <a:pt x="2305787" y="33686"/>
                  </a:lnTo>
                  <a:lnTo>
                    <a:pt x="2262493" y="15386"/>
                  </a:lnTo>
                  <a:lnTo>
                    <a:pt x="2216066" y="3950"/>
                  </a:lnTo>
                  <a:lnTo>
                    <a:pt x="2167128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/>
            <p:cNvSpPr/>
            <p:nvPr/>
          </p:nvSpPr>
          <p:spPr>
            <a:xfrm>
              <a:off x="3332987" y="1595627"/>
              <a:ext cx="2478405" cy="1819910"/>
            </a:xfrm>
            <a:custGeom>
              <a:avLst/>
              <a:gdLst/>
              <a:ahLst/>
              <a:cxnLst/>
              <a:rect l="l" t="t" r="r" b="b"/>
              <a:pathLst>
                <a:path w="2478404" h="1819910">
                  <a:moveTo>
                    <a:pt x="306450" y="0"/>
                  </a:moveTo>
                  <a:lnTo>
                    <a:pt x="2172081" y="0"/>
                  </a:lnTo>
                  <a:lnTo>
                    <a:pt x="2203323" y="1650"/>
                  </a:lnTo>
                  <a:lnTo>
                    <a:pt x="2263013" y="13716"/>
                  </a:lnTo>
                  <a:lnTo>
                    <a:pt x="2317750" y="37084"/>
                  </a:lnTo>
                  <a:lnTo>
                    <a:pt x="2388742" y="89788"/>
                  </a:lnTo>
                  <a:lnTo>
                    <a:pt x="2425700" y="135255"/>
                  </a:lnTo>
                  <a:lnTo>
                    <a:pt x="2453894" y="187325"/>
                  </a:lnTo>
                  <a:lnTo>
                    <a:pt x="2472054" y="244983"/>
                  </a:lnTo>
                  <a:lnTo>
                    <a:pt x="2478151" y="306450"/>
                  </a:lnTo>
                  <a:lnTo>
                    <a:pt x="2478151" y="1513586"/>
                  </a:lnTo>
                  <a:lnTo>
                    <a:pt x="2472054" y="1575181"/>
                  </a:lnTo>
                  <a:lnTo>
                    <a:pt x="2453894" y="1632712"/>
                  </a:lnTo>
                  <a:lnTo>
                    <a:pt x="2425700" y="1684782"/>
                  </a:lnTo>
                  <a:lnTo>
                    <a:pt x="2388616" y="1730248"/>
                  </a:lnTo>
                  <a:lnTo>
                    <a:pt x="2343277" y="1767332"/>
                  </a:lnTo>
                  <a:lnTo>
                    <a:pt x="2291207" y="1795526"/>
                  </a:lnTo>
                  <a:lnTo>
                    <a:pt x="2233549" y="1813687"/>
                  </a:lnTo>
                  <a:lnTo>
                    <a:pt x="2172081" y="1819656"/>
                  </a:lnTo>
                  <a:lnTo>
                    <a:pt x="306450" y="1819656"/>
                  </a:lnTo>
                  <a:lnTo>
                    <a:pt x="244983" y="1813687"/>
                  </a:lnTo>
                  <a:lnTo>
                    <a:pt x="187325" y="1795526"/>
                  </a:lnTo>
                  <a:lnTo>
                    <a:pt x="135254" y="1767205"/>
                  </a:lnTo>
                  <a:lnTo>
                    <a:pt x="89788" y="1730248"/>
                  </a:lnTo>
                  <a:lnTo>
                    <a:pt x="52450" y="1684782"/>
                  </a:lnTo>
                  <a:lnTo>
                    <a:pt x="24129" y="1632712"/>
                  </a:lnTo>
                  <a:lnTo>
                    <a:pt x="6096" y="1575181"/>
                  </a:lnTo>
                  <a:lnTo>
                    <a:pt x="0" y="1513586"/>
                  </a:lnTo>
                  <a:lnTo>
                    <a:pt x="0" y="306450"/>
                  </a:lnTo>
                  <a:lnTo>
                    <a:pt x="6096" y="244983"/>
                  </a:lnTo>
                  <a:lnTo>
                    <a:pt x="24129" y="187325"/>
                  </a:lnTo>
                  <a:lnTo>
                    <a:pt x="52450" y="135255"/>
                  </a:lnTo>
                  <a:lnTo>
                    <a:pt x="89788" y="89788"/>
                  </a:lnTo>
                  <a:lnTo>
                    <a:pt x="135254" y="52450"/>
                  </a:lnTo>
                  <a:lnTo>
                    <a:pt x="187325" y="24130"/>
                  </a:lnTo>
                  <a:lnTo>
                    <a:pt x="244983" y="6096"/>
                  </a:lnTo>
                  <a:lnTo>
                    <a:pt x="306450" y="0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/>
          <p:cNvSpPr txBox="1"/>
          <p:nvPr/>
        </p:nvSpPr>
        <p:spPr>
          <a:xfrm>
            <a:off x="3756786" y="2323846"/>
            <a:ext cx="1631314" cy="3454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z="2100" spc="-5" b="1">
                <a:latin typeface="Times New Roman"/>
                <a:cs typeface="Times New Roman"/>
              </a:rPr>
              <a:t>ممرضات</a:t>
            </a:r>
            <a:r xmlns:a="http://schemas.openxmlformats.org/drawingml/2006/main">
              <a:rPr dirty="0" sz="2100" spc="-60" b="1">
                <a:latin typeface="Times New Roman"/>
                <a:cs typeface="Times New Roman"/>
              </a:rPr>
              <a:t> </a:t>
            </a:r>
            <a:r xmlns:a="http://schemas.openxmlformats.org/drawingml/2006/main">
              <a:rPr dirty="0" sz="2100" spc="-5" b="1">
                <a:latin typeface="Times New Roman"/>
                <a:cs typeface="Times New Roman"/>
              </a:rPr>
              <a:t>فعل</a:t>
            </a:r>
            <a:endParaRPr xmlns:a="http://schemas.openxmlformats.org/drawingml/2006/main" sz="2100">
              <a:latin typeface="Times New Roman"/>
              <a:cs typeface="Times New Roman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448055" y="4306823"/>
            <a:ext cx="2487295" cy="1829435"/>
            <a:chOff x="448055" y="4306823"/>
            <a:chExt cx="2487295" cy="1829435"/>
          </a:xfrm>
        </p:grpSpPr>
        <p:sp>
          <p:nvSpPr>
            <p:cNvPr id="9" name="object 9"/>
            <p:cNvSpPr/>
            <p:nvPr/>
          </p:nvSpPr>
          <p:spPr>
            <a:xfrm>
              <a:off x="457199" y="4315967"/>
              <a:ext cx="2468880" cy="1811020"/>
            </a:xfrm>
            <a:custGeom>
              <a:avLst/>
              <a:gdLst/>
              <a:ahLst/>
              <a:cxnLst/>
              <a:rect l="l" t="t" r="r" b="b"/>
              <a:pathLst>
                <a:path w="2468880" h="1811020">
                  <a:moveTo>
                    <a:pt x="2167128" y="0"/>
                  </a:moveTo>
                  <a:lnTo>
                    <a:pt x="301752" y="0"/>
                  </a:lnTo>
                  <a:lnTo>
                    <a:pt x="252807" y="3950"/>
                  </a:lnTo>
                  <a:lnTo>
                    <a:pt x="206376" y="15386"/>
                  </a:lnTo>
                  <a:lnTo>
                    <a:pt x="163081" y="33686"/>
                  </a:lnTo>
                  <a:lnTo>
                    <a:pt x="123542" y="58228"/>
                  </a:lnTo>
                  <a:lnTo>
                    <a:pt x="88382" y="88391"/>
                  </a:lnTo>
                  <a:lnTo>
                    <a:pt x="58221" y="123553"/>
                  </a:lnTo>
                  <a:lnTo>
                    <a:pt x="33681" y="163092"/>
                  </a:lnTo>
                  <a:lnTo>
                    <a:pt x="15383" y="206386"/>
                  </a:lnTo>
                  <a:lnTo>
                    <a:pt x="3949" y="252813"/>
                  </a:lnTo>
                  <a:lnTo>
                    <a:pt x="0" y="301751"/>
                  </a:lnTo>
                  <a:lnTo>
                    <a:pt x="0" y="1508759"/>
                  </a:lnTo>
                  <a:lnTo>
                    <a:pt x="3949" y="1557704"/>
                  </a:lnTo>
                  <a:lnTo>
                    <a:pt x="15383" y="1604135"/>
                  </a:lnTo>
                  <a:lnTo>
                    <a:pt x="33681" y="1647430"/>
                  </a:lnTo>
                  <a:lnTo>
                    <a:pt x="58221" y="1686969"/>
                  </a:lnTo>
                  <a:lnTo>
                    <a:pt x="88382" y="1722129"/>
                  </a:lnTo>
                  <a:lnTo>
                    <a:pt x="123542" y="1752290"/>
                  </a:lnTo>
                  <a:lnTo>
                    <a:pt x="163081" y="1776830"/>
                  </a:lnTo>
                  <a:lnTo>
                    <a:pt x="206376" y="1795128"/>
                  </a:lnTo>
                  <a:lnTo>
                    <a:pt x="252807" y="1806562"/>
                  </a:lnTo>
                  <a:lnTo>
                    <a:pt x="301752" y="1810511"/>
                  </a:lnTo>
                  <a:lnTo>
                    <a:pt x="2167128" y="1810511"/>
                  </a:lnTo>
                  <a:lnTo>
                    <a:pt x="2216066" y="1806562"/>
                  </a:lnTo>
                  <a:lnTo>
                    <a:pt x="2262493" y="1795128"/>
                  </a:lnTo>
                  <a:lnTo>
                    <a:pt x="2305787" y="1776830"/>
                  </a:lnTo>
                  <a:lnTo>
                    <a:pt x="2345326" y="1752290"/>
                  </a:lnTo>
                  <a:lnTo>
                    <a:pt x="2380488" y="1722129"/>
                  </a:lnTo>
                  <a:lnTo>
                    <a:pt x="2410651" y="1686969"/>
                  </a:lnTo>
                  <a:lnTo>
                    <a:pt x="2435193" y="1647430"/>
                  </a:lnTo>
                  <a:lnTo>
                    <a:pt x="2453493" y="1604135"/>
                  </a:lnTo>
                  <a:lnTo>
                    <a:pt x="2464929" y="1557704"/>
                  </a:lnTo>
                  <a:lnTo>
                    <a:pt x="2468880" y="1508759"/>
                  </a:lnTo>
                  <a:lnTo>
                    <a:pt x="2468880" y="301751"/>
                  </a:lnTo>
                  <a:lnTo>
                    <a:pt x="2464929" y="252813"/>
                  </a:lnTo>
                  <a:lnTo>
                    <a:pt x="2453493" y="206386"/>
                  </a:lnTo>
                  <a:lnTo>
                    <a:pt x="2435193" y="163092"/>
                  </a:lnTo>
                  <a:lnTo>
                    <a:pt x="2410651" y="123553"/>
                  </a:lnTo>
                  <a:lnTo>
                    <a:pt x="2380488" y="88391"/>
                  </a:lnTo>
                  <a:lnTo>
                    <a:pt x="2345326" y="58228"/>
                  </a:lnTo>
                  <a:lnTo>
                    <a:pt x="2305787" y="33686"/>
                  </a:lnTo>
                  <a:lnTo>
                    <a:pt x="2262493" y="15386"/>
                  </a:lnTo>
                  <a:lnTo>
                    <a:pt x="2216066" y="3950"/>
                  </a:lnTo>
                  <a:lnTo>
                    <a:pt x="2167128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452627" y="4311395"/>
              <a:ext cx="2478405" cy="1819910"/>
            </a:xfrm>
            <a:custGeom>
              <a:avLst/>
              <a:gdLst/>
              <a:ahLst/>
              <a:cxnLst/>
              <a:rect l="l" t="t" r="r" b="b"/>
              <a:pathLst>
                <a:path w="2478405" h="1819910">
                  <a:moveTo>
                    <a:pt x="306476" y="0"/>
                  </a:moveTo>
                  <a:lnTo>
                    <a:pt x="2172080" y="0"/>
                  </a:lnTo>
                  <a:lnTo>
                    <a:pt x="2203323" y="1650"/>
                  </a:lnTo>
                  <a:lnTo>
                    <a:pt x="2263013" y="13715"/>
                  </a:lnTo>
                  <a:lnTo>
                    <a:pt x="2317750" y="37083"/>
                  </a:lnTo>
                  <a:lnTo>
                    <a:pt x="2388742" y="89788"/>
                  </a:lnTo>
                  <a:lnTo>
                    <a:pt x="2425700" y="135254"/>
                  </a:lnTo>
                  <a:lnTo>
                    <a:pt x="2453894" y="187324"/>
                  </a:lnTo>
                  <a:lnTo>
                    <a:pt x="2472054" y="244982"/>
                  </a:lnTo>
                  <a:lnTo>
                    <a:pt x="2478151" y="306450"/>
                  </a:lnTo>
                  <a:lnTo>
                    <a:pt x="2478151" y="1513611"/>
                  </a:lnTo>
                  <a:lnTo>
                    <a:pt x="2472054" y="1575117"/>
                  </a:lnTo>
                  <a:lnTo>
                    <a:pt x="2453894" y="1632762"/>
                  </a:lnTo>
                  <a:lnTo>
                    <a:pt x="2425700" y="1684794"/>
                  </a:lnTo>
                  <a:lnTo>
                    <a:pt x="2388616" y="1730260"/>
                  </a:lnTo>
                  <a:lnTo>
                    <a:pt x="2343277" y="1767268"/>
                  </a:lnTo>
                  <a:lnTo>
                    <a:pt x="2291207" y="1795513"/>
                  </a:lnTo>
                  <a:lnTo>
                    <a:pt x="2233549" y="1813648"/>
                  </a:lnTo>
                  <a:lnTo>
                    <a:pt x="2172080" y="1819681"/>
                  </a:lnTo>
                  <a:lnTo>
                    <a:pt x="306476" y="1819681"/>
                  </a:lnTo>
                  <a:lnTo>
                    <a:pt x="244957" y="1813648"/>
                  </a:lnTo>
                  <a:lnTo>
                    <a:pt x="187337" y="1795513"/>
                  </a:lnTo>
                  <a:lnTo>
                    <a:pt x="135267" y="1767255"/>
                  </a:lnTo>
                  <a:lnTo>
                    <a:pt x="89839" y="1730260"/>
                  </a:lnTo>
                  <a:lnTo>
                    <a:pt x="52425" y="1684807"/>
                  </a:lnTo>
                  <a:lnTo>
                    <a:pt x="24180" y="1632762"/>
                  </a:lnTo>
                  <a:lnTo>
                    <a:pt x="6032" y="1575117"/>
                  </a:lnTo>
                  <a:lnTo>
                    <a:pt x="0" y="1513611"/>
                  </a:lnTo>
                  <a:lnTo>
                    <a:pt x="0" y="306450"/>
                  </a:lnTo>
                  <a:lnTo>
                    <a:pt x="6032" y="244982"/>
                  </a:lnTo>
                  <a:lnTo>
                    <a:pt x="24168" y="187324"/>
                  </a:lnTo>
                  <a:lnTo>
                    <a:pt x="52438" y="135254"/>
                  </a:lnTo>
                  <a:lnTo>
                    <a:pt x="89827" y="89788"/>
                  </a:lnTo>
                  <a:lnTo>
                    <a:pt x="135267" y="52450"/>
                  </a:lnTo>
                  <a:lnTo>
                    <a:pt x="187337" y="24129"/>
                  </a:lnTo>
                  <a:lnTo>
                    <a:pt x="244957" y="6095"/>
                  </a:lnTo>
                  <a:lnTo>
                    <a:pt x="306476" y="0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1" name="object 11"/>
          <p:cNvSpPr txBox="1"/>
          <p:nvPr/>
        </p:nvSpPr>
        <p:spPr>
          <a:xfrm>
            <a:off x="830681" y="4880305"/>
            <a:ext cx="1718310" cy="6661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algn="ctr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z="2100" spc="-5">
                <a:latin typeface="Times New Roman"/>
                <a:cs typeface="Times New Roman"/>
              </a:rPr>
              <a:t>يستخدم</a:t>
            </a:r>
            <a:r xmlns:a="http://schemas.openxmlformats.org/drawingml/2006/main">
              <a:rPr dirty="0" sz="2100" spc="-60">
                <a:latin typeface="Times New Roman"/>
                <a:cs typeface="Times New Roman"/>
              </a:rPr>
              <a:t> </a:t>
            </a:r>
            <a:r xmlns:a="http://schemas.openxmlformats.org/drawingml/2006/main">
              <a:rPr dirty="0" sz="2100" spc="-5">
                <a:latin typeface="Times New Roman"/>
                <a:cs typeface="Times New Roman"/>
              </a:rPr>
              <a:t>الوسائط المتعددة</a:t>
            </a:r>
            <a:endParaRPr xmlns:a="http://schemas.openxmlformats.org/drawingml/2006/main" sz="2100">
              <a:latin typeface="Times New Roman"/>
              <a:cs typeface="Times New Roman"/>
            </a:endParaRPr>
          </a:p>
          <a:p>
            <a:pPr xmlns:a="http://schemas.openxmlformats.org/drawingml/2006/main" algn="ctr" marL="5080">
              <a:lnSpc>
                <a:spcPct val="100000"/>
              </a:lnSpc>
              <a:spcBef>
                <a:spcPts val="5"/>
              </a:spcBef>
              <a:bidi/>
            </a:pPr>
            <a:r xmlns:a="http://schemas.openxmlformats.org/drawingml/2006/main">
              <a:rPr dirty="0" sz="2100">
                <a:latin typeface="Times New Roman"/>
                <a:cs typeface="Times New Roman"/>
              </a:rPr>
              <a:t>التقنيات</a:t>
            </a:r>
            <a:endParaRPr xmlns:a="http://schemas.openxmlformats.org/drawingml/2006/main" sz="2100">
              <a:latin typeface="Times New Roman"/>
              <a:cs typeface="Times New Roman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3328415" y="4306823"/>
            <a:ext cx="2487295" cy="1829435"/>
            <a:chOff x="3328415" y="4306823"/>
            <a:chExt cx="2487295" cy="1829435"/>
          </a:xfrm>
        </p:grpSpPr>
        <p:sp>
          <p:nvSpPr>
            <p:cNvPr id="13" name="object 13"/>
            <p:cNvSpPr/>
            <p:nvPr/>
          </p:nvSpPr>
          <p:spPr>
            <a:xfrm>
              <a:off x="3337559" y="4315967"/>
              <a:ext cx="2468880" cy="1811020"/>
            </a:xfrm>
            <a:custGeom>
              <a:avLst/>
              <a:gdLst/>
              <a:ahLst/>
              <a:cxnLst/>
              <a:rect l="l" t="t" r="r" b="b"/>
              <a:pathLst>
                <a:path w="2468879" h="1811020">
                  <a:moveTo>
                    <a:pt x="2167128" y="0"/>
                  </a:moveTo>
                  <a:lnTo>
                    <a:pt x="301751" y="0"/>
                  </a:lnTo>
                  <a:lnTo>
                    <a:pt x="252813" y="3950"/>
                  </a:lnTo>
                  <a:lnTo>
                    <a:pt x="206386" y="15386"/>
                  </a:lnTo>
                  <a:lnTo>
                    <a:pt x="163092" y="33686"/>
                  </a:lnTo>
                  <a:lnTo>
                    <a:pt x="123553" y="58228"/>
                  </a:lnTo>
                  <a:lnTo>
                    <a:pt x="88392" y="88391"/>
                  </a:lnTo>
                  <a:lnTo>
                    <a:pt x="58228" y="123553"/>
                  </a:lnTo>
                  <a:lnTo>
                    <a:pt x="33686" y="163092"/>
                  </a:lnTo>
                  <a:lnTo>
                    <a:pt x="15386" y="206386"/>
                  </a:lnTo>
                  <a:lnTo>
                    <a:pt x="3950" y="252813"/>
                  </a:lnTo>
                  <a:lnTo>
                    <a:pt x="0" y="301751"/>
                  </a:lnTo>
                  <a:lnTo>
                    <a:pt x="0" y="1508759"/>
                  </a:lnTo>
                  <a:lnTo>
                    <a:pt x="3950" y="1557704"/>
                  </a:lnTo>
                  <a:lnTo>
                    <a:pt x="15386" y="1604135"/>
                  </a:lnTo>
                  <a:lnTo>
                    <a:pt x="33686" y="1647430"/>
                  </a:lnTo>
                  <a:lnTo>
                    <a:pt x="58228" y="1686969"/>
                  </a:lnTo>
                  <a:lnTo>
                    <a:pt x="88392" y="1722129"/>
                  </a:lnTo>
                  <a:lnTo>
                    <a:pt x="123553" y="1752290"/>
                  </a:lnTo>
                  <a:lnTo>
                    <a:pt x="163092" y="1776830"/>
                  </a:lnTo>
                  <a:lnTo>
                    <a:pt x="206386" y="1795128"/>
                  </a:lnTo>
                  <a:lnTo>
                    <a:pt x="252813" y="1806562"/>
                  </a:lnTo>
                  <a:lnTo>
                    <a:pt x="301751" y="1810511"/>
                  </a:lnTo>
                  <a:lnTo>
                    <a:pt x="2167128" y="1810511"/>
                  </a:lnTo>
                  <a:lnTo>
                    <a:pt x="2216066" y="1806562"/>
                  </a:lnTo>
                  <a:lnTo>
                    <a:pt x="2262493" y="1795128"/>
                  </a:lnTo>
                  <a:lnTo>
                    <a:pt x="2305787" y="1776830"/>
                  </a:lnTo>
                  <a:lnTo>
                    <a:pt x="2345326" y="1752290"/>
                  </a:lnTo>
                  <a:lnTo>
                    <a:pt x="2380487" y="1722129"/>
                  </a:lnTo>
                  <a:lnTo>
                    <a:pt x="2410651" y="1686969"/>
                  </a:lnTo>
                  <a:lnTo>
                    <a:pt x="2435193" y="1647430"/>
                  </a:lnTo>
                  <a:lnTo>
                    <a:pt x="2453493" y="1604135"/>
                  </a:lnTo>
                  <a:lnTo>
                    <a:pt x="2464929" y="1557704"/>
                  </a:lnTo>
                  <a:lnTo>
                    <a:pt x="2468879" y="1508759"/>
                  </a:lnTo>
                  <a:lnTo>
                    <a:pt x="2468879" y="301751"/>
                  </a:lnTo>
                  <a:lnTo>
                    <a:pt x="2464929" y="252813"/>
                  </a:lnTo>
                  <a:lnTo>
                    <a:pt x="2453493" y="206386"/>
                  </a:lnTo>
                  <a:lnTo>
                    <a:pt x="2435193" y="163092"/>
                  </a:lnTo>
                  <a:lnTo>
                    <a:pt x="2410651" y="123553"/>
                  </a:lnTo>
                  <a:lnTo>
                    <a:pt x="2380487" y="88391"/>
                  </a:lnTo>
                  <a:lnTo>
                    <a:pt x="2345326" y="58228"/>
                  </a:lnTo>
                  <a:lnTo>
                    <a:pt x="2305787" y="33686"/>
                  </a:lnTo>
                  <a:lnTo>
                    <a:pt x="2262493" y="15386"/>
                  </a:lnTo>
                  <a:lnTo>
                    <a:pt x="2216066" y="3950"/>
                  </a:lnTo>
                  <a:lnTo>
                    <a:pt x="2167128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/>
            <p:cNvSpPr/>
            <p:nvPr/>
          </p:nvSpPr>
          <p:spPr>
            <a:xfrm>
              <a:off x="3332987" y="4311395"/>
              <a:ext cx="2478405" cy="1819910"/>
            </a:xfrm>
            <a:custGeom>
              <a:avLst/>
              <a:gdLst/>
              <a:ahLst/>
              <a:cxnLst/>
              <a:rect l="l" t="t" r="r" b="b"/>
              <a:pathLst>
                <a:path w="2478404" h="1819910">
                  <a:moveTo>
                    <a:pt x="306450" y="0"/>
                  </a:moveTo>
                  <a:lnTo>
                    <a:pt x="2172081" y="0"/>
                  </a:lnTo>
                  <a:lnTo>
                    <a:pt x="2203323" y="1650"/>
                  </a:lnTo>
                  <a:lnTo>
                    <a:pt x="2263013" y="13715"/>
                  </a:lnTo>
                  <a:lnTo>
                    <a:pt x="2317750" y="37083"/>
                  </a:lnTo>
                  <a:lnTo>
                    <a:pt x="2388742" y="89788"/>
                  </a:lnTo>
                  <a:lnTo>
                    <a:pt x="2425700" y="135254"/>
                  </a:lnTo>
                  <a:lnTo>
                    <a:pt x="2453894" y="187324"/>
                  </a:lnTo>
                  <a:lnTo>
                    <a:pt x="2472054" y="244982"/>
                  </a:lnTo>
                  <a:lnTo>
                    <a:pt x="2478151" y="306450"/>
                  </a:lnTo>
                  <a:lnTo>
                    <a:pt x="2478151" y="1513611"/>
                  </a:lnTo>
                  <a:lnTo>
                    <a:pt x="2472054" y="1575117"/>
                  </a:lnTo>
                  <a:lnTo>
                    <a:pt x="2453894" y="1632762"/>
                  </a:lnTo>
                  <a:lnTo>
                    <a:pt x="2425700" y="1684794"/>
                  </a:lnTo>
                  <a:lnTo>
                    <a:pt x="2388616" y="1730260"/>
                  </a:lnTo>
                  <a:lnTo>
                    <a:pt x="2343277" y="1767268"/>
                  </a:lnTo>
                  <a:lnTo>
                    <a:pt x="2291207" y="1795513"/>
                  </a:lnTo>
                  <a:lnTo>
                    <a:pt x="2233549" y="1813648"/>
                  </a:lnTo>
                  <a:lnTo>
                    <a:pt x="2172081" y="1819681"/>
                  </a:lnTo>
                  <a:lnTo>
                    <a:pt x="306450" y="1819681"/>
                  </a:lnTo>
                  <a:lnTo>
                    <a:pt x="244983" y="1813648"/>
                  </a:lnTo>
                  <a:lnTo>
                    <a:pt x="187325" y="1795513"/>
                  </a:lnTo>
                  <a:lnTo>
                    <a:pt x="135254" y="1767255"/>
                  </a:lnTo>
                  <a:lnTo>
                    <a:pt x="89788" y="1730260"/>
                  </a:lnTo>
                  <a:lnTo>
                    <a:pt x="52450" y="1684807"/>
                  </a:lnTo>
                  <a:lnTo>
                    <a:pt x="24129" y="1632762"/>
                  </a:lnTo>
                  <a:lnTo>
                    <a:pt x="6096" y="1575117"/>
                  </a:lnTo>
                  <a:lnTo>
                    <a:pt x="0" y="1513611"/>
                  </a:lnTo>
                  <a:lnTo>
                    <a:pt x="0" y="306450"/>
                  </a:lnTo>
                  <a:lnTo>
                    <a:pt x="6096" y="244982"/>
                  </a:lnTo>
                  <a:lnTo>
                    <a:pt x="24129" y="187324"/>
                  </a:lnTo>
                  <a:lnTo>
                    <a:pt x="52450" y="135254"/>
                  </a:lnTo>
                  <a:lnTo>
                    <a:pt x="89788" y="89788"/>
                  </a:lnTo>
                  <a:lnTo>
                    <a:pt x="135254" y="52450"/>
                  </a:lnTo>
                  <a:lnTo>
                    <a:pt x="187325" y="24129"/>
                  </a:lnTo>
                  <a:lnTo>
                    <a:pt x="244983" y="6095"/>
                  </a:lnTo>
                  <a:lnTo>
                    <a:pt x="306450" y="0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5" name="object 15"/>
          <p:cNvSpPr txBox="1"/>
          <p:nvPr/>
        </p:nvSpPr>
        <p:spPr>
          <a:xfrm>
            <a:off x="3501897" y="4720590"/>
            <a:ext cx="2136775" cy="9861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algn="ctr" marL="12065" marR="5080" indent="3175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z="2100" spc="-5">
                <a:latin typeface="Times New Roman"/>
                <a:cs typeface="Times New Roman"/>
              </a:rPr>
              <a:t>استخدام </a:t>
            </a:r>
            <a:r xmlns:a="http://schemas.openxmlformats.org/drawingml/2006/main">
              <a:rPr dirty="0" sz="2100">
                <a:latin typeface="Times New Roman"/>
                <a:cs typeface="Times New Roman"/>
              </a:rPr>
              <a:t>الصحة القائمة على الكمبيوتر</a:t>
            </a:r>
            <a:r xmlns:a="http://schemas.openxmlformats.org/drawingml/2006/main">
              <a:rPr dirty="0" sz="2100" spc="5">
                <a:latin typeface="Times New Roman"/>
                <a:cs typeface="Times New Roman"/>
              </a:rPr>
              <a:t> </a:t>
            </a:r>
            <a:r xmlns:a="http://schemas.openxmlformats.org/drawingml/2006/main">
              <a:rPr dirty="0" sz="2100">
                <a:latin typeface="Times New Roman"/>
                <a:cs typeface="Times New Roman"/>
              </a:rPr>
              <a:t>تعليم</a:t>
            </a:r>
            <a:r xmlns:a="http://schemas.openxmlformats.org/drawingml/2006/main">
              <a:rPr dirty="0" sz="2100" spc="-75">
                <a:latin typeface="Times New Roman"/>
                <a:cs typeface="Times New Roman"/>
              </a:rPr>
              <a:t> </a:t>
            </a:r>
            <a:r xmlns:a="http://schemas.openxmlformats.org/drawingml/2006/main">
              <a:rPr dirty="0" sz="2100" spc="-5">
                <a:latin typeface="Times New Roman"/>
                <a:cs typeface="Times New Roman"/>
              </a:rPr>
              <a:t>البرامج</a:t>
            </a:r>
            <a:endParaRPr xmlns:a="http://schemas.openxmlformats.org/drawingml/2006/main" sz="2100">
              <a:latin typeface="Times New Roman"/>
              <a:cs typeface="Times New Roman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6208776" y="4306823"/>
            <a:ext cx="2487295" cy="1829435"/>
            <a:chOff x="6208776" y="4306823"/>
            <a:chExt cx="2487295" cy="1829435"/>
          </a:xfrm>
        </p:grpSpPr>
        <p:sp>
          <p:nvSpPr>
            <p:cNvPr id="17" name="object 17"/>
            <p:cNvSpPr/>
            <p:nvPr/>
          </p:nvSpPr>
          <p:spPr>
            <a:xfrm>
              <a:off x="6217920" y="4315967"/>
              <a:ext cx="2468880" cy="1811020"/>
            </a:xfrm>
            <a:custGeom>
              <a:avLst/>
              <a:gdLst/>
              <a:ahLst/>
              <a:cxnLst/>
              <a:rect l="l" t="t" r="r" b="b"/>
              <a:pathLst>
                <a:path w="2468879" h="1811020">
                  <a:moveTo>
                    <a:pt x="2167128" y="0"/>
                  </a:moveTo>
                  <a:lnTo>
                    <a:pt x="301751" y="0"/>
                  </a:lnTo>
                  <a:lnTo>
                    <a:pt x="252813" y="3950"/>
                  </a:lnTo>
                  <a:lnTo>
                    <a:pt x="206386" y="15386"/>
                  </a:lnTo>
                  <a:lnTo>
                    <a:pt x="163092" y="33686"/>
                  </a:lnTo>
                  <a:lnTo>
                    <a:pt x="123553" y="58228"/>
                  </a:lnTo>
                  <a:lnTo>
                    <a:pt x="88392" y="88391"/>
                  </a:lnTo>
                  <a:lnTo>
                    <a:pt x="58228" y="123553"/>
                  </a:lnTo>
                  <a:lnTo>
                    <a:pt x="33686" y="163092"/>
                  </a:lnTo>
                  <a:lnTo>
                    <a:pt x="15386" y="206386"/>
                  </a:lnTo>
                  <a:lnTo>
                    <a:pt x="3950" y="252813"/>
                  </a:lnTo>
                  <a:lnTo>
                    <a:pt x="0" y="301751"/>
                  </a:lnTo>
                  <a:lnTo>
                    <a:pt x="0" y="1508759"/>
                  </a:lnTo>
                  <a:lnTo>
                    <a:pt x="3950" y="1557704"/>
                  </a:lnTo>
                  <a:lnTo>
                    <a:pt x="15386" y="1604135"/>
                  </a:lnTo>
                  <a:lnTo>
                    <a:pt x="33686" y="1647430"/>
                  </a:lnTo>
                  <a:lnTo>
                    <a:pt x="58228" y="1686969"/>
                  </a:lnTo>
                  <a:lnTo>
                    <a:pt x="88392" y="1722129"/>
                  </a:lnTo>
                  <a:lnTo>
                    <a:pt x="123553" y="1752290"/>
                  </a:lnTo>
                  <a:lnTo>
                    <a:pt x="163092" y="1776830"/>
                  </a:lnTo>
                  <a:lnTo>
                    <a:pt x="206386" y="1795128"/>
                  </a:lnTo>
                  <a:lnTo>
                    <a:pt x="252813" y="1806562"/>
                  </a:lnTo>
                  <a:lnTo>
                    <a:pt x="301751" y="1810511"/>
                  </a:lnTo>
                  <a:lnTo>
                    <a:pt x="2167128" y="1810511"/>
                  </a:lnTo>
                  <a:lnTo>
                    <a:pt x="2216066" y="1806562"/>
                  </a:lnTo>
                  <a:lnTo>
                    <a:pt x="2262493" y="1795128"/>
                  </a:lnTo>
                  <a:lnTo>
                    <a:pt x="2305787" y="1776830"/>
                  </a:lnTo>
                  <a:lnTo>
                    <a:pt x="2345326" y="1752290"/>
                  </a:lnTo>
                  <a:lnTo>
                    <a:pt x="2380487" y="1722129"/>
                  </a:lnTo>
                  <a:lnTo>
                    <a:pt x="2410651" y="1686969"/>
                  </a:lnTo>
                  <a:lnTo>
                    <a:pt x="2435193" y="1647430"/>
                  </a:lnTo>
                  <a:lnTo>
                    <a:pt x="2453493" y="1604135"/>
                  </a:lnTo>
                  <a:lnTo>
                    <a:pt x="2464929" y="1557704"/>
                  </a:lnTo>
                  <a:lnTo>
                    <a:pt x="2468879" y="1508759"/>
                  </a:lnTo>
                  <a:lnTo>
                    <a:pt x="2468879" y="301751"/>
                  </a:lnTo>
                  <a:lnTo>
                    <a:pt x="2464929" y="252813"/>
                  </a:lnTo>
                  <a:lnTo>
                    <a:pt x="2453493" y="206386"/>
                  </a:lnTo>
                  <a:lnTo>
                    <a:pt x="2435193" y="163092"/>
                  </a:lnTo>
                  <a:lnTo>
                    <a:pt x="2410651" y="123553"/>
                  </a:lnTo>
                  <a:lnTo>
                    <a:pt x="2380487" y="88391"/>
                  </a:lnTo>
                  <a:lnTo>
                    <a:pt x="2345326" y="58228"/>
                  </a:lnTo>
                  <a:lnTo>
                    <a:pt x="2305787" y="33686"/>
                  </a:lnTo>
                  <a:lnTo>
                    <a:pt x="2262493" y="15386"/>
                  </a:lnTo>
                  <a:lnTo>
                    <a:pt x="2216066" y="3950"/>
                  </a:lnTo>
                  <a:lnTo>
                    <a:pt x="2167128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/>
            <p:cNvSpPr/>
            <p:nvPr/>
          </p:nvSpPr>
          <p:spPr>
            <a:xfrm>
              <a:off x="6213348" y="4311395"/>
              <a:ext cx="2478405" cy="1819910"/>
            </a:xfrm>
            <a:custGeom>
              <a:avLst/>
              <a:gdLst/>
              <a:ahLst/>
              <a:cxnLst/>
              <a:rect l="l" t="t" r="r" b="b"/>
              <a:pathLst>
                <a:path w="2478404" h="1819910">
                  <a:moveTo>
                    <a:pt x="306450" y="0"/>
                  </a:moveTo>
                  <a:lnTo>
                    <a:pt x="2172080" y="0"/>
                  </a:lnTo>
                  <a:lnTo>
                    <a:pt x="2203323" y="1650"/>
                  </a:lnTo>
                  <a:lnTo>
                    <a:pt x="2263012" y="13715"/>
                  </a:lnTo>
                  <a:lnTo>
                    <a:pt x="2317750" y="37083"/>
                  </a:lnTo>
                  <a:lnTo>
                    <a:pt x="2388743" y="89788"/>
                  </a:lnTo>
                  <a:lnTo>
                    <a:pt x="2425700" y="135254"/>
                  </a:lnTo>
                  <a:lnTo>
                    <a:pt x="2453894" y="187324"/>
                  </a:lnTo>
                  <a:lnTo>
                    <a:pt x="2472054" y="244982"/>
                  </a:lnTo>
                  <a:lnTo>
                    <a:pt x="2478151" y="306450"/>
                  </a:lnTo>
                  <a:lnTo>
                    <a:pt x="2478151" y="1513611"/>
                  </a:lnTo>
                  <a:lnTo>
                    <a:pt x="2472054" y="1575117"/>
                  </a:lnTo>
                  <a:lnTo>
                    <a:pt x="2453894" y="1632762"/>
                  </a:lnTo>
                  <a:lnTo>
                    <a:pt x="2425700" y="1684794"/>
                  </a:lnTo>
                  <a:lnTo>
                    <a:pt x="2388616" y="1730260"/>
                  </a:lnTo>
                  <a:lnTo>
                    <a:pt x="2343277" y="1767268"/>
                  </a:lnTo>
                  <a:lnTo>
                    <a:pt x="2291206" y="1795513"/>
                  </a:lnTo>
                  <a:lnTo>
                    <a:pt x="2233549" y="1813648"/>
                  </a:lnTo>
                  <a:lnTo>
                    <a:pt x="2172080" y="1819681"/>
                  </a:lnTo>
                  <a:lnTo>
                    <a:pt x="306450" y="1819681"/>
                  </a:lnTo>
                  <a:lnTo>
                    <a:pt x="244982" y="1813648"/>
                  </a:lnTo>
                  <a:lnTo>
                    <a:pt x="187325" y="1795513"/>
                  </a:lnTo>
                  <a:lnTo>
                    <a:pt x="135254" y="1767255"/>
                  </a:lnTo>
                  <a:lnTo>
                    <a:pt x="89788" y="1730260"/>
                  </a:lnTo>
                  <a:lnTo>
                    <a:pt x="52450" y="1684807"/>
                  </a:lnTo>
                  <a:lnTo>
                    <a:pt x="24129" y="1632762"/>
                  </a:lnTo>
                  <a:lnTo>
                    <a:pt x="6096" y="1575117"/>
                  </a:lnTo>
                  <a:lnTo>
                    <a:pt x="0" y="1513611"/>
                  </a:lnTo>
                  <a:lnTo>
                    <a:pt x="0" y="306450"/>
                  </a:lnTo>
                  <a:lnTo>
                    <a:pt x="6096" y="244982"/>
                  </a:lnTo>
                  <a:lnTo>
                    <a:pt x="24129" y="187324"/>
                  </a:lnTo>
                  <a:lnTo>
                    <a:pt x="52450" y="135254"/>
                  </a:lnTo>
                  <a:lnTo>
                    <a:pt x="89788" y="89788"/>
                  </a:lnTo>
                  <a:lnTo>
                    <a:pt x="135254" y="52450"/>
                  </a:lnTo>
                  <a:lnTo>
                    <a:pt x="187325" y="24129"/>
                  </a:lnTo>
                  <a:lnTo>
                    <a:pt x="244982" y="6095"/>
                  </a:lnTo>
                  <a:lnTo>
                    <a:pt x="306450" y="0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9" name="object 19"/>
          <p:cNvSpPr txBox="1"/>
          <p:nvPr/>
        </p:nvSpPr>
        <p:spPr>
          <a:xfrm>
            <a:off x="6461505" y="4720590"/>
            <a:ext cx="1932305" cy="9861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731520" marR="5080" indent="-67056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z="2100" spc="-5">
                <a:latin typeface="Times New Roman"/>
                <a:cs typeface="Times New Roman"/>
              </a:rPr>
              <a:t>يطلب</a:t>
            </a:r>
            <a:r xmlns:a="http://schemas.openxmlformats.org/drawingml/2006/main">
              <a:rPr dirty="0" sz="2100" spc="-40">
                <a:latin typeface="Times New Roman"/>
                <a:cs typeface="Times New Roman"/>
              </a:rPr>
              <a:t> </a:t>
            </a:r>
            <a:r xmlns:a="http://schemas.openxmlformats.org/drawingml/2006/main">
              <a:rPr dirty="0" sz="2100" spc="-5">
                <a:latin typeface="Times New Roman"/>
                <a:cs typeface="Times New Roman"/>
              </a:rPr>
              <a:t>معلومة</a:t>
            </a:r>
            <a:r xmlns:a="http://schemas.openxmlformats.org/drawingml/2006/main">
              <a:rPr dirty="0" sz="2100" spc="-509">
                <a:latin typeface="Times New Roman"/>
                <a:cs typeface="Times New Roman"/>
              </a:rPr>
              <a:t> </a:t>
            </a:r>
            <a:r xmlns:a="http://schemas.openxmlformats.org/drawingml/2006/main">
              <a:rPr dirty="0" sz="2100" spc="-5">
                <a:latin typeface="Times New Roman"/>
                <a:cs typeface="Times New Roman"/>
              </a:rPr>
              <a:t>من</a:t>
            </a:r>
            <a:endParaRPr xmlns:a="http://schemas.openxmlformats.org/drawingml/2006/main" sz="2100">
              <a:latin typeface="Times New Roman"/>
              <a:cs typeface="Times New Roman"/>
            </a:endParaRPr>
          </a:p>
          <a:p>
            <a:pPr xmlns:a="http://schemas.openxmlformats.org/drawingml/2006/main" marL="12700">
              <a:lnSpc>
                <a:spcPct val="100000"/>
              </a:lnSpc>
              <a:bidi/>
            </a:pPr>
            <a:r xmlns:a="http://schemas.openxmlformats.org/drawingml/2006/main">
              <a:rPr dirty="0" sz="2100">
                <a:latin typeface="Times New Roman"/>
                <a:cs typeface="Times New Roman"/>
              </a:rPr>
              <a:t>متصل</a:t>
            </a:r>
            <a:r xmlns:a="http://schemas.openxmlformats.org/drawingml/2006/main">
              <a:rPr dirty="0" sz="2100" spc="-65">
                <a:latin typeface="Times New Roman"/>
                <a:cs typeface="Times New Roman"/>
              </a:rPr>
              <a:t> </a:t>
            </a:r>
            <a:r xmlns:a="http://schemas.openxmlformats.org/drawingml/2006/main">
              <a:rPr dirty="0" sz="2100">
                <a:latin typeface="Times New Roman"/>
                <a:cs typeface="Times New Roman"/>
              </a:rPr>
              <a:t>موارد</a:t>
            </a:r>
            <a:endParaRPr xmlns:a="http://schemas.openxmlformats.org/drawingml/2006/main" sz="210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/>
              <a:t>10</a:t>
            </a:fld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365201"/>
            <a:ext cx="7938134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pc="-10"/>
              <a:t>ممرضات</a:t>
            </a:r>
            <a:r xmlns:a="http://schemas.openxmlformats.org/drawingml/2006/main">
              <a:rPr dirty="0" spc="-5"/>
              <a:t> </a:t>
            </a:r>
            <a:r xmlns:a="http://schemas.openxmlformats.org/drawingml/2006/main">
              <a:rPr dirty="0"/>
              <a:t>الإجراءات </a:t>
            </a:r>
            <a:r xmlns:a="http://schemas.openxmlformats.org/drawingml/2006/main">
              <a:rPr dirty="0" spc="-15"/>
              <a:t>ل</a:t>
            </a:r>
            <a:r xmlns:a="http://schemas.openxmlformats.org/drawingml/2006/main">
              <a:rPr dirty="0" spc="-5"/>
              <a:t> </a:t>
            </a:r>
            <a:r xmlns:a="http://schemas.openxmlformats.org/drawingml/2006/main">
              <a:rPr dirty="0" spc="-15"/>
              <a:t>يحسن</a:t>
            </a:r>
            <a:r xmlns:a="http://schemas.openxmlformats.org/drawingml/2006/main">
              <a:rPr dirty="0" spc="-5"/>
              <a:t> </a:t>
            </a:r>
            <a:r xmlns:a="http://schemas.openxmlformats.org/drawingml/2006/main">
              <a:rPr dirty="0"/>
              <a:t>صحة</a:t>
            </a:r>
            <a:r xmlns:a="http://schemas.openxmlformats.org/drawingml/2006/main">
              <a:rPr dirty="0" spc="-5"/>
              <a:t> </a:t>
            </a:r>
            <a:r xmlns:a="http://schemas.openxmlformats.org/drawingml/2006/main">
              <a:rPr dirty="0" spc="-20"/>
              <a:t>معرفة القراءة والكتابة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46608" y="1482978"/>
            <a:ext cx="7642859" cy="3028315"/>
          </a:xfrm>
          <a:prstGeom prst="rect">
            <a:avLst/>
          </a:prstGeom>
        </p:spPr>
        <p:txBody>
          <a:bodyPr wrap="square" lIns="0" tIns="67945" rIns="0" bIns="0" rtlCol="0" vert="horz">
            <a:spAutoFit/>
          </a:bodyPr>
          <a:lstStyle/>
          <a:p>
            <a:pPr xmlns:a="http://schemas.openxmlformats.org/drawingml/2006/main" marL="173990" marR="5080" indent="-161925">
              <a:lnSpc>
                <a:spcPts val="3460"/>
              </a:lnSpc>
              <a:spcBef>
                <a:spcPts val="535"/>
              </a:spcBef>
              <a:buSzPct val="65625"/>
              <a:buFont typeface="Arial MT"/>
              <a:buChar char="•"/>
              <a:tabLst>
                <a:tab pos="234950" algn="l"/>
                <a:tab pos="235585" algn="l"/>
              </a:tabLst>
              <a:bidi/>
            </a:pPr>
            <a:r xmlns:a="http://schemas.openxmlformats.org/drawingml/2006/main">
              <a:rPr dirty="0"/>
              <a:t> </a:t>
            </a:r>
            <a:r xmlns:a="http://schemas.openxmlformats.org/drawingml/2006/main">
              <a:rPr dirty="0" sz="3200" spc="-10" b="1">
                <a:latin typeface="Calibri"/>
                <a:cs typeface="Calibri"/>
              </a:rPr>
              <a:t>تعد </a:t>
            </a:r>
            <a:r xmlns:a="http://schemas.openxmlformats.org/drawingml/2006/main">
              <a:rPr dirty="0" sz="3200" spc="-5" b="1">
                <a:latin typeface="Calibri"/>
                <a:cs typeface="Calibri"/>
              </a:rPr>
              <a:t>تقنيات الوسائط المتعددة </a:t>
            </a:r>
            <a:r xmlns:a="http://schemas.openxmlformats.org/drawingml/2006/main">
              <a:rPr dirty="0" sz="3200" spc="-5" b="1">
                <a:latin typeface="Calibri"/>
                <a:cs typeface="Calibri"/>
              </a:rPr>
              <a:t>أدوات قوية</a:t>
            </a:r>
            <a:r xmlns:a="http://schemas.openxmlformats.org/drawingml/2006/main">
              <a:rPr dirty="0" sz="3200" spc="-7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200" spc="-15" b="1">
                <a:latin typeface="Calibri"/>
                <a:cs typeface="Calibri"/>
              </a:rPr>
              <a:t>ل:</a:t>
            </a:r>
            <a:endParaRPr xmlns:a="http://schemas.openxmlformats.org/drawingml/2006/main" sz="3200">
              <a:latin typeface="Calibri"/>
              <a:cs typeface="Calibri"/>
            </a:endParaRPr>
          </a:p>
          <a:p>
            <a:pPr xmlns:a="http://schemas.openxmlformats.org/drawingml/2006/main" lvl="1" marL="459105" marR="248920" indent="-343535">
              <a:lnSpc>
                <a:spcPct val="90000"/>
              </a:lnSpc>
              <a:spcBef>
                <a:spcPts val="365"/>
              </a:spcBef>
              <a:buFont typeface="Wingdings"/>
              <a:buChar char=""/>
              <a:tabLst>
                <a:tab pos="459740" algn="l"/>
                <a:tab pos="4299585" algn="l"/>
                <a:tab pos="595884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تصميم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ذو معنى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مواد</a:t>
            </a:r>
            <a:r xmlns:a="http://schemas.openxmlformats.org/drawingml/2006/main">
              <a:rPr dirty="0" sz="2800" spc="45" b="1">
                <a:latin typeface="Calibri"/>
                <a:cs typeface="Calibri"/>
              </a:rPr>
              <a:t> يمكن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أن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بشكل لا يصدق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مؤثر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وفعالة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التعليم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مرضى.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lvl="1" marL="459105" indent="-343535">
              <a:lnSpc>
                <a:spcPct val="100000"/>
              </a:lnSpc>
              <a:spcBef>
                <a:spcPts val="65"/>
              </a:spcBef>
              <a:buFont typeface="Wingdings"/>
              <a:buChar char=""/>
              <a:tabLst>
                <a:tab pos="45974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معالجة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متنوع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تعلُّم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الأنماط.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lvl="1" marL="459105" indent="-343535">
              <a:lnSpc>
                <a:spcPct val="100000"/>
              </a:lnSpc>
              <a:spcBef>
                <a:spcPts val="60"/>
              </a:spcBef>
              <a:buFont typeface="Wingdings"/>
              <a:buChar char=""/>
              <a:tabLst>
                <a:tab pos="45974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تحسين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مرضى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فهم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21614" y="685545"/>
            <a:ext cx="7404734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 sz="3200" spc="-5"/>
              <a:t>أمثلة</a:t>
            </a:r>
            <a:r xmlns:a="http://schemas.openxmlformats.org/drawingml/2006/main">
              <a:rPr dirty="0" sz="3200" spc="-25"/>
              <a:t> </a:t>
            </a:r>
            <a:r xmlns:a="http://schemas.openxmlformats.org/drawingml/2006/main">
              <a:rPr dirty="0" sz="3200"/>
              <a:t>على استخدام</a:t>
            </a:r>
            <a:r xmlns:a="http://schemas.openxmlformats.org/drawingml/2006/main">
              <a:rPr dirty="0" sz="3200" spc="-20"/>
              <a:t> </a:t>
            </a:r>
            <a:r xmlns:a="http://schemas.openxmlformats.org/drawingml/2006/main">
              <a:rPr dirty="0" sz="3200" spc="-5"/>
              <a:t>الوسائط المتعددة</a:t>
            </a:r>
            <a:r xmlns:a="http://schemas.openxmlformats.org/drawingml/2006/main">
              <a:rPr dirty="0" sz="3200" spc="-45"/>
              <a:t> </a:t>
            </a:r>
            <a:r xmlns:a="http://schemas.openxmlformats.org/drawingml/2006/main">
              <a:rPr dirty="0" sz="3200" spc="-5"/>
              <a:t>التقنيات</a:t>
            </a:r>
            <a:endParaRPr xmlns:a="http://schemas.openxmlformats.org/drawingml/2006/main" sz="3200"/>
          </a:p>
        </p:txBody>
      </p:sp>
      <p:sp>
        <p:nvSpPr>
          <p:cNvPr id="3" name="object 3"/>
          <p:cNvSpPr txBox="1"/>
          <p:nvPr/>
        </p:nvSpPr>
        <p:spPr>
          <a:xfrm>
            <a:off x="507593" y="1634998"/>
            <a:ext cx="7993380" cy="4224655"/>
          </a:xfrm>
          <a:prstGeom prst="rect">
            <a:avLst/>
          </a:prstGeom>
        </p:spPr>
        <p:txBody>
          <a:bodyPr wrap="square" lIns="0" tIns="32384" rIns="0" bIns="0" rtlCol="0" vert="horz">
            <a:spAutoFit/>
          </a:bodyPr>
          <a:lstStyle/>
          <a:p>
            <a:pPr xmlns:a="http://schemas.openxmlformats.org/drawingml/2006/main" marL="184785" marR="975360" indent="-111760">
              <a:lnSpc>
                <a:spcPts val="3300"/>
              </a:lnSpc>
              <a:spcBef>
                <a:spcPts val="254"/>
              </a:spcBef>
              <a:bidi/>
            </a:pPr>
            <a:r xmlns:a="http://schemas.openxmlformats.org/drawingml/2006/main">
              <a:rPr dirty="0" sz="2100">
                <a:latin typeface="Calibri"/>
                <a:cs typeface="Calibri"/>
              </a:rPr>
              <a:t>-</a:t>
            </a:r>
            <a:r xmlns:a="http://schemas.openxmlformats.org/drawingml/2006/main">
              <a:rPr dirty="0" sz="2100" spc="-15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رقمي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كاميرات,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رقمي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فيديو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مسجلات,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خلية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الهواتف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سِجِلّ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معلومة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بصريا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مثل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هو - هي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قدم.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775970" indent="-91440">
              <a:lnSpc>
                <a:spcPts val="3300"/>
              </a:lnSpc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-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يستخدم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يواجه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فيديو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أيّ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استطاع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متصل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أي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حاسوب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عبر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USB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اتصال.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5080" indent="-172720">
              <a:lnSpc>
                <a:spcPts val="3300"/>
              </a:lnSpc>
              <a:spcBef>
                <a:spcPts val="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يستخدم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فيديو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تعليمات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يعلم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مرضى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بدني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تمارين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يمكن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كن جزءا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بيت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يمارس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برنامج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 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مرضي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جلسة.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203835" indent="-172720">
              <a:lnSpc>
                <a:spcPts val="3300"/>
              </a:lnSpc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50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تسريح،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هم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يستلم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مطبوعة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مذكرة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بيت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تمارين.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2" name="object 2"/>
          <p:cNvSpPr txBox="1"/>
          <p:nvPr/>
        </p:nvSpPr>
        <p:spPr>
          <a:xfrm>
            <a:off x="459740" y="400558"/>
            <a:ext cx="7606030" cy="42672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88900">
              <a:lnSpc>
                <a:spcPct val="100000"/>
              </a:lnSpc>
              <a:spcBef>
                <a:spcPts val="95"/>
              </a:spcBef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ممرضات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الإجراءات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(تابع).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3550">
              <a:latin typeface="Calibri"/>
              <a:cs typeface="Calibri"/>
            </a:endParaRPr>
          </a:p>
          <a:p>
            <a:pPr xmlns:a="http://schemas.openxmlformats.org/drawingml/2006/main" marL="184785" marR="5080" indent="-172720">
              <a:lnSpc>
                <a:spcPct val="90000"/>
              </a:lnSpc>
              <a:spcBef>
                <a:spcPts val="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3200" b="1">
                <a:latin typeface="Calibri"/>
                <a:cs typeface="Calibri"/>
              </a:rPr>
              <a:t>استخدام </a:t>
            </a:r>
            <a:r xmlns:a="http://schemas.openxmlformats.org/drawingml/2006/main">
              <a:rPr dirty="0" sz="3200" spc="-5" b="1">
                <a:latin typeface="Calibri"/>
                <a:cs typeface="Calibri"/>
              </a:rPr>
              <a:t>التثقيف </a:t>
            </a:r>
            <a:r xmlns:a="http://schemas.openxmlformats.org/drawingml/2006/main">
              <a:rPr dirty="0" sz="3200" b="1">
                <a:latin typeface="Calibri"/>
                <a:cs typeface="Calibri"/>
              </a:rPr>
              <a:t>الصحي </a:t>
            </a:r>
            <a:r xmlns:a="http://schemas.openxmlformats.org/drawingml/2006/main">
              <a:rPr dirty="0" sz="3200" spc="-10" b="1">
                <a:latin typeface="Calibri"/>
                <a:cs typeface="Calibri"/>
              </a:rPr>
              <a:t>القائم على الكمبيوتر</a:t>
            </a:r>
            <a:r xmlns:a="http://schemas.openxmlformats.org/drawingml/2006/main">
              <a:rPr dirty="0" sz="32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200" spc="-15" b="1">
                <a:latin typeface="Calibri"/>
                <a:cs typeface="Calibri"/>
              </a:rPr>
              <a:t>برامج </a:t>
            </a:r>
            <a:r xmlns:a="http://schemas.openxmlformats.org/drawingml/2006/main">
              <a:rPr dirty="0" sz="3200" spc="-20" b="1">
                <a:latin typeface="Calibri"/>
                <a:cs typeface="Calibri"/>
              </a:rPr>
              <a:t>لجميع </a:t>
            </a:r>
            <a:r xmlns:a="http://schemas.openxmlformats.org/drawingml/2006/main">
              <a:rPr dirty="0" sz="3200" b="1">
                <a:latin typeface="Calibri"/>
                <a:cs typeface="Calibri"/>
              </a:rPr>
              <a:t>الأعمار </a:t>
            </a:r>
            <a:r xmlns:a="http://schemas.openxmlformats.org/drawingml/2006/main">
              <a:rPr dirty="0" sz="3200" spc="-10" b="1">
                <a:latin typeface="Calibri"/>
                <a:cs typeface="Calibri"/>
              </a:rPr>
              <a:t>، بما في ذلك </a:t>
            </a:r>
            <a:r xmlns:a="http://schemas.openxmlformats.org/drawingml/2006/main">
              <a:rPr dirty="0" sz="3200" spc="-5" b="1">
                <a:latin typeface="Calibri"/>
                <a:cs typeface="Calibri"/>
              </a:rPr>
              <a:t>العملاء </a:t>
            </a:r>
            <a:r xmlns:a="http://schemas.openxmlformats.org/drawingml/2006/main">
              <a:rPr dirty="0" sz="3200" b="1">
                <a:latin typeface="Calibri"/>
                <a:cs typeface="Calibri"/>
              </a:rPr>
              <a:t>الأكبر سنا</a:t>
            </a:r>
            <a:r xmlns:a="http://schemas.openxmlformats.org/drawingml/2006/main">
              <a:rPr dirty="0" sz="3200" spc="-7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2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32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200" b="1">
                <a:latin typeface="Calibri"/>
                <a:cs typeface="Calibri"/>
              </a:rPr>
              <a:t>انخفاض </a:t>
            </a:r>
            <a:r xmlns:a="http://schemas.openxmlformats.org/drawingml/2006/main">
              <a:rPr dirty="0" sz="3200" spc="-25" b="1">
                <a:latin typeface="Calibri"/>
                <a:cs typeface="Calibri"/>
              </a:rPr>
              <a:t>القراءة والكتابة</a:t>
            </a:r>
            <a:r xmlns:a="http://schemas.openxmlformats.org/drawingml/2006/main">
              <a:rPr dirty="0" sz="32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200" b="1">
                <a:latin typeface="Calibri"/>
                <a:cs typeface="Calibri"/>
              </a:rPr>
              <a:t>الناس</a:t>
            </a:r>
            <a:r xmlns:a="http://schemas.openxmlformats.org/drawingml/2006/main">
              <a:rPr dirty="0" sz="32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200" spc="-15" b="1">
                <a:latin typeface="Calibri"/>
                <a:cs typeface="Calibri"/>
              </a:rPr>
              <a:t>ل:</a:t>
            </a:r>
            <a:endParaRPr xmlns:a="http://schemas.openxmlformats.org/drawingml/2006/main" sz="3200">
              <a:latin typeface="Calibri"/>
              <a:cs typeface="Calibri"/>
            </a:endParaRPr>
          </a:p>
          <a:p>
            <a:pPr xmlns:a="http://schemas.openxmlformats.org/drawingml/2006/main" marL="373380">
              <a:lnSpc>
                <a:spcPct val="100000"/>
              </a:lnSpc>
              <a:spcBef>
                <a:spcPts val="484"/>
              </a:spcBef>
              <a:bidi/>
            </a:pPr>
            <a:r xmlns:a="http://schemas.openxmlformats.org/drawingml/2006/main">
              <a:rPr dirty="0" sz="2100">
                <a:latin typeface="Calibri"/>
                <a:cs typeface="Calibri"/>
              </a:rPr>
              <a:t>-</a:t>
            </a:r>
            <a:r xmlns:a="http://schemas.openxmlformats.org/drawingml/2006/main">
              <a:rPr dirty="0" sz="2100" spc="-10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يحسن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معرفة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اكتساب.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526415" indent="-191770">
              <a:lnSpc>
                <a:spcPct val="100000"/>
              </a:lnSpc>
              <a:spcBef>
                <a:spcPts val="465"/>
              </a:spcBef>
              <a:buChar char="-"/>
              <a:tabLst>
                <a:tab pos="527050" algn="l"/>
              </a:tabLst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يحسن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رعاية ذاتية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السلوكيات.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499109" marR="162560" indent="-163830">
              <a:lnSpc>
                <a:spcPts val="3829"/>
              </a:lnSpc>
              <a:spcBef>
                <a:spcPts val="90"/>
              </a:spcBef>
              <a:buFont typeface="Calibri"/>
              <a:buChar char="-"/>
              <a:tabLst>
                <a:tab pos="527050" algn="l"/>
              </a:tabLst>
              <a:bidi/>
            </a:pPr>
            <a:r xmlns:a="http://schemas.openxmlformats.org/drawingml/2006/main">
              <a:rPr dirty="0"/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يحسن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اجتماعي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يدعم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مشاركون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من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مرتبط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متصل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حاسوب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يدعم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مجموعات.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2" name="object 2"/>
          <p:cNvSpPr txBox="1"/>
          <p:nvPr/>
        </p:nvSpPr>
        <p:spPr>
          <a:xfrm>
            <a:off x="497840" y="437134"/>
            <a:ext cx="8164195" cy="4973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508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z="2400" spc="-5" b="1">
                <a:latin typeface="Calibri"/>
                <a:cs typeface="Calibri"/>
              </a:rPr>
              <a:t>ممرضات</a:t>
            </a:r>
            <a:r xmlns:a="http://schemas.openxmlformats.org/drawingml/2006/main">
              <a:rPr dirty="0" sz="24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400" b="1">
                <a:latin typeface="Calibri"/>
                <a:cs typeface="Calibri"/>
              </a:rPr>
              <a:t>أجراءات</a:t>
            </a:r>
            <a:r xmlns:a="http://schemas.openxmlformats.org/drawingml/2006/main">
              <a:rPr dirty="0" sz="24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400" spc="-10" b="1">
                <a:latin typeface="Calibri"/>
                <a:cs typeface="Calibri"/>
              </a:rPr>
              <a:t>(تابع).</a:t>
            </a:r>
            <a:endParaRPr xmlns:a="http://schemas.openxmlformats.org/drawingml/2006/main"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200">
              <a:latin typeface="Calibri"/>
              <a:cs typeface="Calibri"/>
            </a:endParaRPr>
          </a:p>
          <a:p>
            <a:pPr xmlns:a="http://schemas.openxmlformats.org/drawingml/2006/main" marL="222885" marR="349885" indent="-172720">
              <a:lnSpc>
                <a:spcPct val="90000"/>
              </a:lnSpc>
              <a:spcBef>
                <a:spcPts val="5"/>
              </a:spcBef>
              <a:buFont typeface="Arial MT"/>
              <a:buChar char="•"/>
              <a:tabLst>
                <a:tab pos="223520" algn="l"/>
              </a:tabLst>
              <a:bidi/>
            </a:pPr>
            <a:r xmlns:a="http://schemas.openxmlformats.org/drawingml/2006/main">
              <a:rPr dirty="0" sz="3200" b="1">
                <a:latin typeface="Calibri"/>
                <a:cs typeface="Calibri"/>
              </a:rPr>
              <a:t>اطلب </a:t>
            </a:r>
            <a:r xmlns:a="http://schemas.openxmlformats.org/drawingml/2006/main">
              <a:rPr dirty="0" sz="3200" spc="-5" b="1">
                <a:latin typeface="Calibri"/>
                <a:cs typeface="Calibri"/>
              </a:rPr>
              <a:t>المعلومات </a:t>
            </a:r>
            <a:r xmlns:a="http://schemas.openxmlformats.org/drawingml/2006/main">
              <a:rPr dirty="0" sz="3200" spc="-10" b="1">
                <a:latin typeface="Calibri"/>
                <a:cs typeface="Calibri"/>
              </a:rPr>
              <a:t>من </a:t>
            </a:r>
            <a:r xmlns:a="http://schemas.openxmlformats.org/drawingml/2006/main">
              <a:rPr dirty="0" sz="3200" spc="-15" b="1">
                <a:latin typeface="Calibri"/>
                <a:cs typeface="Calibri"/>
              </a:rPr>
              <a:t>المصادر </a:t>
            </a:r>
            <a:r xmlns:a="http://schemas.openxmlformats.org/drawingml/2006/main">
              <a:rPr dirty="0" sz="3200" b="1">
                <a:latin typeface="Calibri"/>
                <a:cs typeface="Calibri"/>
              </a:rPr>
              <a:t>عبر الإنترنت </a:t>
            </a:r>
            <a:r xmlns:a="http://schemas.openxmlformats.org/drawingml/2006/main">
              <a:rPr dirty="0" sz="3200" spc="-10" b="1">
                <a:latin typeface="Calibri"/>
                <a:cs typeface="Calibri"/>
              </a:rPr>
              <a:t>(الإنترنت). </a:t>
            </a:r>
            <a:r xmlns:a="http://schemas.openxmlformats.org/drawingml/2006/main">
              <a:rPr dirty="0" sz="3200" spc="-5" b="1">
                <a:latin typeface="Calibri"/>
                <a:cs typeface="Calibri"/>
              </a:rPr>
              <a:t>مقدم </a:t>
            </a:r>
            <a:r xmlns:a="http://schemas.openxmlformats.org/drawingml/2006/main">
              <a:rPr dirty="0" sz="3200" spc="-10" b="1">
                <a:latin typeface="Calibri"/>
                <a:cs typeface="Calibri"/>
              </a:rPr>
              <a:t>الرعاية الصحية </a:t>
            </a:r>
            <a:r xmlns:a="http://schemas.openxmlformats.org/drawingml/2006/main">
              <a:rPr dirty="0" sz="3200" b="1">
                <a:latin typeface="Calibri"/>
                <a:cs typeface="Calibri"/>
              </a:rPr>
              <a:t>هو </a:t>
            </a:r>
            <a:r xmlns:a="http://schemas.openxmlformats.org/drawingml/2006/main">
              <a:rPr dirty="0" sz="3200" spc="-5" b="1">
                <a:latin typeface="Calibri"/>
                <a:cs typeface="Calibri"/>
              </a:rPr>
              <a:t>المسؤول</a:t>
            </a:r>
            <a:r xmlns:a="http://schemas.openxmlformats.org/drawingml/2006/main">
              <a:rPr dirty="0" sz="3200" spc="-7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200" spc="-15" b="1">
                <a:latin typeface="Calibri"/>
                <a:cs typeface="Calibri"/>
              </a:rPr>
              <a:t>ل </a:t>
            </a:r>
            <a:r xmlns:a="http://schemas.openxmlformats.org/drawingml/2006/main">
              <a:rPr dirty="0" sz="3200" spc="-15">
                <a:latin typeface="Calibri"/>
                <a:cs typeface="Calibri"/>
              </a:rPr>
              <a:t>:</a:t>
            </a:r>
            <a:endParaRPr xmlns:a="http://schemas.openxmlformats.org/drawingml/2006/main" sz="3200">
              <a:latin typeface="Calibri"/>
              <a:cs typeface="Calibri"/>
            </a:endParaRPr>
          </a:p>
          <a:p>
            <a:pPr xmlns:a="http://schemas.openxmlformats.org/drawingml/2006/main" marL="779145" marR="43180" indent="-161925">
              <a:lnSpc>
                <a:spcPct val="113799"/>
              </a:lnSpc>
              <a:spcBef>
                <a:spcPts val="20"/>
              </a:spcBef>
              <a:bidi/>
            </a:pPr>
            <a:r xmlns:a="http://schemas.openxmlformats.org/drawingml/2006/main">
              <a:rPr dirty="0" sz="2800" spc="-5">
                <a:latin typeface="Calibri"/>
                <a:cs typeface="Calibri"/>
              </a:rPr>
              <a:t>-</a:t>
            </a:r>
            <a:r xmlns:a="http://schemas.openxmlformats.org/drawingml/2006/main">
              <a:rPr dirty="0" sz="2800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توجيه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عملاء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صالح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موثوق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المصادر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(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إنترنت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يشمل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حاضِر،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موثوق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معلومة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مثل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حسنًا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مثل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مضللة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غير موثوق بها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معلومة).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algn="just" marL="859790" marR="1226185" indent="-161925">
              <a:lnSpc>
                <a:spcPct val="113700"/>
              </a:lnSpc>
              <a:spcBef>
                <a:spcPts val="10"/>
              </a:spcBef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-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تقييم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إمكانية قراءة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المواد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عبر الإنترنت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(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يجب أن </a:t>
            </a:r>
            <a:r xmlns:a="http://schemas.openxmlformats.org/drawingml/2006/main">
              <a:rPr dirty="0" baseline="25525" sz="2775" b="1">
                <a:latin typeface="Calibri"/>
                <a:cs typeface="Calibri"/>
              </a:rPr>
              <a:t>تكون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مكتوبة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 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المتوسط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في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10th</a:t>
            </a:r>
            <a:r xmlns:a="http://schemas.openxmlformats.org/drawingml/2006/main">
              <a:rPr dirty="0" baseline="25525" sz="2775" spc="7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درجة)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9740" y="664209"/>
            <a:ext cx="3446779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 sz="3200"/>
              <a:t>تعلُّم</a:t>
            </a:r>
            <a:r xmlns:a="http://schemas.openxmlformats.org/drawingml/2006/main">
              <a:rPr dirty="0" sz="3200" spc="-110"/>
              <a:t> </a:t>
            </a:r>
            <a:r xmlns:a="http://schemas.openxmlformats.org/drawingml/2006/main">
              <a:rPr dirty="0" sz="3200" spc="-5"/>
              <a:t>أهداف:</a:t>
            </a:r>
            <a:endParaRPr xmlns:a="http://schemas.openxmlformats.org/drawingml/2006/main" sz="3200"/>
          </a:p>
        </p:txBody>
      </p:sp>
      <p:sp>
        <p:nvSpPr>
          <p:cNvPr id="3" name="object 3"/>
          <p:cNvSpPr txBox="1"/>
          <p:nvPr/>
        </p:nvSpPr>
        <p:spPr>
          <a:xfrm>
            <a:off x="221691" y="1547901"/>
            <a:ext cx="8193405" cy="3717290"/>
          </a:xfrm>
          <a:prstGeom prst="rect">
            <a:avLst/>
          </a:prstGeom>
        </p:spPr>
        <p:txBody>
          <a:bodyPr wrap="square" lIns="0" tIns="15113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190"/>
              </a:spcBef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على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الانتهاء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هذا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مناقشة،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أنت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سوف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قادر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ل: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003300" indent="-533400">
              <a:lnSpc>
                <a:spcPct val="100000"/>
              </a:lnSpc>
              <a:spcBef>
                <a:spcPts val="1095"/>
              </a:spcBef>
              <a:buFont typeface="Calibri"/>
              <a:buChar char="•"/>
              <a:tabLst>
                <a:tab pos="1002665" algn="l"/>
                <a:tab pos="100330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يُعرِّف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صحة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معرفة القراءة والكتابة.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003300" marR="638810" indent="-533400">
              <a:lnSpc>
                <a:spcPct val="150000"/>
              </a:lnSpc>
              <a:buFont typeface="Calibri"/>
              <a:buChar char="•"/>
              <a:tabLst>
                <a:tab pos="1002665" algn="l"/>
                <a:tab pos="1003300" algn="l"/>
              </a:tabLst>
              <a:bidi/>
            </a:pPr>
            <a:r xmlns:a="http://schemas.openxmlformats.org/drawingml/2006/main">
              <a:rPr dirty="0" sz="2800" spc="-20" b="1">
                <a:latin typeface="Calibri"/>
                <a:cs typeface="Calibri"/>
              </a:rPr>
              <a:t>يدرك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تأثير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صحة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معرفة القراءة والكتابة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على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تواصل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صحة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صناعة القرار.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003300" marR="5080" indent="-533400">
              <a:lnSpc>
                <a:spcPct val="150000"/>
              </a:lnSpc>
              <a:spcBef>
                <a:spcPts val="5"/>
              </a:spcBef>
              <a:buFont typeface="Calibri"/>
              <a:buChar char="•"/>
              <a:tabLst>
                <a:tab pos="1002665" algn="l"/>
                <a:tab pos="1003300" algn="l"/>
              </a:tabLst>
              <a:bidi/>
            </a:pPr>
            <a:r xmlns:a="http://schemas.openxmlformats.org/drawingml/2006/main">
              <a:rPr dirty="0" sz="2800" spc="-20" b="1">
                <a:latin typeface="Calibri"/>
                <a:cs typeface="Calibri"/>
              </a:rPr>
              <a:t>يتعرف على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أهمية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المستندة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إلى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النص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مادة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عملاء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يصنع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صحة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رعاية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قرار.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511809"/>
            <a:ext cx="3446779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 sz="3200"/>
              <a:t>تعلُّم</a:t>
            </a:r>
            <a:r xmlns:a="http://schemas.openxmlformats.org/drawingml/2006/main">
              <a:rPr dirty="0" sz="3200" spc="-110"/>
              <a:t> </a:t>
            </a:r>
            <a:r xmlns:a="http://schemas.openxmlformats.org/drawingml/2006/main">
              <a:rPr dirty="0" sz="3200" spc="-5"/>
              <a:t>أهداف:</a:t>
            </a:r>
            <a:endParaRPr xmlns:a="http://schemas.openxmlformats.org/drawingml/2006/main" sz="3200"/>
          </a:p>
        </p:txBody>
      </p:sp>
      <p:sp>
        <p:nvSpPr>
          <p:cNvPr id="3" name="object 3"/>
          <p:cNvSpPr txBox="1"/>
          <p:nvPr/>
        </p:nvSpPr>
        <p:spPr>
          <a:xfrm>
            <a:off x="154939" y="1055395"/>
            <a:ext cx="8178165" cy="5147945"/>
          </a:xfrm>
          <a:prstGeom prst="rect">
            <a:avLst/>
          </a:prstGeom>
        </p:spPr>
        <p:txBody>
          <a:bodyPr wrap="square" lIns="0" tIns="22606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780"/>
              </a:spcBef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على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الانتهاء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هذا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مناقشة،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أنت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سوف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قادر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ل: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003300" marR="5080" indent="-534035">
              <a:lnSpc>
                <a:spcPct val="150000"/>
              </a:lnSpc>
              <a:spcBef>
                <a:spcPts val="5"/>
              </a:spcBef>
              <a:buFont typeface="Calibri"/>
              <a:buChar char="•"/>
              <a:tabLst>
                <a:tab pos="1003300" algn="l"/>
                <a:tab pos="1003935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يشرح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كيف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ممرضة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المتعلمين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تمكين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عملاء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يصبح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أُبلغ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مشاركون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هُم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ملك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صحة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رعاية.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003300" marR="151765" indent="-534035">
              <a:lnSpc>
                <a:spcPts val="5040"/>
              </a:lnSpc>
              <a:spcBef>
                <a:spcPts val="445"/>
              </a:spcBef>
              <a:buFont typeface="Calibri"/>
              <a:buChar char="•"/>
              <a:tabLst>
                <a:tab pos="1003300" algn="l"/>
                <a:tab pos="1003935" algn="l"/>
              </a:tabLst>
              <a:bidi/>
            </a:pPr>
            <a:r xmlns:a="http://schemas.openxmlformats.org/drawingml/2006/main">
              <a:rPr dirty="0" sz="2800" spc="-20" b="1">
                <a:latin typeface="Calibri"/>
                <a:cs typeface="Calibri"/>
              </a:rPr>
              <a:t>ولاية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صحة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معرفة القراءة والكتابة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علاقة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انعكاس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التكنولوجيا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على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صحة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تعليم.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003300" marR="483234" indent="-534035">
              <a:lnSpc>
                <a:spcPts val="5040"/>
              </a:lnSpc>
              <a:buFont typeface="Calibri"/>
              <a:buChar char="•"/>
              <a:tabLst>
                <a:tab pos="1003300" algn="l"/>
                <a:tab pos="1003935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تحديد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ممرضة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فعل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بخصوص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يستخدم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الوسائط المتعددة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التقنيات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صحة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تعليم.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40942" y="617931"/>
            <a:ext cx="6316980" cy="63500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95"/>
              </a:spcBef>
              <a:bidi/>
            </a:pPr>
            <a:r xmlns:a="http://schemas.openxmlformats.org/drawingml/2006/main">
              <a:rPr dirty="0" sz="4000" spc="-5"/>
              <a:t>أ</a:t>
            </a:r>
            <a:r xmlns:a="http://schemas.openxmlformats.org/drawingml/2006/main">
              <a:rPr dirty="0" sz="4000" spc="-15"/>
              <a:t> </a:t>
            </a:r>
            <a:r xmlns:a="http://schemas.openxmlformats.org/drawingml/2006/main">
              <a:rPr dirty="0" sz="4000" spc="-10"/>
              <a:t>تعريف</a:t>
            </a:r>
            <a:r xmlns:a="http://schemas.openxmlformats.org/drawingml/2006/main">
              <a:rPr dirty="0" sz="4000" spc="10"/>
              <a:t> </a:t>
            </a:r>
            <a:r xmlns:a="http://schemas.openxmlformats.org/drawingml/2006/main">
              <a:rPr dirty="0" sz="4000" spc="-5"/>
              <a:t>محو </a:t>
            </a:r>
            <a:r xmlns:a="http://schemas.openxmlformats.org/drawingml/2006/main">
              <a:rPr dirty="0" sz="4000" spc="-20"/>
              <a:t>الأمية </a:t>
            </a:r>
            <a:endParaRPr xmlns:a="http://schemas.openxmlformats.org/drawingml/2006/main" sz="4000"/>
            <a:r xmlns:a="http://schemas.openxmlformats.org/drawingml/2006/main">
              <a:rPr dirty="0" sz="4000" spc="-10"/>
              <a:t>الصحية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390929"/>
            <a:ext cx="7479030" cy="3354704"/>
          </a:xfrm>
          <a:prstGeom prst="rect">
            <a:avLst/>
          </a:prstGeom>
        </p:spPr>
        <p:txBody>
          <a:bodyPr wrap="square" lIns="0" tIns="18351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445"/>
              </a:spcBef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صحة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معرفة القراءة والكتابة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ويعرف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مثل: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27940" indent="313690">
              <a:lnSpc>
                <a:spcPct val="90000"/>
              </a:lnSpc>
              <a:spcBef>
                <a:spcPts val="1680"/>
              </a:spcBef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درجة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أيّ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فرادى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يملك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سعة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u="heavy" sz="2800" spc="-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يحصل على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،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u="heavy" sz="2800" spc="-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عملية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،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u="heavy" sz="2800" spc="-1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يفهم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أساسي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صحة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معلومة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خدمات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ضروري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يصنع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u="heavy" sz="2800" spc="-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ملائم</a:t>
            </a:r>
            <a:r xmlns:a="http://schemas.openxmlformats.org/drawingml/2006/main">
              <a:rPr dirty="0" u="heavy" sz="2800" spc="2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u="heavy" sz="2800" spc="-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صحة</a:t>
            </a:r>
            <a:r xmlns:a="http://schemas.openxmlformats.org/drawingml/2006/main">
              <a:rPr dirty="0" u="heavy" sz="2800" spc="2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u="heavy" sz="2800" spc="-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قرارات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5080" indent="-91440">
              <a:lnSpc>
                <a:spcPts val="3030"/>
              </a:lnSpc>
              <a:spcBef>
                <a:spcPts val="1720"/>
              </a:spcBef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معرفة القراءة والكتابة: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معرفة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كفاءة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موضوع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المنطقة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نشاط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74040" y="508761"/>
            <a:ext cx="767207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pc="-5"/>
              <a:t>ال</a:t>
            </a:r>
            <a:r xmlns:a="http://schemas.openxmlformats.org/drawingml/2006/main">
              <a:rPr dirty="0" spc="-15"/>
              <a:t> </a:t>
            </a:r>
            <a:r xmlns:a="http://schemas.openxmlformats.org/drawingml/2006/main">
              <a:rPr dirty="0" spc="-30"/>
              <a:t>تأثير</a:t>
            </a:r>
            <a:r xmlns:a="http://schemas.openxmlformats.org/drawingml/2006/main">
              <a:rPr dirty="0" spc="-15"/>
              <a:t> </a:t>
            </a:r>
            <a:r xmlns:a="http://schemas.openxmlformats.org/drawingml/2006/main">
              <a:rPr dirty="0"/>
              <a:t>ل</a:t>
            </a:r>
            <a:r xmlns:a="http://schemas.openxmlformats.org/drawingml/2006/main">
              <a:rPr dirty="0" spc="-10"/>
              <a:t> </a:t>
            </a:r>
            <a:r xmlns:a="http://schemas.openxmlformats.org/drawingml/2006/main">
              <a:rPr dirty="0"/>
              <a:t>صحة</a:t>
            </a:r>
            <a:r xmlns:a="http://schemas.openxmlformats.org/drawingml/2006/main">
              <a:rPr dirty="0" spc="-10"/>
              <a:t> </a:t>
            </a:r>
            <a:r xmlns:a="http://schemas.openxmlformats.org/drawingml/2006/main">
              <a:rPr dirty="0" spc="-20"/>
              <a:t>معرفة القراءة والكتابة</a:t>
            </a:r>
            <a:r xmlns:a="http://schemas.openxmlformats.org/drawingml/2006/main">
              <a:rPr dirty="0" spc="-5"/>
              <a:t> </a:t>
            </a:r>
            <a:r xmlns:a="http://schemas.openxmlformats.org/drawingml/2006/main">
              <a:rPr dirty="0"/>
              <a:t>على</a:t>
            </a:r>
            <a:r xmlns:a="http://schemas.openxmlformats.org/drawingml/2006/main">
              <a:rPr dirty="0" spc="-10"/>
              <a:t> </a:t>
            </a:r>
            <a:r xmlns:a="http://schemas.openxmlformats.org/drawingml/2006/main">
              <a:rPr dirty="0"/>
              <a:t>تعلُّم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83540" y="1568323"/>
            <a:ext cx="8298815" cy="3729354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xmlns:a="http://schemas.openxmlformats.org/drawingml/2006/main" marL="184785" marR="212090" indent="-172720">
              <a:lnSpc>
                <a:spcPts val="3020"/>
              </a:lnSpc>
              <a:spcBef>
                <a:spcPts val="48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20" b="1">
                <a:latin typeface="Calibri"/>
                <a:cs typeface="Calibri"/>
              </a:rPr>
              <a:t>فعال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u="heavy" sz="2800" spc="-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تواصل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بين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عميل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ممرضة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مربي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يعتمد على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على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العميل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قدرة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تبادل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معلومة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عن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صحة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.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هكذا،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قليل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صحة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5080">
              <a:lnSpc>
                <a:spcPts val="3020"/>
              </a:lnSpc>
              <a:spcBef>
                <a:spcPts val="10"/>
              </a:spcBef>
              <a:bidi/>
            </a:pPr>
            <a:r xmlns:a="http://schemas.openxmlformats.org/drawingml/2006/main">
              <a:rPr dirty="0" sz="2800" spc="-20" b="1">
                <a:latin typeface="Calibri"/>
                <a:cs typeface="Calibri"/>
              </a:rPr>
              <a:t>معرفة القراءة والكتابة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استطاع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يضعف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هذا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تواصل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يصبح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حاجز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باتجاه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تحقيق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تعلُّم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النتائج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1636395" indent="-172720">
              <a:lnSpc>
                <a:spcPts val="3030"/>
              </a:lnSpc>
              <a:spcBef>
                <a:spcPts val="80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انخفاض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معرفة القراءة والكتابة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مهارات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يقود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ينقص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العملاء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u="heavy" sz="2800" spc="-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امتثال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923290" indent="-172720">
              <a:lnSpc>
                <a:spcPts val="3020"/>
              </a:lnSpc>
              <a:spcBef>
                <a:spcPts val="80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قليل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صحة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معرفة القراءة والكتابة</a:t>
            </a:r>
            <a:r xmlns:a="http://schemas.openxmlformats.org/drawingml/2006/main">
              <a:rPr dirty="0" sz="2800" spc="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يؤدي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غير مناسب</a:t>
            </a:r>
            <a:r xmlns:a="http://schemas.openxmlformats.org/drawingml/2006/main">
              <a:rPr dirty="0" sz="2800" spc="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u="heavy" sz="2800" spc="-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صحة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u="heavy" sz="2800" spc="-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قرارات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18210" y="393014"/>
            <a:ext cx="6946900" cy="1068705"/>
          </a:xfrm>
          <a:prstGeom prst="rect"/>
        </p:spPr>
        <p:txBody>
          <a:bodyPr wrap="square" lIns="0" tIns="74930" rIns="0" bIns="0" rtlCol="0" vert="horz">
            <a:spAutoFit/>
          </a:bodyPr>
          <a:lstStyle/>
          <a:p>
            <a:pPr xmlns:a="http://schemas.openxmlformats.org/drawingml/2006/main" marL="1165860" marR="5080" indent="-1153795">
              <a:lnSpc>
                <a:spcPts val="3890"/>
              </a:lnSpc>
              <a:spcBef>
                <a:spcPts val="590"/>
              </a:spcBef>
              <a:bidi/>
            </a:pPr>
            <a:r xmlns:a="http://schemas.openxmlformats.org/drawingml/2006/main">
              <a:rPr dirty="0" spc="-5"/>
              <a:t>التقييم </a:t>
            </a:r>
            <a:r xmlns:a="http://schemas.openxmlformats.org/drawingml/2006/main">
              <a:rPr dirty="0" spc="-15"/>
              <a:t>غير الرسمي</a:t>
            </a:r>
            <a:r xmlns:a="http://schemas.openxmlformats.org/drawingml/2006/main">
              <a:rPr dirty="0"/>
              <a:t> </a:t>
            </a:r>
            <a:r xmlns:a="http://schemas.openxmlformats.org/drawingml/2006/main">
              <a:rPr dirty="0" spc="-20"/>
              <a:t>الاستراتيجيات</a:t>
            </a:r>
            <a:r xmlns:a="http://schemas.openxmlformats.org/drawingml/2006/main">
              <a:rPr dirty="0" spc="5"/>
              <a:t> </a:t>
            </a:r>
            <a:r xmlns:a="http://schemas.openxmlformats.org/drawingml/2006/main">
              <a:rPr dirty="0" spc="-20"/>
              <a:t>ل</a:t>
            </a:r>
            <a:r xmlns:a="http://schemas.openxmlformats.org/drawingml/2006/main">
              <a:rPr dirty="0" spc="-15"/>
              <a:t> </a:t>
            </a:r>
            <a:r xmlns:a="http://schemas.openxmlformats.org/drawingml/2006/main">
              <a:rPr dirty="0"/>
              <a:t>أ</a:t>
            </a:r>
            <a:r xmlns:a="http://schemas.openxmlformats.org/drawingml/2006/main">
              <a:rPr dirty="0" spc="-795"/>
              <a:t> </a:t>
            </a:r>
            <a:r xmlns:a="http://schemas.openxmlformats.org/drawingml/2006/main">
              <a:rPr dirty="0" spc="-20"/>
              <a:t>العميل</a:t>
            </a:r>
            <a:r xmlns:a="http://schemas.openxmlformats.org/drawingml/2006/main">
              <a:rPr dirty="0" spc="-5"/>
              <a:t> </a:t>
            </a:r>
            <a:r xmlns:a="http://schemas.openxmlformats.org/drawingml/2006/main">
              <a:rPr dirty="0" spc="-20"/>
              <a:t>معرفة القراءة والكتابة</a:t>
            </a:r>
            <a:r xmlns:a="http://schemas.openxmlformats.org/drawingml/2006/main">
              <a:rPr dirty="0" spc="-5"/>
              <a:t> </a:t>
            </a:r>
            <a:r xmlns:a="http://schemas.openxmlformats.org/drawingml/2006/main">
              <a:rPr dirty="0"/>
              <a:t>قدرات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88391" y="1743582"/>
            <a:ext cx="7722234" cy="3346450"/>
          </a:xfrm>
          <a:prstGeom prst="rect">
            <a:avLst/>
          </a:prstGeom>
        </p:spPr>
        <p:txBody>
          <a:bodyPr wrap="square" lIns="0" tIns="76835" rIns="0" bIns="0" rtlCol="0" vert="horz">
            <a:spAutoFit/>
          </a:bodyPr>
          <a:lstStyle/>
          <a:p>
            <a:pPr xmlns:a="http://schemas.openxmlformats.org/drawingml/2006/main" marL="12700" marR="545465">
              <a:lnSpc>
                <a:spcPts val="2860"/>
              </a:lnSpc>
              <a:spcBef>
                <a:spcPts val="605"/>
              </a:spcBef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رقم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غير رسمي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تقدير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الاستراتيجيات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قد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يمد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بصيرة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عميل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معرفة القراءة والكتابة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قدرات: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3300">
              <a:latin typeface="Calibri"/>
              <a:cs typeface="Calibri"/>
            </a:endParaRPr>
          </a:p>
          <a:p>
            <a:pPr xmlns:a="http://schemas.openxmlformats.org/drawingml/2006/main" marL="355600" marR="5080" indent="-285115">
              <a:lnSpc>
                <a:spcPct val="85000"/>
              </a:lnSpc>
              <a:buFont typeface="Calibri"/>
              <a:buChar char="•"/>
              <a:tabLst>
                <a:tab pos="35560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هل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عميل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يحضر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تعيينات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تعليم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اجتماعات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مثل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هم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نكون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المقرر؟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آخر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أجنحة,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يفعل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عميل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يفهم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كيف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يقرأ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35280" marR="861694">
              <a:lnSpc>
                <a:spcPts val="3660"/>
              </a:lnSpc>
              <a:spcBef>
                <a:spcPts val="90"/>
              </a:spcBef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المقرر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تاريخ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وقت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ثم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يتبع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أعلى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بشكل مناسب.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2" name="object 2"/>
          <p:cNvSpPr txBox="1"/>
          <p:nvPr/>
        </p:nvSpPr>
        <p:spPr>
          <a:xfrm>
            <a:off x="612140" y="554360"/>
            <a:ext cx="7833359" cy="514731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184785" marR="228600" indent="-172720">
              <a:lnSpc>
                <a:spcPct val="150000"/>
              </a:lnSpc>
              <a:spcBef>
                <a:spcPts val="9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متى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الأدب</a:t>
            </a:r>
            <a:r xmlns:a="http://schemas.openxmlformats.org/drawingml/2006/main">
              <a:rPr dirty="0" sz="2800" spc="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قدم،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يفعل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عميل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يقرأ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مفتاح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معلومة؟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يفعل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عميل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بدلاً من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ثنية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هم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داخل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جيب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يذكر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هو - هي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سوف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يقرأ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لاحقاً؟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5080" indent="-172720">
              <a:lnSpc>
                <a:spcPct val="150000"/>
              </a:lnSpc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العملاء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يمكن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متكاسل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u="heavy" sz="2800" spc="-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الكشف عن</a:t>
            </a:r>
            <a:r xmlns:a="http://schemas.openxmlformats.org/drawingml/2006/main">
              <a:rPr dirty="0" u="heavy" sz="2800" spc="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u="heavy" sz="2800" spc="-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هُم</a:t>
            </a:r>
            <a:r xmlns:a="http://schemas.openxmlformats.org/drawingml/2006/main">
              <a:rPr dirty="0" u="heavy" sz="2800" spc="2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u="heavy" sz="2800" spc="-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الصعوبات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u="heavy" sz="2800" spc="-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مع</a:t>
            </a:r>
            <a:r xmlns:a="http://schemas.openxmlformats.org/drawingml/2006/main">
              <a:rPr dirty="0" u="heavy" sz="2800" spc="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u="heavy" sz="2800" spc="-1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قراءة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؛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يتجنب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إحراج،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هم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يمكن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في الحال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جيب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معلومة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يتجنب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إفشاء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معرفة القراءة والكتابة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التحديات.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2" name="object 2"/>
          <p:cNvSpPr txBox="1"/>
          <p:nvPr/>
        </p:nvSpPr>
        <p:spPr>
          <a:xfrm>
            <a:off x="535940" y="478160"/>
            <a:ext cx="7948930" cy="514731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184785" marR="1020444" indent="-172720">
              <a:lnSpc>
                <a:spcPct val="150000"/>
              </a:lnSpc>
              <a:spcBef>
                <a:spcPts val="9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يستطيع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عميل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يتكلم بوضوح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له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ها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دواء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البروتوكولات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جدول؟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408305" indent="-172720">
              <a:lnSpc>
                <a:spcPct val="150000"/>
              </a:lnSpc>
              <a:spcBef>
                <a:spcPts val="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هل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عميل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يبدو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يفهم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توقيت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مع الأخذ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روشتة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الأدوية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توصيات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المتابعة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؟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5080" indent="-172720">
              <a:lnSpc>
                <a:spcPts val="5040"/>
              </a:lnSpc>
              <a:spcBef>
                <a:spcPts val="24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لو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عميل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لديه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صعوبة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تكرار</a:t>
            </a:r>
            <a:r xmlns:a="http://schemas.openxmlformats.org/drawingml/2006/main">
              <a:rPr dirty="0" sz="2800" spc="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مقتبسا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تعليمات،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هذا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يمكن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ان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إشارة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هناك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نقص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فهم.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2" name="object 2"/>
          <p:cNvSpPr txBox="1"/>
          <p:nvPr/>
        </p:nvSpPr>
        <p:spPr>
          <a:xfrm>
            <a:off x="612140" y="782091"/>
            <a:ext cx="7543800" cy="32270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84785" marR="5080" indent="-172720">
              <a:lnSpc>
                <a:spcPct val="150000"/>
              </a:lnSpc>
              <a:spcBef>
                <a:spcPts val="10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العملاء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مع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محدود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قراءة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مهارة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يأخذ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u="heavy" sz="2800" spc="-1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كلمات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u="heavy" sz="2800" spc="-3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حرفياً 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،</a:t>
            </a:r>
            <a:r xmlns:a="http://schemas.openxmlformats.org/drawingml/2006/main">
              <a:rPr dirty="0" sz="2800" spc="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u="heavy" sz="2800" spc="-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يتخطى</a:t>
            </a:r>
            <a:r xmlns:a="http://schemas.openxmlformats.org/drawingml/2006/main">
              <a:rPr dirty="0" u="heavy" sz="2800" spc="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u="heavy" sz="2800" spc="-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غير مألوف</a:t>
            </a:r>
            <a:r xmlns:a="http://schemas.openxmlformats.org/drawingml/2006/main">
              <a:rPr dirty="0" u="heavy" sz="2800" spc="-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u="heavy" sz="2800" spc="-1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كلمات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،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محاولة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u="heavy" sz="2800" spc="-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صوت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u="heavy" sz="2800" spc="-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خارج</a:t>
            </a:r>
            <a:r xmlns:a="http://schemas.openxmlformats.org/drawingml/2006/main">
              <a:rPr dirty="0" u="heavy" sz="28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u="heavy" sz="2800" spc="-1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كلمات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u="heavy" sz="2800" spc="-1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إطار العجلة</a:t>
            </a:r>
            <a:r xmlns:a="http://schemas.openxmlformats.org/drawingml/2006/main">
              <a:rPr dirty="0" u="heavy" sz="2800" spc="1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u="heavy" sz="2800" spc="-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بسهولة</a:t>
            </a:r>
            <a:r xmlns:a="http://schemas.openxmlformats.org/drawingml/2006/main">
              <a:rPr dirty="0" u="heavy" sz="2800" spc="2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u="heavy" sz="2800" spc="-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مع</a:t>
            </a:r>
            <a:r xmlns:a="http://schemas.openxmlformats.org/drawingml/2006/main">
              <a:rPr dirty="0" u="heavy" sz="2800" spc="-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u="heavy" sz="2800" spc="-1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مكتوب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u="heavy" sz="2800" spc="-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تعليمات.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ببساطة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يسأل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يفعل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لا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تعمل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دائما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College of Nursing</dc:creator>
  <dc:title>Chapter 1 Overview of Education in Health Care</dc:title>
  <dcterms:created xsi:type="dcterms:W3CDTF">2024-07-01T10:34:04Z</dcterms:created>
  <dcterms:modified xsi:type="dcterms:W3CDTF">2024-07-01T10:34:04Z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2024-03-16T00:00:00Z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2024-07-01T00:00:00Z</vt:filetime>
  </property>
</Properties>
</file>