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10132" y="684352"/>
            <a:ext cx="6520815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9562" y="1254188"/>
            <a:ext cx="8227059" cy="4781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87563" y="6431536"/>
            <a:ext cx="274320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523" y="0"/>
            <a:ext cx="9145905" cy="6858000"/>
            <a:chOff x="-1523" y="0"/>
            <a:chExt cx="9145905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092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89091" y="0"/>
              <a:ext cx="1600200" cy="16002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98691" y="1676400"/>
              <a:ext cx="2819400" cy="28194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98691" y="5870447"/>
              <a:ext cx="990600" cy="98754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1523" y="2667000"/>
              <a:ext cx="4191000" cy="4191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368034" y="1589658"/>
              <a:ext cx="2369820" cy="553720"/>
            </a:xfrm>
            <a:custGeom>
              <a:avLst/>
              <a:gdLst/>
              <a:ahLst/>
              <a:cxnLst/>
              <a:rect l="l" t="t" r="r" b="b"/>
              <a:pathLst>
                <a:path w="2369820" h="553719">
                  <a:moveTo>
                    <a:pt x="2324989" y="0"/>
                  </a:moveTo>
                  <a:lnTo>
                    <a:pt x="2249042" y="25653"/>
                  </a:lnTo>
                  <a:lnTo>
                    <a:pt x="2173096" y="50800"/>
                  </a:lnTo>
                  <a:lnTo>
                    <a:pt x="2097023" y="75564"/>
                  </a:lnTo>
                  <a:lnTo>
                    <a:pt x="1943862" y="122046"/>
                  </a:lnTo>
                  <a:lnTo>
                    <a:pt x="1867154" y="144652"/>
                  </a:lnTo>
                  <a:lnTo>
                    <a:pt x="1791208" y="165862"/>
                  </a:lnTo>
                  <a:lnTo>
                    <a:pt x="1636902" y="207137"/>
                  </a:lnTo>
                  <a:lnTo>
                    <a:pt x="1484375" y="245490"/>
                  </a:lnTo>
                  <a:lnTo>
                    <a:pt x="1408557" y="263651"/>
                  </a:lnTo>
                  <a:lnTo>
                    <a:pt x="1256664" y="297941"/>
                  </a:lnTo>
                  <a:lnTo>
                    <a:pt x="1181608" y="314451"/>
                  </a:lnTo>
                  <a:lnTo>
                    <a:pt x="1107313" y="329818"/>
                  </a:lnTo>
                  <a:lnTo>
                    <a:pt x="958468" y="359537"/>
                  </a:lnTo>
                  <a:lnTo>
                    <a:pt x="812418" y="386968"/>
                  </a:lnTo>
                  <a:lnTo>
                    <a:pt x="740156" y="399923"/>
                  </a:lnTo>
                  <a:lnTo>
                    <a:pt x="668273" y="411861"/>
                  </a:lnTo>
                  <a:lnTo>
                    <a:pt x="597535" y="424179"/>
                  </a:lnTo>
                  <a:lnTo>
                    <a:pt x="527304" y="435228"/>
                  </a:lnTo>
                  <a:lnTo>
                    <a:pt x="322834" y="466216"/>
                  </a:lnTo>
                  <a:lnTo>
                    <a:pt x="125856" y="492887"/>
                  </a:lnTo>
                  <a:lnTo>
                    <a:pt x="0" y="508253"/>
                  </a:lnTo>
                  <a:lnTo>
                    <a:pt x="28066" y="552450"/>
                  </a:lnTo>
                  <a:lnTo>
                    <a:pt x="55571" y="553167"/>
                  </a:lnTo>
                  <a:lnTo>
                    <a:pt x="85715" y="553423"/>
                  </a:lnTo>
                  <a:lnTo>
                    <a:pt x="118390" y="553231"/>
                  </a:lnTo>
                  <a:lnTo>
                    <a:pt x="190894" y="551559"/>
                  </a:lnTo>
                  <a:lnTo>
                    <a:pt x="230506" y="550105"/>
                  </a:lnTo>
                  <a:lnTo>
                    <a:pt x="272212" y="548259"/>
                  </a:lnTo>
                  <a:lnTo>
                    <a:pt x="315904" y="546033"/>
                  </a:lnTo>
                  <a:lnTo>
                    <a:pt x="408805" y="540497"/>
                  </a:lnTo>
                  <a:lnTo>
                    <a:pt x="508339" y="533606"/>
                  </a:lnTo>
                  <a:lnTo>
                    <a:pt x="613631" y="525469"/>
                  </a:lnTo>
                  <a:lnTo>
                    <a:pt x="723810" y="516195"/>
                  </a:lnTo>
                  <a:lnTo>
                    <a:pt x="838002" y="505894"/>
                  </a:lnTo>
                  <a:lnTo>
                    <a:pt x="955335" y="494674"/>
                  </a:lnTo>
                  <a:lnTo>
                    <a:pt x="1074937" y="482645"/>
                  </a:lnTo>
                  <a:lnTo>
                    <a:pt x="1195935" y="469915"/>
                  </a:lnTo>
                  <a:lnTo>
                    <a:pt x="1317455" y="456593"/>
                  </a:lnTo>
                  <a:lnTo>
                    <a:pt x="1438626" y="442789"/>
                  </a:lnTo>
                  <a:lnTo>
                    <a:pt x="1558574" y="428612"/>
                  </a:lnTo>
                  <a:lnTo>
                    <a:pt x="1676428" y="414170"/>
                  </a:lnTo>
                  <a:lnTo>
                    <a:pt x="1791313" y="399573"/>
                  </a:lnTo>
                  <a:lnTo>
                    <a:pt x="1902359" y="384929"/>
                  </a:lnTo>
                  <a:lnTo>
                    <a:pt x="2008691" y="370348"/>
                  </a:lnTo>
                  <a:lnTo>
                    <a:pt x="2109438" y="355939"/>
                  </a:lnTo>
                  <a:lnTo>
                    <a:pt x="2203727" y="341811"/>
                  </a:lnTo>
                  <a:lnTo>
                    <a:pt x="2290685" y="328072"/>
                  </a:lnTo>
                  <a:lnTo>
                    <a:pt x="2369439" y="314832"/>
                  </a:lnTo>
                  <a:lnTo>
                    <a:pt x="2353052" y="196806"/>
                  </a:lnTo>
                  <a:lnTo>
                    <a:pt x="2337365" y="89910"/>
                  </a:lnTo>
                  <a:lnTo>
                    <a:pt x="2324989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l" t="t" r="r" b="b"/>
              <a:pathLst>
                <a:path w="9144000" h="6858000">
                  <a:moveTo>
                    <a:pt x="9144000" y="0"/>
                  </a:moveTo>
                  <a:lnTo>
                    <a:pt x="8642350" y="0"/>
                  </a:lnTo>
                  <a:lnTo>
                    <a:pt x="8642350" y="514350"/>
                  </a:lnTo>
                  <a:lnTo>
                    <a:pt x="8642350" y="1858797"/>
                  </a:lnTo>
                  <a:lnTo>
                    <a:pt x="8286877" y="1912239"/>
                  </a:lnTo>
                  <a:lnTo>
                    <a:pt x="7917688" y="1961769"/>
                  </a:lnTo>
                  <a:lnTo>
                    <a:pt x="7545197" y="2004568"/>
                  </a:lnTo>
                  <a:lnTo>
                    <a:pt x="7176008" y="2044065"/>
                  </a:lnTo>
                  <a:lnTo>
                    <a:pt x="6806819" y="2073783"/>
                  </a:lnTo>
                  <a:lnTo>
                    <a:pt x="6440932" y="2096897"/>
                  </a:lnTo>
                  <a:lnTo>
                    <a:pt x="6075045" y="2116582"/>
                  </a:lnTo>
                  <a:lnTo>
                    <a:pt x="5715762" y="2129790"/>
                  </a:lnTo>
                  <a:lnTo>
                    <a:pt x="5363083" y="2139696"/>
                  </a:lnTo>
                  <a:lnTo>
                    <a:pt x="5013706" y="2142998"/>
                  </a:lnTo>
                  <a:lnTo>
                    <a:pt x="4337939" y="2142998"/>
                  </a:lnTo>
                  <a:lnTo>
                    <a:pt x="4011676" y="2136394"/>
                  </a:lnTo>
                  <a:lnTo>
                    <a:pt x="3695192" y="2126488"/>
                  </a:lnTo>
                  <a:lnTo>
                    <a:pt x="3388614" y="2113280"/>
                  </a:lnTo>
                  <a:lnTo>
                    <a:pt x="3091942" y="2100199"/>
                  </a:lnTo>
                  <a:lnTo>
                    <a:pt x="2808478" y="2083689"/>
                  </a:lnTo>
                  <a:lnTo>
                    <a:pt x="2534920" y="2067179"/>
                  </a:lnTo>
                  <a:lnTo>
                    <a:pt x="2277745" y="2047367"/>
                  </a:lnTo>
                  <a:lnTo>
                    <a:pt x="2030603" y="2027682"/>
                  </a:lnTo>
                  <a:lnTo>
                    <a:pt x="1585595" y="1984756"/>
                  </a:lnTo>
                  <a:lnTo>
                    <a:pt x="1206512" y="1945259"/>
                  </a:lnTo>
                  <a:lnTo>
                    <a:pt x="903262" y="1912239"/>
                  </a:lnTo>
                  <a:lnTo>
                    <a:pt x="675817" y="1882648"/>
                  </a:lnTo>
                  <a:lnTo>
                    <a:pt x="514350" y="1860346"/>
                  </a:lnTo>
                  <a:lnTo>
                    <a:pt x="514350" y="514350"/>
                  </a:lnTo>
                  <a:lnTo>
                    <a:pt x="8642350" y="514350"/>
                  </a:lnTo>
                  <a:lnTo>
                    <a:pt x="8642350" y="0"/>
                  </a:lnTo>
                  <a:lnTo>
                    <a:pt x="0" y="0"/>
                  </a:lnTo>
                  <a:lnTo>
                    <a:pt x="0" y="514350"/>
                  </a:lnTo>
                  <a:lnTo>
                    <a:pt x="0" y="6356350"/>
                  </a:lnTo>
                  <a:lnTo>
                    <a:pt x="0" y="6858000"/>
                  </a:lnTo>
                  <a:lnTo>
                    <a:pt x="9144000" y="6858000"/>
                  </a:lnTo>
                  <a:lnTo>
                    <a:pt x="9144000" y="6356350"/>
                  </a:lnTo>
                  <a:lnTo>
                    <a:pt x="9144000" y="5143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05344" y="0"/>
              <a:ext cx="760488" cy="116128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744968" y="0"/>
              <a:ext cx="685800" cy="1100455"/>
            </a:xfrm>
            <a:custGeom>
              <a:avLst/>
              <a:gdLst/>
              <a:ahLst/>
              <a:cxnLst/>
              <a:rect l="l" t="t" r="r" b="b"/>
              <a:pathLst>
                <a:path w="685800" h="1100455">
                  <a:moveTo>
                    <a:pt x="685800" y="0"/>
                  </a:moveTo>
                  <a:lnTo>
                    <a:pt x="0" y="0"/>
                  </a:lnTo>
                  <a:lnTo>
                    <a:pt x="0" y="1100327"/>
                  </a:lnTo>
                  <a:lnTo>
                    <a:pt x="685800" y="1100327"/>
                  </a:lnTo>
                  <a:lnTo>
                    <a:pt x="685800" y="0"/>
                  </a:lnTo>
                  <a:close/>
                </a:path>
              </a:pathLst>
            </a:custGeom>
            <a:solidFill>
              <a:srgbClr val="B3116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5102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4800" spc="-5">
                <a:solidFill>
                  <a:srgbClr val="FFFFFF"/>
                </a:solidFill>
              </a:rPr>
              <a:t>صحة</a:t>
            </a:r>
            <a:r xmlns:a="http://schemas.openxmlformats.org/drawingml/2006/main">
              <a:rPr dirty="0" sz="4800" spc="-50">
                <a:solidFill>
                  <a:srgbClr val="FFFFFF"/>
                </a:solidFill>
              </a:rPr>
              <a:t> </a:t>
            </a:r>
            <a:r xmlns:a="http://schemas.openxmlformats.org/drawingml/2006/main">
              <a:rPr dirty="0" sz="4800" spc="-20">
                <a:solidFill>
                  <a:srgbClr val="FFFFFF"/>
                </a:solidFill>
              </a:rPr>
              <a:t>تعليم</a:t>
            </a:r>
            <a:endParaRPr xmlns:a="http://schemas.openxmlformats.org/drawingml/2006/main" sz="4800"/>
          </a:p>
        </p:txBody>
      </p:sp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212848" y="2596895"/>
            <a:ext cx="4456938" cy="1067561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37513" y="2691129"/>
            <a:ext cx="5963920" cy="198056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ctr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5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40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طُرق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4750">
              <a:latin typeface="Calibri"/>
              <a:cs typeface="Calibri"/>
            </a:endParaRPr>
          </a:p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dirty="0" sz="4000" spc="-15" b="1">
                <a:latin typeface="Calibri"/>
                <a:cs typeface="Calibri"/>
              </a:rPr>
              <a:t>الفصل الدراسي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الثاني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2023-2024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17002" y="785571"/>
            <a:ext cx="11493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1400">
                <a:latin typeface="Times New Roman"/>
                <a:cs typeface="Times New Roman"/>
              </a:rPr>
              <a:t>1</a:t>
            </a:r>
            <a:endParaRPr xmlns:a="http://schemas.openxmlformats.org/drawingml/2006/main"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10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1033780"/>
            <a:ext cx="8187055" cy="33254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69875" marR="252729" indent="-245745">
              <a:lnSpc>
                <a:spcPct val="1139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100">
                <a:solidFill>
                  <a:srgbClr val="000066"/>
                </a:solidFill>
                <a:latin typeface="Calibri"/>
                <a:cs typeface="Calibri"/>
              </a:rPr>
              <a:t>-</a:t>
            </a:r>
            <a:r xmlns:a="http://schemas.openxmlformats.org/drawingml/2006/main">
              <a:rPr dirty="0" sz="2100" spc="5">
                <a:solidFill>
                  <a:srgbClr val="000066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صور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الرسوم التوضيحية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لفظي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تعليمات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الصور: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69875" marR="5080" indent="-243840">
              <a:lnSpc>
                <a:spcPct val="113599"/>
              </a:lnSpc>
              <a:spcBef>
                <a:spcPts val="15"/>
              </a:spcBef>
              <a:buChar char="*"/>
              <a:tabLst>
                <a:tab pos="28575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تجاوز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عمر،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لغة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الحواجز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اختلافات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85115" indent="-259715">
              <a:lnSpc>
                <a:spcPct val="100000"/>
              </a:lnSpc>
              <a:spcBef>
                <a:spcPts val="470"/>
              </a:spcBef>
              <a:buChar char="*"/>
              <a:tabLst>
                <a:tab pos="28575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المناطق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انتباه،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يتذكر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الالتزام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marR="1311275" indent="-271780">
              <a:lnSpc>
                <a:spcPts val="3429"/>
              </a:lnSpc>
              <a:spcBef>
                <a:spcPts val="90"/>
              </a:spcBef>
              <a:buChar char="*"/>
              <a:tabLst>
                <a:tab pos="2717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فهم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الاتجاهات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جداول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على نحو فعال.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10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43966"/>
            <a:ext cx="817562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1670685" marR="5080" indent="-1658620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 spc="-5"/>
              <a:t>2. </a:t>
            </a:r>
            <a:r xmlns:a="http://schemas.openxmlformats.org/drawingml/2006/main">
              <a:rPr dirty="0" sz="3200"/>
              <a:t>الفعل : </a:t>
            </a:r>
            <a:r xmlns:a="http://schemas.openxmlformats.org/drawingml/2006/main">
              <a:rPr dirty="0" sz="3200" spc="-10"/>
              <a:t>( تظاهرة – </a:t>
            </a:r>
            <a:r xmlns:a="http://schemas.openxmlformats.org/drawingml/2006/main">
              <a:rPr dirty="0" sz="3200" spc="-15"/>
              <a:t>تظاهرة عودة</a:t>
            </a:r>
            <a:r xmlns:a="http://schemas.openxmlformats.org/drawingml/2006/main">
              <a:rPr dirty="0" sz="3200" spc="-710"/>
              <a:t> </a:t>
            </a:r>
            <a:r xmlns:a="http://schemas.openxmlformats.org/drawingml/2006/main">
              <a:rPr dirty="0" sz="3200" spc="-5"/>
              <a:t>طريقة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/>
              <a:t>التدريس </a:t>
            </a:r>
            <a:r xmlns:a="http://schemas.openxmlformats.org/drawingml/2006/main">
              <a:rPr dirty="0" sz="3200" spc="-10"/>
              <a:t>)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736193" y="1567687"/>
            <a:ext cx="7623175" cy="449580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223520" indent="-172720">
              <a:lnSpc>
                <a:spcPts val="3020"/>
              </a:lnSpc>
              <a:spcBef>
                <a:spcPts val="480"/>
              </a:spcBef>
              <a:buSzPct val="96428"/>
              <a:buFont typeface="Symbol"/>
              <a:buChar char="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3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مبين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مربي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xmlns:a="http://schemas.openxmlformats.org/drawingml/2006/main" algn="just" marL="184785" marR="5080" indent="-172720">
              <a:lnSpc>
                <a:spcPts val="3020"/>
              </a:lnSpc>
              <a:buSzPct val="96428"/>
              <a:buFont typeface="Symbol"/>
              <a:buChar char="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مظاهرة </a:t>
            </a:r>
            <a:r xmlns:a="http://schemas.openxmlformats.org/drawingml/2006/main">
              <a:rPr dirty="0" sz="2800" spc="-15" b="1" i="1">
                <a:latin typeface="Calibri"/>
                <a:cs typeface="Calibri"/>
              </a:rPr>
              <a:t>العودة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الطريقة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التي يتم بها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يحاول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العميل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أداء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المهارة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بإشارات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مربي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xmlns:a="http://schemas.openxmlformats.org/drawingml/2006/main" algn="just" marL="184785" marR="374015" indent="-172720">
              <a:lnSpc>
                <a:spcPct val="90000"/>
              </a:lnSpc>
              <a:buSzPct val="96428"/>
              <a:buFont typeface="Symbol"/>
              <a:buChar char="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تكون 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مظاهرة </a:t>
            </a:r>
            <a:r xmlns:a="http://schemas.openxmlformats.org/drawingml/2006/main">
              <a:rPr dirty="0" sz="2800" spc="-15" b="1" i="1">
                <a:latin typeface="Calibri"/>
                <a:cs typeface="Calibri"/>
              </a:rPr>
              <a:t>العودة هي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الأكثر فعالية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وسائل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الترحيل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والقياس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بدقة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17042" y="1039113"/>
            <a:ext cx="8055609" cy="491109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07314" marR="499109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2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توضيح،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مربي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لابد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يعتبر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التالي: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6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إعطاء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توضيح،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أُبلغ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تسلسلي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خطوات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متضمن،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معدات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37719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ينبغي أن تكون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المعدات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تم اختباره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يُسلِّم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مكتمل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طلب.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21615" indent="-172720">
              <a:lnSpc>
                <a:spcPct val="90000"/>
              </a:lnSpc>
              <a:spcBef>
                <a:spcPts val="7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فعال،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بوضوح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يرى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يسمع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خطوات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مُدَرّس.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47217" y="1308938"/>
            <a:ext cx="8058150" cy="3729354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يمكن ان 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 المحسن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مربي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تباطؤ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</a:t>
            </a:r>
            <a:r xmlns:a="http://schemas.openxmlformats.org/drawingml/2006/main">
              <a:rPr dirty="0" u="heavy" sz="2800" spc="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فِعلي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توقيت</a:t>
            </a:r>
            <a:r xmlns:a="http://schemas.openxmlformats.org/drawingml/2006/main"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مبالغة</a:t>
            </a:r>
            <a:r xmlns:a="http://schemas.openxmlformats.org/drawingml/2006/main">
              <a:rPr dirty="0" u="heavy" sz="2800" spc="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بعض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خطوات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,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كسر</a:t>
            </a:r>
            <a:r xmlns:a="http://schemas.openxmlformats.org/drawingml/2006/main">
              <a:rPr dirty="0" u="heavy" sz="2800" spc="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طويل</a:t>
            </a:r>
            <a:r xmlns:a="http://schemas.openxmlformats.org/drawingml/2006/main">
              <a:rPr dirty="0" u="heavy" sz="280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u="heavy" sz="2800" spc="3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مسلسل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أقصر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خطوات.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algn="just" marL="184785" marR="49403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العرض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التوضيحي،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المهم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اشرح </a:t>
            </a: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السبب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تنفيذ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خطوة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تأكيد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طريقة.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1093469"/>
            <a:ext cx="8052434" cy="426593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xmlns:a="http://schemas.openxmlformats.org/drawingml/2006/main" marL="184785" marR="93980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بلا عيوب،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ميزة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خطأ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أرني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خطأ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التعامل معها.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لكن،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أيضاً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أخطاء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تعطيل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عقلي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صورة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تشكيل.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150">
              <a:latin typeface="Calibri"/>
              <a:cs typeface="Calibri"/>
            </a:endParaRPr>
          </a:p>
          <a:p>
            <a:pPr xmlns:a="http://schemas.openxmlformats.org/drawingml/2006/main" marL="241300" indent="-228600">
              <a:lnSpc>
                <a:spcPct val="100000"/>
              </a:lnSpc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تعزز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مفتاح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نقاط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صحيح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عدم الدقة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algn="just"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عند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إظهار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المهارة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الحركية النفسية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، إن أمكن،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بالمعدات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الدقيقة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سيكون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عليها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09422" y="1040130"/>
            <a:ext cx="7225665" cy="454596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xmlns:a="http://schemas.openxmlformats.org/drawingml/2006/main" marL="29209" marR="5080">
              <a:lnSpc>
                <a:spcPts val="2810"/>
              </a:lnSpc>
              <a:spcBef>
                <a:spcPts val="455"/>
              </a:spcBef>
              <a:tabLst>
                <a:tab pos="4486910" algn="l"/>
                <a:tab pos="6755130" algn="l"/>
              </a:tabLst>
              <a:bidi/>
            </a:pPr>
            <a:r xmlns:a="http://schemas.openxmlformats.org/drawingml/2006/main">
              <a:rPr dirty="0" sz="2600" spc="-3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عودة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العلاج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الشيطاني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،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ما 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يلي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يعتبر: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61925" marR="140970" indent="-149860">
              <a:lnSpc>
                <a:spcPct val="150000"/>
              </a:lnSpc>
              <a:spcBef>
                <a:spcPts val="1530"/>
              </a:spcBef>
              <a:buSzPct val="92307"/>
              <a:buFont typeface="Calibri"/>
              <a:buChar char="•"/>
              <a:tabLst>
                <a:tab pos="233679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مظاهرة العودة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يتم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التخطيط لها</a:t>
            </a:r>
            <a:r xmlns:a="http://schemas.openxmlformats.org/drawingml/2006/main">
              <a:rPr dirty="0" sz="26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أن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يغلق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المظاهرة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أعطيت.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61925" marR="144145" indent="-149860">
              <a:lnSpc>
                <a:spcPct val="150000"/>
              </a:lnSpc>
              <a:buFont typeface="Calibri"/>
              <a:buChar char="•"/>
              <a:tabLst>
                <a:tab pos="252095" algn="l"/>
                <a:tab pos="6252845" algn="l"/>
                <a:tab pos="650811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توضيح،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معدات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r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e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tu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r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nd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e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mon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s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t 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r 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a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t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i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on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n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ee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d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s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e 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x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act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l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ym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a 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t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c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h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t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h 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a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t المستخدمة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من قبل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مربي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من المتوقع أن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استعمل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من قبل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عميل.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103987"/>
            <a:ext cx="8197215" cy="5970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15494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يقلل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قلق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بداية</a:t>
            </a:r>
            <a:r xmlns:a="http://schemas.openxmlformats.org/drawingml/2006/main">
              <a:rPr dirty="0" sz="26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أدائه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يمكن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أن يكون هذا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مُتَفَوِّق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التالي: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610235" marR="5080" indent="-224790">
              <a:lnSpc>
                <a:spcPct val="150000"/>
              </a:lnSpc>
              <a:tabLst>
                <a:tab pos="63563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-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مربي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هدايا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نفسها/نفسها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مدرب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وليس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مقيم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لذلك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كن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اكثر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مريح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محاولة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مهارة.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610235" marR="989965" indent="-299085">
              <a:lnSpc>
                <a:spcPts val="4680"/>
              </a:lnSpc>
              <a:spcBef>
                <a:spcPts val="415"/>
              </a:spcBef>
              <a:buFont typeface="Calibri"/>
              <a:buChar char="-"/>
              <a:tabLst>
                <a:tab pos="635635" algn="l"/>
                <a:tab pos="636905" algn="l"/>
                <a:tab pos="159893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التأكيد على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الحقيقة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هذا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أن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الأولي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كن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ممتازا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84200" marR="390525" indent="-273685">
              <a:lnSpc>
                <a:spcPts val="4680"/>
              </a:lnSpc>
              <a:buChar char="-"/>
              <a:tabLst>
                <a:tab pos="561340" algn="l"/>
                <a:tab pos="56197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يتلَاعب ب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معدات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هو / هي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يستخدمه.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865606"/>
            <a:ext cx="7623809" cy="4782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32740" marR="5080" indent="-32004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32105" algn="l"/>
                <a:tab pos="332740" algn="l"/>
              </a:tabLst>
              <a:bidi/>
            </a:pPr>
            <a:r xmlns:a="http://schemas.openxmlformats.org/drawingml/2006/main">
              <a:rPr dirty="0" sz="2600" spc="-5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هو العطاء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مظاهرة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العودة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يجب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ان يبقى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صامتة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يستثني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عرض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يدل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لفترة وجيزة</a:t>
            </a:r>
            <a:r xmlns:a="http://schemas.openxmlformats.org/drawingml/2006/main">
              <a:rPr dirty="0" sz="26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الرد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أسئلة.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332740" marR="56515" indent="-96520">
              <a:lnSpc>
                <a:spcPct val="150100"/>
              </a:lnSpc>
              <a:bidi/>
            </a:pPr>
            <a:r xmlns:a="http://schemas.openxmlformats.org/drawingml/2006/main">
              <a:rPr dirty="0" sz="2600" spc="-15" b="1">
                <a:latin typeface="Calibri"/>
                <a:cs typeface="Calibri"/>
              </a:rPr>
              <a:t>محادثة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عادية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سؤال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ينبغي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للأسئلة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تم تجنبه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خدمة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يقاطع</a:t>
            </a:r>
            <a:r xmlns:a="http://schemas.openxmlformats.org/drawingml/2006/main">
              <a:rPr dirty="0" sz="26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معتقد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العمليات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يتدخل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جهود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الأداء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إجراء </a:t>
            </a:r>
            <a:r xmlns:a="http://schemas.openxmlformats.org/drawingml/2006/main">
              <a:rPr dirty="0" sz="1800" spc="-15">
                <a:latin typeface="Calibri"/>
                <a:cs typeface="Calibri"/>
              </a:rPr>
              <a:t>.</a:t>
            </a:r>
            <a:endParaRPr xmlns:a="http://schemas.openxmlformats.org/drawingml/2006/main"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93851" y="886943"/>
            <a:ext cx="8018145" cy="480631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xmlns:a="http://schemas.openxmlformats.org/drawingml/2006/main" marL="182880" marR="83820" indent="-170815">
              <a:lnSpc>
                <a:spcPct val="151600"/>
              </a:lnSpc>
              <a:spcBef>
                <a:spcPts val="145"/>
              </a:spcBef>
              <a:buSzPct val="107692"/>
              <a:buFont typeface="Arial MT"/>
              <a:buChar char="•"/>
              <a:tabLst>
                <a:tab pos="26416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كسر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خطوات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صغيرة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الزيادات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فرصة</a:t>
            </a:r>
            <a:r xmlns:a="http://schemas.openxmlformats.org/drawingml/2006/main">
              <a:rPr dirty="0" sz="26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يتقن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تسلسل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محاولة</a:t>
            </a:r>
            <a:r xmlns:a="http://schemas.openxmlformats.org/drawingml/2006/main">
              <a:rPr dirty="0" sz="26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التالي.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241300" marR="5080" indent="-228600">
              <a:lnSpc>
                <a:spcPct val="150100"/>
              </a:lnSpc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مدح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على امتداد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طريق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تنفيذ الإرادة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بشكل صحيح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تعزز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إعطاء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ثقة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 البداية، في بادئ الأمر، أولآ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إنجاز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بنجاح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مهمة.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65252" y="1191305"/>
            <a:ext cx="8262620" cy="306197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xmlns:a="http://schemas.openxmlformats.org/drawingml/2006/main" marL="182880" marR="5080" indent="-170815">
              <a:lnSpc>
                <a:spcPct val="151600"/>
              </a:lnSpc>
              <a:spcBef>
                <a:spcPts val="150"/>
              </a:spcBef>
              <a:buSzPct val="107692"/>
              <a:buFont typeface="Arial MT"/>
              <a:buChar char="•"/>
              <a:tabLst>
                <a:tab pos="26416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تحت المراقبة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حتى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مختص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كافٍ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تنفيذ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الخطوات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بدقة.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ثم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للمستقلين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يزيد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سرعة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الكفاءة.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240665" marR="251460" indent="-228600">
              <a:lnSpc>
                <a:spcPts val="4940"/>
              </a:lnSpc>
              <a:spcBef>
                <a:spcPts val="10"/>
              </a:spcBef>
              <a:buFont typeface="Arial MT"/>
              <a:buChar char="•"/>
              <a:tabLst>
                <a:tab pos="315595" algn="l"/>
                <a:tab pos="31623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مخاطرة عالية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تمارس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أولاً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نموذج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السريرية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الفعلية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طلب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69821"/>
            <a:ext cx="7793990" cy="4133850"/>
          </a:xfrm>
          <a:prstGeom prst="rect">
            <a:avLst/>
          </a:prstGeom>
        </p:spPr>
        <p:txBody>
          <a:bodyPr wrap="square" lIns="0" tIns="1054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83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الانتهاء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73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تعريفات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ناقش 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79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طُرق.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93370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مبدع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التقنيات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فعالية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لفظي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العروض التقديمية.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7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عام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مبادئ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معلمون.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1104" y="611123"/>
            <a:ext cx="6565900" cy="927100"/>
            <a:chOff x="451104" y="611123"/>
            <a:chExt cx="6565900" cy="927100"/>
          </a:xfrm>
        </p:grpSpPr>
        <p:sp>
          <p:nvSpPr>
            <p:cNvPr id="4" name="object 4"/>
            <p:cNvSpPr/>
            <p:nvPr/>
          </p:nvSpPr>
          <p:spPr>
            <a:xfrm>
              <a:off x="457200" y="617219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57200" y="617219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80745" y="792607"/>
            <a:ext cx="33350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تعلُّم</a:t>
            </a:r>
            <a:r xmlns:a="http://schemas.openxmlformats.org/drawingml/2006/main">
              <a:rPr dirty="0" sz="3200" spc="-110"/>
              <a:t> </a:t>
            </a:r>
            <a:r xmlns:a="http://schemas.openxmlformats.org/drawingml/2006/main">
              <a:rPr dirty="0" sz="3200" spc="-5"/>
              <a:t>أهداف</a:t>
            </a:r>
            <a:endParaRPr xmlns:a="http://schemas.openxmlformats.org/drawingml/2006/main" sz="3200"/>
          </a:p>
        </p:txBody>
      </p:sp>
      <p:sp>
        <p:nvSpPr>
          <p:cNvPr id="7" name="object 7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1730755"/>
            <a:ext cx="7722870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just" marL="127000" marR="5080" indent="-114300">
              <a:lnSpc>
                <a:spcPct val="150000"/>
              </a:lnSpc>
              <a:spcBef>
                <a:spcPts val="100"/>
              </a:spcBef>
              <a:buSzPct val="62500"/>
              <a:buFont typeface="Arial MT"/>
              <a:buChar char="•"/>
              <a:tabLst>
                <a:tab pos="17018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المهم 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التخطيط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لمظاهرة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العودة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إغلاق الجلسات</a:t>
            </a:r>
            <a:r xmlns:a="http://schemas.openxmlformats.org/drawingml/2006/main">
              <a:rPr dirty="0" sz="24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يكفي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معا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أن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العميل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لا يفقد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الاستفادة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400" spc="-5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400" spc="5" b="1">
                <a:latin typeface="Calibri"/>
                <a:cs typeface="Calibri"/>
              </a:rPr>
              <a:t> جلسة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تدريبية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.</a:t>
            </a:r>
            <a:endParaRPr xmlns:a="http://schemas.openxmlformats.org/drawingml/2006/main"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12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5693" y="736803"/>
            <a:ext cx="53587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3.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5"/>
              <a:t>أجهزة الكمبيوتر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5"/>
              <a:t>و/أو </a:t>
            </a:r>
            <a:r xmlns:a="http://schemas.openxmlformats.org/drawingml/2006/main">
              <a:rPr dirty="0" spc="-5"/>
              <a:t>مقاطع الفيديو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040" y="1485798"/>
            <a:ext cx="8041640" cy="386715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265430" indent="-253365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التوفر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التقنيات.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أعلى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و/أو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حالياً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حاسوب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مطلوب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أجهزة الكمبيوتر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أُسرَة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فائدة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2897" y="404621"/>
            <a:ext cx="56413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طرق </a:t>
            </a:r>
            <a:r xmlns:a="http://schemas.openxmlformats.org/drawingml/2006/main">
              <a:rPr dirty="0" spc="-40"/>
              <a:t>التدريس </a:t>
            </a:r>
            <a:r xmlns:a="http://schemas.openxmlformats.org/drawingml/2006/main">
              <a:rPr dirty="0" spc="-25"/>
              <a:t>التقليدية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391869"/>
            <a:ext cx="7582534" cy="32531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5" b="1">
                <a:latin typeface="Calibri"/>
                <a:cs typeface="Calibri"/>
              </a:rPr>
              <a:t>1-</a:t>
            </a:r>
            <a:r xmlns:a="http://schemas.openxmlformats.org/drawingml/2006/main">
              <a:rPr dirty="0" sz="3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5" b="1">
                <a:latin typeface="Calibri"/>
                <a:cs typeface="Calibri"/>
              </a:rPr>
              <a:t>محاضرة:</a:t>
            </a:r>
            <a:endParaRPr xmlns:a="http://schemas.openxmlformats.org/drawingml/2006/main" sz="3600">
              <a:latin typeface="Calibri"/>
              <a:cs typeface="Calibri"/>
            </a:endParaRPr>
          </a:p>
          <a:p>
            <a:pPr xmlns:a="http://schemas.openxmlformats.org/drawingml/2006/main" marL="184785" marR="5080" indent="-10795">
              <a:lnSpc>
                <a:spcPct val="150000"/>
              </a:lnSpc>
              <a:spcBef>
                <a:spcPts val="93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 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مُعرف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للغاية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مدرس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شفهيا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ينقل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المعلومات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مباشرة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مجموعات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7855" y="501776"/>
            <a:ext cx="6369050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2448560" marR="5080" indent="-243649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 spc="-20"/>
              <a:t>مزايا</a:t>
            </a:r>
            <a:r xmlns:a="http://schemas.openxmlformats.org/drawingml/2006/main">
              <a:rPr dirty="0" sz="3200" spc="-50"/>
              <a:t> </a:t>
            </a:r>
            <a:r xmlns:a="http://schemas.openxmlformats.org/drawingml/2006/main">
              <a:rPr dirty="0" sz="3200"/>
              <a:t>من </a:t>
            </a:r>
            <a:r xmlns:a="http://schemas.openxmlformats.org/drawingml/2006/main">
              <a:rPr dirty="0" sz="3200" spc="-5"/>
              <a:t>المحاضرة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/>
              <a:t>ك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 spc="-5"/>
              <a:t>طريقة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710"/>
              <a:t> </a:t>
            </a:r>
            <a:r xmlns:a="http://schemas.openxmlformats.org/drawingml/2006/main">
              <a:rPr dirty="0" sz="3200" spc="-40"/>
              <a:t>تعليم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464312" y="1508277"/>
            <a:ext cx="7567295" cy="44646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254635" marR="110489" indent="-203200">
              <a:lnSpc>
                <a:spcPct val="113799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2100">
                <a:latin typeface="Calibri"/>
                <a:cs typeface="Calibri"/>
              </a:rPr>
              <a:t>-</a:t>
            </a:r>
            <a:r xmlns:a="http://schemas.openxmlformats.org/drawingml/2006/main">
              <a:rPr dirty="0" sz="2100" spc="-5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 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المستويات الدنيا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المجال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المعرفي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عرف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معرفة.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مفيد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يوضح</a:t>
            </a:r>
            <a:r xmlns:a="http://schemas.openxmlformats.org/drawingml/2006/main">
              <a:rPr dirty="0" sz="280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أنماط،</a:t>
            </a:r>
            <a:r xmlns:a="http://schemas.openxmlformats.org/drawingml/2006/main">
              <a:rPr dirty="0" sz="2800" spc="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تسليط الضوء</a:t>
            </a:r>
            <a:r xmlns:a="http://schemas.openxmlformats.org/drawingml/2006/main">
              <a:rPr dirty="0" sz="2800" spc="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رئيسي</a:t>
            </a:r>
            <a:r xmlns:a="http://schemas.openxmlformats.org/drawingml/2006/main">
              <a:rPr dirty="0" sz="280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أفكار,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حاضر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فريد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طرق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المعاينة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16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مفيد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تأسيسي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خلفية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5080">
              <a:lnSpc>
                <a:spcPct val="15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أساس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تالي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لخص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حاضِر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بحث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الموجودات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متاح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 مكان آخر.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7855" y="501776"/>
            <a:ext cx="6369050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2448560" marR="5080" indent="-243649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 spc="-20"/>
              <a:t>مزايا</a:t>
            </a:r>
            <a:r xmlns:a="http://schemas.openxmlformats.org/drawingml/2006/main">
              <a:rPr dirty="0" sz="3200" spc="-50"/>
              <a:t> </a:t>
            </a:r>
            <a:r xmlns:a="http://schemas.openxmlformats.org/drawingml/2006/main">
              <a:rPr dirty="0" sz="3200"/>
              <a:t>من </a:t>
            </a:r>
            <a:r xmlns:a="http://schemas.openxmlformats.org/drawingml/2006/main">
              <a:rPr dirty="0" sz="3200" spc="-5"/>
              <a:t>المحاضرة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/>
              <a:t>ك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 spc="-5"/>
              <a:t>طريقة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710"/>
              <a:t> </a:t>
            </a:r>
            <a:r xmlns:a="http://schemas.openxmlformats.org/drawingml/2006/main">
              <a:rPr dirty="0" sz="3200" spc="-40"/>
              <a:t>تعليم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612140" y="1545341"/>
            <a:ext cx="7978140" cy="45065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41300" marR="5080" indent="-22860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فعال،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فعاله من حيث التكلفه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مدرس-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طالب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نسبة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اتصال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ساعات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فصل،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مدرس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مادة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الاحتياجات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قدم).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41300" marR="180340" indent="-22860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يحصل على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كبير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كميات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عير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كبير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نفس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نسبياً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معقول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5473" y="720928"/>
            <a:ext cx="435546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عناصر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/>
              <a:t>أ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5"/>
              <a:t>محاضرة: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525269"/>
            <a:ext cx="8044180" cy="28816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محاضرة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بداية،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وسط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نهاية.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216535" indent="-204470">
              <a:lnSpc>
                <a:spcPct val="100000"/>
              </a:lnSpc>
              <a:buFont typeface="Arial MT"/>
              <a:buChar char="•"/>
              <a:tabLst>
                <a:tab pos="217170" algn="l"/>
              </a:tabLst>
              <a:bidi/>
            </a:pPr>
            <a:r xmlns:a="http://schemas.openxmlformats.org/drawingml/2006/main">
              <a:rPr dirty="0" sz="2800" spc="5" b="1">
                <a:latin typeface="Calibri"/>
                <a:cs typeface="Calibri"/>
              </a:rPr>
              <a:t>بداية/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مقدمة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08330" indent="-273685">
              <a:lnSpc>
                <a:spcPct val="100000"/>
              </a:lnSpc>
              <a:spcBef>
                <a:spcPts val="455"/>
              </a:spcBef>
              <a:buChar char="-"/>
              <a:tabLst>
                <a:tab pos="608330" algn="l"/>
                <a:tab pos="6089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مقدمة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60400" marR="353060" indent="-325120">
              <a:lnSpc>
                <a:spcPct val="113900"/>
              </a:lnSpc>
              <a:spcBef>
                <a:spcPts val="5"/>
              </a:spcBef>
              <a:buChar char="-"/>
              <a:tabLst>
                <a:tab pos="608330" algn="l"/>
                <a:tab pos="608965" algn="l"/>
                <a:tab pos="641540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بسأل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أسئلة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p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r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e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vi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o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us session.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042" y="656336"/>
            <a:ext cx="55956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10"/>
              <a:t>عناصر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5"/>
              <a:t> </a:t>
            </a:r>
            <a:r xmlns:a="http://schemas.openxmlformats.org/drawingml/2006/main">
              <a:rPr dirty="0" sz="3200"/>
              <a:t>محاضرة</a:t>
            </a:r>
            <a:r xmlns:a="http://schemas.openxmlformats.org/drawingml/2006/main">
              <a:rPr dirty="0" sz="3200" spc="-10"/>
              <a:t>​</a:t>
            </a:r>
            <a:r xmlns:a="http://schemas.openxmlformats.org/drawingml/2006/main">
              <a:rPr dirty="0" sz="3200"/>
              <a:t> </a:t>
            </a:r>
            <a:r xmlns:a="http://schemas.openxmlformats.org/drawingml/2006/main">
              <a:rPr dirty="0" sz="3200" spc="-10"/>
              <a:t>(تابع):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432077"/>
            <a:ext cx="7884159" cy="399161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6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وسط/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جسم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ct val="90000"/>
              </a:lnSpc>
              <a:spcBef>
                <a:spcPts val="805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وجوه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المفاهيم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مغطاة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دقيق،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منطقي,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متماسك،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مثير للاهتمام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طريقة.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319405" indent="-34290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أمثلة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 ان 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طَوَال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لتعزيز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بارز، ملحوظ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(رئيسي)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نقاط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يتمنى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يصنع.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415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أنشطة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حاضِر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حصة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935990" indent="-34290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التقنيات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(يواجه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جدول،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ورقة عمل،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ألعاب،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92809"/>
            <a:ext cx="55956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10"/>
              <a:t>عناصر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5"/>
              <a:t> </a:t>
            </a:r>
            <a:r xmlns:a="http://schemas.openxmlformats.org/drawingml/2006/main">
              <a:rPr dirty="0" sz="3200"/>
              <a:t>محاضرة</a:t>
            </a:r>
            <a:r xmlns:a="http://schemas.openxmlformats.org/drawingml/2006/main">
              <a:rPr dirty="0" sz="3200" spc="-10"/>
              <a:t>​</a:t>
            </a:r>
            <a:r xmlns:a="http://schemas.openxmlformats.org/drawingml/2006/main">
              <a:rPr dirty="0" sz="3200"/>
              <a:t> </a:t>
            </a:r>
            <a:r xmlns:a="http://schemas.openxmlformats.org/drawingml/2006/main">
              <a:rPr dirty="0" sz="3200" spc="-10"/>
              <a:t>(تابع):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707542" y="1793189"/>
            <a:ext cx="7583805" cy="28822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5" b="1">
                <a:latin typeface="Calibri"/>
                <a:cs typeface="Calibri"/>
              </a:rPr>
              <a:t>النهاية/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خاتمة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lvl="1" marL="608330" indent="-273685">
              <a:lnSpc>
                <a:spcPct val="100000"/>
              </a:lnSpc>
              <a:spcBef>
                <a:spcPts val="5"/>
              </a:spcBef>
              <a:buChar char="-"/>
              <a:tabLst>
                <a:tab pos="608330" algn="l"/>
                <a:tab pos="60896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ملخص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ذلك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أيام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مادة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08330" indent="-273685">
              <a:lnSpc>
                <a:spcPct val="100000"/>
              </a:lnSpc>
              <a:spcBef>
                <a:spcPts val="455"/>
              </a:spcBef>
              <a:buChar char="-"/>
              <a:tabLst>
                <a:tab pos="608330" algn="l"/>
                <a:tab pos="6089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وقت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08330" indent="-273685">
              <a:lnSpc>
                <a:spcPct val="100000"/>
              </a:lnSpc>
              <a:spcBef>
                <a:spcPts val="470"/>
              </a:spcBef>
              <a:buChar char="-"/>
              <a:tabLst>
                <a:tab pos="608330" algn="l"/>
                <a:tab pos="60896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 في المنزل.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08330" indent="-273685">
              <a:lnSpc>
                <a:spcPct val="100000"/>
              </a:lnSpc>
              <a:spcBef>
                <a:spcPts val="465"/>
              </a:spcBef>
              <a:buChar char="-"/>
              <a:tabLst>
                <a:tab pos="608330" algn="l"/>
                <a:tab pos="60896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تذكير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الجلسة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يقابل.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20421"/>
            <a:ext cx="3780154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2-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0"/>
              <a:t>مجموعة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مناقشة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7993"/>
            <a:ext cx="7917180" cy="42144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xmlns:a="http://schemas.openxmlformats.org/drawingml/2006/main" algn="just" marL="184785" marR="57912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إنها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للتدريس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يحصل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بها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المتعلمون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معًا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لتبادل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المعلومات والمشاعر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آراء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مدرس.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243965" indent="-172720">
              <a:lnSpc>
                <a:spcPts val="3030"/>
              </a:lnSpc>
              <a:spcBef>
                <a:spcPts val="84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النشاط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يتمحور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حول المتعلم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والموضوع-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تركزت.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88290" indent="-172720">
              <a:lnSpc>
                <a:spcPct val="90000"/>
              </a:lnSpc>
              <a:spcBef>
                <a:spcPts val="745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مقاس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يتغير،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عدد قليل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3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بقدر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15-20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المتعلمين.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عاطفية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ذهني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المجالات.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316" y="282320"/>
            <a:ext cx="662622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1800225" marR="5080" indent="-1788160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 spc="-5"/>
              <a:t>عناصر </a:t>
            </a:r>
            <a:r xmlns:a="http://schemas.openxmlformats.org/drawingml/2006/main">
              <a:rPr dirty="0" sz="3200" spc="-10"/>
              <a:t>مهمة </a:t>
            </a:r>
            <a:r xmlns:a="http://schemas.openxmlformats.org/drawingml/2006/main">
              <a:rPr dirty="0" sz="3200" spc="-20"/>
              <a:t>يجب </a:t>
            </a:r>
            <a:r xmlns:a="http://schemas.openxmlformats.org/drawingml/2006/main">
              <a:rPr dirty="0" sz="3200" spc="-10"/>
              <a:t>التركيز </a:t>
            </a:r>
            <a:r xmlns:a="http://schemas.openxmlformats.org/drawingml/2006/main">
              <a:rPr dirty="0" sz="3200"/>
              <a:t>عليها </a:t>
            </a:r>
            <a:r xmlns:a="http://schemas.openxmlformats.org/drawingml/2006/main">
              <a:rPr dirty="0" sz="3200" spc="-5"/>
              <a:t>أثناء</a:t>
            </a:r>
            <a:r xmlns:a="http://schemas.openxmlformats.org/drawingml/2006/main">
              <a:rPr dirty="0" sz="3200" spc="-710"/>
              <a:t> </a:t>
            </a:r>
            <a:r xmlns:a="http://schemas.openxmlformats.org/drawingml/2006/main">
              <a:rPr dirty="0" sz="3200" spc="-10"/>
              <a:t>مجموعة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5"/>
              <a:t>مناقشة: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734317"/>
            <a:ext cx="8136255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كاسحات الجليد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مبكر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جلسات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يحصل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آخر.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8419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يٌرسّخ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نمط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(أعراف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التوقعات)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التقدم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حصة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يقلل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قلق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التالي.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03504" y="1746504"/>
            <a:ext cx="2146300" cy="698500"/>
            <a:chOff x="603504" y="1746504"/>
            <a:chExt cx="2146300" cy="698500"/>
          </a:xfrm>
        </p:grpSpPr>
        <p:sp>
          <p:nvSpPr>
            <p:cNvPr id="3" name="object 3"/>
            <p:cNvSpPr/>
            <p:nvPr/>
          </p:nvSpPr>
          <p:spPr>
            <a:xfrm>
              <a:off x="609600" y="1752600"/>
              <a:ext cx="2133600" cy="685800"/>
            </a:xfrm>
            <a:custGeom>
              <a:avLst/>
              <a:gdLst/>
              <a:ahLst/>
              <a:cxnLst/>
              <a:rect l="l" t="t" r="r" b="b"/>
              <a:pathLst>
                <a:path w="2133600" h="685800">
                  <a:moveTo>
                    <a:pt x="2019300" y="0"/>
                  </a:moveTo>
                  <a:lnTo>
                    <a:pt x="114300" y="0"/>
                  </a:lnTo>
                  <a:lnTo>
                    <a:pt x="69812" y="8983"/>
                  </a:lnTo>
                  <a:lnTo>
                    <a:pt x="33480" y="33480"/>
                  </a:lnTo>
                  <a:lnTo>
                    <a:pt x="8983" y="69812"/>
                  </a:lnTo>
                  <a:lnTo>
                    <a:pt x="0" y="114300"/>
                  </a:lnTo>
                  <a:lnTo>
                    <a:pt x="0" y="571500"/>
                  </a:lnTo>
                  <a:lnTo>
                    <a:pt x="8983" y="615987"/>
                  </a:lnTo>
                  <a:lnTo>
                    <a:pt x="33480" y="652319"/>
                  </a:lnTo>
                  <a:lnTo>
                    <a:pt x="69812" y="676816"/>
                  </a:lnTo>
                  <a:lnTo>
                    <a:pt x="114300" y="685800"/>
                  </a:lnTo>
                  <a:lnTo>
                    <a:pt x="2019300" y="685800"/>
                  </a:lnTo>
                  <a:lnTo>
                    <a:pt x="2063787" y="676816"/>
                  </a:lnTo>
                  <a:lnTo>
                    <a:pt x="2100119" y="652319"/>
                  </a:lnTo>
                  <a:lnTo>
                    <a:pt x="2124616" y="615987"/>
                  </a:lnTo>
                  <a:lnTo>
                    <a:pt x="2133600" y="571500"/>
                  </a:lnTo>
                  <a:lnTo>
                    <a:pt x="2133600" y="114300"/>
                  </a:lnTo>
                  <a:lnTo>
                    <a:pt x="2124616" y="69812"/>
                  </a:lnTo>
                  <a:lnTo>
                    <a:pt x="2100119" y="33480"/>
                  </a:lnTo>
                  <a:lnTo>
                    <a:pt x="2063787" y="8983"/>
                  </a:lnTo>
                  <a:lnTo>
                    <a:pt x="20193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609600" y="1752600"/>
              <a:ext cx="2133600" cy="685800"/>
            </a:xfrm>
            <a:custGeom>
              <a:avLst/>
              <a:gdLst/>
              <a:ahLst/>
              <a:cxnLst/>
              <a:rect l="l" t="t" r="r" b="b"/>
              <a:pathLst>
                <a:path w="2133600" h="685800">
                  <a:moveTo>
                    <a:pt x="0" y="114300"/>
                  </a:moveTo>
                  <a:lnTo>
                    <a:pt x="8983" y="69812"/>
                  </a:lnTo>
                  <a:lnTo>
                    <a:pt x="33480" y="33480"/>
                  </a:lnTo>
                  <a:lnTo>
                    <a:pt x="69812" y="8983"/>
                  </a:lnTo>
                  <a:lnTo>
                    <a:pt x="114300" y="0"/>
                  </a:lnTo>
                  <a:lnTo>
                    <a:pt x="2019300" y="0"/>
                  </a:lnTo>
                  <a:lnTo>
                    <a:pt x="2063787" y="8983"/>
                  </a:lnTo>
                  <a:lnTo>
                    <a:pt x="2100119" y="33480"/>
                  </a:lnTo>
                  <a:lnTo>
                    <a:pt x="2124616" y="69812"/>
                  </a:lnTo>
                  <a:lnTo>
                    <a:pt x="2133600" y="114300"/>
                  </a:lnTo>
                  <a:lnTo>
                    <a:pt x="2133600" y="571500"/>
                  </a:lnTo>
                  <a:lnTo>
                    <a:pt x="2124616" y="615987"/>
                  </a:lnTo>
                  <a:lnTo>
                    <a:pt x="2100119" y="652319"/>
                  </a:lnTo>
                  <a:lnTo>
                    <a:pt x="2063787" y="676816"/>
                  </a:lnTo>
                  <a:lnTo>
                    <a:pt x="2019300" y="685800"/>
                  </a:lnTo>
                  <a:lnTo>
                    <a:pt x="114300" y="685800"/>
                  </a:lnTo>
                  <a:lnTo>
                    <a:pt x="69812" y="676816"/>
                  </a:lnTo>
                  <a:lnTo>
                    <a:pt x="33480" y="652319"/>
                  </a:lnTo>
                  <a:lnTo>
                    <a:pt x="8983" y="615987"/>
                  </a:lnTo>
                  <a:lnTo>
                    <a:pt x="0" y="571500"/>
                  </a:lnTo>
                  <a:lnTo>
                    <a:pt x="0" y="1143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1289303" y="512063"/>
            <a:ext cx="6565900" cy="927100"/>
            <a:chOff x="1289303" y="512063"/>
            <a:chExt cx="6565900" cy="927100"/>
          </a:xfrm>
        </p:grpSpPr>
        <p:sp>
          <p:nvSpPr>
            <p:cNvPr id="6" name="object 6"/>
            <p:cNvSpPr/>
            <p:nvPr/>
          </p:nvSpPr>
          <p:spPr>
            <a:xfrm>
              <a:off x="1295399" y="518159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17" y="7766"/>
                  </a:lnTo>
                  <a:lnTo>
                    <a:pt x="62380" y="29394"/>
                  </a:lnTo>
                  <a:lnTo>
                    <a:pt x="29394" y="62380"/>
                  </a:lnTo>
                  <a:lnTo>
                    <a:pt x="7766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6" y="810182"/>
                  </a:lnTo>
                  <a:lnTo>
                    <a:pt x="29394" y="852019"/>
                  </a:lnTo>
                  <a:lnTo>
                    <a:pt x="62380" y="885005"/>
                  </a:lnTo>
                  <a:lnTo>
                    <a:pt x="104217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295399" y="518159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6" y="104217"/>
                  </a:lnTo>
                  <a:lnTo>
                    <a:pt x="29394" y="62380"/>
                  </a:lnTo>
                  <a:lnTo>
                    <a:pt x="62380" y="29394"/>
                  </a:lnTo>
                  <a:lnTo>
                    <a:pt x="104217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17" y="906633"/>
                  </a:lnTo>
                  <a:lnTo>
                    <a:pt x="62380" y="885005"/>
                  </a:lnTo>
                  <a:lnTo>
                    <a:pt x="29394" y="852019"/>
                  </a:lnTo>
                  <a:lnTo>
                    <a:pt x="7766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635755" y="692657"/>
            <a:ext cx="18707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تعريفات</a:t>
            </a:r>
            <a:endParaRPr xmlns:a="http://schemas.openxmlformats.org/drawingml/2006/main" sz="3200"/>
          </a:p>
        </p:txBody>
      </p:sp>
      <p:grpSp>
        <p:nvGrpSpPr>
          <p:cNvPr id="9" name="object 9"/>
          <p:cNvGrpSpPr/>
          <p:nvPr/>
        </p:nvGrpSpPr>
        <p:grpSpPr>
          <a:xfrm>
            <a:off x="603504" y="3628644"/>
            <a:ext cx="6794500" cy="698500"/>
            <a:chOff x="603504" y="3628644"/>
            <a:chExt cx="6794500" cy="698500"/>
          </a:xfrm>
        </p:grpSpPr>
        <p:sp>
          <p:nvSpPr>
            <p:cNvPr id="10" name="object 10"/>
            <p:cNvSpPr/>
            <p:nvPr/>
          </p:nvSpPr>
          <p:spPr>
            <a:xfrm>
              <a:off x="609600" y="3634740"/>
              <a:ext cx="6781800" cy="685800"/>
            </a:xfrm>
            <a:custGeom>
              <a:avLst/>
              <a:gdLst/>
              <a:ahLst/>
              <a:cxnLst/>
              <a:rect l="l" t="t" r="r" b="b"/>
              <a:pathLst>
                <a:path w="6781800" h="685800">
                  <a:moveTo>
                    <a:pt x="6667500" y="0"/>
                  </a:moveTo>
                  <a:lnTo>
                    <a:pt x="114300" y="0"/>
                  </a:lnTo>
                  <a:lnTo>
                    <a:pt x="69806" y="8983"/>
                  </a:lnTo>
                  <a:lnTo>
                    <a:pt x="33475" y="33480"/>
                  </a:lnTo>
                  <a:lnTo>
                    <a:pt x="8981" y="69812"/>
                  </a:lnTo>
                  <a:lnTo>
                    <a:pt x="0" y="114300"/>
                  </a:lnTo>
                  <a:lnTo>
                    <a:pt x="0" y="571500"/>
                  </a:lnTo>
                  <a:lnTo>
                    <a:pt x="8981" y="615987"/>
                  </a:lnTo>
                  <a:lnTo>
                    <a:pt x="33475" y="652319"/>
                  </a:lnTo>
                  <a:lnTo>
                    <a:pt x="69806" y="676816"/>
                  </a:lnTo>
                  <a:lnTo>
                    <a:pt x="114300" y="685800"/>
                  </a:lnTo>
                  <a:lnTo>
                    <a:pt x="6667500" y="685800"/>
                  </a:lnTo>
                  <a:lnTo>
                    <a:pt x="6711987" y="676816"/>
                  </a:lnTo>
                  <a:lnTo>
                    <a:pt x="6748319" y="652319"/>
                  </a:lnTo>
                  <a:lnTo>
                    <a:pt x="6772816" y="615987"/>
                  </a:lnTo>
                  <a:lnTo>
                    <a:pt x="6781800" y="571500"/>
                  </a:lnTo>
                  <a:lnTo>
                    <a:pt x="6781800" y="114300"/>
                  </a:lnTo>
                  <a:lnTo>
                    <a:pt x="6772816" y="69812"/>
                  </a:lnTo>
                  <a:lnTo>
                    <a:pt x="6748319" y="33480"/>
                  </a:lnTo>
                  <a:lnTo>
                    <a:pt x="6711987" y="8983"/>
                  </a:lnTo>
                  <a:lnTo>
                    <a:pt x="66675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09600" y="3634740"/>
              <a:ext cx="6781800" cy="685800"/>
            </a:xfrm>
            <a:custGeom>
              <a:avLst/>
              <a:gdLst/>
              <a:ahLst/>
              <a:cxnLst/>
              <a:rect l="l" t="t" r="r" b="b"/>
              <a:pathLst>
                <a:path w="6781800" h="685800">
                  <a:moveTo>
                    <a:pt x="0" y="114300"/>
                  </a:moveTo>
                  <a:lnTo>
                    <a:pt x="8981" y="69812"/>
                  </a:lnTo>
                  <a:lnTo>
                    <a:pt x="33475" y="33480"/>
                  </a:lnTo>
                  <a:lnTo>
                    <a:pt x="69806" y="8983"/>
                  </a:lnTo>
                  <a:lnTo>
                    <a:pt x="114300" y="0"/>
                  </a:lnTo>
                  <a:lnTo>
                    <a:pt x="6667500" y="0"/>
                  </a:lnTo>
                  <a:lnTo>
                    <a:pt x="6711987" y="8983"/>
                  </a:lnTo>
                  <a:lnTo>
                    <a:pt x="6748319" y="33480"/>
                  </a:lnTo>
                  <a:lnTo>
                    <a:pt x="6772816" y="69812"/>
                  </a:lnTo>
                  <a:lnTo>
                    <a:pt x="6781800" y="114300"/>
                  </a:lnTo>
                  <a:lnTo>
                    <a:pt x="6781800" y="571500"/>
                  </a:lnTo>
                  <a:lnTo>
                    <a:pt x="6772816" y="615987"/>
                  </a:lnTo>
                  <a:lnTo>
                    <a:pt x="6748319" y="652319"/>
                  </a:lnTo>
                  <a:lnTo>
                    <a:pt x="6711987" y="676816"/>
                  </a:lnTo>
                  <a:lnTo>
                    <a:pt x="6667500" y="685800"/>
                  </a:lnTo>
                  <a:lnTo>
                    <a:pt x="114300" y="685800"/>
                  </a:lnTo>
                  <a:lnTo>
                    <a:pt x="69806" y="676816"/>
                  </a:lnTo>
                  <a:lnTo>
                    <a:pt x="33475" y="652319"/>
                  </a:lnTo>
                  <a:lnTo>
                    <a:pt x="8981" y="615987"/>
                  </a:lnTo>
                  <a:lnTo>
                    <a:pt x="0" y="571500"/>
                  </a:lnTo>
                  <a:lnTo>
                    <a:pt x="0" y="1143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08151" y="1659439"/>
            <a:ext cx="7941309" cy="3611879"/>
          </a:xfrm>
          <a:prstGeom prst="rect">
            <a:avLst/>
          </a:prstGeom>
        </p:spPr>
        <p:txBody>
          <a:bodyPr wrap="square" lIns="0" tIns="167005" rIns="0" bIns="0" rtlCol="0" vert="horz">
            <a:spAutoFit/>
          </a:bodyPr>
          <a:lstStyle/>
          <a:p>
            <a:pPr xmlns:a="http://schemas.openxmlformats.org/drawingml/2006/main" marL="26034">
              <a:lnSpc>
                <a:spcPct val="100000"/>
              </a:lnSpc>
              <a:spcBef>
                <a:spcPts val="1315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طُرق: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 marR="1162050">
              <a:lnSpc>
                <a:spcPct val="117900"/>
              </a:lnSpc>
              <a:spcBef>
                <a:spcPts val="459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طريق،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يقترب،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يتواصل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00">
              <a:latin typeface="Calibri"/>
              <a:cs typeface="Calibri"/>
            </a:endParaRPr>
          </a:p>
          <a:p>
            <a:pPr xmlns:a="http://schemas.openxmlformats.org/drawingml/2006/main" marL="26034">
              <a:lnSpc>
                <a:spcPct val="100000"/>
              </a:lnSpc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32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32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أدوات: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17900"/>
              </a:lnSpc>
              <a:spcBef>
                <a:spcPts val="434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أدوات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فِعلي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مركبات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خلالها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ويشارك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المتعلم.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316" y="282320"/>
            <a:ext cx="662622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1800225" marR="5080" indent="-1788160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 spc="-5"/>
              <a:t>عناصر </a:t>
            </a:r>
            <a:r xmlns:a="http://schemas.openxmlformats.org/drawingml/2006/main">
              <a:rPr dirty="0" sz="3200" spc="-10"/>
              <a:t>مهمة </a:t>
            </a:r>
            <a:r xmlns:a="http://schemas.openxmlformats.org/drawingml/2006/main">
              <a:rPr dirty="0" sz="3200" spc="-20"/>
              <a:t>يجب </a:t>
            </a:r>
            <a:r xmlns:a="http://schemas.openxmlformats.org/drawingml/2006/main">
              <a:rPr dirty="0" sz="3200" spc="-10"/>
              <a:t>التركيز </a:t>
            </a:r>
            <a:r xmlns:a="http://schemas.openxmlformats.org/drawingml/2006/main">
              <a:rPr dirty="0" sz="3200"/>
              <a:t>عليها </a:t>
            </a:r>
            <a:r xmlns:a="http://schemas.openxmlformats.org/drawingml/2006/main">
              <a:rPr dirty="0" sz="3200" spc="-5"/>
              <a:t>أثناء</a:t>
            </a:r>
            <a:r xmlns:a="http://schemas.openxmlformats.org/drawingml/2006/main">
              <a:rPr dirty="0" sz="3200" spc="-710"/>
              <a:t> </a:t>
            </a:r>
            <a:r xmlns:a="http://schemas.openxmlformats.org/drawingml/2006/main">
              <a:rPr dirty="0" sz="3200" spc="-10"/>
              <a:t>مجموعة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5"/>
              <a:t>مناقشة: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734317"/>
            <a:ext cx="8092440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تقديم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المعد مسبقا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سلوكية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بداية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حصة.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حذر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الالتزام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يمنع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تصبح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بلا هدف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تجول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أفكار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03301"/>
            <a:ext cx="7221220" cy="3308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2000"/>
              <a:t>ال</a:t>
            </a:r>
            <a:r xmlns:a="http://schemas.openxmlformats.org/drawingml/2006/main">
              <a:rPr dirty="0" sz="2000" spc="-10"/>
              <a:t> </a:t>
            </a:r>
            <a:r xmlns:a="http://schemas.openxmlformats.org/drawingml/2006/main">
              <a:rPr dirty="0" sz="2000" spc="-5"/>
              <a:t>مهم</a:t>
            </a:r>
            <a:r xmlns:a="http://schemas.openxmlformats.org/drawingml/2006/main">
              <a:rPr dirty="0" sz="2000" spc="-30"/>
              <a:t> </a:t>
            </a:r>
            <a:r xmlns:a="http://schemas.openxmlformats.org/drawingml/2006/main">
              <a:rPr dirty="0" sz="2000" spc="-5"/>
              <a:t>عناصر</a:t>
            </a:r>
            <a:r xmlns:a="http://schemas.openxmlformats.org/drawingml/2006/main">
              <a:rPr dirty="0" sz="2000"/>
              <a:t> </a:t>
            </a:r>
            <a:r xmlns:a="http://schemas.openxmlformats.org/drawingml/2006/main">
              <a:rPr dirty="0" sz="2000" spc="-15"/>
              <a:t>للتركيز</a:t>
            </a:r>
            <a:r xmlns:a="http://schemas.openxmlformats.org/drawingml/2006/main">
              <a:rPr dirty="0" sz="2000" spc="-5"/>
              <a:t>​</a:t>
            </a:r>
            <a:r xmlns:a="http://schemas.openxmlformats.org/drawingml/2006/main">
              <a:rPr dirty="0" sz="2000" spc="-30"/>
              <a:t> </a:t>
            </a:r>
            <a:r xmlns:a="http://schemas.openxmlformats.org/drawingml/2006/main">
              <a:rPr dirty="0" sz="2000"/>
              <a:t>على</a:t>
            </a:r>
            <a:r xmlns:a="http://schemas.openxmlformats.org/drawingml/2006/main">
              <a:rPr dirty="0" sz="2000" spc="-15"/>
              <a:t> </a:t>
            </a:r>
            <a:r xmlns:a="http://schemas.openxmlformats.org/drawingml/2006/main">
              <a:rPr dirty="0" sz="2000" spc="-5"/>
              <a:t>خلال </a:t>
            </a:r>
            <a:r xmlns:a="http://schemas.openxmlformats.org/drawingml/2006/main">
              <a:rPr dirty="0" sz="2000"/>
              <a:t>مناقشة </a:t>
            </a:r>
            <a:r xmlns:a="http://schemas.openxmlformats.org/drawingml/2006/main">
              <a:rPr dirty="0" sz="2000" spc="-10"/>
              <a:t>المجموعة</a:t>
            </a:r>
            <a:r xmlns:a="http://schemas.openxmlformats.org/drawingml/2006/main">
              <a:rPr dirty="0" sz="2000" spc="-30"/>
              <a:t> </a:t>
            </a:r>
            <a:r xmlns:a="http://schemas.openxmlformats.org/drawingml/2006/main">
              <a:rPr dirty="0" sz="2000" spc="-5"/>
              <a:t>(تابع)</a:t>
            </a:r>
            <a:endParaRPr xmlns:a="http://schemas.openxmlformats.org/drawingml/2006/main" sz="2000"/>
          </a:p>
        </p:txBody>
      </p:sp>
      <p:sp>
        <p:nvSpPr>
          <p:cNvPr id="3" name="object 3"/>
          <p:cNvSpPr txBox="1"/>
          <p:nvPr/>
        </p:nvSpPr>
        <p:spPr>
          <a:xfrm>
            <a:off x="313740" y="1469141"/>
            <a:ext cx="829881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المدرب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يمثل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ميسر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حفظ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ربط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نقاط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معاً.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مدرب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ضليع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موضوع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موضوع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مجال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يتحرك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امتداد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اتجاه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منوي،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ردود الفعل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المناسبة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/>
          <p:nvPr/>
        </p:nvSpPr>
        <p:spPr>
          <a:xfrm>
            <a:off x="307340" y="325760"/>
            <a:ext cx="8260080" cy="57873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55600" marR="241300" indent="-34290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يسامح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هيكل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أقل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والتنظيم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محاضرة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ct val="150000"/>
              </a:lnSpc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المجموعة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بعض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المعرفة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المناقشة.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عائلة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قليل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سوف تحتاج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مباشرة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مصدر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يشارك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 </a:t>
            </a:r>
            <a:r xmlns:a="http://schemas.openxmlformats.org/drawingml/2006/main">
              <a:rPr dirty="0" sz="2800" spc="-1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50697"/>
            <a:ext cx="7221220" cy="3308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000"/>
              <a:t>ال</a:t>
            </a:r>
            <a:r xmlns:a="http://schemas.openxmlformats.org/drawingml/2006/main">
              <a:rPr dirty="0" sz="2000" spc="-10"/>
              <a:t> </a:t>
            </a:r>
            <a:r xmlns:a="http://schemas.openxmlformats.org/drawingml/2006/main">
              <a:rPr dirty="0" sz="2000" spc="-5"/>
              <a:t>مهم</a:t>
            </a:r>
            <a:r xmlns:a="http://schemas.openxmlformats.org/drawingml/2006/main">
              <a:rPr dirty="0" sz="2000" spc="-30"/>
              <a:t> </a:t>
            </a:r>
            <a:r xmlns:a="http://schemas.openxmlformats.org/drawingml/2006/main">
              <a:rPr dirty="0" sz="2000" spc="-5"/>
              <a:t>عناصر</a:t>
            </a:r>
            <a:r xmlns:a="http://schemas.openxmlformats.org/drawingml/2006/main">
              <a:rPr dirty="0" sz="2000"/>
              <a:t> </a:t>
            </a:r>
            <a:r xmlns:a="http://schemas.openxmlformats.org/drawingml/2006/main">
              <a:rPr dirty="0" sz="2000" spc="-15"/>
              <a:t>للتركيز</a:t>
            </a:r>
            <a:r xmlns:a="http://schemas.openxmlformats.org/drawingml/2006/main">
              <a:rPr dirty="0" sz="2000" spc="-5"/>
              <a:t>​</a:t>
            </a:r>
            <a:r xmlns:a="http://schemas.openxmlformats.org/drawingml/2006/main">
              <a:rPr dirty="0" sz="2000" spc="-30"/>
              <a:t> </a:t>
            </a:r>
            <a:r xmlns:a="http://schemas.openxmlformats.org/drawingml/2006/main">
              <a:rPr dirty="0" sz="2000"/>
              <a:t>على</a:t>
            </a:r>
            <a:r xmlns:a="http://schemas.openxmlformats.org/drawingml/2006/main">
              <a:rPr dirty="0" sz="2000" spc="-15"/>
              <a:t> </a:t>
            </a:r>
            <a:r xmlns:a="http://schemas.openxmlformats.org/drawingml/2006/main">
              <a:rPr dirty="0" sz="2000" spc="-5"/>
              <a:t>خلال </a:t>
            </a:r>
            <a:r xmlns:a="http://schemas.openxmlformats.org/drawingml/2006/main">
              <a:rPr dirty="0" sz="2000"/>
              <a:t>مناقشة </a:t>
            </a:r>
            <a:r xmlns:a="http://schemas.openxmlformats.org/drawingml/2006/main">
              <a:rPr dirty="0" sz="2000" spc="-10"/>
              <a:t>المجموعة</a:t>
            </a:r>
            <a:r xmlns:a="http://schemas.openxmlformats.org/drawingml/2006/main">
              <a:rPr dirty="0" sz="2000" spc="-30"/>
              <a:t> </a:t>
            </a:r>
            <a:r xmlns:a="http://schemas.openxmlformats.org/drawingml/2006/main">
              <a:rPr dirty="0" sz="2000" spc="-5"/>
              <a:t>(تابع)</a:t>
            </a:r>
            <a:endParaRPr xmlns:a="http://schemas.openxmlformats.org/drawingml/2006/main" sz="2000"/>
          </a:p>
        </p:txBody>
      </p:sp>
      <p:sp>
        <p:nvSpPr>
          <p:cNvPr id="3" name="object 3"/>
          <p:cNvSpPr txBox="1"/>
          <p:nvPr/>
        </p:nvSpPr>
        <p:spPr>
          <a:xfrm>
            <a:off x="329590" y="1286027"/>
            <a:ext cx="7800975" cy="450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مدرس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يحافظ 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يثق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مجموعة.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يشعر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آمن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مريح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كافٍ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يعبر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نقطة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منظر.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6675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محترم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انتباه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تسامح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باتجاه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 أن يكون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الآخرون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على غرار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مطلوب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للجميع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أعضاء.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دورة،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اعتبار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يمنع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تصحيح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أخطاء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الخلافات.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9439" y="533222"/>
            <a:ext cx="542671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15"/>
              <a:t>مزايا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 spc="-5"/>
              <a:t>مجموعة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 spc="-5"/>
              <a:t>مناقشة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528015" y="1648790"/>
            <a:ext cx="7891145" cy="334581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184785" marR="729615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يخدم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يحفز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تحفيز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نظير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يدعم.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 الناحية الاقتصادية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نافع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كفاءة الوقت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وجهة نظر.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بدلاً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بشكل فردي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مدرس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يصل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مشابه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مخاوف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نفس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5405" y="731646"/>
            <a:ext cx="601535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حدود </a:t>
            </a:r>
            <a:r xmlns:a="http://schemas.openxmlformats.org/drawingml/2006/main">
              <a:rPr dirty="0"/>
              <a:t>المناقشة </a:t>
            </a:r>
            <a:r xmlns:a="http://schemas.openxmlformats.org/drawingml/2006/main">
              <a:rPr dirty="0" spc="-10"/>
              <a:t>الجماعية</a:t>
            </a:r>
            <a:r xmlns:a="http://schemas.openxmlformats.org/drawingml/2006/main">
              <a:rPr dirty="0" spc="-5"/>
              <a:t>​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84340" rIns="0" bIns="0" rtlCol="0" vert="horz">
            <a:spAutoFit/>
          </a:bodyPr>
          <a:lstStyle/>
          <a:p>
            <a:pPr xmlns:a="http://schemas.openxmlformats.org/drawingml/2006/main" marL="500380" marR="5080" indent="-18161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 b="0">
                <a:latin typeface="Calibri"/>
                <a:cs typeface="Calibri"/>
              </a:rPr>
              <a:t>-</a:t>
            </a:r>
            <a:r xmlns:a="http://schemas.openxmlformats.org/drawingml/2006/main">
              <a:rPr dirty="0" spc="5" b="0">
                <a:latin typeface="Calibri"/>
                <a:cs typeface="Calibri"/>
              </a:rPr>
              <a:t> </a:t>
            </a:r>
            <a:r xmlns:a="http://schemas.openxmlformats.org/drawingml/2006/main">
              <a:rPr dirty="0" spc="-20"/>
              <a:t>خجول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المتعلمين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20"/>
              <a:t>يمكن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5"/>
              <a:t>رفض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15"/>
              <a:t>لتصبح</a:t>
            </a:r>
            <a:r xmlns:a="http://schemas.openxmlformats.org/drawingml/2006/main">
              <a:rPr dirty="0" spc="-5"/>
              <a:t>​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متضمن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أو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20"/>
              <a:t>يمكن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5"/>
              <a:t>يحتاج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عظيم</a:t>
            </a:r>
            <a:r xmlns:a="http://schemas.openxmlformats.org/drawingml/2006/main">
              <a:rPr dirty="0" spc="50"/>
              <a:t> </a:t>
            </a:r>
            <a:r xmlns:a="http://schemas.openxmlformats.org/drawingml/2006/main">
              <a:rPr dirty="0" spc="-5"/>
              <a:t>اتفاق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تشجيع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يشارك،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بينما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المهيمنة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المتعلمين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20"/>
              <a:t>يمكن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يحتاج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يكون</a:t>
            </a:r>
            <a:r xmlns:a="http://schemas.openxmlformats.org/drawingml/2006/main">
              <a:rPr dirty="0" spc="-15"/>
              <a:t>​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بلباقة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إعادة توجيه</a:t>
            </a:r>
            <a:r xmlns:a="http://schemas.openxmlformats.org/drawingml/2006/main">
              <a:rPr dirty="0" spc="40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بطريقة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10"/>
              <a:t>الذي - التي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يقلل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هُم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تأثير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على ال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مجموعة.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2927" y="722121"/>
            <a:ext cx="60185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محددات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مجموعة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مناقشة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85742" rIns="0" bIns="0" rtlCol="0" vert="horz">
            <a:spAutoFit/>
          </a:bodyPr>
          <a:lstStyle/>
          <a:p>
            <a:pPr xmlns:a="http://schemas.openxmlformats.org/drawingml/2006/main" marL="519430" marR="5080" indent="-262255">
              <a:lnSpc>
                <a:spcPct val="15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pc="-5"/>
              <a:t>-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صارِم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أو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ساخر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15"/>
              <a:t>علاج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الناتج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الإهانات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فرامل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تحت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علاقة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10"/>
              <a:t>بين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مدرس</a:t>
            </a:r>
            <a:r xmlns:a="http://schemas.openxmlformats.org/drawingml/2006/main">
              <a:rPr dirty="0" spc="-615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المتعلمين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مثل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حسنًا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كعلاقات</a:t>
            </a:r>
            <a:r xmlns:a="http://schemas.openxmlformats.org/drawingml/2006/main">
              <a:rPr dirty="0" spc="-10"/>
              <a:t>​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5"/>
              <a:t>ضمن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المتعلمين,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أيّ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20"/>
              <a:t>يخلق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ان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بيئة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غير ملائم</a:t>
            </a:r>
            <a:r xmlns:a="http://schemas.openxmlformats.org/drawingml/2006/main">
              <a:rPr dirty="0" spc="-61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تعلُّم.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515" y="613409"/>
            <a:ext cx="741425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محددات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من </a:t>
            </a:r>
            <a:r xmlns:a="http://schemas.openxmlformats.org/drawingml/2006/main">
              <a:rPr dirty="0" spc="-10"/>
              <a:t>المجموعة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مناقشة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(تابع)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1640" y="1587246"/>
            <a:ext cx="7679690" cy="24745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462915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إرسال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محاضرة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1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تستهلك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مدرس.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معلمون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حضور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حصة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يمثل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ميسر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الموارد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17500" y="1046225"/>
          <a:ext cx="8248650" cy="5615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3154"/>
                <a:gridCol w="4577080"/>
              </a:tblGrid>
              <a:tr h="725424">
                <a:tc>
                  <a:txBody>
                    <a:bodyPr/>
                    <a:lstStyle/>
                    <a:p>
                      <a:pPr xmlns:a="http://schemas.openxmlformats.org/drawingml/2006/main" marL="1202690">
                        <a:lnSpc>
                          <a:spcPct val="100000"/>
                        </a:lnSpc>
                        <a:spcBef>
                          <a:spcPts val="175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مشكلة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1034415">
                        <a:lnSpc>
                          <a:spcPct val="100000"/>
                        </a:lnSpc>
                        <a:spcBef>
                          <a:spcPts val="175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ممكن</a:t>
                      </a:r>
                      <a:r xmlns:a="http://schemas.openxmlformats.org/drawingml/2006/main">
                        <a:rPr dirty="0" sz="2800" spc="-3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حل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5040">
                <a:tc>
                  <a:txBody>
                    <a:bodyPr/>
                    <a:lstStyle/>
                    <a:p>
                      <a:pPr xmlns:a="http://schemas.openxmlformats.org/drawingml/2006/main" marL="91440">
                        <a:lnSpc>
                          <a:spcPct val="100000"/>
                        </a:lnSpc>
                        <a:spcBef>
                          <a:spcPts val="180"/>
                        </a:spcBef>
                        <a:bidi/>
                      </a:pP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قائد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يكون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غير ماهر.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92075" marR="107314">
                        <a:lnSpc>
                          <a:spcPct val="100000"/>
                        </a:lnSpc>
                        <a:spcBef>
                          <a:spcPts val="180"/>
                        </a:spcBef>
                        <a:bidi/>
                      </a:pP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لو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قائد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يتطور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فقط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​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له</a:t>
                      </a:r>
                      <a:r xmlns:a="http://schemas.openxmlformats.org/drawingml/2006/main"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او هي</a:t>
                      </a:r>
                      <a:r xmlns:a="http://schemas.openxmlformats.org/drawingml/2006/main">
                        <a:rPr dirty="0" sz="2800" spc="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مهارات،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هو - هي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يكون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أفضل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ل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  <a:p>
                      <a:pPr xmlns:a="http://schemas.openxmlformats.org/drawingml/2006/main" marL="92075">
                        <a:lnSpc>
                          <a:spcPct val="100000"/>
                        </a:lnSpc>
                        <a:bidi/>
                      </a:pP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عند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​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30" b="1">
                          <a:latin typeface="Calibri"/>
                          <a:cs typeface="Calibri"/>
                        </a:rPr>
                        <a:t>القائد المشارك 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الماهر .</a:t>
                      </a: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51760">
                <a:tc>
                  <a:txBody>
                    <a:bodyPr/>
                    <a:lstStyle/>
                    <a:p>
                      <a:pPr xmlns:a="http://schemas.openxmlformats.org/drawingml/2006/main" marL="968375" marR="274320" indent="-685800">
                        <a:lnSpc>
                          <a:spcPct val="100000"/>
                        </a:lnSpc>
                        <a:spcBef>
                          <a:spcPts val="185"/>
                        </a:spcBef>
                        <a:bidi/>
                      </a:pP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أعراف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نكون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لا</a:t>
                      </a:r>
                      <a:r xmlns:a="http://schemas.openxmlformats.org/drawingml/2006/main">
                        <a:rPr dirty="0" sz="2800" spc="-6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الالتزام</a:t>
                      </a:r>
                      <a:r xmlns:a="http://schemas.openxmlformats.org/drawingml/2006/main">
                        <a:rPr dirty="0" sz="2800" spc="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ل.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92075" marR="254000">
                        <a:lnSpc>
                          <a:spcPct val="100000"/>
                        </a:lnSpc>
                        <a:spcBef>
                          <a:spcPts val="185"/>
                        </a:spcBef>
                        <a:bidi/>
                      </a:pPr>
                      <a:r xmlns:a="http://schemas.openxmlformats.org/drawingml/2006/main">
                        <a:rPr dirty="0" sz="2800" spc="-5">
                          <a:latin typeface="Calibri"/>
                          <a:cs typeface="Calibri"/>
                        </a:rPr>
                        <a:t>-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مناقشة وتحديد ضمني</a:t>
                      </a:r>
                      <a:r xmlns:a="http://schemas.openxmlformats.org/drawingml/2006/main"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وصريحة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​</a:t>
                      </a:r>
                      <a:r xmlns:a="http://schemas.openxmlformats.org/drawingml/2006/main">
                        <a:rPr dirty="0" sz="2800" spc="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أعراف.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  <a:p>
                      <a:pPr xmlns:a="http://schemas.openxmlformats.org/drawingml/2006/main" marL="92075" marR="1097280">
                        <a:lnSpc>
                          <a:spcPct val="100000"/>
                        </a:lnSpc>
                        <a:bidi/>
                      </a:pPr>
                      <a:r xmlns:a="http://schemas.openxmlformats.org/drawingml/2006/main">
                        <a:rPr dirty="0" sz="2800" spc="-5">
                          <a:latin typeface="Calibri"/>
                          <a:cs typeface="Calibri"/>
                        </a:rPr>
                        <a:t>-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يوضح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الجميع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أعراف،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كلاهما</a:t>
                      </a:r>
                      <a:r xmlns:a="http://schemas.openxmlformats.org/drawingml/2006/main"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ضمني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و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صريحة.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xmlns:a="http://schemas.openxmlformats.org/drawingml/2006/main" algn="r" marR="121920">
                        <a:lnSpc>
                          <a:spcPct val="100000"/>
                        </a:lnSpc>
                        <a:spcBef>
                          <a:spcPts val="2250"/>
                        </a:spcBef>
                        <a:bidi/>
                      </a:pPr>
                      <a:r xmlns:a="http://schemas.openxmlformats.org/drawingml/2006/main">
                        <a:rPr dirty="0" sz="1400" spc="-5">
                          <a:latin typeface="Arial MT"/>
                          <a:cs typeface="Arial MT"/>
                        </a:rPr>
                        <a:t>38</a:t>
                      </a:r>
                      <a:endParaRPr xmlns:a="http://schemas.openxmlformats.org/drawingml/2006/main" sz="140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8744" y="101295"/>
            <a:ext cx="636587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مشاكل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 spc="-10"/>
              <a:t>الذي - التي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/>
              <a:t>يستطيع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/>
              <a:t>تنشأ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 spc="-5"/>
              <a:t>مع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10"/>
              <a:t>مجموعات</a:t>
            </a:r>
            <a:endParaRPr xmlns:a="http://schemas.openxmlformats.org/drawingml/2006/main" sz="32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39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335" y="126314"/>
            <a:ext cx="756285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مشاكل</a:t>
            </a:r>
            <a:r xmlns:a="http://schemas.openxmlformats.org/drawingml/2006/main">
              <a:rPr dirty="0" sz="3200" spc="-35"/>
              <a:t> </a:t>
            </a:r>
            <a:r xmlns:a="http://schemas.openxmlformats.org/drawingml/2006/main">
              <a:rPr dirty="0" sz="3200" spc="-10"/>
              <a:t>باستطاعة</a:t>
            </a:r>
            <a:r xmlns:a="http://schemas.openxmlformats.org/drawingml/2006/main">
              <a:rPr dirty="0" sz="3200"/>
              <a:t>​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/>
              <a:t>تنشأ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 spc="-5"/>
              <a:t>مع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10"/>
              <a:t>مجموعات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5"/>
              <a:t>(تابع)</a:t>
            </a:r>
            <a:endParaRPr xmlns:a="http://schemas.openxmlformats.org/drawingml/2006/main"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09562" y="677862"/>
          <a:ext cx="8755380" cy="5574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7205"/>
                <a:gridCol w="5675630"/>
              </a:tblGrid>
              <a:tr h="1030224">
                <a:tc>
                  <a:txBody>
                    <a:bodyPr/>
                    <a:lstStyle/>
                    <a:p>
                      <a:pPr xmlns:a="http://schemas.openxmlformats.org/drawingml/2006/main" marL="808355">
                        <a:lnSpc>
                          <a:spcPct val="100000"/>
                        </a:lnSpc>
                        <a:spcBef>
                          <a:spcPts val="285"/>
                        </a:spcBef>
                        <a:bidi/>
                      </a:pPr>
                      <a:r xmlns:a="http://schemas.openxmlformats.org/drawingml/2006/main">
                        <a:rPr dirty="0" sz="2800" spc="-5" b="1">
                          <a:latin typeface="Arial"/>
                          <a:cs typeface="Arial"/>
                        </a:rPr>
                        <a:t>مشكلة</a:t>
                      </a:r>
                      <a:endParaRPr xmlns:a="http://schemas.openxmlformats.org/drawingml/2006/main" sz="28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0000"/>
                        </a:lnSpc>
                        <a:spcBef>
                          <a:spcPts val="285"/>
                        </a:spcBef>
                        <a:bidi/>
                      </a:pPr>
                      <a:r xmlns:a="http://schemas.openxmlformats.org/drawingml/2006/main">
                        <a:rPr dirty="0" sz="2800" spc="-5" b="1">
                          <a:latin typeface="Arial"/>
                          <a:cs typeface="Arial"/>
                        </a:rPr>
                        <a:t>ممكن</a:t>
                      </a:r>
                      <a:r xmlns:a="http://schemas.openxmlformats.org/drawingml/2006/main">
                        <a:rPr dirty="0" sz="2800" spc="-20" b="1">
                          <a:latin typeface="Arial"/>
                          <a:cs typeface="Arial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Arial"/>
                          <a:cs typeface="Arial"/>
                        </a:rPr>
                        <a:t>حل</a:t>
                      </a:r>
                      <a:endParaRPr xmlns:a="http://schemas.openxmlformats.org/drawingml/2006/main" sz="28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14913">
                <a:tc>
                  <a:txBody>
                    <a:bodyPr/>
                    <a:lstStyle/>
                    <a:p>
                      <a:pPr xmlns:a="http://schemas.openxmlformats.org/drawingml/2006/main" algn="just" marL="91440" marR="497840">
                        <a:lnSpc>
                          <a:spcPct val="100000"/>
                        </a:lnSpc>
                        <a:spcBef>
                          <a:spcPts val="180"/>
                        </a:spcBef>
                        <a:bidi/>
                      </a:pP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فردية</a:t>
                      </a:r>
                      <a:r xmlns:a="http://schemas.openxmlformats.org/drawingml/2006/main"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أعضاء</a:t>
                      </a:r>
                      <a:r xmlns:a="http://schemas.openxmlformats.org/drawingml/2006/main">
                        <a:rPr dirty="0" sz="2800" spc="-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يفعل</a:t>
                      </a:r>
                      <a:r xmlns:a="http://schemas.openxmlformats.org/drawingml/2006/main">
                        <a:rPr dirty="0" sz="2800" spc="-3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لا</a:t>
                      </a:r>
                      <a:r xmlns:a="http://schemas.openxmlformats.org/drawingml/2006/main"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5" b="1">
                          <a:latin typeface="Calibri"/>
                          <a:cs typeface="Calibri"/>
                        </a:rPr>
                        <a:t>يحصل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على امتداد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253365" marR="975994" indent="-161925">
                        <a:lnSpc>
                          <a:spcPct val="100000"/>
                        </a:lnSpc>
                        <a:spcBef>
                          <a:spcPts val="180"/>
                        </a:spcBef>
                        <a:buFont typeface="Calibri"/>
                        <a:buChar char="-"/>
                        <a:tabLst>
                          <a:tab pos="282575" algn="l"/>
                        </a:tabLst>
                        <a:bidi/>
                      </a:pPr>
                      <a:r xmlns:a="http://schemas.openxmlformats.org/drawingml/2006/main">
                        <a:rPr dirty="0"/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لو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وهذا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ينطوي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اثنين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أعضاء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الذين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لا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5" b="1">
                          <a:latin typeface="Calibri"/>
                          <a:cs typeface="Calibri"/>
                        </a:rPr>
                        <a:t>يحصل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على امتداد،</a:t>
                      </a:r>
                      <a:r xmlns:a="http://schemas.openxmlformats.org/drawingml/2006/main">
                        <a:rPr dirty="0" sz="2800" spc="3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يحاول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معالجة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كل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فردي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عضو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بشكل منفصل</a:t>
                      </a:r>
                      <a:r xmlns:a="http://schemas.openxmlformats.org/drawingml/2006/main">
                        <a:rPr dirty="0" sz="2800" spc="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خارج</a:t>
                      </a:r>
                      <a:r xmlns:a="http://schemas.openxmlformats.org/drawingml/2006/main">
                        <a:rPr dirty="0" sz="2800" spc="-6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ال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مجموعة.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  <a:p>
                      <a:pPr xmlns:a="http://schemas.openxmlformats.org/drawingml/2006/main" marL="253365" marR="865505" indent="-161925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Calibri"/>
                        <a:buChar char="-"/>
                        <a:tabLst>
                          <a:tab pos="282575" algn="l"/>
                        </a:tabLst>
                        <a:bidi/>
                      </a:pPr>
                      <a:r xmlns:a="http://schemas.openxmlformats.org/drawingml/2006/main">
                        <a:rPr dirty="0"/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لو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هذا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يتضمن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ال</a:t>
                      </a:r>
                      <a:r xmlns:a="http://schemas.openxmlformats.org/drawingml/2006/main">
                        <a:rPr dirty="0" sz="2800" spc="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مجموعة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5" b="1">
                          <a:latin typeface="Calibri"/>
                          <a:cs typeface="Calibri"/>
                        </a:rPr>
                        <a:t>بحد ذاتها،</a:t>
                      </a:r>
                      <a:r xmlns:a="http://schemas.openxmlformats.org/drawingml/2006/main"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يملك</a:t>
                      </a:r>
                      <a:r xmlns:a="http://schemas.openxmlformats.org/drawingml/2006/main">
                        <a:rPr dirty="0" sz="2800" spc="7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أ</a:t>
                      </a:r>
                      <a:r xmlns:a="http://schemas.openxmlformats.org/drawingml/2006/main">
                        <a:rPr dirty="0" sz="2800" spc="5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مناقشة</a:t>
                      </a:r>
                      <a:r xmlns:a="http://schemas.openxmlformats.org/drawingml/2006/main">
                        <a:rPr dirty="0" sz="2800" spc="6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خلال</a:t>
                      </a:r>
                      <a:r xmlns:a="http://schemas.openxmlformats.org/drawingml/2006/main">
                        <a:rPr dirty="0" sz="2800" spc="5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واحد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التابع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اجتماعات</a:t>
                      </a:r>
                      <a:r xmlns:a="http://schemas.openxmlformats.org/drawingml/2006/main">
                        <a:rPr dirty="0" sz="2800" spc="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حل</a:t>
                      </a:r>
                      <a:r xmlns:a="http://schemas.openxmlformats.org/drawingml/2006/main">
                        <a:rPr dirty="0" sz="2800" spc="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ال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مشاكل.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725915"/>
            <a:ext cx="7914005" cy="3413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10160" indent="-172720">
              <a:lnSpc>
                <a:spcPct val="11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ممتاز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خبرة.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أيا كان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اختيار،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مرتبط 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التقنيات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والأدوات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لتعزيز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10000"/>
              </a:lnSpc>
              <a:spcBef>
                <a:spcPts val="81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اثنين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رئيسي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طُرق: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تقليدي</a:t>
            </a:r>
            <a:r xmlns:a="http://schemas.openxmlformats.org/drawingml/2006/main">
              <a:rPr dirty="0" u="heavy" sz="2800" spc="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</a:t>
            </a:r>
            <a:r xmlns:a="http://schemas.openxmlformats.org/drawingml/2006/main"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غير تقليدى</a:t>
            </a:r>
            <a:r xmlns:a="http://schemas.openxmlformats.org/drawingml/2006/main">
              <a:rPr dirty="0" u="heavy" sz="2800" spc="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طُرق.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13103" y="374904"/>
            <a:ext cx="6794500" cy="1079500"/>
            <a:chOff x="1213103" y="374904"/>
            <a:chExt cx="6794500" cy="1079500"/>
          </a:xfrm>
        </p:grpSpPr>
        <p:sp>
          <p:nvSpPr>
            <p:cNvPr id="4" name="object 4"/>
            <p:cNvSpPr/>
            <p:nvPr/>
          </p:nvSpPr>
          <p:spPr>
            <a:xfrm>
              <a:off x="1219199" y="381000"/>
              <a:ext cx="6781800" cy="1066800"/>
            </a:xfrm>
            <a:custGeom>
              <a:avLst/>
              <a:gdLst/>
              <a:ahLst/>
              <a:cxnLst/>
              <a:rect l="l" t="t" r="r" b="b"/>
              <a:pathLst>
                <a:path w="6781800" h="1066800">
                  <a:moveTo>
                    <a:pt x="6604000" y="0"/>
                  </a:moveTo>
                  <a:lnTo>
                    <a:pt x="177800" y="0"/>
                  </a:lnTo>
                  <a:lnTo>
                    <a:pt x="130542" y="6352"/>
                  </a:lnTo>
                  <a:lnTo>
                    <a:pt x="88072" y="24280"/>
                  </a:lnTo>
                  <a:lnTo>
                    <a:pt x="52085" y="52085"/>
                  </a:lnTo>
                  <a:lnTo>
                    <a:pt x="24280" y="88072"/>
                  </a:lnTo>
                  <a:lnTo>
                    <a:pt x="6352" y="130542"/>
                  </a:lnTo>
                  <a:lnTo>
                    <a:pt x="0" y="177800"/>
                  </a:lnTo>
                  <a:lnTo>
                    <a:pt x="0" y="889000"/>
                  </a:lnTo>
                  <a:lnTo>
                    <a:pt x="6352" y="936257"/>
                  </a:lnTo>
                  <a:lnTo>
                    <a:pt x="24280" y="978727"/>
                  </a:lnTo>
                  <a:lnTo>
                    <a:pt x="52085" y="1014714"/>
                  </a:lnTo>
                  <a:lnTo>
                    <a:pt x="88072" y="1042519"/>
                  </a:lnTo>
                  <a:lnTo>
                    <a:pt x="130542" y="1060447"/>
                  </a:lnTo>
                  <a:lnTo>
                    <a:pt x="177800" y="1066800"/>
                  </a:lnTo>
                  <a:lnTo>
                    <a:pt x="6604000" y="1066800"/>
                  </a:lnTo>
                  <a:lnTo>
                    <a:pt x="6651257" y="1060447"/>
                  </a:lnTo>
                  <a:lnTo>
                    <a:pt x="6693727" y="1042519"/>
                  </a:lnTo>
                  <a:lnTo>
                    <a:pt x="6729714" y="1014714"/>
                  </a:lnTo>
                  <a:lnTo>
                    <a:pt x="6757519" y="978727"/>
                  </a:lnTo>
                  <a:lnTo>
                    <a:pt x="6775447" y="936257"/>
                  </a:lnTo>
                  <a:lnTo>
                    <a:pt x="6781800" y="889000"/>
                  </a:lnTo>
                  <a:lnTo>
                    <a:pt x="6781800" y="177800"/>
                  </a:lnTo>
                  <a:lnTo>
                    <a:pt x="6775447" y="130542"/>
                  </a:lnTo>
                  <a:lnTo>
                    <a:pt x="6757519" y="88072"/>
                  </a:lnTo>
                  <a:lnTo>
                    <a:pt x="6729714" y="52085"/>
                  </a:lnTo>
                  <a:lnTo>
                    <a:pt x="6693727" y="24280"/>
                  </a:lnTo>
                  <a:lnTo>
                    <a:pt x="6651257" y="6352"/>
                  </a:lnTo>
                  <a:lnTo>
                    <a:pt x="66040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219199" y="381000"/>
              <a:ext cx="6781800" cy="1066800"/>
            </a:xfrm>
            <a:custGeom>
              <a:avLst/>
              <a:gdLst/>
              <a:ahLst/>
              <a:cxnLst/>
              <a:rect l="l" t="t" r="r" b="b"/>
              <a:pathLst>
                <a:path w="6781800" h="1066800">
                  <a:moveTo>
                    <a:pt x="0" y="177800"/>
                  </a:moveTo>
                  <a:lnTo>
                    <a:pt x="6352" y="130542"/>
                  </a:lnTo>
                  <a:lnTo>
                    <a:pt x="24280" y="88072"/>
                  </a:lnTo>
                  <a:lnTo>
                    <a:pt x="52085" y="52085"/>
                  </a:lnTo>
                  <a:lnTo>
                    <a:pt x="88072" y="24280"/>
                  </a:lnTo>
                  <a:lnTo>
                    <a:pt x="130542" y="6352"/>
                  </a:lnTo>
                  <a:lnTo>
                    <a:pt x="177800" y="0"/>
                  </a:lnTo>
                  <a:lnTo>
                    <a:pt x="6604000" y="0"/>
                  </a:lnTo>
                  <a:lnTo>
                    <a:pt x="6651257" y="6352"/>
                  </a:lnTo>
                  <a:lnTo>
                    <a:pt x="6693727" y="24280"/>
                  </a:lnTo>
                  <a:lnTo>
                    <a:pt x="6729714" y="52085"/>
                  </a:lnTo>
                  <a:lnTo>
                    <a:pt x="6757519" y="88072"/>
                  </a:lnTo>
                  <a:lnTo>
                    <a:pt x="6775447" y="130542"/>
                  </a:lnTo>
                  <a:lnTo>
                    <a:pt x="6781800" y="177800"/>
                  </a:lnTo>
                  <a:lnTo>
                    <a:pt x="6781800" y="889000"/>
                  </a:lnTo>
                  <a:lnTo>
                    <a:pt x="6775447" y="936257"/>
                  </a:lnTo>
                  <a:lnTo>
                    <a:pt x="6757519" y="978727"/>
                  </a:lnTo>
                  <a:lnTo>
                    <a:pt x="6729714" y="1014714"/>
                  </a:lnTo>
                  <a:lnTo>
                    <a:pt x="6693727" y="1042519"/>
                  </a:lnTo>
                  <a:lnTo>
                    <a:pt x="6651257" y="1060447"/>
                  </a:lnTo>
                  <a:lnTo>
                    <a:pt x="6604000" y="1066800"/>
                  </a:lnTo>
                  <a:lnTo>
                    <a:pt x="177800" y="1066800"/>
                  </a:lnTo>
                  <a:lnTo>
                    <a:pt x="130542" y="1060447"/>
                  </a:lnTo>
                  <a:lnTo>
                    <a:pt x="88072" y="1042519"/>
                  </a:lnTo>
                  <a:lnTo>
                    <a:pt x="52085" y="1014714"/>
                  </a:lnTo>
                  <a:lnTo>
                    <a:pt x="24280" y="978727"/>
                  </a:lnTo>
                  <a:lnTo>
                    <a:pt x="6352" y="936257"/>
                  </a:lnTo>
                  <a:lnTo>
                    <a:pt x="0" y="889000"/>
                  </a:lnTo>
                  <a:lnTo>
                    <a:pt x="0" y="1778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975485" y="632206"/>
            <a:ext cx="526796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25"/>
              <a:t>أنواع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10"/>
              <a:t> </a:t>
            </a:r>
            <a:r xmlns:a="http://schemas.openxmlformats.org/drawingml/2006/main">
              <a:rPr dirty="0" sz="3200" spc="-5"/>
              <a:t>تعليمي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5"/>
              <a:t>طُرق</a:t>
            </a:r>
            <a:endParaRPr xmlns:a="http://schemas.openxmlformats.org/drawingml/2006/main" sz="3200"/>
          </a:p>
        </p:txBody>
      </p:sp>
      <p:sp>
        <p:nvSpPr>
          <p:cNvPr id="7" name="object 7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39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05282"/>
            <a:ext cx="7560309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200" spc="-5"/>
              <a:t>مشاكل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10"/>
              <a:t>الذي - التي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 spc="-5"/>
              <a:t>يستطيع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/>
              <a:t>تنشأ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5"/>
              <a:t>مع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 spc="-10"/>
              <a:t>مجموعات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5"/>
              <a:t>(تابع)</a:t>
            </a:r>
            <a:endParaRPr xmlns:a="http://schemas.openxmlformats.org/drawingml/2006/main"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09562" y="1254188"/>
          <a:ext cx="8227059" cy="4781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104"/>
                <a:gridCol w="4295775"/>
              </a:tblGrid>
              <a:tr h="1030224">
                <a:tc>
                  <a:txBody>
                    <a:bodyPr/>
                    <a:lstStyle/>
                    <a:p>
                      <a:pPr xmlns:a="http://schemas.openxmlformats.org/drawingml/2006/main" algn="ctr" marL="1270">
                        <a:lnSpc>
                          <a:spcPct val="100000"/>
                        </a:lnSpc>
                        <a:spcBef>
                          <a:spcPts val="180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مشكلة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894080">
                        <a:lnSpc>
                          <a:spcPct val="100000"/>
                        </a:lnSpc>
                        <a:spcBef>
                          <a:spcPts val="180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ممكن</a:t>
                      </a:r>
                      <a:r xmlns:a="http://schemas.openxmlformats.org/drawingml/2006/main">
                        <a:rPr dirty="0" sz="2800" spc="-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حل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22687">
                <a:tc>
                  <a:txBody>
                    <a:bodyPr/>
                    <a:lstStyle/>
                    <a:p>
                      <a:pPr xmlns:a="http://schemas.openxmlformats.org/drawingml/2006/main" marL="91440" marR="587375">
                        <a:lnSpc>
                          <a:spcPct val="100000"/>
                        </a:lnSpc>
                        <a:spcBef>
                          <a:spcPts val="180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واحد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أو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اثنين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احتكار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أعضاء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المجموعة</a:t>
                      </a:r>
                      <a:r xmlns:a="http://schemas.openxmlformats.org/drawingml/2006/main">
                        <a:rPr dirty="0" sz="2800" spc="-620" b="1">
                          <a:latin typeface="Calibri"/>
                          <a:cs typeface="Calibri"/>
                        </a:rPr>
                        <a:t> التفاعلات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الجماعية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92075" marR="218440">
                        <a:lnSpc>
                          <a:spcPct val="100000"/>
                        </a:lnSpc>
                        <a:spcBef>
                          <a:spcPts val="180"/>
                        </a:spcBef>
                        <a:bidi/>
                      </a:pP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الحد من الكل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أعضاء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800" spc="-6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أ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محدد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وقت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الحد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تتحدث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و/أو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رقم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مرات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في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كل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حصة.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39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40665"/>
            <a:ext cx="756285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مشاكل</a:t>
            </a:r>
            <a:r xmlns:a="http://schemas.openxmlformats.org/drawingml/2006/main">
              <a:rPr dirty="0" sz="3200" spc="-35"/>
              <a:t> </a:t>
            </a:r>
            <a:r xmlns:a="http://schemas.openxmlformats.org/drawingml/2006/main">
              <a:rPr dirty="0" sz="3200" spc="-10"/>
              <a:t>باستطاعة</a:t>
            </a:r>
            <a:r xmlns:a="http://schemas.openxmlformats.org/drawingml/2006/main">
              <a:rPr dirty="0" sz="3200"/>
              <a:t>​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/>
              <a:t>تنشأ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 spc="-5"/>
              <a:t>مع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10"/>
              <a:t>مجموعات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5"/>
              <a:t>(تابع)</a:t>
            </a:r>
            <a:endParaRPr xmlns:a="http://schemas.openxmlformats.org/drawingml/2006/main"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23862" y="976312"/>
          <a:ext cx="8272780" cy="4594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61104"/>
                <a:gridCol w="4469130"/>
              </a:tblGrid>
              <a:tr h="1030224"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مشكلة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979169">
                        <a:lnSpc>
                          <a:spcPct val="100000"/>
                        </a:lnSpc>
                        <a:spcBef>
                          <a:spcPts val="175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ممكن</a:t>
                      </a:r>
                      <a:r xmlns:a="http://schemas.openxmlformats.org/drawingml/2006/main">
                        <a:rPr dirty="0" sz="2800" spc="-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حل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35426">
                <a:tc>
                  <a:txBody>
                    <a:bodyPr/>
                    <a:lstStyle/>
                    <a:p>
                      <a:pPr xmlns:a="http://schemas.openxmlformats.org/drawingml/2006/main" marL="91440" marR="282575">
                        <a:lnSpc>
                          <a:spcPct val="100000"/>
                        </a:lnSpc>
                        <a:spcBef>
                          <a:spcPts val="180"/>
                        </a:spcBef>
                        <a:bidi/>
                      </a:pP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عضو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لديه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مشكلة معرفية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أو</a:t>
                      </a:r>
                      <a:r xmlns:a="http://schemas.openxmlformats.org/drawingml/2006/main"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في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بعض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آخر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30" b="1">
                          <a:latin typeface="Calibri"/>
                          <a:cs typeface="Calibri"/>
                        </a:rPr>
                        <a:t>طريق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لا</a:t>
                      </a:r>
                      <a:r xmlns:a="http://schemas.openxmlformats.org/drawingml/2006/main">
                        <a:rPr dirty="0" sz="2800" spc="-6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ملائم</a:t>
                      </a:r>
                      <a:r xmlns:a="http://schemas.openxmlformats.org/drawingml/2006/main">
                        <a:rPr dirty="0" sz="2800" spc="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ل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  <a:p>
                      <a:pPr xmlns:a="http://schemas.openxmlformats.org/drawingml/2006/main" marL="91440">
                        <a:lnSpc>
                          <a:spcPct val="100000"/>
                        </a:lnSpc>
                        <a:bidi/>
                      </a:pP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91440" marR="109855" indent="80645">
                        <a:lnSpc>
                          <a:spcPct val="100000"/>
                        </a:lnSpc>
                        <a:spcBef>
                          <a:spcPts val="180"/>
                        </a:spcBef>
                        <a:bidi/>
                      </a:pP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عضو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يمكن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يحتاج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يكون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طلبت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يترك</a:t>
                      </a:r>
                      <a:r xmlns:a="http://schemas.openxmlformats.org/drawingml/2006/main">
                        <a:rPr dirty="0" sz="2800" spc="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ال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مجموعة،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لكنه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هو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الأفضل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لو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هناك</a:t>
                      </a:r>
                      <a:r xmlns:a="http://schemas.openxmlformats.org/drawingml/2006/main"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يكون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آخر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مجموعة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أو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تعلُّم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فرصة</a:t>
                      </a:r>
                      <a:r xmlns:a="http://schemas.openxmlformats.org/drawingml/2006/main"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لهم 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يذهب</a:t>
                      </a:r>
                      <a:r xmlns:a="http://schemas.openxmlformats.org/drawingml/2006/main">
                        <a:rPr dirty="0" sz="2800" spc="-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ل.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65405">
              <a:lnSpc>
                <a:spcPts val="1430"/>
              </a:lnSpc>
              <a:bidi/>
            </a:pPr>
            <a:r xmlns:a="http://schemas.openxmlformats.org/drawingml/2006/main">
              <a:rPr dirty="0"/>
              <a:t>42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9497" y="380746"/>
            <a:ext cx="652335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غير تقليدى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45"/>
              <a:t>تعليم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طُرق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12673"/>
            <a:ext cx="8141970" cy="5046345"/>
          </a:xfrm>
          <a:prstGeom prst="rect">
            <a:avLst/>
          </a:prstGeom>
        </p:spPr>
        <p:txBody>
          <a:bodyPr wrap="square" lIns="0" tIns="23749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870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1-</a:t>
            </a:r>
            <a:r xmlns:a="http://schemas.openxmlformats.org/drawingml/2006/main">
              <a:rPr dirty="0" sz="32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الألعاب: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283845" marR="320040">
              <a:lnSpc>
                <a:spcPct val="120000"/>
              </a:lnSpc>
              <a:spcBef>
                <a:spcPts val="869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الألعاب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تتطلب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يشارك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تنافسي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نشاط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المعد مسبقا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قواعد.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أنشطة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الواقع،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مصممة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ينجز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83845" marR="5080">
              <a:lnSpc>
                <a:spcPct val="120000"/>
              </a:lnSpc>
              <a:spcBef>
                <a:spcPts val="79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بعض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أمثلة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ألعاب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بحث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كلمة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الأطعمة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معروف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رفع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مصل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البوتاسيوم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المرحلة النهائية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كلوي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مرض.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65405">
              <a:lnSpc>
                <a:spcPts val="1430"/>
              </a:lnSpc>
              <a:bidi/>
            </a:pPr>
            <a:r xmlns:a="http://schemas.openxmlformats.org/drawingml/2006/main">
              <a:rPr dirty="0"/>
              <a:t>43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غير تقليدى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45"/>
              <a:t>تعليم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طُرق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204265"/>
            <a:ext cx="8127365" cy="3804920"/>
          </a:xfrm>
          <a:prstGeom prst="rect">
            <a:avLst/>
          </a:prstGeom>
        </p:spPr>
        <p:txBody>
          <a:bodyPr wrap="square" lIns="0" tIns="17526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80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2-</a:t>
            </a:r>
            <a:r xmlns:a="http://schemas.openxmlformats.org/drawingml/2006/main">
              <a:rPr dirty="0" sz="32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محاكاة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115"/>
              </a:spcBef>
              <a:bidi/>
            </a:pP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محاكاة</a:t>
            </a:r>
            <a:r xmlns:a="http://schemas.openxmlformats.org/drawingml/2006/main">
              <a:rPr dirty="0" sz="2800" spc="3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صناعي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ct val="15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افتراضية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مخلوق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يشارك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نشاط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الحياه الحقيقيه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بدون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المخاطرة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عواقب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فِعلي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65405">
              <a:lnSpc>
                <a:spcPts val="1430"/>
              </a:lnSpc>
              <a:bidi/>
            </a:pPr>
            <a:r xmlns:a="http://schemas.openxmlformats.org/drawingml/2006/main">
              <a:rPr dirty="0"/>
              <a:t>44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غير تقليدى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45"/>
              <a:t>تعليم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طُرق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204265"/>
            <a:ext cx="8090534" cy="2524760"/>
          </a:xfrm>
          <a:prstGeom prst="rect">
            <a:avLst/>
          </a:prstGeom>
        </p:spPr>
        <p:txBody>
          <a:bodyPr wrap="square" lIns="0" tIns="17526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80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2-</a:t>
            </a:r>
            <a:r xmlns:a="http://schemas.openxmlformats.org/drawingml/2006/main">
              <a:rPr dirty="0" sz="32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محاكاة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11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المحاكاة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مستوى أعلى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ts val="5040"/>
              </a:lnSpc>
              <a:spcBef>
                <a:spcPts val="24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ذهني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اِختِصاص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تعزيز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إحراز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الحركية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عاطفية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65405">
              <a:lnSpc>
                <a:spcPts val="1430"/>
              </a:lnSpc>
              <a:bidi/>
            </a:pPr>
            <a:r xmlns:a="http://schemas.openxmlformats.org/drawingml/2006/main">
              <a:rPr dirty="0"/>
              <a:t>45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3347" y="664540"/>
            <a:ext cx="6877050" cy="6057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800" spc="-10"/>
              <a:t>غير تقليدى</a:t>
            </a:r>
            <a:r xmlns:a="http://schemas.openxmlformats.org/drawingml/2006/main">
              <a:rPr dirty="0" sz="3800" spc="-40"/>
              <a:t> </a:t>
            </a:r>
            <a:r xmlns:a="http://schemas.openxmlformats.org/drawingml/2006/main">
              <a:rPr dirty="0" sz="3800" spc="-45"/>
              <a:t>تعليم</a:t>
            </a:r>
            <a:r xmlns:a="http://schemas.openxmlformats.org/drawingml/2006/main">
              <a:rPr dirty="0" sz="3800" spc="-20"/>
              <a:t> </a:t>
            </a:r>
            <a:r xmlns:a="http://schemas.openxmlformats.org/drawingml/2006/main">
              <a:rPr dirty="0" sz="3800" spc="-5"/>
              <a:t>طُرق</a:t>
            </a:r>
            <a:endParaRPr xmlns:a="http://schemas.openxmlformats.org/drawingml/2006/main" sz="3800"/>
          </a:p>
        </p:txBody>
      </p:sp>
      <p:sp>
        <p:nvSpPr>
          <p:cNvPr id="3" name="object 3"/>
          <p:cNvSpPr txBox="1"/>
          <p:nvPr/>
        </p:nvSpPr>
        <p:spPr>
          <a:xfrm>
            <a:off x="535940" y="1416673"/>
            <a:ext cx="8109584" cy="3757295"/>
          </a:xfrm>
          <a:prstGeom prst="rect">
            <a:avLst/>
          </a:prstGeom>
        </p:spPr>
        <p:txBody>
          <a:bodyPr wrap="square" lIns="0" tIns="1555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25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3-</a:t>
            </a:r>
            <a:r xmlns:a="http://schemas.openxmlformats.org/drawingml/2006/main">
              <a:rPr dirty="0" sz="32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تلعب: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10000"/>
              </a:lnSpc>
              <a:spcBef>
                <a:spcPts val="64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دفع الأدوار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يشارك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غير مستعد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أداء.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18490" indent="-172720">
              <a:lnSpc>
                <a:spcPct val="110000"/>
              </a:lnSpc>
              <a:spcBef>
                <a:spcPts val="7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طلبت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مُكَلَّف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القطع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شخصية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يفكر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شخصية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سوف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يتصرف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الواقع.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20395" indent="-172720">
              <a:lnSpc>
                <a:spcPct val="11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تقنية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تجنب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مشاعر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يستنبط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عاطفي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استجابات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المتعلم.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65405">
              <a:lnSpc>
                <a:spcPts val="1430"/>
              </a:lnSpc>
              <a:bidi/>
            </a:pPr>
            <a:r xmlns:a="http://schemas.openxmlformats.org/drawingml/2006/main">
              <a:rPr dirty="0"/>
              <a:t>46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3347" y="664540"/>
            <a:ext cx="6877050" cy="6057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800" spc="-10"/>
              <a:t>غير تقليدى</a:t>
            </a:r>
            <a:r xmlns:a="http://schemas.openxmlformats.org/drawingml/2006/main">
              <a:rPr dirty="0" sz="3800" spc="-40"/>
              <a:t> </a:t>
            </a:r>
            <a:r xmlns:a="http://schemas.openxmlformats.org/drawingml/2006/main">
              <a:rPr dirty="0" sz="3800" spc="-45"/>
              <a:t>تعليم</a:t>
            </a:r>
            <a:r xmlns:a="http://schemas.openxmlformats.org/drawingml/2006/main">
              <a:rPr dirty="0" sz="3800" spc="-20"/>
              <a:t> </a:t>
            </a:r>
            <a:r xmlns:a="http://schemas.openxmlformats.org/drawingml/2006/main">
              <a:rPr dirty="0" sz="3800" spc="-5"/>
              <a:t>طُرق</a:t>
            </a:r>
            <a:endParaRPr xmlns:a="http://schemas.openxmlformats.org/drawingml/2006/main" sz="3800"/>
          </a:p>
        </p:txBody>
      </p:sp>
      <p:sp>
        <p:nvSpPr>
          <p:cNvPr id="3" name="object 3"/>
          <p:cNvSpPr txBox="1"/>
          <p:nvPr/>
        </p:nvSpPr>
        <p:spPr>
          <a:xfrm>
            <a:off x="535940" y="1416673"/>
            <a:ext cx="8110855" cy="3655060"/>
          </a:xfrm>
          <a:prstGeom prst="rect">
            <a:avLst/>
          </a:prstGeom>
        </p:spPr>
        <p:txBody>
          <a:bodyPr wrap="square" lIns="0" tIns="1555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25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3-</a:t>
            </a:r>
            <a:r xmlns:a="http://schemas.openxmlformats.org/drawingml/2006/main">
              <a:rPr dirty="0" sz="32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تلعب: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10000"/>
              </a:lnSpc>
              <a:spcBef>
                <a:spcPts val="64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بالدرجة الأولى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يحقق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سلوكية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عاطفية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اِختِصاص.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13664" indent="-172720">
              <a:lnSpc>
                <a:spcPct val="110000"/>
              </a:lnSpc>
              <a:spcBef>
                <a:spcPts val="7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يرى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عيون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آحرون.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كلمات،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فرصة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"يمشي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حذاء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آخر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".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65405">
              <a:lnSpc>
                <a:spcPts val="1430"/>
              </a:lnSpc>
              <a:bidi/>
            </a:pPr>
            <a:r xmlns:a="http://schemas.openxmlformats.org/drawingml/2006/main">
              <a:rPr dirty="0"/>
              <a:t>47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0132" y="684352"/>
            <a:ext cx="65208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غير تقليدى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45"/>
              <a:t>تعليم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طُرق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49681"/>
            <a:ext cx="8062595" cy="269176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80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4-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مسافة</a:t>
            </a:r>
            <a:r xmlns:a="http://schemas.openxmlformats.org/drawingml/2006/main">
              <a:rPr dirty="0" sz="32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تعلُّم: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marR="1043305" indent="-172720">
              <a:lnSpc>
                <a:spcPts val="3020"/>
              </a:lnSpc>
              <a:spcBef>
                <a:spcPts val="7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مسافة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صنع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شبكة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تكنولوجيا.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خصوصًا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مفيد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يحصل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واسع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الناس. من العامة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تقع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عظيم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مسافة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آخر.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65405">
              <a:lnSpc>
                <a:spcPts val="1430"/>
              </a:lnSpc>
              <a:bidi/>
            </a:pPr>
            <a:r xmlns:a="http://schemas.openxmlformats.org/drawingml/2006/main">
              <a:rPr dirty="0"/>
              <a:t>48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0132" y="684352"/>
            <a:ext cx="65208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غير تقليدى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45"/>
              <a:t>تعليم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طُرق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704006"/>
            <a:ext cx="8324850" cy="307594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75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4-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مسافة</a:t>
            </a:r>
            <a:r xmlns:a="http://schemas.openxmlformats.org/drawingml/2006/main">
              <a:rPr dirty="0" sz="32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تعلُّم: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7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تسليم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شكل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عقد المؤتمرات عن بعد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طريقة واحدة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فيديو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صوتية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مرسل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عبر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الأقمار الصناعية.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06045" indent="-172720">
              <a:lnSpc>
                <a:spcPts val="3030"/>
              </a:lnSpc>
              <a:spcBef>
                <a:spcPts val="84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يصبح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تفاعلية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عقد المؤتمرات عن بعد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يصل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اتصال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عبر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العادية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هاتف.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1451238"/>
            <a:ext cx="7193280" cy="4373880"/>
          </a:xfrm>
          <a:prstGeom prst="rect">
            <a:avLst/>
          </a:prstGeom>
        </p:spPr>
        <p:txBody>
          <a:bodyPr wrap="square" lIns="0" tIns="22923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3200" spc="-20" b="1">
                <a:latin typeface="Calibri"/>
                <a:cs typeface="Calibri"/>
              </a:rPr>
              <a:t>تقليدي</a:t>
            </a:r>
            <a:r xmlns:a="http://schemas.openxmlformats.org/drawingml/2006/main">
              <a:rPr dirty="0" sz="32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طُرق:</a:t>
            </a:r>
            <a:r xmlns:a="http://schemas.openxmlformats.org/drawingml/2006/main">
              <a:rPr dirty="0" sz="32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38175" indent="-283210">
              <a:lnSpc>
                <a:spcPct val="100000"/>
              </a:lnSpc>
              <a:spcBef>
                <a:spcPts val="1480"/>
              </a:spcBef>
              <a:buSzPct val="96428"/>
              <a:buFont typeface="Wingdings"/>
              <a:buChar char=""/>
              <a:tabLst>
                <a:tab pos="638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محاضرة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38175" indent="-283210">
              <a:lnSpc>
                <a:spcPct val="100000"/>
              </a:lnSpc>
              <a:spcBef>
                <a:spcPts val="1415"/>
              </a:spcBef>
              <a:buSzPct val="96428"/>
              <a:buFont typeface="Wingdings"/>
              <a:buChar char=""/>
              <a:tabLst>
                <a:tab pos="638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15" b="1">
                <a:latin typeface="Calibri"/>
                <a:cs typeface="Calibri"/>
              </a:rPr>
              <a:t>جماعية</a:t>
            </a:r>
          </a:p>
          <a:p>
            <a:pPr xmlns:a="http://schemas.openxmlformats.org/drawingml/2006/main" lvl="1" marL="638175" indent="-283210">
              <a:lnSpc>
                <a:spcPct val="100000"/>
              </a:lnSpc>
              <a:spcBef>
                <a:spcPts val="1410"/>
              </a:spcBef>
              <a:buSzPct val="96428"/>
              <a:buFont typeface="Wingdings"/>
              <a:buChar char=""/>
              <a:tabLst>
                <a:tab pos="638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واحد لواحد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38175" indent="-283210">
              <a:lnSpc>
                <a:spcPct val="100000"/>
              </a:lnSpc>
              <a:spcBef>
                <a:spcPts val="1405"/>
              </a:spcBef>
              <a:buSzPct val="96428"/>
              <a:buFont typeface="Wingdings"/>
              <a:buChar char=""/>
              <a:tabLst>
                <a:tab pos="638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يعود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توضيح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30000"/>
              </a:lnSpc>
              <a:spcBef>
                <a:spcPts val="80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ينزع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مدرس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مدخل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لقاءات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المتعلم.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98803" y="374904"/>
            <a:ext cx="6794500" cy="1079500"/>
            <a:chOff x="1098803" y="374904"/>
            <a:chExt cx="6794500" cy="1079500"/>
          </a:xfrm>
        </p:grpSpPr>
        <p:sp>
          <p:nvSpPr>
            <p:cNvPr id="4" name="object 4"/>
            <p:cNvSpPr/>
            <p:nvPr/>
          </p:nvSpPr>
          <p:spPr>
            <a:xfrm>
              <a:off x="1104899" y="381000"/>
              <a:ext cx="6781800" cy="1066800"/>
            </a:xfrm>
            <a:custGeom>
              <a:avLst/>
              <a:gdLst/>
              <a:ahLst/>
              <a:cxnLst/>
              <a:rect l="l" t="t" r="r" b="b"/>
              <a:pathLst>
                <a:path w="6781800" h="1066800">
                  <a:moveTo>
                    <a:pt x="6604000" y="0"/>
                  </a:moveTo>
                  <a:lnTo>
                    <a:pt x="177800" y="0"/>
                  </a:lnTo>
                  <a:lnTo>
                    <a:pt x="130533" y="6352"/>
                  </a:lnTo>
                  <a:lnTo>
                    <a:pt x="88060" y="24280"/>
                  </a:lnTo>
                  <a:lnTo>
                    <a:pt x="52076" y="52085"/>
                  </a:lnTo>
                  <a:lnTo>
                    <a:pt x="24274" y="88072"/>
                  </a:lnTo>
                  <a:lnTo>
                    <a:pt x="6351" y="130542"/>
                  </a:lnTo>
                  <a:lnTo>
                    <a:pt x="0" y="177800"/>
                  </a:lnTo>
                  <a:lnTo>
                    <a:pt x="0" y="889000"/>
                  </a:lnTo>
                  <a:lnTo>
                    <a:pt x="6351" y="936257"/>
                  </a:lnTo>
                  <a:lnTo>
                    <a:pt x="24274" y="978727"/>
                  </a:lnTo>
                  <a:lnTo>
                    <a:pt x="52076" y="1014714"/>
                  </a:lnTo>
                  <a:lnTo>
                    <a:pt x="88060" y="1042519"/>
                  </a:lnTo>
                  <a:lnTo>
                    <a:pt x="130533" y="1060447"/>
                  </a:lnTo>
                  <a:lnTo>
                    <a:pt x="177800" y="1066800"/>
                  </a:lnTo>
                  <a:lnTo>
                    <a:pt x="6604000" y="1066800"/>
                  </a:lnTo>
                  <a:lnTo>
                    <a:pt x="6651257" y="1060447"/>
                  </a:lnTo>
                  <a:lnTo>
                    <a:pt x="6693727" y="1042519"/>
                  </a:lnTo>
                  <a:lnTo>
                    <a:pt x="6729714" y="1014714"/>
                  </a:lnTo>
                  <a:lnTo>
                    <a:pt x="6757519" y="978727"/>
                  </a:lnTo>
                  <a:lnTo>
                    <a:pt x="6775447" y="936257"/>
                  </a:lnTo>
                  <a:lnTo>
                    <a:pt x="6781800" y="889000"/>
                  </a:lnTo>
                  <a:lnTo>
                    <a:pt x="6781800" y="177800"/>
                  </a:lnTo>
                  <a:lnTo>
                    <a:pt x="6775447" y="130542"/>
                  </a:lnTo>
                  <a:lnTo>
                    <a:pt x="6757519" y="88072"/>
                  </a:lnTo>
                  <a:lnTo>
                    <a:pt x="6729714" y="52085"/>
                  </a:lnTo>
                  <a:lnTo>
                    <a:pt x="6693727" y="24280"/>
                  </a:lnTo>
                  <a:lnTo>
                    <a:pt x="6651257" y="6352"/>
                  </a:lnTo>
                  <a:lnTo>
                    <a:pt x="66040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104899" y="381000"/>
              <a:ext cx="6781800" cy="1066800"/>
            </a:xfrm>
            <a:custGeom>
              <a:avLst/>
              <a:gdLst/>
              <a:ahLst/>
              <a:cxnLst/>
              <a:rect l="l" t="t" r="r" b="b"/>
              <a:pathLst>
                <a:path w="6781800" h="1066800">
                  <a:moveTo>
                    <a:pt x="0" y="177800"/>
                  </a:moveTo>
                  <a:lnTo>
                    <a:pt x="6351" y="130542"/>
                  </a:lnTo>
                  <a:lnTo>
                    <a:pt x="24274" y="88072"/>
                  </a:lnTo>
                  <a:lnTo>
                    <a:pt x="52076" y="52085"/>
                  </a:lnTo>
                  <a:lnTo>
                    <a:pt x="88060" y="24280"/>
                  </a:lnTo>
                  <a:lnTo>
                    <a:pt x="130533" y="6352"/>
                  </a:lnTo>
                  <a:lnTo>
                    <a:pt x="177800" y="0"/>
                  </a:lnTo>
                  <a:lnTo>
                    <a:pt x="6604000" y="0"/>
                  </a:lnTo>
                  <a:lnTo>
                    <a:pt x="6651257" y="6352"/>
                  </a:lnTo>
                  <a:lnTo>
                    <a:pt x="6693727" y="24280"/>
                  </a:lnTo>
                  <a:lnTo>
                    <a:pt x="6729714" y="52085"/>
                  </a:lnTo>
                  <a:lnTo>
                    <a:pt x="6757519" y="88072"/>
                  </a:lnTo>
                  <a:lnTo>
                    <a:pt x="6775447" y="130542"/>
                  </a:lnTo>
                  <a:lnTo>
                    <a:pt x="6781800" y="177800"/>
                  </a:lnTo>
                  <a:lnTo>
                    <a:pt x="6781800" y="889000"/>
                  </a:lnTo>
                  <a:lnTo>
                    <a:pt x="6775447" y="936257"/>
                  </a:lnTo>
                  <a:lnTo>
                    <a:pt x="6757519" y="978727"/>
                  </a:lnTo>
                  <a:lnTo>
                    <a:pt x="6729714" y="1014714"/>
                  </a:lnTo>
                  <a:lnTo>
                    <a:pt x="6693727" y="1042519"/>
                  </a:lnTo>
                  <a:lnTo>
                    <a:pt x="6651257" y="1060447"/>
                  </a:lnTo>
                  <a:lnTo>
                    <a:pt x="6604000" y="1066800"/>
                  </a:lnTo>
                  <a:lnTo>
                    <a:pt x="177800" y="1066800"/>
                  </a:lnTo>
                  <a:lnTo>
                    <a:pt x="130533" y="1060447"/>
                  </a:lnTo>
                  <a:lnTo>
                    <a:pt x="88060" y="1042519"/>
                  </a:lnTo>
                  <a:lnTo>
                    <a:pt x="52076" y="1014714"/>
                  </a:lnTo>
                  <a:lnTo>
                    <a:pt x="24274" y="978727"/>
                  </a:lnTo>
                  <a:lnTo>
                    <a:pt x="6351" y="936257"/>
                  </a:lnTo>
                  <a:lnTo>
                    <a:pt x="0" y="889000"/>
                  </a:lnTo>
                  <a:lnTo>
                    <a:pt x="0" y="1778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71371" y="632206"/>
            <a:ext cx="58502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اختيار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10"/>
              <a:t> </a:t>
            </a:r>
            <a:r xmlns:a="http://schemas.openxmlformats.org/drawingml/2006/main">
              <a:rPr dirty="0" sz="3200" spc="-5"/>
              <a:t>تعليمي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 spc="-5"/>
              <a:t>طُرق</a:t>
            </a:r>
            <a:endParaRPr xmlns:a="http://schemas.openxmlformats.org/drawingml/2006/main" sz="3200"/>
          </a:p>
        </p:txBody>
      </p:sp>
      <p:sp>
        <p:nvSpPr>
          <p:cNvPr id="7" name="object 7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3732" y="569721"/>
            <a:ext cx="57931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غير تقليدى</a:t>
            </a:r>
            <a:r xmlns:a="http://schemas.openxmlformats.org/drawingml/2006/main">
              <a:rPr dirty="0" sz="3200" spc="-55"/>
              <a:t> </a:t>
            </a:r>
            <a:r xmlns:a="http://schemas.openxmlformats.org/drawingml/2006/main">
              <a:rPr dirty="0" sz="3200" spc="-40"/>
              <a:t>تعليم</a:t>
            </a:r>
            <a:r xmlns:a="http://schemas.openxmlformats.org/drawingml/2006/main">
              <a:rPr dirty="0" sz="3200" spc="-50"/>
              <a:t> </a:t>
            </a:r>
            <a:r xmlns:a="http://schemas.openxmlformats.org/drawingml/2006/main">
              <a:rPr dirty="0" sz="3200" spc="-5"/>
              <a:t>طُرق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403352" y="1486027"/>
            <a:ext cx="8244205" cy="4120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تقليدي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6090" indent="-283845">
              <a:lnSpc>
                <a:spcPct val="100000"/>
              </a:lnSpc>
              <a:spcBef>
                <a:spcPts val="2410"/>
              </a:spcBef>
              <a:buSzPct val="96428"/>
              <a:buFont typeface="Wingdings"/>
              <a:buChar char=""/>
              <a:tabLst>
                <a:tab pos="4667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الألعاب.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6090" indent="-283845">
              <a:lnSpc>
                <a:spcPct val="100000"/>
              </a:lnSpc>
              <a:spcBef>
                <a:spcPts val="2425"/>
              </a:spcBef>
              <a:buSzPct val="96428"/>
              <a:buFont typeface="Wingdings"/>
              <a:buChar char=""/>
              <a:tabLst>
                <a:tab pos="46672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محاكاة.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6090" indent="-283845">
              <a:lnSpc>
                <a:spcPct val="100000"/>
              </a:lnSpc>
              <a:spcBef>
                <a:spcPts val="2415"/>
              </a:spcBef>
              <a:buSzPct val="96428"/>
              <a:buFont typeface="Wingdings"/>
              <a:buChar char=""/>
              <a:tabLst>
                <a:tab pos="46672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تلعب.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6090" indent="-283845">
              <a:lnSpc>
                <a:spcPct val="100000"/>
              </a:lnSpc>
              <a:spcBef>
                <a:spcPts val="2415"/>
              </a:spcBef>
              <a:buSzPct val="96428"/>
              <a:buFont typeface="Wingdings"/>
              <a:buChar char=""/>
              <a:tabLst>
                <a:tab pos="4667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نمذجة الأدوار.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6090" indent="-283845">
              <a:lnSpc>
                <a:spcPct val="100000"/>
              </a:lnSpc>
              <a:spcBef>
                <a:spcPts val="2425"/>
              </a:spcBef>
              <a:buSzPct val="96428"/>
              <a:buFont typeface="Wingdings"/>
              <a:buChar char=""/>
              <a:tabLst>
                <a:tab pos="46672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بمساعدة الكمبيوتر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مسافة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10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671830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طُرق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/>
              <a:t>من </a:t>
            </a:r>
            <a:r xmlns:a="http://schemas.openxmlformats.org/drawingml/2006/main">
              <a:rPr dirty="0" spc="-10"/>
              <a:t>التقديم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5"/>
              <a:t>معلومة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217" y="1536048"/>
            <a:ext cx="7228840" cy="36087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73990" marR="151130" indent="-161925">
              <a:lnSpc>
                <a:spcPct val="113999"/>
              </a:lnSpc>
              <a:spcBef>
                <a:spcPts val="100"/>
              </a:spcBef>
              <a:buClr>
                <a:srgbClr val="000066"/>
              </a:buClr>
              <a:buFont typeface="Arial MT"/>
              <a:buChar char="•"/>
              <a:tabLst>
                <a:tab pos="21717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ثلاثة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طرق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تقديم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413384" indent="-343535">
              <a:lnSpc>
                <a:spcPct val="100000"/>
              </a:lnSpc>
              <a:spcBef>
                <a:spcPts val="60"/>
              </a:spcBef>
              <a:buAutoNum type="arabicPeriod"/>
              <a:tabLst>
                <a:tab pos="414020" algn="l"/>
              </a:tabLst>
              <a:bidi/>
            </a:pPr>
            <a:r xmlns:a="http://schemas.openxmlformats.org/drawingml/2006/main">
              <a:rPr dirty="0" sz="2800" spc="-30" b="1">
                <a:latin typeface="Calibri"/>
                <a:cs typeface="Calibri"/>
              </a:rPr>
              <a:t>لفظي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لواحدة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التدريس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lvl="1" marL="427355" marR="5080" indent="-427355">
              <a:lnSpc>
                <a:spcPct val="101800"/>
              </a:lnSpc>
              <a:spcBef>
                <a:spcPts val="5"/>
              </a:spcBef>
              <a:buAutoNum type="arabicPeriod"/>
              <a:tabLst>
                <a:tab pos="42735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أجراءات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(توضيح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يعود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التدريس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Calibri"/>
              <a:buAutoNum type="arabicPeriod"/>
            </a:pPr>
            <a:endParaRPr sz="2850">
              <a:latin typeface="Calibri"/>
              <a:cs typeface="Calibri"/>
            </a:endParaRPr>
          </a:p>
          <a:p>
            <a:pPr xmlns:a="http://schemas.openxmlformats.org/drawingml/2006/main" lvl="1" marL="426720" indent="-3568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2735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أجهزة الكمبيوتر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و/أو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مقاطع الفيديو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10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0136" y="509143"/>
            <a:ext cx="7642859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3034665" marR="5080" indent="-3022600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1. </a:t>
            </a:r>
            <a:r xmlns:a="http://schemas.openxmlformats.org/drawingml/2006/main">
              <a:rPr dirty="0" sz="3200" spc="-5"/>
              <a:t>التعليم </a:t>
            </a:r>
            <a:r xmlns:a="http://schemas.openxmlformats.org/drawingml/2006/main">
              <a:rPr dirty="0" sz="3200" spc="-30"/>
              <a:t>اللفظي </a:t>
            </a:r>
            <a:r xmlns:a="http://schemas.openxmlformats.org/drawingml/2006/main">
              <a:rPr dirty="0" sz="3200"/>
              <a:t>( </a:t>
            </a:r>
            <a:r xmlns:a="http://schemas.openxmlformats.org/drawingml/2006/main">
              <a:rPr dirty="0" sz="3200" spc="-10"/>
              <a:t>أسلوب واحد </a:t>
            </a:r>
            <a:r xmlns:a="http://schemas.openxmlformats.org/drawingml/2006/main">
              <a:rPr dirty="0" sz="3200" spc="-10"/>
              <a:t>إلى </a:t>
            </a:r>
            <a:r xmlns:a="http://schemas.openxmlformats.org/drawingml/2006/main">
              <a:rPr dirty="0" sz="3200"/>
              <a:t>واحد </a:t>
            </a:r>
            <a:r xmlns:a="http://schemas.openxmlformats.org/drawingml/2006/main">
              <a:rPr dirty="0" sz="3200"/>
              <a:t>).</a:t>
            </a:r>
            <a:r xmlns:a="http://schemas.openxmlformats.org/drawingml/2006/main">
              <a:rPr dirty="0" sz="3200" spc="-710"/>
              <a:t> </a:t>
            </a:r>
            <a:r xmlns:a="http://schemas.openxmlformats.org/drawingml/2006/main">
              <a:rPr dirty="0" sz="3200" spc="-5"/>
              <a:t>تعليم)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738631" y="1668272"/>
            <a:ext cx="7714615" cy="3779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06375" indent="-194310">
              <a:lnSpc>
                <a:spcPct val="100000"/>
              </a:lnSpc>
              <a:spcBef>
                <a:spcPts val="95"/>
              </a:spcBef>
              <a:buSzPct val="75000"/>
              <a:buFont typeface="Calibri"/>
              <a:buChar char="–"/>
              <a:tabLst>
                <a:tab pos="2070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شائع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Char char="–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lvl="1" marL="287020" marR="598170" indent="-172720">
              <a:lnSpc>
                <a:spcPts val="3020"/>
              </a:lnSpc>
              <a:buFont typeface="Arial MT"/>
              <a:buChar char="•"/>
              <a:tabLst>
                <a:tab pos="28765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لغة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بسيطة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متعلم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عالي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مثقف. متعلم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طبي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المصطلحات.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Arial MT"/>
              <a:buChar char="•"/>
            </a:pPr>
            <a:endParaRPr sz="3150">
              <a:latin typeface="Calibri"/>
              <a:cs typeface="Calibri"/>
            </a:endParaRPr>
          </a:p>
          <a:p>
            <a:pPr xmlns:a="http://schemas.openxmlformats.org/drawingml/2006/main" lvl="1" marL="287020" marR="292100" indent="-172720">
              <a:lnSpc>
                <a:spcPts val="3020"/>
              </a:lnSpc>
              <a:buFont typeface="Arial MT"/>
              <a:buChar char="•"/>
              <a:tabLst>
                <a:tab pos="287655" algn="l"/>
              </a:tabLst>
              <a:bidi/>
            </a:pPr>
            <a:r xmlns:a="http://schemas.openxmlformats.org/drawingml/2006/main">
              <a:rPr dirty="0" sz="2800" spc="-8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ملحوظة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الاستخدامات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أشياء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يسأل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هُم</a:t>
            </a:r>
            <a:r xmlns:a="http://schemas.openxmlformats.org/drawingml/2006/main"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كلمات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للتوضيح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تعزز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55"/>
              </a:lnSpc>
              <a:bidi/>
            </a:pPr>
            <a:r xmlns:a="http://schemas.openxmlformats.org/drawingml/2006/main">
              <a:rPr dirty="0" sz="1400" spc="-5">
                <a:latin typeface="Arial MT"/>
                <a:cs typeface="Arial MT"/>
              </a:rPr>
              <a:t>10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88009" y="1176299"/>
            <a:ext cx="7045959" cy="2455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77165" marR="192405" indent="-165100">
              <a:lnSpc>
                <a:spcPct val="113999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100">
                <a:solidFill>
                  <a:srgbClr val="000066"/>
                </a:solidFill>
                <a:latin typeface="Calibri"/>
                <a:cs typeface="Calibri"/>
              </a:rPr>
              <a:t>-</a:t>
            </a:r>
            <a:r xmlns:a="http://schemas.openxmlformats.org/drawingml/2006/main">
              <a:rPr dirty="0" sz="2100" spc="-5">
                <a:solidFill>
                  <a:srgbClr val="000066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 سبيل المثال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كتيبات,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منشورات,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الصدقات)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لفظي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تعليمات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تعزز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مفتاح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نقاط.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94615">
              <a:lnSpc>
                <a:spcPct val="100000"/>
              </a:lnSpc>
              <a:spcBef>
                <a:spcPts val="5"/>
              </a:spcBef>
              <a:tabLst>
                <a:tab pos="54356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شفوي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تعليمات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2024-07-01T10:34:40Z</dcterms:created>
  <dcterms:modified xsi:type="dcterms:W3CDTF">2024-07-01T10:34:40Z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