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</p:sldIdLst>
  <p:sldSz cx="9144000" cy="6858000"/>
  <p:notesSz cx="9144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Relationship Id="rId21" Type="http://schemas.openxmlformats.org/officeDocument/2006/relationships/slide" Target="slides/slide16.xml"/><Relationship Id="rId22" Type="http://schemas.openxmlformats.org/officeDocument/2006/relationships/slide" Target="slides/slide17.xml"/><Relationship Id="rId23" Type="http://schemas.openxmlformats.org/officeDocument/2006/relationships/slide" Target="slides/slide18.xml"/><Relationship Id="rId24" Type="http://schemas.openxmlformats.org/officeDocument/2006/relationships/slide" Target="slides/slide19.xml"/><Relationship Id="rId25" Type="http://schemas.openxmlformats.org/officeDocument/2006/relationships/slide" Target="slides/slide20.xml"/><Relationship Id="rId26" Type="http://schemas.openxmlformats.org/officeDocument/2006/relationships/slide" Target="slides/slide21.xml"/><Relationship Id="rId27" Type="http://schemas.openxmlformats.org/officeDocument/2006/relationships/slide" Target="slides/slide22.xml"/><Relationship Id="rId28" Type="http://schemas.openxmlformats.org/officeDocument/2006/relationships/slide" Target="slides/slide23.xml"/><Relationship Id="rId29" Type="http://schemas.openxmlformats.org/officeDocument/2006/relationships/slide" Target="slides/slide24.xml"/><Relationship Id="rId30" Type="http://schemas.openxmlformats.org/officeDocument/2006/relationships/slide" Target="slides/slide25.xml"/><Relationship Id="rId31" Type="http://schemas.openxmlformats.org/officeDocument/2006/relationships/slide" Target="slides/slide26.xml"/><Relationship Id="rId32" Type="http://schemas.openxmlformats.org/officeDocument/2006/relationships/slide" Target="slides/slide27.xml"/><Relationship Id="rId33" Type="http://schemas.openxmlformats.org/officeDocument/2006/relationships/slide" Target="slides/slide28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70687" y="376885"/>
            <a:ext cx="8002625" cy="9537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16788" y="1337046"/>
            <a:ext cx="8087995" cy="41243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205851" y="6434066"/>
            <a:ext cx="269240" cy="2235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jpg"/><Relationship Id="rId3" Type="http://schemas.openxmlformats.org/officeDocument/2006/relationships/image" Target="../media/image4.jpg"/><Relationship Id="rId4" Type="http://schemas.openxmlformats.org/officeDocument/2006/relationships/image" Target="../media/image5.jpg"/></Relationships>

</file>

<file path=ppt/slides/_rels/slide2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3999" cy="6857998"/>
            </a:xfrm>
            <a:prstGeom prst="rect">
              <a:avLst/>
            </a:prstGeom>
          </p:spPr>
        </p:pic>
        <p:pic>
          <p:nvPicPr>
            <p:cNvPr id="4" name="object 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1981200" cy="6857998"/>
            </a:xfrm>
            <a:prstGeom prst="rect">
              <a:avLst/>
            </a:prstGeom>
          </p:spPr>
        </p:pic>
        <p:sp>
          <p:nvSpPr>
            <p:cNvPr id="5" name="object 5" descr=""/>
            <p:cNvSpPr/>
            <p:nvPr/>
          </p:nvSpPr>
          <p:spPr>
            <a:xfrm>
              <a:off x="0" y="0"/>
              <a:ext cx="182880" cy="6858000"/>
            </a:xfrm>
            <a:custGeom>
              <a:avLst/>
              <a:gdLst/>
              <a:ahLst/>
              <a:cxnLst/>
              <a:rect l="l" t="t" r="r" b="b"/>
              <a:pathLst>
                <a:path w="182880" h="6858000">
                  <a:moveTo>
                    <a:pt x="182880" y="0"/>
                  </a:moveTo>
                  <a:lnTo>
                    <a:pt x="0" y="0"/>
                  </a:lnTo>
                  <a:lnTo>
                    <a:pt x="0" y="6858000"/>
                  </a:lnTo>
                  <a:lnTo>
                    <a:pt x="182880" y="6858000"/>
                  </a:lnTo>
                  <a:lnTo>
                    <a:pt x="182880" y="0"/>
                  </a:lnTo>
                  <a:close/>
                </a:path>
              </a:pathLst>
            </a:custGeom>
            <a:solidFill>
              <a:srgbClr val="766E53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0" y="4320631"/>
              <a:ext cx="1371600" cy="782320"/>
            </a:xfrm>
            <a:custGeom>
              <a:avLst/>
              <a:gdLst/>
              <a:ahLst/>
              <a:cxnLst/>
              <a:rect l="l" t="t" r="r" b="b"/>
              <a:pathLst>
                <a:path w="1371600" h="782320">
                  <a:moveTo>
                    <a:pt x="0" y="0"/>
                  </a:moveTo>
                  <a:lnTo>
                    <a:pt x="0" y="780982"/>
                  </a:lnTo>
                  <a:lnTo>
                    <a:pt x="974623" y="781720"/>
                  </a:lnTo>
                  <a:lnTo>
                    <a:pt x="984288" y="780912"/>
                  </a:lnTo>
                  <a:lnTo>
                    <a:pt x="992197" y="778783"/>
                  </a:lnTo>
                  <a:lnTo>
                    <a:pt x="998347" y="775773"/>
                  </a:lnTo>
                  <a:lnTo>
                    <a:pt x="1002741" y="772322"/>
                  </a:lnTo>
                  <a:lnTo>
                    <a:pt x="1002741" y="767623"/>
                  </a:lnTo>
                  <a:lnTo>
                    <a:pt x="1007427" y="767623"/>
                  </a:lnTo>
                  <a:lnTo>
                    <a:pt x="1363980" y="411134"/>
                  </a:lnTo>
                  <a:lnTo>
                    <a:pt x="1369266" y="402564"/>
                  </a:lnTo>
                  <a:lnTo>
                    <a:pt x="1371028" y="391814"/>
                  </a:lnTo>
                  <a:lnTo>
                    <a:pt x="1369266" y="380184"/>
                  </a:lnTo>
                  <a:lnTo>
                    <a:pt x="1363980" y="368970"/>
                  </a:lnTo>
                  <a:lnTo>
                    <a:pt x="1007427" y="17180"/>
                  </a:lnTo>
                  <a:lnTo>
                    <a:pt x="1007427" y="12354"/>
                  </a:lnTo>
                  <a:lnTo>
                    <a:pt x="1002741" y="12354"/>
                  </a:lnTo>
                  <a:lnTo>
                    <a:pt x="998347" y="8977"/>
                  </a:lnTo>
                  <a:lnTo>
                    <a:pt x="992197" y="6004"/>
                  </a:lnTo>
                  <a:lnTo>
                    <a:pt x="984288" y="3889"/>
                  </a:lnTo>
                  <a:lnTo>
                    <a:pt x="974623" y="308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A42F0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2642997" y="1192784"/>
            <a:ext cx="3626485" cy="63500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4000">
                <a:solidFill>
                  <a:srgbClr val="252525"/>
                </a:solidFill>
              </a:rPr>
              <a:t>صحة</a:t>
            </a:r>
            <a:r xmlns:a="http://schemas.openxmlformats.org/drawingml/2006/main">
              <a:rPr dirty="0" sz="4000" spc="-100">
                <a:solidFill>
                  <a:srgbClr val="252525"/>
                </a:solidFill>
              </a:rPr>
              <a:t> </a:t>
            </a:r>
            <a:r xmlns:a="http://schemas.openxmlformats.org/drawingml/2006/main">
              <a:rPr dirty="0" sz="4000" spc="-10">
                <a:solidFill>
                  <a:srgbClr val="252525"/>
                </a:solidFill>
              </a:rPr>
              <a:t>تعليم</a:t>
            </a:r>
            <a:endParaRPr xmlns:a="http://schemas.openxmlformats.org/drawingml/2006/main" sz="4000"/>
          </a:p>
        </p:txBody>
      </p:sp>
      <p:sp>
        <p:nvSpPr>
          <p:cNvPr id="8" name="object 8" descr=""/>
          <p:cNvSpPr txBox="1"/>
          <p:nvPr/>
        </p:nvSpPr>
        <p:spPr>
          <a:xfrm>
            <a:off x="3146298" y="3997604"/>
            <a:ext cx="2548255" cy="11353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498475" marR="5080" indent="-486409">
              <a:lnSpc>
                <a:spcPct val="13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ثانية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الفصل الدراسي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2023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- 2024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75512" y="4538598"/>
            <a:ext cx="153035" cy="3308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2000" spc="-50">
                <a:solidFill>
                  <a:srgbClr val="FDFFFF"/>
                </a:solidFill>
                <a:latin typeface="Times New Roman"/>
                <a:cs typeface="Times New Roman"/>
              </a:rPr>
              <a:t>1</a:t>
            </a:r>
            <a:endParaRPr xmlns:a="http://schemas.openxmlformats.org/drawingml/2006/main" sz="2000">
              <a:latin typeface="Times New Roman"/>
              <a:cs typeface="Times New Roman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403729" y="2706370"/>
            <a:ext cx="4334510" cy="5740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10" b="1">
                <a:latin typeface="Calibri"/>
                <a:cs typeface="Calibri"/>
              </a:rPr>
              <a:t>تعليمي</a:t>
            </a:r>
            <a:r xmlns:a="http://schemas.openxmlformats.org/drawingml/2006/main">
              <a:rPr dirty="0" sz="36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3600" spc="-10" b="1">
                <a:latin typeface="Calibri"/>
                <a:cs typeface="Calibri"/>
              </a:rPr>
              <a:t>مواد</a:t>
            </a:r>
            <a:endParaRPr xmlns:a="http://schemas.openxmlformats.org/drawingml/2006/main"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2397" y="563321"/>
            <a:ext cx="4923790" cy="953769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965200" marR="5080" indent="-953135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z="3200"/>
              <a:t>أنواع</a:t>
            </a:r>
            <a:r xmlns:a="http://schemas.openxmlformats.org/drawingml/2006/main">
              <a:rPr dirty="0" sz="3200" spc="-75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80"/>
              <a:t> </a:t>
            </a:r>
            <a:r xmlns:a="http://schemas.openxmlformats.org/drawingml/2006/main">
              <a:rPr dirty="0" sz="3200" spc="-30"/>
              <a:t>أدوات</a:t>
            </a:r>
            <a:r xmlns:a="http://schemas.openxmlformats.org/drawingml/2006/main">
              <a:rPr dirty="0" sz="3200" spc="-65"/>
              <a:t> </a:t>
            </a:r>
            <a:r xmlns:a="http://schemas.openxmlformats.org/drawingml/2006/main">
              <a:rPr dirty="0" sz="3200"/>
              <a:t>و</a:t>
            </a:r>
            <a:r xmlns:a="http://schemas.openxmlformats.org/drawingml/2006/main">
              <a:rPr dirty="0" sz="3200" spc="-90"/>
              <a:t> </a:t>
            </a:r>
            <a:r xmlns:a="http://schemas.openxmlformats.org/drawingml/2006/main">
              <a:rPr dirty="0" sz="3200" spc="-10"/>
              <a:t>المواد: مكتوبة</a:t>
            </a:r>
            <a:r xmlns:a="http://schemas.openxmlformats.org/drawingml/2006/main">
              <a:rPr dirty="0" sz="3200" spc="-155"/>
              <a:t> </a:t>
            </a:r>
            <a:r xmlns:a="http://schemas.openxmlformats.org/drawingml/2006/main">
              <a:rPr dirty="0" sz="3200" spc="-10"/>
              <a:t>مواد</a:t>
            </a:r>
            <a:endParaRPr xmlns:a="http://schemas.openxmlformats.org/drawingml/2006/main"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307340" y="1708372"/>
            <a:ext cx="7889875" cy="361061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2880" marR="5080" indent="-170815">
              <a:lnSpc>
                <a:spcPct val="140000"/>
              </a:lnSpc>
              <a:spcBef>
                <a:spcPts val="9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مواد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واضح،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لغة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عادية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,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حسب الطلب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مريض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تعلُّم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الاحتياجات.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173990" indent="-170815">
              <a:lnSpc>
                <a:spcPct val="140000"/>
              </a:lnSpc>
              <a:spcBef>
                <a:spcPts val="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spc="-30" b="1">
                <a:latin typeface="Calibri"/>
                <a:cs typeface="Calibri"/>
              </a:rPr>
              <a:t>تناسب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مواد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بارِز</a:t>
            </a:r>
            <a:r xmlns:a="http://schemas.openxmlformats.org/drawingml/2006/main">
              <a:rPr dirty="0" sz="2800" spc="-1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تأثيرات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على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المعرفة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حفظ،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زيادة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جدوى،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مشاركة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المعلومات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آحرون،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زيادة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الامتثال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يخطط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رعاية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متابعة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28950" y="451865"/>
            <a:ext cx="3086100" cy="5283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300" spc="-10"/>
              <a:t>مكتوب</a:t>
            </a:r>
            <a:r xmlns:a="http://schemas.openxmlformats.org/drawingml/2006/main">
              <a:rPr dirty="0" sz="3300" spc="-170"/>
              <a:t> </a:t>
            </a:r>
            <a:r xmlns:a="http://schemas.openxmlformats.org/drawingml/2006/main">
              <a:rPr dirty="0" sz="3300" spc="-10"/>
              <a:t>مواد</a:t>
            </a:r>
            <a:endParaRPr xmlns:a="http://schemas.openxmlformats.org/drawingml/2006/main" sz="3300"/>
          </a:p>
        </p:txBody>
      </p:sp>
      <p:sp>
        <p:nvSpPr>
          <p:cNvPr id="3" name="object 3" descr=""/>
          <p:cNvSpPr txBox="1"/>
          <p:nvPr/>
        </p:nvSpPr>
        <p:spPr>
          <a:xfrm>
            <a:off x="535940" y="1238504"/>
            <a:ext cx="6478270" cy="2941320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xmlns:a="http://schemas.openxmlformats.org/drawingml/2006/main" marL="183515" indent="-170815">
              <a:lnSpc>
                <a:spcPct val="100000"/>
              </a:lnSpc>
              <a:spcBef>
                <a:spcPts val="565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أنواع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مواد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769620" indent="-189865">
              <a:lnSpc>
                <a:spcPct val="100000"/>
              </a:lnSpc>
              <a:spcBef>
                <a:spcPts val="465"/>
              </a:spcBef>
              <a:buChar char="-"/>
              <a:tabLst>
                <a:tab pos="76962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تجاري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مطبعة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مواد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2" marL="850900" indent="-190500">
              <a:lnSpc>
                <a:spcPct val="100000"/>
              </a:lnSpc>
              <a:spcBef>
                <a:spcPts val="475"/>
              </a:spcBef>
              <a:buChar char="-"/>
              <a:tabLst>
                <a:tab pos="85090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ذاتي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التأليف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مواد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2" marL="821690" marR="5080" indent="-161925">
              <a:lnSpc>
                <a:spcPts val="3829"/>
              </a:lnSpc>
              <a:spcBef>
                <a:spcPts val="190"/>
              </a:spcBef>
              <a:buChar char="-"/>
              <a:tabLst>
                <a:tab pos="821690" algn="l"/>
                <a:tab pos="85026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الكترونية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أنظمة الوثائق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2" marL="850900" indent="-190500">
              <a:lnSpc>
                <a:spcPct val="100000"/>
              </a:lnSpc>
              <a:spcBef>
                <a:spcPts val="260"/>
              </a:spcBef>
              <a:buChar char="-"/>
              <a:tabLst>
                <a:tab pos="8509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إنترنت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57377" rIns="0" bIns="0" rtlCol="0" vert="horz">
            <a:spAutoFit/>
          </a:bodyPr>
          <a:lstStyle/>
          <a:p>
            <a:pPr xmlns:a="http://schemas.openxmlformats.org/drawingml/2006/main" marL="1707514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/>
              <a:t>تجاري</a:t>
            </a:r>
            <a:r xmlns:a="http://schemas.openxmlformats.org/drawingml/2006/main">
              <a:rPr dirty="0" sz="3200" spc="-75"/>
              <a:t> </a:t>
            </a:r>
            <a:r xmlns:a="http://schemas.openxmlformats.org/drawingml/2006/main">
              <a:rPr dirty="0" sz="3200"/>
              <a:t>مطبعة</a:t>
            </a:r>
            <a:r xmlns:a="http://schemas.openxmlformats.org/drawingml/2006/main">
              <a:rPr dirty="0" sz="3200" spc="-85"/>
              <a:t> </a:t>
            </a:r>
            <a:r xmlns:a="http://schemas.openxmlformats.org/drawingml/2006/main">
              <a:rPr dirty="0" sz="3200" spc="-10"/>
              <a:t>مواد</a:t>
            </a:r>
            <a:endParaRPr xmlns:a="http://schemas.openxmlformats.org/drawingml/2006/main"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707542" y="1793189"/>
            <a:ext cx="7586980" cy="2577465"/>
          </a:xfrm>
          <a:prstGeom prst="rect">
            <a:avLst/>
          </a:prstGeom>
        </p:spPr>
        <p:txBody>
          <a:bodyPr wrap="square" lIns="0" tIns="60325" rIns="0" bIns="0" rtlCol="0" vert="horz">
            <a:spAutoFit/>
          </a:bodyPr>
          <a:lstStyle/>
          <a:p>
            <a:pPr xmlns:a="http://schemas.openxmlformats.org/drawingml/2006/main" marL="182880" marR="126364" indent="-170815">
              <a:lnSpc>
                <a:spcPts val="3030"/>
              </a:lnSpc>
              <a:spcBef>
                <a:spcPts val="47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غالباً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جذاب،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يضع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اللغة،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زاهى الألوان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الرسومات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يحسن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محتوى.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5080" indent="-170815">
              <a:lnSpc>
                <a:spcPts val="3020"/>
              </a:lnSpc>
              <a:spcBef>
                <a:spcPts val="80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التحقق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يكلف،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كمية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اللازمة،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تخزين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مشاكل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كبير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كميات.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438150" indent="-170815">
              <a:lnSpc>
                <a:spcPts val="3020"/>
              </a:lnSpc>
              <a:spcBef>
                <a:spcPts val="81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يسمح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المتعلمين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مراجعة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يتعلم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خاصة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بهم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خطوة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ملك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وقت.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8929" y="501776"/>
            <a:ext cx="8242300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12700" marR="5080" indent="658495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z="3200"/>
              <a:t>عديد</a:t>
            </a:r>
            <a:r xmlns:a="http://schemas.openxmlformats.org/drawingml/2006/main">
              <a:rPr dirty="0" sz="3200" spc="-100"/>
              <a:t> </a:t>
            </a:r>
            <a:r xmlns:a="http://schemas.openxmlformats.org/drawingml/2006/main">
              <a:rPr dirty="0" sz="3200"/>
              <a:t>عوامل</a:t>
            </a:r>
            <a:r xmlns:a="http://schemas.openxmlformats.org/drawingml/2006/main">
              <a:rPr dirty="0" sz="3200" spc="-105"/>
              <a:t> </a:t>
            </a:r>
            <a:r xmlns:a="http://schemas.openxmlformats.org/drawingml/2006/main">
              <a:rPr dirty="0" sz="3200"/>
              <a:t>يجب</a:t>
            </a:r>
            <a:r xmlns:a="http://schemas.openxmlformats.org/drawingml/2006/main">
              <a:rPr dirty="0" sz="3200" spc="-100"/>
              <a:t> </a:t>
            </a:r>
            <a:r xmlns:a="http://schemas.openxmlformats.org/drawingml/2006/main">
              <a:rPr dirty="0" sz="3200"/>
              <a:t>يكون</a:t>
            </a:r>
            <a:r xmlns:a="http://schemas.openxmlformats.org/drawingml/2006/main">
              <a:rPr dirty="0" sz="3200" spc="-100"/>
              <a:t> </a:t>
            </a:r>
            <a:r xmlns:a="http://schemas.openxmlformats.org/drawingml/2006/main">
              <a:rPr dirty="0" sz="3200"/>
              <a:t>يعتبر</a:t>
            </a:r>
            <a:r xmlns:a="http://schemas.openxmlformats.org/drawingml/2006/main">
              <a:rPr dirty="0" sz="3200" spc="-114"/>
              <a:t> </a:t>
            </a:r>
            <a:r xmlns:a="http://schemas.openxmlformats.org/drawingml/2006/main">
              <a:rPr dirty="0" sz="3200" spc="-20"/>
              <a:t>عند </a:t>
            </a:r>
            <a:r xmlns:a="http://schemas.openxmlformats.org/drawingml/2006/main">
              <a:rPr dirty="0" sz="3200"/>
              <a:t>المراجعة</a:t>
            </a:r>
            <a:r xmlns:a="http://schemas.openxmlformats.org/drawingml/2006/main">
              <a:rPr dirty="0" sz="3200" spc="-80"/>
              <a:t> </a:t>
            </a:r>
            <a:r xmlns:a="http://schemas.openxmlformats.org/drawingml/2006/main">
              <a:rPr dirty="0" sz="3200"/>
              <a:t>تجاري</a:t>
            </a:r>
            <a:r xmlns:a="http://schemas.openxmlformats.org/drawingml/2006/main">
              <a:rPr dirty="0" sz="3200" spc="-95"/>
              <a:t> </a:t>
            </a:r>
            <a:r xmlns:a="http://schemas.openxmlformats.org/drawingml/2006/main">
              <a:rPr dirty="0" sz="3200"/>
              <a:t>مواد</a:t>
            </a:r>
            <a:r xmlns:a="http://schemas.openxmlformats.org/drawingml/2006/main">
              <a:rPr dirty="0" sz="3200" spc="-70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85"/>
              <a:t> </a:t>
            </a:r>
            <a:r xmlns:a="http://schemas.openxmlformats.org/drawingml/2006/main">
              <a:rPr dirty="0" sz="3200"/>
              <a:t>ممكن</a:t>
            </a:r>
            <a:r xmlns:a="http://schemas.openxmlformats.org/drawingml/2006/main">
              <a:rPr dirty="0" sz="3200" spc="-90"/>
              <a:t> </a:t>
            </a:r>
            <a:r xmlns:a="http://schemas.openxmlformats.org/drawingml/2006/main">
              <a:rPr dirty="0" sz="3200" spc="-20"/>
              <a:t>يستخدم:</a:t>
            </a:r>
            <a:endParaRPr xmlns:a="http://schemas.openxmlformats.org/drawingml/2006/main"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612140" y="1696973"/>
            <a:ext cx="7559675" cy="372872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622300" marR="191135" indent="-610235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622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أنتجت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غرض؟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هناك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أي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نموذج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الادخال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الرعاىة الصحية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المهنيين؟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marR="88900" indent="-610235">
              <a:lnSpc>
                <a:spcPct val="90000"/>
              </a:lnSpc>
              <a:spcBef>
                <a:spcPts val="765"/>
              </a:spcBef>
              <a:buFont typeface="Arial MT"/>
              <a:buChar char="•"/>
              <a:tabLst>
                <a:tab pos="622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يستطيع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غرض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معاينتها؟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ممرضة مربية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يملك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فرصة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للفحص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دقة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ملاءمة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من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المحتوى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يضمن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غرض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توفير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هدف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مجموعة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ضروري.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622300" marR="5080" indent="-610235">
              <a:lnSpc>
                <a:spcPts val="3020"/>
              </a:lnSpc>
              <a:spcBef>
                <a:spcPts val="850"/>
              </a:spcBef>
              <a:buFont typeface="Arial MT"/>
              <a:buChar char="•"/>
              <a:tabLst>
                <a:tab pos="6223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سعر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أداة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ثابت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مع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التعليمية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قيمة؟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15316" rIns="0" bIns="0" rtlCol="0" vert="horz">
            <a:spAutoFit/>
          </a:bodyPr>
          <a:lstStyle/>
          <a:p>
            <a:pPr xmlns:a="http://schemas.openxmlformats.org/drawingml/2006/main" marL="1450975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600" spc="-10"/>
              <a:t>ذاتي </a:t>
            </a:r>
            <a:r xmlns:a="http://schemas.openxmlformats.org/drawingml/2006/main">
              <a:rPr dirty="0" sz="3600"/>
              <a:t>التأليف</a:t>
            </a:r>
            <a:r xmlns:a="http://schemas.openxmlformats.org/drawingml/2006/main">
              <a:rPr dirty="0" sz="3600" spc="-25"/>
              <a:t> </a:t>
            </a:r>
            <a:r xmlns:a="http://schemas.openxmlformats.org/drawingml/2006/main">
              <a:rPr dirty="0" sz="3600" spc="-10"/>
              <a:t>مواد</a:t>
            </a:r>
            <a:endParaRPr xmlns:a="http://schemas.openxmlformats.org/drawingml/2006/main"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535940" y="1419808"/>
            <a:ext cx="7705725" cy="3886200"/>
          </a:xfrm>
          <a:prstGeom prst="rect">
            <a:avLst/>
          </a:prstGeom>
        </p:spPr>
        <p:txBody>
          <a:bodyPr wrap="square" lIns="0" tIns="52705" rIns="0" bIns="0" rtlCol="0" vert="horz">
            <a:spAutoFit/>
          </a:bodyPr>
          <a:lstStyle/>
          <a:p>
            <a:pPr xmlns:a="http://schemas.openxmlformats.org/drawingml/2006/main" algn="just" marL="622300" marR="336550" indent="-610235">
              <a:lnSpc>
                <a:spcPct val="90000"/>
              </a:lnSpc>
              <a:spcBef>
                <a:spcPts val="415"/>
              </a:spcBef>
              <a:buFont typeface="Arial MT"/>
              <a:buChar char="•"/>
              <a:tabLst>
                <a:tab pos="622300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ممرضة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المتعلمين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يختار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يكتب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هُم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التعليمية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الخاصة</a:t>
            </a:r>
            <a:r xmlns:a="http://schemas.openxmlformats.org/drawingml/2006/main">
              <a:rPr dirty="0" sz="26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مواد</a:t>
            </a:r>
            <a:r xmlns:a="http://schemas.openxmlformats.org/drawingml/2006/main">
              <a:rPr dirty="0" sz="26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عديد</a:t>
            </a:r>
            <a:r xmlns:a="http://schemas.openxmlformats.org/drawingml/2006/main">
              <a:rPr dirty="0" sz="26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الأسباب،</a:t>
            </a:r>
            <a:r xmlns:a="http://schemas.openxmlformats.org/drawingml/2006/main">
              <a:rPr dirty="0" sz="26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التي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قد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يشمل: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algn="just" lvl="1" marL="486409" indent="-175260">
              <a:lnSpc>
                <a:spcPct val="100000"/>
              </a:lnSpc>
              <a:spcBef>
                <a:spcPts val="495"/>
              </a:spcBef>
              <a:buChar char="-"/>
              <a:tabLst>
                <a:tab pos="486409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يكلف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فعال.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algn="just" lvl="1" marL="560705" indent="-249554">
              <a:lnSpc>
                <a:spcPct val="100000"/>
              </a:lnSpc>
              <a:spcBef>
                <a:spcPts val="480"/>
              </a:spcBef>
              <a:buChar char="-"/>
              <a:tabLst>
                <a:tab pos="56070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خياط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محتوى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عملاء.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lvl="1" marL="561340" marR="306705" indent="-250190">
              <a:lnSpc>
                <a:spcPts val="3620"/>
              </a:lnSpc>
              <a:spcBef>
                <a:spcPts val="195"/>
              </a:spcBef>
              <a:buChar char="-"/>
              <a:tabLst>
                <a:tab pos="61023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خياط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ملائم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المؤسسة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سياسات،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إجراءات،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معدات.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lvl="1" marL="561340" indent="-250190">
              <a:lnSpc>
                <a:spcPct val="100000"/>
              </a:lnSpc>
              <a:spcBef>
                <a:spcPts val="275"/>
              </a:spcBef>
              <a:buChar char="-"/>
              <a:tabLst>
                <a:tab pos="561340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تسليط الضوء</a:t>
            </a:r>
            <a:r xmlns:a="http://schemas.openxmlformats.org/drawingml/2006/main">
              <a:rPr dirty="0" sz="26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نقاط</a:t>
            </a:r>
            <a:r xmlns:a="http://schemas.openxmlformats.org/drawingml/2006/main">
              <a:rPr dirty="0" sz="26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يعتبر</a:t>
            </a:r>
            <a:r xmlns:a="http://schemas.openxmlformats.org/drawingml/2006/main">
              <a:rPr dirty="0" sz="26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خصوصاً</a:t>
            </a:r>
            <a:r xmlns:a="http://schemas.openxmlformats.org/drawingml/2006/main">
              <a:rPr dirty="0" sz="26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مهم.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lvl="1" marL="561340" indent="-250190">
              <a:lnSpc>
                <a:spcPct val="100000"/>
              </a:lnSpc>
              <a:spcBef>
                <a:spcPts val="490"/>
              </a:spcBef>
              <a:buChar char="-"/>
              <a:tabLst>
                <a:tab pos="561340" algn="l"/>
              </a:tabLst>
              <a:bidi/>
            </a:pPr>
            <a:r xmlns:a="http://schemas.openxmlformats.org/drawingml/2006/main">
              <a:rPr dirty="0" sz="2600" spc="-10" b="1">
                <a:latin typeface="Calibri"/>
                <a:cs typeface="Calibri"/>
              </a:rPr>
              <a:t>تعزز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شفوي</a:t>
            </a:r>
            <a:r xmlns:a="http://schemas.openxmlformats.org/drawingml/2006/main">
              <a:rPr dirty="0" sz="26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تعليمات.</a:t>
            </a:r>
            <a:endParaRPr xmlns:a="http://schemas.openxmlformats.org/drawingml/2006/main"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97688" rIns="0" bIns="0" rtlCol="0" vert="horz">
            <a:spAutoFit/>
          </a:bodyPr>
          <a:lstStyle/>
          <a:p>
            <a:pPr xmlns:a="http://schemas.openxmlformats.org/drawingml/2006/main" marL="9144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/>
              <a:t>مرشد</a:t>
            </a:r>
            <a:r xmlns:a="http://schemas.openxmlformats.org/drawingml/2006/main">
              <a:rPr dirty="0" sz="3200" spc="-65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55"/>
              <a:t> </a:t>
            </a:r>
            <a:r xmlns:a="http://schemas.openxmlformats.org/drawingml/2006/main">
              <a:rPr dirty="0" sz="3200"/>
              <a:t>النامية</a:t>
            </a:r>
            <a:r xmlns:a="http://schemas.openxmlformats.org/drawingml/2006/main">
              <a:rPr dirty="0" sz="3200" spc="-75"/>
              <a:t> </a:t>
            </a:r>
            <a:r xmlns:a="http://schemas.openxmlformats.org/drawingml/2006/main">
              <a:rPr dirty="0" sz="3200"/>
              <a:t>تأليف ذاتي</a:t>
            </a:r>
            <a:r xmlns:a="http://schemas.openxmlformats.org/drawingml/2006/main">
              <a:rPr dirty="0" sz="3200" spc="-65"/>
              <a:t> </a:t>
            </a:r>
            <a:r xmlns:a="http://schemas.openxmlformats.org/drawingml/2006/main">
              <a:rPr dirty="0" sz="3200" spc="-10"/>
              <a:t>مواد</a:t>
            </a:r>
            <a:endParaRPr xmlns:a="http://schemas.openxmlformats.org/drawingml/2006/main"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535940" y="1585794"/>
            <a:ext cx="8025765" cy="4131945"/>
          </a:xfrm>
          <a:prstGeom prst="rect">
            <a:avLst/>
          </a:prstGeom>
        </p:spPr>
        <p:txBody>
          <a:bodyPr wrap="square" lIns="0" tIns="374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29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أ.</a:t>
            </a:r>
            <a:r xmlns:a="http://schemas.openxmlformats.org/drawingml/2006/main">
              <a:rPr dirty="0" sz="2800" spc="-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محتوى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indent="-172085">
              <a:lnSpc>
                <a:spcPct val="100000"/>
              </a:lnSpc>
              <a:spcBef>
                <a:spcPts val="18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أهداف</a:t>
            </a:r>
            <a:r xmlns:a="http://schemas.openxmlformats.org/drawingml/2006/main">
              <a:rPr dirty="0" sz="26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لك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جمهور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يعرف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84785" marR="16510" indent="-172720">
              <a:lnSpc>
                <a:spcPts val="2500"/>
              </a:lnSpc>
              <a:spcBef>
                <a:spcPts val="77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يحفظ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محتوى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5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7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المفاهيم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أقصى،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يتجنب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أكثر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مما ينبغي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معلومة.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84785" indent="-172085">
              <a:lnSpc>
                <a:spcPct val="100000"/>
              </a:lnSpc>
              <a:spcBef>
                <a:spcPts val="19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ان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نشيط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إيجابي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صوت.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84785" indent="-172085">
              <a:lnSpc>
                <a:spcPct val="100000"/>
              </a:lnSpc>
              <a:spcBef>
                <a:spcPts val="434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قصير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جمل.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84785" indent="-172085">
              <a:lnSpc>
                <a:spcPct val="100000"/>
              </a:lnSpc>
              <a:spcBef>
                <a:spcPts val="48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الخامس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السادس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درجة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مستوى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90000"/>
              </a:lnSpc>
              <a:spcBef>
                <a:spcPts val="80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تفاعل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كثيراً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ممكن،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أي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يترك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مساحة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يكتب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في،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على سبيل المثال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دم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ضغط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دم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سكر،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وتشمل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قائمة تدقيق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علامة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أجراءات.</a:t>
            </a:r>
            <a:endParaRPr xmlns:a="http://schemas.openxmlformats.org/drawingml/2006/main"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56209" rIns="0" bIns="0" rtlCol="0" vert="horz">
            <a:spAutoFit/>
          </a:bodyPr>
          <a:lstStyle/>
          <a:p>
            <a:pPr xmlns:a="http://schemas.openxmlformats.org/drawingml/2006/main" marL="5588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/>
              <a:t>مرشد</a:t>
            </a:r>
            <a:r xmlns:a="http://schemas.openxmlformats.org/drawingml/2006/main">
              <a:rPr dirty="0" sz="3200" spc="-45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40"/>
              <a:t> </a:t>
            </a:r>
            <a:r xmlns:a="http://schemas.openxmlformats.org/drawingml/2006/main">
              <a:rPr dirty="0" sz="3200"/>
              <a:t>النامية</a:t>
            </a:r>
            <a:r xmlns:a="http://schemas.openxmlformats.org/drawingml/2006/main">
              <a:rPr dirty="0" sz="3200" spc="-60"/>
              <a:t> </a:t>
            </a:r>
            <a:r xmlns:a="http://schemas.openxmlformats.org/drawingml/2006/main">
              <a:rPr dirty="0" sz="3200" spc="-10"/>
              <a:t>ذاتي </a:t>
            </a:r>
            <a:r xmlns:a="http://schemas.openxmlformats.org/drawingml/2006/main">
              <a:rPr dirty="0" sz="3200"/>
              <a:t>التأليف</a:t>
            </a:r>
            <a:r xmlns:a="http://schemas.openxmlformats.org/drawingml/2006/main">
              <a:rPr dirty="0" sz="3200" spc="-55"/>
              <a:t> </a:t>
            </a:r>
            <a:r xmlns:a="http://schemas.openxmlformats.org/drawingml/2006/main">
              <a:rPr dirty="0" sz="3200" spc="-10"/>
              <a:t>مواد</a:t>
            </a:r>
            <a:endParaRPr xmlns:a="http://schemas.openxmlformats.org/drawingml/2006/main"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535940" y="1500031"/>
            <a:ext cx="7759065" cy="4377055"/>
          </a:xfrm>
          <a:prstGeom prst="rect">
            <a:avLst/>
          </a:prstGeom>
        </p:spPr>
        <p:txBody>
          <a:bodyPr wrap="square" lIns="0" tIns="16129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7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ب.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تَخطِيط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التصنيف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(تصنيف)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1165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مناسب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الهوامش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كثير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أبيض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فضاء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ل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>
              <a:lnSpc>
                <a:spcPct val="100000"/>
              </a:lnSpc>
              <a:spcBef>
                <a:spcPts val="1680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استراحة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أعلى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نص.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61594" indent="-170815">
              <a:lnSpc>
                <a:spcPct val="150000"/>
              </a:lnSpc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عنوان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واضح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متعلق ب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المحتوى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غاية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وثيقة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754380" indent="-170815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العناوين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العناوين الفرعية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تنظم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المعلومات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مرشد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قارئ.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408609" rIns="0" bIns="0" rtlCol="0" vert="horz">
            <a:spAutoFit/>
          </a:bodyPr>
          <a:lstStyle/>
          <a:p>
            <a:pPr xmlns:a="http://schemas.openxmlformats.org/drawingml/2006/main" marL="5588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/>
              <a:t>مرشد</a:t>
            </a:r>
            <a:r xmlns:a="http://schemas.openxmlformats.org/drawingml/2006/main">
              <a:rPr dirty="0" sz="3200" spc="-45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40"/>
              <a:t> </a:t>
            </a:r>
            <a:r xmlns:a="http://schemas.openxmlformats.org/drawingml/2006/main">
              <a:rPr dirty="0" sz="3200"/>
              <a:t>النامية</a:t>
            </a:r>
            <a:r xmlns:a="http://schemas.openxmlformats.org/drawingml/2006/main">
              <a:rPr dirty="0" sz="3200" spc="-60"/>
              <a:t> </a:t>
            </a:r>
            <a:r xmlns:a="http://schemas.openxmlformats.org/drawingml/2006/main">
              <a:rPr dirty="0" sz="3200" spc="-10"/>
              <a:t>ذاتي </a:t>
            </a:r>
            <a:r xmlns:a="http://schemas.openxmlformats.org/drawingml/2006/main">
              <a:rPr dirty="0" sz="3200"/>
              <a:t>التأليف</a:t>
            </a:r>
            <a:r xmlns:a="http://schemas.openxmlformats.org/drawingml/2006/main">
              <a:rPr dirty="0" sz="3200" spc="-55"/>
              <a:t> </a:t>
            </a:r>
            <a:r xmlns:a="http://schemas.openxmlformats.org/drawingml/2006/main">
              <a:rPr dirty="0" sz="3200" spc="-10"/>
              <a:t>مواد</a:t>
            </a:r>
            <a:endParaRPr xmlns:a="http://schemas.openxmlformats.org/drawingml/2006/main"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564591" y="1692935"/>
            <a:ext cx="7971790" cy="3735704"/>
          </a:xfrm>
          <a:prstGeom prst="rect">
            <a:avLst/>
          </a:prstGeom>
        </p:spPr>
        <p:txBody>
          <a:bodyPr wrap="square" lIns="0" tIns="16065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6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ب.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تَخطِيط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التصنيف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(تصنيف)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1160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الرسومات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يستبدل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كثير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نص.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211454" indent="-170815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12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14-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نقطة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الخط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مقاس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أفضل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يستخدم.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حروف صغيرة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يتجنب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الجميع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قبعات.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5080" indent="-170815">
              <a:lnSpc>
                <a:spcPct val="150000"/>
              </a:lnSpc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الرصاص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استراحة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أعلى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نص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الأصغر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شرائح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المعلومات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14273" y="330834"/>
            <a:ext cx="7917815" cy="513715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0"/>
              </a:spcBef>
              <a:bidi/>
            </a:pPr>
            <a:r xmlns:a="http://schemas.openxmlformats.org/drawingml/2006/main">
              <a:rPr dirty="0" sz="3200"/>
              <a:t>مرشد</a:t>
            </a:r>
            <a:r xmlns:a="http://schemas.openxmlformats.org/drawingml/2006/main">
              <a:rPr dirty="0" sz="3200" spc="-45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40"/>
              <a:t> </a:t>
            </a:r>
            <a:r xmlns:a="http://schemas.openxmlformats.org/drawingml/2006/main">
              <a:rPr dirty="0" sz="3200"/>
              <a:t>النامية</a:t>
            </a:r>
            <a:r xmlns:a="http://schemas.openxmlformats.org/drawingml/2006/main">
              <a:rPr dirty="0" sz="3200" spc="-60"/>
              <a:t> </a:t>
            </a:r>
            <a:r xmlns:a="http://schemas.openxmlformats.org/drawingml/2006/main">
              <a:rPr dirty="0" sz="3200" spc="-10"/>
              <a:t>ذاتي </a:t>
            </a:r>
            <a:r xmlns:a="http://schemas.openxmlformats.org/drawingml/2006/main">
              <a:rPr dirty="0" sz="3200"/>
              <a:t>التأليف</a:t>
            </a:r>
            <a:r xmlns:a="http://schemas.openxmlformats.org/drawingml/2006/main">
              <a:rPr dirty="0" sz="3200" spc="-55"/>
              <a:t> </a:t>
            </a:r>
            <a:r xmlns:a="http://schemas.openxmlformats.org/drawingml/2006/main">
              <a:rPr dirty="0" sz="3200" spc="-10"/>
              <a:t>مواد</a:t>
            </a:r>
            <a:endParaRPr xmlns:a="http://schemas.openxmlformats.org/drawingml/2006/main"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364642" y="1122079"/>
            <a:ext cx="8006080" cy="5017135"/>
          </a:xfrm>
          <a:prstGeom prst="rect">
            <a:avLst/>
          </a:prstGeom>
        </p:spPr>
        <p:txBody>
          <a:bodyPr wrap="square" lIns="0" tIns="16129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270"/>
              </a:spcBef>
              <a:bidi/>
            </a:pPr>
            <a:r xmlns:a="http://schemas.openxmlformats.org/drawingml/2006/main">
              <a:rPr dirty="0" sz="2400" b="1">
                <a:latin typeface="Calibri"/>
                <a:cs typeface="Calibri"/>
              </a:rPr>
              <a:t>ج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مجال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اختبارات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99085" indent="-286385">
              <a:lnSpc>
                <a:spcPct val="100000"/>
              </a:lnSpc>
              <a:spcBef>
                <a:spcPts val="1165"/>
              </a:spcBef>
              <a:buFont typeface="Arial MT"/>
              <a:buChar char="•"/>
              <a:tabLst>
                <a:tab pos="2990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حاضر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مادة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صغير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رقم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هدف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99085" marR="292100">
              <a:lnSpc>
                <a:spcPts val="5040"/>
              </a:lnSpc>
              <a:spcBef>
                <a:spcPts val="445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جمهور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ركز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مجموعة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امتحان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المواد،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بسأل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التالي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أسئلة: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97815" marR="961390" indent="-285750">
              <a:lnSpc>
                <a:spcPts val="5040"/>
              </a:lnSpc>
              <a:spcBef>
                <a:spcPts val="5"/>
              </a:spcBef>
              <a:buClr>
                <a:srgbClr val="CC0000"/>
              </a:buClr>
              <a:buSzPct val="96428"/>
              <a:buFont typeface="Wingdings"/>
              <a:buChar char=""/>
              <a:tabLst>
                <a:tab pos="2990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إجمالي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ينظر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جاذبية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-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شخص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يختار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أعلى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يقرأ؟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99085" marR="1235075" indent="-287020">
              <a:lnSpc>
                <a:spcPts val="5040"/>
              </a:lnSpc>
              <a:buSzPct val="96428"/>
              <a:buFont typeface="Wingdings"/>
              <a:buChar char=""/>
              <a:tabLst>
                <a:tab pos="299085" algn="l"/>
                <a:tab pos="378460" algn="l"/>
              </a:tabLst>
              <a:bidi/>
            </a:pPr>
            <a:r xmlns:a="http://schemas.openxmlformats.org/drawingml/2006/main">
              <a:rPr dirty="0" sz="2800">
                <a:solidFill>
                  <a:srgbClr val="CC0000"/>
                </a:solidFill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عنوان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بشكل كاف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يتواصل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الغرض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؟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81076" y="621283"/>
            <a:ext cx="7917180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/>
              <a:t>مرشد</a:t>
            </a:r>
            <a:r xmlns:a="http://schemas.openxmlformats.org/drawingml/2006/main">
              <a:rPr dirty="0" sz="3200" spc="-65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55"/>
              <a:t> </a:t>
            </a:r>
            <a:r xmlns:a="http://schemas.openxmlformats.org/drawingml/2006/main">
              <a:rPr dirty="0" sz="3200"/>
              <a:t>النامية</a:t>
            </a:r>
            <a:r xmlns:a="http://schemas.openxmlformats.org/drawingml/2006/main">
              <a:rPr dirty="0" sz="3200" spc="-75"/>
              <a:t> </a:t>
            </a:r>
            <a:r xmlns:a="http://schemas.openxmlformats.org/drawingml/2006/main">
              <a:rPr dirty="0" sz="3200"/>
              <a:t>تأليف ذاتي</a:t>
            </a:r>
            <a:r xmlns:a="http://schemas.openxmlformats.org/drawingml/2006/main">
              <a:rPr dirty="0" sz="3200" spc="-65"/>
              <a:t> </a:t>
            </a:r>
            <a:r xmlns:a="http://schemas.openxmlformats.org/drawingml/2006/main">
              <a:rPr dirty="0" sz="3200" spc="-10"/>
              <a:t>مواد</a:t>
            </a:r>
            <a:endParaRPr xmlns:a="http://schemas.openxmlformats.org/drawingml/2006/main"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392988" y="1265201"/>
            <a:ext cx="8032750" cy="4705985"/>
          </a:xfrm>
          <a:prstGeom prst="rect">
            <a:avLst/>
          </a:prstGeom>
        </p:spPr>
        <p:txBody>
          <a:bodyPr wrap="square" lIns="0" tIns="162560" rIns="0" bIns="0" rtlCol="0" vert="horz">
            <a:spAutoFit/>
          </a:bodyPr>
          <a:lstStyle/>
          <a:p>
            <a:pPr xmlns:a="http://schemas.openxmlformats.org/drawingml/2006/main" algn="just" marL="12700">
              <a:lnSpc>
                <a:spcPct val="100000"/>
              </a:lnSpc>
              <a:spcBef>
                <a:spcPts val="1280"/>
              </a:spcBef>
              <a:bidi/>
            </a:pPr>
            <a:r xmlns:a="http://schemas.openxmlformats.org/drawingml/2006/main">
              <a:rPr dirty="0" sz="2400" b="1">
                <a:latin typeface="Calibri"/>
                <a:cs typeface="Calibri"/>
              </a:rPr>
              <a:t>ج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.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مجال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اختبارات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algn="just" marL="299720" indent="-287020">
              <a:lnSpc>
                <a:spcPct val="100000"/>
              </a:lnSpc>
              <a:spcBef>
                <a:spcPts val="1100"/>
              </a:spcBef>
              <a:buFont typeface="Arial MT"/>
              <a:buChar char="•"/>
              <a:tabLst>
                <a:tab pos="299720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حاضر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مادة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صغير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رقم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هدف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algn="just" marL="299085" marR="247015">
              <a:lnSpc>
                <a:spcPts val="4680"/>
              </a:lnSpc>
              <a:spcBef>
                <a:spcPts val="415"/>
              </a:spcBef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جمهور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ركز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مجموعة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امتحان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مادة،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و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إسأل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التالي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أسئلة: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algn="just" marL="271145" indent="-261620">
              <a:lnSpc>
                <a:spcPct val="100000"/>
              </a:lnSpc>
              <a:spcBef>
                <a:spcPts val="1150"/>
              </a:spcBef>
              <a:buClr>
                <a:srgbClr val="CC0000"/>
              </a:buClr>
              <a:buSzPct val="96153"/>
              <a:buFont typeface="Wingdings"/>
              <a:buChar char=""/>
              <a:tabLst>
                <a:tab pos="27114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6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الرسومات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ملائم؟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6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يحسن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محتوى؟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algn="just" marL="184785" marR="663575" indent="-175895">
              <a:lnSpc>
                <a:spcPct val="150000"/>
              </a:lnSpc>
              <a:buClr>
                <a:srgbClr val="CC0000"/>
              </a:buClr>
              <a:buSzPct val="96153"/>
              <a:buFont typeface="Wingdings"/>
              <a:buChar char=""/>
              <a:tabLst>
                <a:tab pos="184785" algn="l"/>
                <a:tab pos="27114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محتوى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يخبر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القراء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لتعرف،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كان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معلومة؟</a:t>
            </a:r>
            <a:r xmlns:a="http://schemas.openxmlformats.org/drawingml/2006/main">
              <a:rPr dirty="0" sz="26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هناك محتوى</a:t>
            </a:r>
            <a:r xmlns:a="http://schemas.openxmlformats.org/drawingml/2006/main">
              <a:rPr dirty="0" sz="26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مفتقد؟</a:t>
            </a:r>
            <a:endParaRPr xmlns:a="http://schemas.openxmlformats.org/drawingml/2006/main"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47217" y="1755393"/>
            <a:ext cx="7854950" cy="4287520"/>
          </a:xfrm>
          <a:prstGeom prst="rect">
            <a:avLst/>
          </a:prstGeom>
        </p:spPr>
        <p:txBody>
          <a:bodyPr wrap="square" lIns="0" tIns="13144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35"/>
              </a:spcBef>
              <a:bidi/>
            </a:pPr>
            <a:r xmlns:a="http://schemas.openxmlformats.org/drawingml/2006/main">
              <a:rPr dirty="0" sz="24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4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انتهاء</a:t>
            </a:r>
            <a:r xmlns:a="http://schemas.openxmlformats.org/drawingml/2006/main">
              <a:rPr dirty="0" sz="24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4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4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عنوان</a:t>
            </a:r>
            <a:r xmlns:a="http://schemas.openxmlformats.org/drawingml/2006/main">
              <a:rPr dirty="0" sz="24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4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المتعلم</a:t>
            </a:r>
            <a:r xmlns:a="http://schemas.openxmlformats.org/drawingml/2006/main">
              <a:rPr dirty="0" sz="24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4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4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قادر</a:t>
            </a:r>
            <a:r xmlns:a="http://schemas.openxmlformats.org/drawingml/2006/main">
              <a:rPr dirty="0" sz="24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25" b="1">
                <a:latin typeface="Calibri"/>
                <a:cs typeface="Calibri"/>
              </a:rPr>
              <a:t>ل: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935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400" b="1">
                <a:latin typeface="Calibri"/>
                <a:cs typeface="Calibri"/>
              </a:rPr>
              <a:t>تعريف</a:t>
            </a:r>
            <a:r xmlns:a="http://schemas.openxmlformats.org/drawingml/2006/main">
              <a:rPr dirty="0" sz="24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4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مفهوم</a:t>
            </a:r>
            <a:r xmlns:a="http://schemas.openxmlformats.org/drawingml/2006/main">
              <a:rPr dirty="0" sz="24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4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4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تعليمي</a:t>
            </a:r>
            <a:r xmlns:a="http://schemas.openxmlformats.org/drawingml/2006/main">
              <a:rPr dirty="0" sz="24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مادة.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400" b="1">
                <a:latin typeface="Calibri"/>
                <a:cs typeface="Calibri"/>
              </a:rPr>
              <a:t>يناقش</a:t>
            </a:r>
            <a:r xmlns:a="http://schemas.openxmlformats.org/drawingml/2006/main">
              <a:rPr dirty="0" sz="24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4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عام</a:t>
            </a:r>
            <a:r xmlns:a="http://schemas.openxmlformats.org/drawingml/2006/main">
              <a:rPr dirty="0" sz="24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مبادئ</a:t>
            </a:r>
            <a:r xmlns:a="http://schemas.openxmlformats.org/drawingml/2006/main">
              <a:rPr dirty="0" sz="24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4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اختيار</a:t>
            </a:r>
            <a:r xmlns:a="http://schemas.openxmlformats.org/drawingml/2006/main">
              <a:rPr dirty="0" sz="24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فعال</a:t>
            </a:r>
            <a:r xmlns:a="http://schemas.openxmlformats.org/drawingml/2006/main">
              <a:rPr dirty="0" sz="24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وسائط.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182880" marR="475615" indent="-170815">
              <a:lnSpc>
                <a:spcPct val="150000"/>
              </a:lnSpc>
              <a:spcBef>
                <a:spcPts val="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400" spc="-10" b="1">
                <a:latin typeface="Calibri"/>
                <a:cs typeface="Calibri"/>
              </a:rPr>
              <a:t>ترشيد</a:t>
            </a:r>
            <a:r xmlns:a="http://schemas.openxmlformats.org/drawingml/2006/main">
              <a:rPr dirty="0" sz="24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4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يستخدم</a:t>
            </a:r>
            <a:r xmlns:a="http://schemas.openxmlformats.org/drawingml/2006/main">
              <a:rPr dirty="0" sz="24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4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تعليمي</a:t>
            </a:r>
            <a:r xmlns:a="http://schemas.openxmlformats.org/drawingml/2006/main">
              <a:rPr dirty="0" sz="24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أدوات</a:t>
            </a:r>
            <a:r xmlns:a="http://schemas.openxmlformats.org/drawingml/2006/main">
              <a:rPr dirty="0" sz="24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4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مواد</a:t>
            </a:r>
            <a:r xmlns:a="http://schemas.openxmlformats.org/drawingml/2006/main">
              <a:rPr dirty="0" sz="24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25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الصحة</a:t>
            </a:r>
            <a:r xmlns:a="http://schemas.openxmlformats.org/drawingml/2006/main">
              <a:rPr dirty="0" sz="24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تعليم.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400" spc="-10" b="1">
                <a:latin typeface="Calibri"/>
                <a:cs typeface="Calibri"/>
              </a:rPr>
              <a:t>تصنيف</a:t>
            </a:r>
            <a:r xmlns:a="http://schemas.openxmlformats.org/drawingml/2006/main">
              <a:rPr dirty="0" sz="24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أنواع</a:t>
            </a:r>
            <a:r xmlns:a="http://schemas.openxmlformats.org/drawingml/2006/main">
              <a:rPr dirty="0" sz="24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4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تعليمي</a:t>
            </a:r>
            <a:r xmlns:a="http://schemas.openxmlformats.org/drawingml/2006/main">
              <a:rPr dirty="0" sz="24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مواد.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182880" marR="5080" indent="-170815">
              <a:lnSpc>
                <a:spcPts val="4320"/>
              </a:lnSpc>
              <a:spcBef>
                <a:spcPts val="18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400" b="1">
                <a:latin typeface="Calibri"/>
                <a:cs typeface="Calibri"/>
              </a:rPr>
              <a:t>يناقش</a:t>
            </a:r>
            <a:r xmlns:a="http://schemas.openxmlformats.org/drawingml/2006/main">
              <a:rPr dirty="0" sz="24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عوامل</a:t>
            </a:r>
            <a:r xmlns:a="http://schemas.openxmlformats.org/drawingml/2006/main">
              <a:rPr dirty="0" sz="24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4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4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يعتبر</a:t>
            </a:r>
            <a:r xmlns:a="http://schemas.openxmlformats.org/drawingml/2006/main">
              <a:rPr dirty="0" sz="24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متى</a:t>
            </a:r>
            <a:r xmlns:a="http://schemas.openxmlformats.org/drawingml/2006/main">
              <a:rPr dirty="0" sz="24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مراجعة</a:t>
            </a:r>
            <a:r xmlns:a="http://schemas.openxmlformats.org/drawingml/2006/main">
              <a:rPr dirty="0" sz="24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المواد التجارية.</a:t>
            </a:r>
            <a:endParaRPr xmlns:a="http://schemas.openxmlformats.org/drawingml/2006/main" sz="240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374904" y="688848"/>
            <a:ext cx="6565900" cy="927100"/>
            <a:chOff x="374904" y="688848"/>
            <a:chExt cx="6565900" cy="927100"/>
          </a:xfrm>
        </p:grpSpPr>
        <p:sp>
          <p:nvSpPr>
            <p:cNvPr id="4" name="object 4" descr=""/>
            <p:cNvSpPr/>
            <p:nvPr/>
          </p:nvSpPr>
          <p:spPr>
            <a:xfrm>
              <a:off x="381000" y="694944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6400800" y="0"/>
                  </a:moveTo>
                  <a:lnTo>
                    <a:pt x="152400" y="0"/>
                  </a:lnTo>
                  <a:lnTo>
                    <a:pt x="104231" y="7766"/>
                  </a:lnTo>
                  <a:lnTo>
                    <a:pt x="62396" y="29394"/>
                  </a:lnTo>
                  <a:lnTo>
                    <a:pt x="29405" y="62380"/>
                  </a:lnTo>
                  <a:lnTo>
                    <a:pt x="7769" y="104217"/>
                  </a:lnTo>
                  <a:lnTo>
                    <a:pt x="0" y="152400"/>
                  </a:lnTo>
                  <a:lnTo>
                    <a:pt x="0" y="762000"/>
                  </a:lnTo>
                  <a:lnTo>
                    <a:pt x="7769" y="810182"/>
                  </a:lnTo>
                  <a:lnTo>
                    <a:pt x="29405" y="852019"/>
                  </a:lnTo>
                  <a:lnTo>
                    <a:pt x="62396" y="885005"/>
                  </a:lnTo>
                  <a:lnTo>
                    <a:pt x="104231" y="906633"/>
                  </a:lnTo>
                  <a:lnTo>
                    <a:pt x="152400" y="914400"/>
                  </a:lnTo>
                  <a:lnTo>
                    <a:pt x="6400800" y="914400"/>
                  </a:lnTo>
                  <a:lnTo>
                    <a:pt x="6448982" y="906633"/>
                  </a:lnTo>
                  <a:lnTo>
                    <a:pt x="6490819" y="885005"/>
                  </a:lnTo>
                  <a:lnTo>
                    <a:pt x="6523805" y="852019"/>
                  </a:lnTo>
                  <a:lnTo>
                    <a:pt x="6545433" y="810182"/>
                  </a:lnTo>
                  <a:lnTo>
                    <a:pt x="6553200" y="762000"/>
                  </a:lnTo>
                  <a:lnTo>
                    <a:pt x="6553200" y="152400"/>
                  </a:lnTo>
                  <a:lnTo>
                    <a:pt x="6545433" y="104217"/>
                  </a:lnTo>
                  <a:lnTo>
                    <a:pt x="6523805" y="62380"/>
                  </a:lnTo>
                  <a:lnTo>
                    <a:pt x="6490819" y="29394"/>
                  </a:lnTo>
                  <a:lnTo>
                    <a:pt x="6448982" y="7766"/>
                  </a:lnTo>
                  <a:lnTo>
                    <a:pt x="640080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81000" y="694944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0" y="152400"/>
                  </a:moveTo>
                  <a:lnTo>
                    <a:pt x="7769" y="104217"/>
                  </a:lnTo>
                  <a:lnTo>
                    <a:pt x="29405" y="62380"/>
                  </a:lnTo>
                  <a:lnTo>
                    <a:pt x="62396" y="29394"/>
                  </a:lnTo>
                  <a:lnTo>
                    <a:pt x="104231" y="7766"/>
                  </a:lnTo>
                  <a:lnTo>
                    <a:pt x="152400" y="0"/>
                  </a:lnTo>
                  <a:lnTo>
                    <a:pt x="6400800" y="0"/>
                  </a:lnTo>
                  <a:lnTo>
                    <a:pt x="6448982" y="7766"/>
                  </a:lnTo>
                  <a:lnTo>
                    <a:pt x="6490819" y="29394"/>
                  </a:lnTo>
                  <a:lnTo>
                    <a:pt x="6523805" y="62380"/>
                  </a:lnTo>
                  <a:lnTo>
                    <a:pt x="6545433" y="104217"/>
                  </a:lnTo>
                  <a:lnTo>
                    <a:pt x="6553200" y="152400"/>
                  </a:lnTo>
                  <a:lnTo>
                    <a:pt x="6553200" y="762000"/>
                  </a:lnTo>
                  <a:lnTo>
                    <a:pt x="6545433" y="810182"/>
                  </a:lnTo>
                  <a:lnTo>
                    <a:pt x="6523805" y="852019"/>
                  </a:lnTo>
                  <a:lnTo>
                    <a:pt x="6490819" y="885005"/>
                  </a:lnTo>
                  <a:lnTo>
                    <a:pt x="6448982" y="906633"/>
                  </a:lnTo>
                  <a:lnTo>
                    <a:pt x="6400800" y="914400"/>
                  </a:lnTo>
                  <a:lnTo>
                    <a:pt x="152400" y="914400"/>
                  </a:lnTo>
                  <a:lnTo>
                    <a:pt x="104231" y="906633"/>
                  </a:lnTo>
                  <a:lnTo>
                    <a:pt x="62396" y="885005"/>
                  </a:lnTo>
                  <a:lnTo>
                    <a:pt x="29405" y="852019"/>
                  </a:lnTo>
                  <a:lnTo>
                    <a:pt x="7769" y="810182"/>
                  </a:lnTo>
                  <a:lnTo>
                    <a:pt x="0" y="762000"/>
                  </a:lnTo>
                  <a:lnTo>
                    <a:pt x="0" y="1524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04545" y="870026"/>
            <a:ext cx="3336925" cy="514350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/>
              <a:t>تعلُّم</a:t>
            </a:r>
            <a:r xmlns:a="http://schemas.openxmlformats.org/drawingml/2006/main">
              <a:rPr dirty="0" sz="3200" spc="-50"/>
              <a:t> </a:t>
            </a:r>
            <a:r xmlns:a="http://schemas.openxmlformats.org/drawingml/2006/main">
              <a:rPr dirty="0" sz="3200" spc="-10"/>
              <a:t>أهداف</a:t>
            </a:r>
            <a:endParaRPr xmlns:a="http://schemas.openxmlformats.org/drawingml/2006/main" sz="3200"/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2</a:t>
            </a:fld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47419" y="437464"/>
            <a:ext cx="7247890" cy="1068705"/>
          </a:xfrm>
          <a:prstGeom prst="rect"/>
        </p:spPr>
        <p:txBody>
          <a:bodyPr wrap="square" lIns="0" tIns="74930" rIns="0" bIns="0" rtlCol="0" vert="horz">
            <a:spAutoFit/>
          </a:bodyPr>
          <a:lstStyle/>
          <a:p>
            <a:pPr xmlns:a="http://schemas.openxmlformats.org/drawingml/2006/main" marL="2872105" marR="5080" indent="-2860040">
              <a:lnSpc>
                <a:spcPts val="3890"/>
              </a:lnSpc>
              <a:spcBef>
                <a:spcPts val="590"/>
              </a:spcBef>
              <a:bidi/>
            </a:pPr>
            <a:r xmlns:a="http://schemas.openxmlformats.org/drawingml/2006/main">
              <a:rPr dirty="0" sz="3600"/>
              <a:t>الكترونية</a:t>
            </a:r>
            <a:r xmlns:a="http://schemas.openxmlformats.org/drawingml/2006/main">
              <a:rPr dirty="0" sz="3600" spc="-155"/>
              <a:t> </a:t>
            </a:r>
            <a:r xmlns:a="http://schemas.openxmlformats.org/drawingml/2006/main">
              <a:rPr dirty="0" sz="3600"/>
              <a:t>صحة</a:t>
            </a:r>
            <a:r xmlns:a="http://schemas.openxmlformats.org/drawingml/2006/main">
              <a:rPr dirty="0" sz="3600" spc="-150"/>
              <a:t> </a:t>
            </a:r>
            <a:r xmlns:a="http://schemas.openxmlformats.org/drawingml/2006/main">
              <a:rPr dirty="0" sz="3600"/>
              <a:t>تعليم</a:t>
            </a:r>
            <a:r xmlns:a="http://schemas.openxmlformats.org/drawingml/2006/main">
              <a:rPr dirty="0" sz="3600" spc="-140"/>
              <a:t> </a:t>
            </a:r>
            <a:r xmlns:a="http://schemas.openxmlformats.org/drawingml/2006/main">
              <a:rPr dirty="0" sz="3600" spc="-10"/>
              <a:t>أنظمة الوثائق</a:t>
            </a:r>
            <a:endParaRPr xmlns:a="http://schemas.openxmlformats.org/drawingml/2006/main" sz="3600"/>
          </a:p>
        </p:txBody>
      </p:sp>
      <p:sp>
        <p:nvSpPr>
          <p:cNvPr id="3" name="object 3" descr=""/>
          <p:cNvSpPr txBox="1"/>
          <p:nvPr/>
        </p:nvSpPr>
        <p:spPr>
          <a:xfrm>
            <a:off x="707542" y="1796237"/>
            <a:ext cx="7471409" cy="3929379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xmlns:a="http://schemas.openxmlformats.org/drawingml/2006/main" marL="182880" marR="5080" indent="-170815">
              <a:lnSpc>
                <a:spcPts val="3000"/>
              </a:lnSpc>
              <a:spcBef>
                <a:spcPts val="49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يقضي على</a:t>
            </a:r>
            <a:r xmlns:a="http://schemas.openxmlformats.org/drawingml/2006/main">
              <a:rPr dirty="0" sz="2800" spc="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يحتاج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تخزين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توزيع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800" spc="-1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مواد.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434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وصول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متاح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كل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حاسوب.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654685" indent="-170815">
              <a:lnSpc>
                <a:spcPts val="3030"/>
              </a:lnSpc>
              <a:spcBef>
                <a:spcPts val="84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قاعدة البيانات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مادة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عادة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نوعي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في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الطبيعة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يضع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لغة.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69850" indent="-170815">
              <a:lnSpc>
                <a:spcPts val="3020"/>
              </a:lnSpc>
              <a:spcBef>
                <a:spcPts val="79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كثير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هؤلاء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أنظمة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يعرض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مادة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لغات مختلفة.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324485" indent="-170815">
              <a:lnSpc>
                <a:spcPts val="3020"/>
              </a:lnSpc>
              <a:spcBef>
                <a:spcPts val="81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أَدْخَل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رسم بياني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داخل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نظام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تعزيز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محتوى.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96722" rIns="0" bIns="0" rtlCol="0" vert="horz">
            <a:spAutoFit/>
          </a:bodyPr>
          <a:lstStyle/>
          <a:p>
            <a:pPr xmlns:a="http://schemas.openxmlformats.org/drawingml/2006/main" marL="1292225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/>
              <a:t>صحة</a:t>
            </a:r>
            <a:r xmlns:a="http://schemas.openxmlformats.org/drawingml/2006/main">
              <a:rPr dirty="0" sz="3200" spc="-40"/>
              <a:t> </a:t>
            </a:r>
            <a:r xmlns:a="http://schemas.openxmlformats.org/drawingml/2006/main">
              <a:rPr dirty="0" sz="3200"/>
              <a:t>معلومة</a:t>
            </a:r>
            <a:r xmlns:a="http://schemas.openxmlformats.org/drawingml/2006/main">
              <a:rPr dirty="0" sz="3200" spc="-60"/>
              <a:t> </a:t>
            </a:r>
            <a:r xmlns:a="http://schemas.openxmlformats.org/drawingml/2006/main">
              <a:rPr dirty="0" sz="3200"/>
              <a:t>على</a:t>
            </a:r>
            <a:r xmlns:a="http://schemas.openxmlformats.org/drawingml/2006/main">
              <a:rPr dirty="0" sz="3200" spc="-45"/>
              <a:t> </a:t>
            </a:r>
            <a:r xmlns:a="http://schemas.openxmlformats.org/drawingml/2006/main">
              <a:rPr dirty="0" sz="3200"/>
              <a:t>ال</a:t>
            </a:r>
            <a:r xmlns:a="http://schemas.openxmlformats.org/drawingml/2006/main">
              <a:rPr dirty="0" sz="3200" spc="-30"/>
              <a:t> </a:t>
            </a:r>
            <a:r xmlns:a="http://schemas.openxmlformats.org/drawingml/2006/main">
              <a:rPr dirty="0" sz="3200" spc="-10"/>
              <a:t>إنترنت</a:t>
            </a:r>
            <a:endParaRPr xmlns:a="http://schemas.openxmlformats.org/drawingml/2006/main"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351536" y="1408816"/>
            <a:ext cx="7590155" cy="32264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72085" marR="5080" indent="-160020">
              <a:lnSpc>
                <a:spcPct val="150000"/>
              </a:lnSpc>
              <a:spcBef>
                <a:spcPts val="95"/>
              </a:spcBef>
              <a:buSzPct val="85714"/>
              <a:buFont typeface="Calibri"/>
              <a:buChar char="-"/>
              <a:tabLst>
                <a:tab pos="704850" algn="l"/>
              </a:tabLst>
              <a:bidi/>
            </a:pPr>
            <a:r xmlns:a="http://schemas.openxmlformats.org/drawingml/2006/main">
              <a:rPr dirty="0" sz="2800" spc="-20" b="1">
                <a:latin typeface="Calibri"/>
                <a:cs typeface="Calibri"/>
              </a:rPr>
              <a:t>يقيم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موقع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بالتأكيد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شيء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منطقي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يأتي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موثوق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مصدر.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704850" marR="543560">
              <a:lnSpc>
                <a:spcPct val="150000"/>
              </a:lnSpc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يعتبر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التالي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أسئلة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العميل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الخاص بك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704215" indent="-583565">
              <a:lnSpc>
                <a:spcPct val="100000"/>
              </a:lnSpc>
              <a:spcBef>
                <a:spcPts val="1685"/>
              </a:spcBef>
              <a:buAutoNum type="arabicPeriod"/>
              <a:tabLst>
                <a:tab pos="7042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يجري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موقع إلكتروني؟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(المؤلفون)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372922" rIns="0" bIns="0" rtlCol="0" vert="horz">
            <a:spAutoFit/>
          </a:bodyPr>
          <a:lstStyle/>
          <a:p>
            <a:pPr xmlns:a="http://schemas.openxmlformats.org/drawingml/2006/main" marL="9398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/>
              <a:t>صحة</a:t>
            </a:r>
            <a:r xmlns:a="http://schemas.openxmlformats.org/drawingml/2006/main">
              <a:rPr dirty="0" sz="3200" spc="-40"/>
              <a:t> </a:t>
            </a:r>
            <a:r xmlns:a="http://schemas.openxmlformats.org/drawingml/2006/main">
              <a:rPr dirty="0" sz="3200"/>
              <a:t>معلومة</a:t>
            </a:r>
            <a:r xmlns:a="http://schemas.openxmlformats.org/drawingml/2006/main">
              <a:rPr dirty="0" sz="3200" spc="-60"/>
              <a:t> </a:t>
            </a:r>
            <a:r xmlns:a="http://schemas.openxmlformats.org/drawingml/2006/main">
              <a:rPr dirty="0" sz="3200"/>
              <a:t>على</a:t>
            </a:r>
            <a:r xmlns:a="http://schemas.openxmlformats.org/drawingml/2006/main">
              <a:rPr dirty="0" sz="3200" spc="-45"/>
              <a:t> </a:t>
            </a:r>
            <a:r xmlns:a="http://schemas.openxmlformats.org/drawingml/2006/main">
              <a:rPr dirty="0" sz="3200"/>
              <a:t>ال</a:t>
            </a:r>
            <a:r xmlns:a="http://schemas.openxmlformats.org/drawingml/2006/main">
              <a:rPr dirty="0" sz="3200" spc="-30"/>
              <a:t> </a:t>
            </a:r>
            <a:r xmlns:a="http://schemas.openxmlformats.org/drawingml/2006/main">
              <a:rPr dirty="0" sz="3200" spc="-10"/>
              <a:t>إنترنت</a:t>
            </a:r>
            <a:endParaRPr xmlns:a="http://schemas.openxmlformats.org/drawingml/2006/main"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593242" y="1426315"/>
            <a:ext cx="7671434" cy="45078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596265" marR="5080" indent="-584200">
              <a:lnSpc>
                <a:spcPct val="150100"/>
              </a:lnSpc>
              <a:spcBef>
                <a:spcPts val="100"/>
              </a:spcBef>
              <a:buAutoNum type="arabicPeriod"/>
              <a:tabLst>
                <a:tab pos="59626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غاية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موقع؟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(تجاري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تعليمية).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96265" marR="21590" indent="-584200">
              <a:lnSpc>
                <a:spcPct val="150000"/>
              </a:lnSpc>
              <a:buAutoNum type="arabicPeriod"/>
              <a:tabLst>
                <a:tab pos="596265" algn="l"/>
                <a:tab pos="67691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موقع إلكتروني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برعاية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حكومة.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(.كوم)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كيف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موقع إلكتروني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يختار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الروابط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المواقع؟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(يفعل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دعاية)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596265" marR="1625600" indent="-584200">
              <a:lnSpc>
                <a:spcPct val="150000"/>
              </a:lnSpc>
              <a:spcBef>
                <a:spcPts val="5"/>
              </a:spcBef>
              <a:buAutoNum type="arabicPeriod"/>
              <a:tabLst>
                <a:tab pos="596265" algn="l"/>
                <a:tab pos="67691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كيف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موقع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موثق؟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(موثوق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مراجع).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10439" rIns="0" bIns="0" rtlCol="0" vert="horz">
            <a:spAutoFit/>
          </a:bodyPr>
          <a:lstStyle/>
          <a:p>
            <a:pPr xmlns:a="http://schemas.openxmlformats.org/drawingml/2006/main" marL="1368425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/>
              <a:t>صحة</a:t>
            </a:r>
            <a:r xmlns:a="http://schemas.openxmlformats.org/drawingml/2006/main">
              <a:rPr dirty="0" sz="3200" spc="-50"/>
              <a:t> </a:t>
            </a:r>
            <a:r xmlns:a="http://schemas.openxmlformats.org/drawingml/2006/main">
              <a:rPr dirty="0" sz="3200"/>
              <a:t>معلومة</a:t>
            </a:r>
            <a:r xmlns:a="http://schemas.openxmlformats.org/drawingml/2006/main">
              <a:rPr dirty="0" sz="3200" spc="-80"/>
              <a:t> </a:t>
            </a:r>
            <a:r xmlns:a="http://schemas.openxmlformats.org/drawingml/2006/main">
              <a:rPr dirty="0" sz="3200"/>
              <a:t>على</a:t>
            </a:r>
            <a:r xmlns:a="http://schemas.openxmlformats.org/drawingml/2006/main">
              <a:rPr dirty="0" sz="3200" spc="-65"/>
              <a:t> </a:t>
            </a:r>
            <a:r xmlns:a="http://schemas.openxmlformats.org/drawingml/2006/main">
              <a:rPr dirty="0" sz="3200"/>
              <a:t>ال</a:t>
            </a:r>
            <a:r xmlns:a="http://schemas.openxmlformats.org/drawingml/2006/main">
              <a:rPr dirty="0" sz="3200" spc="-50"/>
              <a:t> </a:t>
            </a:r>
            <a:r xmlns:a="http://schemas.openxmlformats.org/drawingml/2006/main">
              <a:rPr dirty="0" sz="3200" spc="-10"/>
              <a:t>إنترنت</a:t>
            </a:r>
            <a:endParaRPr xmlns:a="http://schemas.openxmlformats.org/drawingml/2006/main"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307340" y="1469141"/>
            <a:ext cx="7997190" cy="3866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383540" marR="5080" indent="-371475">
              <a:lnSpc>
                <a:spcPct val="150000"/>
              </a:lnSpc>
              <a:spcBef>
                <a:spcPts val="95"/>
              </a:spcBef>
              <a:buAutoNum type="arabicPlain" startAt="5"/>
              <a:tabLst>
                <a:tab pos="413384" algn="l"/>
                <a:tab pos="756475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كيف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حاضِر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موقع إلكتروني؟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هل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مراجعة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تاريخ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نشرت؟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(على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قاع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صفحة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على الإنترنت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).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83540" marR="80010" indent="-371475">
              <a:lnSpc>
                <a:spcPts val="5040"/>
              </a:lnSpc>
              <a:spcBef>
                <a:spcPts val="450"/>
              </a:spcBef>
              <a:buAutoNum type="arabicPlain" startAt="5"/>
              <a:tabLst>
                <a:tab pos="413384" algn="l"/>
                <a:tab pos="202247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يفعل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موقع إلكتروني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يجمع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الزوار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و،</a:t>
            </a:r>
            <a:r xmlns:a="http://schemas.openxmlformats.org/drawingml/2006/main">
              <a:rPr dirty="0" sz="28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إذا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كان الأمر كذلك،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ماذا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غاية؟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(خصوصية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)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64820" indent="-371475">
              <a:lnSpc>
                <a:spcPct val="100000"/>
              </a:lnSpc>
              <a:spcBef>
                <a:spcPts val="1235"/>
              </a:spcBef>
              <a:buAutoNum type="arabicPlain" startAt="5"/>
              <a:tabLst>
                <a:tab pos="46482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هو - هي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ممكن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اتصال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موقع إلكتروني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أصحاب؟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3703" y="485901"/>
            <a:ext cx="7353300" cy="953135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3155315" marR="5080" indent="-3143250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z="3200"/>
              <a:t>التقديم</a:t>
            </a:r>
            <a:r xmlns:a="http://schemas.openxmlformats.org/drawingml/2006/main">
              <a:rPr dirty="0" sz="3200" spc="-65"/>
              <a:t> </a:t>
            </a:r>
            <a:r xmlns:a="http://schemas.openxmlformats.org/drawingml/2006/main">
              <a:rPr dirty="0" sz="3200"/>
              <a:t>ملاءمة</a:t>
            </a:r>
            <a:r xmlns:a="http://schemas.openxmlformats.org/drawingml/2006/main">
              <a:rPr dirty="0" sz="3200" spc="-65"/>
              <a:t> </a:t>
            </a:r>
            <a:r xmlns:a="http://schemas.openxmlformats.org/drawingml/2006/main">
              <a:rPr dirty="0" sz="3200"/>
              <a:t>تقدير</a:t>
            </a:r>
            <a:r xmlns:a="http://schemas.openxmlformats.org/drawingml/2006/main">
              <a:rPr dirty="0" sz="3200" spc="-60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35"/>
              <a:t> </a:t>
            </a:r>
            <a:r xmlns:a="http://schemas.openxmlformats.org/drawingml/2006/main">
              <a:rPr dirty="0" sz="3200" spc="-10"/>
              <a:t>المواد (سام)</a:t>
            </a:r>
            <a:endParaRPr xmlns:a="http://schemas.openxmlformats.org/drawingml/2006/main"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764540" y="1813433"/>
            <a:ext cx="4456430" cy="3425825"/>
          </a:xfrm>
          <a:prstGeom prst="rect">
            <a:avLst/>
          </a:prstGeom>
        </p:spPr>
        <p:txBody>
          <a:bodyPr wrap="square" lIns="0" tIns="71755" rIns="0" bIns="0" rtlCol="0" vert="horz">
            <a:spAutoFit/>
          </a:bodyPr>
          <a:lstStyle/>
          <a:p>
            <a:pPr xmlns:a="http://schemas.openxmlformats.org/drawingml/2006/main" marL="184150" indent="-171450">
              <a:lnSpc>
                <a:spcPct val="100000"/>
              </a:lnSpc>
              <a:spcBef>
                <a:spcPts val="565"/>
              </a:spcBef>
              <a:buFont typeface="Arial MT"/>
              <a:buChar char="•"/>
              <a:tabLst>
                <a:tab pos="18415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تقدير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يشمل: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850900" indent="-190500">
              <a:lnSpc>
                <a:spcPct val="100000"/>
              </a:lnSpc>
              <a:spcBef>
                <a:spcPts val="465"/>
              </a:spcBef>
              <a:buChar char="-"/>
              <a:tabLst>
                <a:tab pos="8509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محتوى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التحرير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850900" indent="-190500">
              <a:lnSpc>
                <a:spcPct val="100000"/>
              </a:lnSpc>
              <a:spcBef>
                <a:spcPts val="470"/>
              </a:spcBef>
              <a:buChar char="-"/>
              <a:tabLst>
                <a:tab pos="8509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مسئولية قانونية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850900" indent="-190500">
              <a:lnSpc>
                <a:spcPct val="100000"/>
              </a:lnSpc>
              <a:spcBef>
                <a:spcPts val="459"/>
              </a:spcBef>
              <a:buChar char="-"/>
              <a:tabLst>
                <a:tab pos="8509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ترجمة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850900" indent="-190500">
              <a:lnSpc>
                <a:spcPct val="100000"/>
              </a:lnSpc>
              <a:spcBef>
                <a:spcPts val="465"/>
              </a:spcBef>
              <a:buChar char="-"/>
              <a:tabLst>
                <a:tab pos="8509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تحديث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مواد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850900" indent="-190500">
              <a:lnSpc>
                <a:spcPct val="100000"/>
              </a:lnSpc>
              <a:spcBef>
                <a:spcPts val="470"/>
              </a:spcBef>
              <a:buChar char="-"/>
              <a:tabLst>
                <a:tab pos="8509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وصول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أجهزة الكمبيوتر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lvl="1" marL="850900" indent="-190500">
              <a:lnSpc>
                <a:spcPct val="100000"/>
              </a:lnSpc>
              <a:spcBef>
                <a:spcPts val="459"/>
              </a:spcBef>
              <a:buChar char="-"/>
              <a:tabLst>
                <a:tab pos="850900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تمرين.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7116" rIns="0" bIns="0" rtlCol="0" vert="horz">
            <a:spAutoFit/>
          </a:bodyPr>
          <a:lstStyle/>
          <a:p>
            <a:pPr xmlns:a="http://schemas.openxmlformats.org/drawingml/2006/main" marL="128778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آخر</a:t>
            </a:r>
            <a:r xmlns:a="http://schemas.openxmlformats.org/drawingml/2006/main">
              <a:rPr dirty="0" spc="-105"/>
              <a:t> </a:t>
            </a:r>
            <a:r xmlns:a="http://schemas.openxmlformats.org/drawingml/2006/main">
              <a:rPr dirty="0"/>
              <a:t>أنواع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 spc="-25"/>
              <a:t>تعليم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 spc="-10"/>
              <a:t>مواد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9385" rIns="0" bIns="0" rtlCol="0" vert="horz">
            <a:spAutoFit/>
          </a:bodyPr>
          <a:lstStyle/>
          <a:p>
            <a:pPr xmlns:a="http://schemas.openxmlformats.org/drawingml/2006/main" marL="184150" indent="-171450">
              <a:lnSpc>
                <a:spcPct val="100000"/>
              </a:lnSpc>
              <a:spcBef>
                <a:spcPts val="1255"/>
              </a:spcBef>
              <a:buFont typeface="Arial MT"/>
              <a:buChar char="•"/>
              <a:tabLst>
                <a:tab pos="184150" algn="l"/>
              </a:tabLst>
              <a:bidi/>
            </a:pPr>
            <a:r xmlns:a="http://schemas.openxmlformats.org/drawingml/2006/main">
              <a:rPr dirty="0" spc="-10"/>
              <a:t>التعليمية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دفاتر الملاحظات</a:t>
            </a:r>
            <a:r xmlns:a="http://schemas.openxmlformats.org/drawingml/2006/main">
              <a:rPr dirty="0" spc="-75"/>
              <a:t> </a:t>
            </a:r>
            <a:r xmlns:a="http://schemas.openxmlformats.org/drawingml/2006/main">
              <a:rPr dirty="0"/>
              <a:t>يساعد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مرضى</a:t>
            </a:r>
            <a:r xmlns:a="http://schemas.openxmlformats.org/drawingml/2006/main">
              <a:rPr dirty="0" spc="-35"/>
              <a:t> </a:t>
            </a:r>
            <a:r xmlns:a="http://schemas.openxmlformats.org/drawingml/2006/main">
              <a:rPr dirty="0" spc="-10"/>
              <a:t>تنظم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 spc="-10"/>
              <a:t>تعليم</a:t>
            </a:r>
          </a:p>
          <a:p>
            <a:pPr xmlns:a="http://schemas.openxmlformats.org/drawingml/2006/main" marL="184785">
              <a:lnSpc>
                <a:spcPct val="100000"/>
              </a:lnSpc>
              <a:spcBef>
                <a:spcPts val="1155"/>
              </a:spcBef>
              <a:bidi/>
            </a:pPr>
            <a:r xmlns:a="http://schemas.openxmlformats.org/drawingml/2006/main">
              <a:rPr dirty="0" spc="-10"/>
              <a:t>مواد.</a:t>
            </a:r>
          </a:p>
          <a:p>
            <a:pPr xmlns:a="http://schemas.openxmlformats.org/drawingml/2006/main" marL="184150" indent="-171450">
              <a:lnSpc>
                <a:spcPct val="100000"/>
              </a:lnSpc>
              <a:spcBef>
                <a:spcPts val="1155"/>
              </a:spcBef>
              <a:buFont typeface="Arial MT"/>
              <a:buChar char="•"/>
              <a:tabLst>
                <a:tab pos="184150" algn="l"/>
                <a:tab pos="6412865" algn="l"/>
              </a:tabLst>
              <a:bidi/>
            </a:pPr>
            <a:r xmlns:a="http://schemas.openxmlformats.org/drawingml/2006/main">
              <a:rPr dirty="0" spc="-20"/>
              <a:t>مجموعات الأدوات</a:t>
            </a:r>
            <a:r xmlns:a="http://schemas.openxmlformats.org/drawingml/2006/main">
              <a:rPr dirty="0" spc="-70"/>
              <a:t> </a:t>
            </a:r>
            <a:r xmlns:a="http://schemas.openxmlformats.org/drawingml/2006/main">
              <a:rPr dirty="0"/>
              <a:t>الذي - التي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/>
              <a:t>يشمل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/>
              <a:t>مكتوب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-50"/>
              <a:t> </a:t>
            </a:r>
            <a:r xmlns:a="http://schemas.openxmlformats.org/drawingml/2006/main">
              <a:rPr dirty="0"/>
              <a:t>وسائط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 spc="-10"/>
              <a:t>المواد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40"/>
              <a:t> </a:t>
            </a:r>
            <a:r xmlns:a="http://schemas.openxmlformats.org/drawingml/2006/main">
              <a:rPr dirty="0" spc="-10"/>
              <a:t>يحسن</a:t>
            </a:r>
          </a:p>
          <a:p>
            <a:pPr xmlns:a="http://schemas.openxmlformats.org/drawingml/2006/main" marL="184785">
              <a:lnSpc>
                <a:spcPct val="100000"/>
              </a:lnSpc>
              <a:spcBef>
                <a:spcPts val="1155"/>
              </a:spcBef>
              <a:bidi/>
            </a:pPr>
            <a:r xmlns:a="http://schemas.openxmlformats.org/drawingml/2006/main">
              <a:rPr dirty="0"/>
              <a:t>ال</a:t>
            </a:r>
            <a:r xmlns:a="http://schemas.openxmlformats.org/drawingml/2006/main">
              <a:rPr dirty="0" spc="-20"/>
              <a:t> </a:t>
            </a:r>
            <a:r xmlns:a="http://schemas.openxmlformats.org/drawingml/2006/main">
              <a:rPr dirty="0"/>
              <a:t>تعلُّم</a:t>
            </a:r>
            <a:r xmlns:a="http://schemas.openxmlformats.org/drawingml/2006/main">
              <a:rPr dirty="0" spc="-30"/>
              <a:t> </a:t>
            </a:r>
            <a:r xmlns:a="http://schemas.openxmlformats.org/drawingml/2006/main">
              <a:rPr dirty="0" spc="-10"/>
              <a:t>خبرة.</a:t>
            </a:r>
          </a:p>
          <a:p>
            <a:pPr xmlns:a="http://schemas.openxmlformats.org/drawingml/2006/main" marL="184150" indent="-171450">
              <a:lnSpc>
                <a:spcPct val="100000"/>
              </a:lnSpc>
              <a:spcBef>
                <a:spcPts val="1150"/>
              </a:spcBef>
              <a:buFont typeface="Arial MT"/>
              <a:buChar char="•"/>
              <a:tabLst>
                <a:tab pos="184150" algn="l"/>
              </a:tabLst>
              <a:bidi/>
            </a:pPr>
            <a:r xmlns:a="http://schemas.openxmlformats.org/drawingml/2006/main">
              <a:rPr dirty="0"/>
              <a:t>دواء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جداول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/>
              <a:t>محفظة</a:t>
            </a:r>
            <a:r xmlns:a="http://schemas.openxmlformats.org/drawingml/2006/main">
              <a:rPr dirty="0" spc="-95"/>
              <a:t> </a:t>
            </a:r>
            <a:r xmlns:a="http://schemas.openxmlformats.org/drawingml/2006/main">
              <a:rPr dirty="0" spc="-10"/>
              <a:t>بطاقات.</a:t>
            </a:r>
          </a:p>
          <a:p>
            <a:pPr xmlns:a="http://schemas.openxmlformats.org/drawingml/2006/main" marL="183515" marR="5080" indent="-171450">
              <a:lnSpc>
                <a:spcPct val="140000"/>
              </a:lnSpc>
              <a:spcBef>
                <a:spcPts val="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pc="-10"/>
              <a:t>مريض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/>
              <a:t>تعليم</a:t>
            </a:r>
            <a:r xmlns:a="http://schemas.openxmlformats.org/drawingml/2006/main">
              <a:rPr dirty="0" spc="-105"/>
              <a:t> </a:t>
            </a:r>
            <a:r xmlns:a="http://schemas.openxmlformats.org/drawingml/2006/main">
              <a:rPr dirty="0" spc="-10"/>
              <a:t>الممرات</a:t>
            </a:r>
            <a:r xmlns:a="http://schemas.openxmlformats.org/drawingml/2006/main">
              <a:rPr dirty="0" spc="-90"/>
              <a:t> </a:t>
            </a:r>
            <a:r xmlns:a="http://schemas.openxmlformats.org/drawingml/2006/main">
              <a:rPr dirty="0"/>
              <a:t>يمد</a:t>
            </a:r>
            <a:r xmlns:a="http://schemas.openxmlformats.org/drawingml/2006/main">
              <a:rPr dirty="0" spc="-120"/>
              <a:t> </a:t>
            </a:r>
            <a:r xmlns:a="http://schemas.openxmlformats.org/drawingml/2006/main">
              <a:rPr dirty="0"/>
              <a:t>معلومات </a:t>
            </a:r>
            <a:r xmlns:a="http://schemas.openxmlformats.org/drawingml/2006/main">
              <a:rPr dirty="0" spc="-10"/>
              <a:t>شاملة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85"/>
              <a:t> </a:t>
            </a:r>
            <a:r xmlns:a="http://schemas.openxmlformats.org/drawingml/2006/main">
              <a:rPr dirty="0"/>
              <a:t>تعليم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مرضى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 spc="-10"/>
              <a:t>على نحو فعال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-ماذا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/>
              <a:t>سوف</a:t>
            </a:r>
            <a:r xmlns:a="http://schemas.openxmlformats.org/drawingml/2006/main">
              <a:rPr dirty="0" spc="-100"/>
              <a:t> </a:t>
            </a:r>
            <a:r xmlns:a="http://schemas.openxmlformats.org/drawingml/2006/main">
              <a:rPr dirty="0"/>
              <a:t>يكون</a:t>
            </a:r>
            <a:r xmlns:a="http://schemas.openxmlformats.org/drawingml/2006/main">
              <a:rPr dirty="0" spc="-80"/>
              <a:t> </a:t>
            </a:r>
            <a:r xmlns:a="http://schemas.openxmlformats.org/drawingml/2006/main">
              <a:rPr dirty="0" spc="-20"/>
              <a:t>تم </a:t>
            </a:r>
            <a:r xmlns:a="http://schemas.openxmlformats.org/drawingml/2006/main">
              <a:rPr dirty="0"/>
              <a:t>و</a:t>
            </a:r>
            <a:r xmlns:a="http://schemas.openxmlformats.org/drawingml/2006/main">
              <a:rPr dirty="0" spc="-15"/>
              <a:t> </a:t>
            </a:r>
            <a:r xmlns:a="http://schemas.openxmlformats.org/drawingml/2006/main">
              <a:rPr dirty="0" spc="-20"/>
              <a:t>متى.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7116" rIns="0" bIns="0" rtlCol="0" vert="horz">
            <a:spAutoFit/>
          </a:bodyPr>
          <a:lstStyle/>
          <a:p>
            <a:pPr xmlns:a="http://schemas.openxmlformats.org/drawingml/2006/main" marL="128778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آخر</a:t>
            </a:r>
            <a:r xmlns:a="http://schemas.openxmlformats.org/drawingml/2006/main">
              <a:rPr dirty="0" spc="-105"/>
              <a:t> </a:t>
            </a:r>
            <a:r xmlns:a="http://schemas.openxmlformats.org/drawingml/2006/main">
              <a:rPr dirty="0"/>
              <a:t>أنواع</a:t>
            </a:r>
            <a:r xmlns:a="http://schemas.openxmlformats.org/drawingml/2006/main">
              <a:rPr dirty="0" spc="-6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dirty="0" spc="-55"/>
              <a:t> </a:t>
            </a:r>
            <a:r xmlns:a="http://schemas.openxmlformats.org/drawingml/2006/main">
              <a:rPr dirty="0" spc="-25"/>
              <a:t>تعليم</a:t>
            </a:r>
            <a:r xmlns:a="http://schemas.openxmlformats.org/drawingml/2006/main">
              <a:rPr dirty="0" spc="-65"/>
              <a:t> </a:t>
            </a:r>
            <a:r xmlns:a="http://schemas.openxmlformats.org/drawingml/2006/main">
              <a:rPr dirty="0" spc="-10"/>
              <a:t>مواد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05841" y="1486027"/>
            <a:ext cx="8037195" cy="318325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3515" indent="-17081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توضيح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مواد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ملصقات,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 marR="5080">
              <a:lnSpc>
                <a:spcPts val="5380"/>
              </a:lnSpc>
              <a:spcBef>
                <a:spcPts val="509"/>
              </a:spcBef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نشرة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المجالس،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قصة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المجالس،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السبورات,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اللوحات القالبة،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العرض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عارضات ازياء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طبي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معدات.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1500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سمعي بصري</a:t>
            </a:r>
            <a:r xmlns:a="http://schemas.openxmlformats.org/drawingml/2006/main">
              <a:rPr dirty="0" sz="2800" spc="-114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مواد،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مشتمل</a:t>
            </a:r>
            <a:r xmlns:a="http://schemas.openxmlformats.org/drawingml/2006/main">
              <a:rPr dirty="0" sz="2800" spc="-1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تكاليف غير مباشرة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4785">
              <a:lnSpc>
                <a:spcPct val="100000"/>
              </a:lnSpc>
              <a:spcBef>
                <a:spcPts val="2020"/>
              </a:spcBef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الورق الشفاف,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فيديو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دي في دي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الوسائط المتعددة.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38503" y="437464"/>
            <a:ext cx="6664325" cy="1068705"/>
          </a:xfrm>
          <a:prstGeom prst="rect"/>
        </p:spPr>
        <p:txBody>
          <a:bodyPr wrap="square" lIns="0" tIns="74930" rIns="0" bIns="0" rtlCol="0" vert="horz">
            <a:spAutoFit/>
          </a:bodyPr>
          <a:lstStyle/>
          <a:p>
            <a:pPr xmlns:a="http://schemas.openxmlformats.org/drawingml/2006/main" marL="2195195" marR="5080" indent="-2183130">
              <a:lnSpc>
                <a:spcPts val="3890"/>
              </a:lnSpc>
              <a:spcBef>
                <a:spcPts val="590"/>
              </a:spcBef>
              <a:bidi/>
            </a:pPr>
            <a:r xmlns:a="http://schemas.openxmlformats.org/drawingml/2006/main">
              <a:rPr dirty="0" sz="3600" spc="-25"/>
              <a:t>مجموعات الأدوات،</a:t>
            </a:r>
            <a:r xmlns:a="http://schemas.openxmlformats.org/drawingml/2006/main">
              <a:rPr dirty="0" sz="3600" spc="-150"/>
              <a:t> </a:t>
            </a:r>
            <a:r xmlns:a="http://schemas.openxmlformats.org/drawingml/2006/main">
              <a:rPr dirty="0" sz="3600" spc="-10"/>
              <a:t>دواء</a:t>
            </a:r>
            <a:r xmlns:a="http://schemas.openxmlformats.org/drawingml/2006/main">
              <a:rPr dirty="0" sz="3600" spc="-125"/>
              <a:t> </a:t>
            </a:r>
            <a:r xmlns:a="http://schemas.openxmlformats.org/drawingml/2006/main">
              <a:rPr dirty="0" sz="3600"/>
              <a:t>جداول</a:t>
            </a:r>
            <a:r xmlns:a="http://schemas.openxmlformats.org/drawingml/2006/main">
              <a:rPr dirty="0" sz="3600" spc="-145"/>
              <a:t> </a:t>
            </a:r>
            <a:r xmlns:a="http://schemas.openxmlformats.org/drawingml/2006/main">
              <a:rPr dirty="0" sz="3600" spc="-25"/>
              <a:t>ومحفظة</a:t>
            </a:r>
            <a:r xmlns:a="http://schemas.openxmlformats.org/drawingml/2006/main">
              <a:rPr dirty="0" sz="3600"/>
              <a:t>​</a:t>
            </a:r>
            <a:r xmlns:a="http://schemas.openxmlformats.org/drawingml/2006/main">
              <a:rPr dirty="0" sz="3600" spc="-175"/>
              <a:t> </a:t>
            </a:r>
            <a:r xmlns:a="http://schemas.openxmlformats.org/drawingml/2006/main">
              <a:rPr dirty="0" sz="3600" spc="-10"/>
              <a:t>بطاقات</a:t>
            </a:r>
            <a:endParaRPr xmlns:a="http://schemas.openxmlformats.org/drawingml/2006/main" sz="36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57200" y="1781555"/>
            <a:ext cx="3528060" cy="2159508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096767" y="4277867"/>
            <a:ext cx="2920046" cy="179527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334000" y="1787651"/>
            <a:ext cx="3529584" cy="1944624"/>
          </a:xfrm>
          <a:prstGeom prst="rect">
            <a:avLst/>
          </a:prstGeom>
        </p:spPr>
      </p:pic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67205" y="225298"/>
            <a:ext cx="6551930" cy="45212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dirty="0" sz="2800" spc="-20"/>
              <a:t>فعالية</a:t>
            </a:r>
            <a:r xmlns:a="http://schemas.openxmlformats.org/drawingml/2006/main">
              <a:rPr dirty="0" sz="2800" spc="-55"/>
              <a:t> </a:t>
            </a:r>
            <a:r xmlns:a="http://schemas.openxmlformats.org/drawingml/2006/main">
              <a:rPr dirty="0" sz="2800"/>
              <a:t>ل</a:t>
            </a:r>
            <a:r xmlns:a="http://schemas.openxmlformats.org/drawingml/2006/main">
              <a:rPr dirty="0" sz="2800" spc="-70"/>
              <a:t> </a:t>
            </a:r>
            <a:r xmlns:a="http://schemas.openxmlformats.org/drawingml/2006/main">
              <a:rPr dirty="0" sz="2800" spc="-35"/>
              <a:t>تعليم</a:t>
            </a:r>
            <a:r xmlns:a="http://schemas.openxmlformats.org/drawingml/2006/main">
              <a:rPr dirty="0" sz="2800" spc="-55"/>
              <a:t> </a:t>
            </a:r>
            <a:r xmlns:a="http://schemas.openxmlformats.org/drawingml/2006/main">
              <a:rPr dirty="0" sz="2800" spc="-25"/>
              <a:t>أدوات</a:t>
            </a:r>
            <a:r xmlns:a="http://schemas.openxmlformats.org/drawingml/2006/main">
              <a:rPr dirty="0" sz="2800" spc="-55"/>
              <a:t> </a:t>
            </a:r>
            <a:r xmlns:a="http://schemas.openxmlformats.org/drawingml/2006/main">
              <a:rPr dirty="0" sz="2800"/>
              <a:t>و</a:t>
            </a:r>
            <a:r xmlns:a="http://schemas.openxmlformats.org/drawingml/2006/main">
              <a:rPr dirty="0" sz="2800" spc="-70"/>
              <a:t> </a:t>
            </a:r>
            <a:r xmlns:a="http://schemas.openxmlformats.org/drawingml/2006/main">
              <a:rPr dirty="0" sz="2800" spc="-10"/>
              <a:t>طُرق</a:t>
            </a:r>
            <a:endParaRPr xmlns:a="http://schemas.openxmlformats.org/drawingml/2006/main" sz="2800"/>
          </a:p>
        </p:txBody>
      </p:sp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290512" y="793813"/>
          <a:ext cx="8733155" cy="60471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524000"/>
                <a:gridCol w="2162810"/>
                <a:gridCol w="2706369"/>
                <a:gridCol w="2234564"/>
              </a:tblGrid>
              <a:tr h="714375">
                <a:tc>
                  <a:txBody>
                    <a:bodyPr/>
                    <a:lstStyle/>
                    <a:p>
                      <a:pPr xmlns:a="http://schemas.openxmlformats.org/drawingml/2006/main" marL="315595" marR="310515" indent="7620">
                        <a:lnSpc>
                          <a:spcPct val="100000"/>
                        </a:lnSpc>
                        <a:spcBef>
                          <a:spcPts val="310"/>
                        </a:spcBef>
                        <a:bidi/>
                      </a:pPr>
                      <a:r xmlns:a="http://schemas.openxmlformats.org/drawingml/2006/main">
                        <a:rPr dirty="0" sz="1800" b="1">
                          <a:latin typeface="Arial"/>
                          <a:cs typeface="Arial"/>
                        </a:rPr>
                        <a:t>وضع</a:t>
                      </a:r>
                      <a:r xmlns:a="http://schemas.openxmlformats.org/drawingml/2006/main">
                        <a:rPr dirty="0" sz="1800" spc="-40" b="1">
                          <a:latin typeface="Arial"/>
                          <a:cs typeface="Arial"/>
                        </a:rPr>
                        <a:t> </a:t>
                      </a:r>
                      <a:r xmlns:a="http://schemas.openxmlformats.org/drawingml/2006/main">
                        <a:rPr dirty="0" sz="1800" spc="-25" b="1">
                          <a:latin typeface="Arial"/>
                          <a:cs typeface="Arial"/>
                        </a:rPr>
                        <a:t>للتعليم</a:t>
                      </a:r>
                      <a:r xmlns:a="http://schemas.openxmlformats.org/drawingml/2006/main">
                        <a:rPr dirty="0" sz="1800" spc="-10" b="1">
                          <a:latin typeface="Arial"/>
                          <a:cs typeface="Arial"/>
                        </a:rPr>
                        <a:t>​</a:t>
                      </a:r>
                      <a:endParaRPr xmlns:a="http://schemas.openxmlformats.org/drawingml/2006/main" sz="1800">
                        <a:latin typeface="Arial"/>
                        <a:cs typeface="Arial"/>
                      </a:endParaRPr>
                    </a:p>
                  </a:txBody>
                  <a:tcPr marL="0" marR="0" marB="0" marT="3937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524510">
                        <a:lnSpc>
                          <a:spcPct val="100000"/>
                        </a:lnSpc>
                        <a:spcBef>
                          <a:spcPts val="310"/>
                        </a:spcBef>
                        <a:bidi/>
                      </a:pPr>
                      <a:r xmlns:a="http://schemas.openxmlformats.org/drawingml/2006/main">
                        <a:rPr dirty="0" sz="1800" spc="-10" b="1">
                          <a:latin typeface="Arial"/>
                          <a:cs typeface="Arial"/>
                        </a:rPr>
                        <a:t>حفظ</a:t>
                      </a:r>
                      <a:endParaRPr xmlns:a="http://schemas.openxmlformats.org/drawingml/2006/main" sz="1800">
                        <a:latin typeface="Arial"/>
                        <a:cs typeface="Arial"/>
                      </a:endParaRPr>
                    </a:p>
                  </a:txBody>
                  <a:tcPr marL="0" marR="0" marB="0" marT="3937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 marR="51435">
                        <a:lnSpc>
                          <a:spcPct val="100000"/>
                        </a:lnSpc>
                        <a:spcBef>
                          <a:spcPts val="310"/>
                        </a:spcBef>
                        <a:bidi/>
                      </a:pPr>
                      <a:r xmlns:a="http://schemas.openxmlformats.org/drawingml/2006/main">
                        <a:rPr dirty="0" sz="1800" spc="-10" b="1">
                          <a:latin typeface="Arial"/>
                          <a:cs typeface="Arial"/>
                        </a:rPr>
                        <a:t>وسائط</a:t>
                      </a:r>
                      <a:endParaRPr xmlns:a="http://schemas.openxmlformats.org/drawingml/2006/main" sz="1800">
                        <a:latin typeface="Arial"/>
                        <a:cs typeface="Arial"/>
                      </a:endParaRPr>
                    </a:p>
                  </a:txBody>
                  <a:tcPr marL="0" marR="0" marB="0" marT="3937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 marR="48260">
                        <a:lnSpc>
                          <a:spcPct val="100000"/>
                        </a:lnSpc>
                        <a:spcBef>
                          <a:spcPts val="310"/>
                        </a:spcBef>
                        <a:bidi/>
                      </a:pPr>
                      <a:r xmlns:a="http://schemas.openxmlformats.org/drawingml/2006/main">
                        <a:rPr dirty="0" sz="1800" spc="-10" b="1">
                          <a:latin typeface="Arial"/>
                          <a:cs typeface="Arial"/>
                        </a:rPr>
                        <a:t>طُرق</a:t>
                      </a:r>
                      <a:endParaRPr xmlns:a="http://schemas.openxmlformats.org/drawingml/2006/main" sz="1800">
                        <a:latin typeface="Arial"/>
                        <a:cs typeface="Arial"/>
                      </a:endParaRPr>
                    </a:p>
                  </a:txBody>
                  <a:tcPr marL="0" marR="0" marB="0" marT="3937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28575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0405">
                <a:tc>
                  <a:txBody>
                    <a:bodyPr/>
                    <a:lstStyle/>
                    <a:p>
                      <a:pPr xmlns:a="http://schemas.openxmlformats.org/drawingml/2006/main" marL="90805">
                        <a:lnSpc>
                          <a:spcPct val="100000"/>
                        </a:lnSpc>
                        <a:spcBef>
                          <a:spcPts val="315"/>
                        </a:spcBef>
                        <a:bidi/>
                      </a:pPr>
                      <a:r xmlns:a="http://schemas.openxmlformats.org/drawingml/2006/main">
                        <a:rPr dirty="0" sz="1800" spc="-10" b="1">
                          <a:latin typeface="Arial"/>
                          <a:cs typeface="Arial"/>
                        </a:rPr>
                        <a:t>قراءة</a:t>
                      </a:r>
                      <a:endParaRPr xmlns:a="http://schemas.openxmlformats.org/drawingml/2006/main" sz="1800">
                        <a:latin typeface="Arial"/>
                        <a:cs typeface="Arial"/>
                      </a:endParaRPr>
                    </a:p>
                  </a:txBody>
                  <a:tcPr marL="0" marR="0" marB="0" marT="4000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bidi/>
                      </a:pP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10%</a:t>
                      </a:r>
                      <a:r xmlns:a="http://schemas.openxmlformats.org/drawingml/2006/main">
                        <a:rPr dirty="0" sz="2000" spc="-3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ل</a:t>
                      </a:r>
                      <a:r xmlns:a="http://schemas.openxmlformats.org/drawingml/2006/main">
                        <a:rPr dirty="0" sz="2000" spc="-2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ما </a:t>
                      </a:r>
                      <a:r xmlns:a="http://schemas.openxmlformats.org/drawingml/2006/main">
                        <a:rPr dirty="0" sz="2000" spc="-20" b="1">
                          <a:latin typeface="Calibri"/>
                          <a:cs typeface="Calibri"/>
                        </a:rPr>
                        <a:t>هم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  <a:p>
                      <a:pPr xmlns:a="http://schemas.openxmlformats.org/drawingml/2006/main" algn="ctr" marL="1270">
                        <a:lnSpc>
                          <a:spcPct val="100000"/>
                        </a:lnSpc>
                        <a:bidi/>
                      </a:pPr>
                      <a:r xmlns:a="http://schemas.openxmlformats.org/drawingml/2006/main">
                        <a:rPr dirty="0" sz="2000" spc="-20" b="1">
                          <a:latin typeface="Calibri"/>
                          <a:cs typeface="Calibri"/>
                        </a:rPr>
                        <a:t>يقرأ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>
                        <a:lnSpc>
                          <a:spcPct val="100000"/>
                        </a:lnSpc>
                        <a:spcBef>
                          <a:spcPts val="234"/>
                        </a:spcBef>
                        <a:bidi/>
                      </a:pP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منشورات،</a:t>
                      </a:r>
                      <a:r xmlns:a="http://schemas.openxmlformats.org/drawingml/2006/main">
                        <a:rPr dirty="0" sz="2000" spc="-6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كتب,</a:t>
                      </a:r>
                      <a:r xmlns:a="http://schemas.openxmlformats.org/drawingml/2006/main">
                        <a:rPr dirty="0" sz="2000" spc="-7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المجالس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</a:txBody>
                  <a:tcPr marL="0" marR="0" marB="0" marT="2984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 marL="2540">
                        <a:lnSpc>
                          <a:spcPct val="100000"/>
                        </a:lnSpc>
                        <a:spcBef>
                          <a:spcPts val="234"/>
                        </a:spcBef>
                        <a:bidi/>
                      </a:pP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التعليم 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  <a:r xmlns:a="http://schemas.openxmlformats.org/drawingml/2006/main">
                        <a:rPr dirty="0" sz="2000" spc="-20" b="1">
                          <a:latin typeface="Calibri"/>
                          <a:cs typeface="Calibri"/>
                        </a:rPr>
                        <a:t>الذاتي</a:t>
                      </a:r>
                    </a:p>
                  </a:txBody>
                  <a:tcPr marL="0" marR="0" marB="0" marT="29844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0405">
                <a:tc>
                  <a:txBody>
                    <a:bodyPr/>
                    <a:lstStyle/>
                    <a:p>
                      <a:pPr xmlns:a="http://schemas.openxmlformats.org/drawingml/2006/main" marL="90805">
                        <a:lnSpc>
                          <a:spcPct val="100000"/>
                        </a:lnSpc>
                        <a:spcBef>
                          <a:spcPts val="315"/>
                        </a:spcBef>
                        <a:bidi/>
                      </a:pPr>
                      <a:r xmlns:a="http://schemas.openxmlformats.org/drawingml/2006/main">
                        <a:rPr dirty="0" sz="1800" spc="-10" b="1">
                          <a:latin typeface="Arial"/>
                          <a:cs typeface="Arial"/>
                        </a:rPr>
                        <a:t>سمع</a:t>
                      </a:r>
                      <a:endParaRPr xmlns:a="http://schemas.openxmlformats.org/drawingml/2006/main" sz="1800">
                        <a:latin typeface="Arial"/>
                        <a:cs typeface="Arial"/>
                      </a:endParaRPr>
                    </a:p>
                  </a:txBody>
                  <a:tcPr marL="0" marR="0" marB="0" marT="4000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774700" marR="205104" indent="-562610">
                        <a:lnSpc>
                          <a:spcPct val="100000"/>
                        </a:lnSpc>
                        <a:spcBef>
                          <a:spcPts val="235"/>
                        </a:spcBef>
                        <a:bidi/>
                      </a:pP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20%</a:t>
                      </a:r>
                      <a:r xmlns:a="http://schemas.openxmlformats.org/drawingml/2006/main">
                        <a:rPr dirty="0" sz="2000" spc="-3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ل</a:t>
                      </a:r>
                      <a:r xmlns:a="http://schemas.openxmlformats.org/drawingml/2006/main">
                        <a:rPr dirty="0" sz="2000" spc="-2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ماذا</a:t>
                      </a:r>
                      <a:r xmlns:a="http://schemas.openxmlformats.org/drawingml/2006/main">
                        <a:rPr dirty="0" sz="2000" spc="-2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سمع</a:t>
                      </a:r>
                      <a:r xmlns:a="http://schemas.openxmlformats.org/drawingml/2006/main">
                        <a:rPr dirty="0" sz="2000" spc="-25" b="1">
                          <a:latin typeface="Calibri"/>
                          <a:cs typeface="Calibri"/>
                        </a:rPr>
                        <a:t>​</a:t>
                      </a:r>
                      <a:r xmlns:a="http://schemas.openxmlformats.org/drawingml/2006/main">
                        <a:rPr dirty="0" sz="2000" spc="-20" b="1">
                          <a:latin typeface="Calibri"/>
                          <a:cs typeface="Calibri"/>
                        </a:rPr>
                        <a:t>​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 marR="42545">
                        <a:lnSpc>
                          <a:spcPct val="100000"/>
                        </a:lnSpc>
                        <a:spcBef>
                          <a:spcPts val="235"/>
                        </a:spcBef>
                        <a:bidi/>
                      </a:pP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الأشرطة الصوتية،</a:t>
                      </a:r>
                      <a:r xmlns:a="http://schemas.openxmlformats.org/drawingml/2006/main">
                        <a:rPr dirty="0" sz="2000" spc="-5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هاتف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551815" marR="589915" indent="92710">
                        <a:lnSpc>
                          <a:spcPct val="100000"/>
                        </a:lnSpc>
                        <a:spcBef>
                          <a:spcPts val="235"/>
                        </a:spcBef>
                        <a:bidi/>
                      </a:pP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محاضرات، مناقشة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701040">
                <a:tc>
                  <a:txBody>
                    <a:bodyPr/>
                    <a:lstStyle/>
                    <a:p>
                      <a:pPr xmlns:a="http://schemas.openxmlformats.org/drawingml/2006/main" marL="90805">
                        <a:lnSpc>
                          <a:spcPct val="100000"/>
                        </a:lnSpc>
                        <a:spcBef>
                          <a:spcPts val="315"/>
                        </a:spcBef>
                        <a:bidi/>
                      </a:pPr>
                      <a:r xmlns:a="http://schemas.openxmlformats.org/drawingml/2006/main">
                        <a:rPr dirty="0" sz="1800" spc="-10" b="1">
                          <a:latin typeface="Arial"/>
                          <a:cs typeface="Arial"/>
                        </a:rPr>
                        <a:t>مشاهدة</a:t>
                      </a:r>
                      <a:endParaRPr xmlns:a="http://schemas.openxmlformats.org/drawingml/2006/main" sz="1800">
                        <a:latin typeface="Arial"/>
                        <a:cs typeface="Arial"/>
                      </a:endParaRPr>
                    </a:p>
                  </a:txBody>
                  <a:tcPr marL="0" marR="0" marB="0" marT="4000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>
                        <a:lnSpc>
                          <a:spcPct val="100000"/>
                        </a:lnSpc>
                        <a:spcBef>
                          <a:spcPts val="235"/>
                        </a:spcBef>
                        <a:bidi/>
                      </a:pP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30%</a:t>
                      </a:r>
                      <a:r xmlns:a="http://schemas.openxmlformats.org/drawingml/2006/main">
                        <a:rPr dirty="0" sz="2000" spc="-3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ل</a:t>
                      </a:r>
                      <a:r xmlns:a="http://schemas.openxmlformats.org/drawingml/2006/main">
                        <a:rPr dirty="0" sz="2000" spc="-1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ماذا</a:t>
                      </a:r>
                      <a:r xmlns:a="http://schemas.openxmlformats.org/drawingml/2006/main">
                        <a:rPr dirty="0" sz="2000" spc="-1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هو - هي</a:t>
                      </a:r>
                      <a:r xmlns:a="http://schemas.openxmlformats.org/drawingml/2006/main">
                        <a:rPr dirty="0" sz="2000" spc="-2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spc="-35" b="1">
                          <a:latin typeface="Calibri"/>
                          <a:cs typeface="Calibri"/>
                        </a:rPr>
                        <a:t>يكون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  <a:p>
                      <a:pPr xmlns:a="http://schemas.openxmlformats.org/drawingml/2006/main" algn="ctr">
                        <a:lnSpc>
                          <a:spcPct val="100000"/>
                        </a:lnSpc>
                        <a:spcBef>
                          <a:spcPts val="5"/>
                        </a:spcBef>
                        <a:bidi/>
                      </a:pPr>
                      <a:r xmlns:a="http://schemas.openxmlformats.org/drawingml/2006/main">
                        <a:rPr dirty="0" sz="2000" spc="-20" b="1">
                          <a:latin typeface="Calibri"/>
                          <a:cs typeface="Calibri"/>
                        </a:rPr>
                        <a:t>مرئي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 marR="43815">
                        <a:lnSpc>
                          <a:spcPct val="100000"/>
                        </a:lnSpc>
                        <a:spcBef>
                          <a:spcPts val="235"/>
                        </a:spcBef>
                        <a:bidi/>
                      </a:pP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أفلام،</a:t>
                      </a:r>
                      <a:r xmlns:a="http://schemas.openxmlformats.org/drawingml/2006/main">
                        <a:rPr dirty="0" sz="2000" spc="-5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الصور،</a:t>
                      </a:r>
                      <a:r xmlns:a="http://schemas.openxmlformats.org/drawingml/2006/main">
                        <a:rPr dirty="0" sz="2000" spc="-5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صور,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  <a:p>
                      <a:pPr xmlns:a="http://schemas.openxmlformats.org/drawingml/2006/main" algn="ctr" marR="45720">
                        <a:lnSpc>
                          <a:spcPct val="100000"/>
                        </a:lnSpc>
                        <a:spcBef>
                          <a:spcPts val="5"/>
                        </a:spcBef>
                        <a:bidi/>
                      </a:pP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ملصقات,</a:t>
                      </a:r>
                      <a:r xmlns:a="http://schemas.openxmlformats.org/drawingml/2006/main">
                        <a:rPr dirty="0" sz="2000" spc="-10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الرسوم المتحركة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265430">
                        <a:lnSpc>
                          <a:spcPct val="100000"/>
                        </a:lnSpc>
                        <a:spcBef>
                          <a:spcPts val="235"/>
                        </a:spcBef>
                        <a:bidi/>
                      </a:pP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توضيح،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  <a:p>
                      <a:pPr xmlns:a="http://schemas.openxmlformats.org/drawingml/2006/main" marL="268605">
                        <a:lnSpc>
                          <a:spcPct val="100000"/>
                        </a:lnSpc>
                        <a:spcBef>
                          <a:spcPts val="5"/>
                        </a:spcBef>
                        <a:bidi/>
                      </a:pP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التعليم الذاتي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</a:txBody>
                  <a:tcPr marL="0" marR="0" marB="0" marT="29845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05205">
                <a:tc>
                  <a:txBody>
                    <a:bodyPr/>
                    <a:lstStyle/>
                    <a:p>
                      <a:pPr xmlns:a="http://schemas.openxmlformats.org/drawingml/2006/main" marL="92710" marR="175260">
                        <a:lnSpc>
                          <a:spcPct val="100000"/>
                        </a:lnSpc>
                        <a:spcBef>
                          <a:spcPts val="320"/>
                        </a:spcBef>
                        <a:bidi/>
                      </a:pPr>
                      <a:r xmlns:a="http://schemas.openxmlformats.org/drawingml/2006/main">
                        <a:rPr dirty="0" sz="1800" spc="-10" b="1">
                          <a:latin typeface="Arial"/>
                          <a:cs typeface="Arial"/>
                        </a:rPr>
                        <a:t>مشاهدة</a:t>
                      </a:r>
                      <a:r xmlns:a="http://schemas.openxmlformats.org/drawingml/2006/main">
                        <a:rPr dirty="0" sz="1800" spc="-55" b="1">
                          <a:latin typeface="Arial"/>
                          <a:cs typeface="Arial"/>
                        </a:rPr>
                        <a:t> </a:t>
                      </a:r>
                      <a:r xmlns:a="http://schemas.openxmlformats.org/drawingml/2006/main">
                        <a:rPr dirty="0" sz="1800" spc="-50" b="1">
                          <a:latin typeface="Arial"/>
                          <a:cs typeface="Arial"/>
                        </a:rPr>
                        <a:t>&amp; </a:t>
                      </a:r>
                      <a:r xmlns:a="http://schemas.openxmlformats.org/drawingml/2006/main">
                        <a:rPr dirty="0" sz="1800" spc="-10" b="1">
                          <a:latin typeface="Arial"/>
                          <a:cs typeface="Arial"/>
                        </a:rPr>
                        <a:t>سمع</a:t>
                      </a:r>
                      <a:endParaRPr xmlns:a="http://schemas.openxmlformats.org/drawingml/2006/main" sz="1800">
                        <a:latin typeface="Arial"/>
                        <a:cs typeface="Arial"/>
                      </a:endParaRPr>
                    </a:p>
                  </a:txBody>
                  <a:tcPr marL="0" marR="0" marB="0" marT="4064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 marL="212090" marR="205104">
                        <a:lnSpc>
                          <a:spcPct val="100000"/>
                        </a:lnSpc>
                        <a:spcBef>
                          <a:spcPts val="240"/>
                        </a:spcBef>
                        <a:bidi/>
                      </a:pP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70%</a:t>
                      </a:r>
                      <a:r xmlns:a="http://schemas.openxmlformats.org/drawingml/2006/main">
                        <a:rPr dirty="0" sz="2000" spc="-3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ل</a:t>
                      </a:r>
                      <a:r xmlns:a="http://schemas.openxmlformats.org/drawingml/2006/main">
                        <a:rPr dirty="0" sz="2000" spc="-2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ماذا</a:t>
                      </a:r>
                      <a:r xmlns:a="http://schemas.openxmlformats.org/drawingml/2006/main">
                        <a:rPr dirty="0" sz="2000" spc="-2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انه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مرئي</a:t>
                      </a:r>
                      <a:r xmlns:a="http://schemas.openxmlformats.org/drawingml/2006/main">
                        <a:rPr dirty="0" sz="2000" spc="-25" b="1">
                          <a:latin typeface="Calibri"/>
                          <a:cs typeface="Calibri"/>
                        </a:rPr>
                        <a:t>​</a:t>
                      </a:r>
                      <a:r xmlns:a="http://schemas.openxmlformats.org/drawingml/2006/main">
                        <a:rPr dirty="0" sz="2000" spc="-2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و</a:t>
                      </a:r>
                      <a:r xmlns:a="http://schemas.openxmlformats.org/drawingml/2006/main">
                        <a:rPr dirty="0" sz="2000" spc="-3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تحدثنا عن.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 marL="189230" marR="233045">
                        <a:lnSpc>
                          <a:spcPct val="100000"/>
                        </a:lnSpc>
                        <a:spcBef>
                          <a:spcPts val="240"/>
                        </a:spcBef>
                        <a:bidi/>
                      </a:pP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أفلام،</a:t>
                      </a:r>
                      <a:r xmlns:a="http://schemas.openxmlformats.org/drawingml/2006/main">
                        <a:rPr dirty="0" sz="2000" spc="-5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spc="-45" b="1">
                          <a:latin typeface="Calibri"/>
                          <a:cs typeface="Calibri"/>
                        </a:rPr>
                        <a:t>تلفزيون،</a:t>
                      </a:r>
                      <a:r xmlns:a="http://schemas.openxmlformats.org/drawingml/2006/main">
                        <a:rPr dirty="0" sz="2000" spc="-4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أشرطة فيديو،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شرائح،</a:t>
                      </a:r>
                      <a:r xmlns:a="http://schemas.openxmlformats.org/drawingml/2006/main">
                        <a:rPr dirty="0" sz="2000" spc="-5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النفقات العامة، النماذج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310515" marR="352425" indent="275590">
                        <a:lnSpc>
                          <a:spcPct val="100000"/>
                        </a:lnSpc>
                        <a:spcBef>
                          <a:spcPts val="240"/>
                        </a:spcBef>
                        <a:bidi/>
                      </a:pP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محاضرة</a:t>
                      </a:r>
                      <a:r xmlns:a="http://schemas.openxmlformats.org/drawingml/2006/main">
                        <a:rPr dirty="0" sz="2000" spc="-9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spc="-25" b="1">
                          <a:latin typeface="Calibri"/>
                          <a:cs typeface="Calibri"/>
                        </a:rPr>
                        <a:t>أو </a:t>
                      </a: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مظاهرة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005840">
                <a:tc>
                  <a:txBody>
                    <a:bodyPr/>
                    <a:lstStyle/>
                    <a:p>
                      <a:pPr xmlns:a="http://schemas.openxmlformats.org/drawingml/2006/main" marL="90805" marR="176530">
                        <a:lnSpc>
                          <a:spcPct val="100000"/>
                        </a:lnSpc>
                        <a:spcBef>
                          <a:spcPts val="320"/>
                        </a:spcBef>
                        <a:bidi/>
                      </a:pPr>
                      <a:r xmlns:a="http://schemas.openxmlformats.org/drawingml/2006/main">
                        <a:rPr dirty="0" sz="1800" spc="-10" b="1">
                          <a:latin typeface="Arial"/>
                          <a:cs typeface="Arial"/>
                        </a:rPr>
                        <a:t>مشاهدة</a:t>
                      </a:r>
                      <a:r xmlns:a="http://schemas.openxmlformats.org/drawingml/2006/main">
                        <a:rPr dirty="0" sz="1800" spc="-55" b="1">
                          <a:latin typeface="Arial"/>
                          <a:cs typeface="Arial"/>
                        </a:rPr>
                        <a:t> </a:t>
                      </a:r>
                      <a:r xmlns:a="http://schemas.openxmlformats.org/drawingml/2006/main">
                        <a:rPr dirty="0" sz="1800" spc="-50" b="1">
                          <a:latin typeface="Arial"/>
                          <a:cs typeface="Arial"/>
                        </a:rPr>
                        <a:t>&amp; </a:t>
                      </a:r>
                      <a:r xmlns:a="http://schemas.openxmlformats.org/drawingml/2006/main">
                        <a:rPr dirty="0" sz="1800" spc="-10" b="1">
                          <a:latin typeface="Arial"/>
                          <a:cs typeface="Arial"/>
                        </a:rPr>
                        <a:t>تكلم</a:t>
                      </a:r>
                      <a:endParaRPr xmlns:a="http://schemas.openxmlformats.org/drawingml/2006/main" sz="1800">
                        <a:latin typeface="Arial"/>
                        <a:cs typeface="Arial"/>
                      </a:endParaRPr>
                    </a:p>
                  </a:txBody>
                  <a:tcPr marL="0" marR="0" marB="0" marT="40640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 marL="212090" marR="205104">
                        <a:lnSpc>
                          <a:spcPct val="100000"/>
                        </a:lnSpc>
                        <a:spcBef>
                          <a:spcPts val="240"/>
                        </a:spcBef>
                        <a:bidi/>
                      </a:pP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70%</a:t>
                      </a:r>
                      <a:r xmlns:a="http://schemas.openxmlformats.org/drawingml/2006/main">
                        <a:rPr dirty="0" sz="2000" spc="-3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ل</a:t>
                      </a:r>
                      <a:r xmlns:a="http://schemas.openxmlformats.org/drawingml/2006/main">
                        <a:rPr dirty="0" sz="2000" spc="-2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ماذا</a:t>
                      </a:r>
                      <a:r xmlns:a="http://schemas.openxmlformats.org/drawingml/2006/main">
                        <a:rPr dirty="0" sz="2000" spc="-2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انه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مرئي</a:t>
                      </a:r>
                      <a:r xmlns:a="http://schemas.openxmlformats.org/drawingml/2006/main">
                        <a:rPr dirty="0" sz="2000" spc="-25" b="1">
                          <a:latin typeface="Calibri"/>
                          <a:cs typeface="Calibri"/>
                        </a:rPr>
                        <a:t>​</a:t>
                      </a:r>
                      <a:r xmlns:a="http://schemas.openxmlformats.org/drawingml/2006/main">
                        <a:rPr dirty="0" sz="2000" spc="-2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و</a:t>
                      </a:r>
                      <a:r xmlns:a="http://schemas.openxmlformats.org/drawingml/2006/main">
                        <a:rPr dirty="0" sz="2000" spc="-3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تحدثنا عن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 marR="41275">
                        <a:lnSpc>
                          <a:spcPct val="100000"/>
                        </a:lnSpc>
                        <a:spcBef>
                          <a:spcPts val="240"/>
                        </a:spcBef>
                        <a:bidi/>
                      </a:pP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سمعي بصري</a:t>
                      </a:r>
                      <a:r xmlns:a="http://schemas.openxmlformats.org/drawingml/2006/main">
                        <a:rPr dirty="0" sz="2000" spc="-4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وسائط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marL="132080" marR="124460" indent="219710">
                        <a:lnSpc>
                          <a:spcPct val="100000"/>
                        </a:lnSpc>
                        <a:spcBef>
                          <a:spcPts val="240"/>
                        </a:spcBef>
                        <a:bidi/>
                      </a:pP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مناقشة،</a:t>
                      </a:r>
                      <a:r xmlns:a="http://schemas.openxmlformats.org/drawingml/2006/main">
                        <a:rPr dirty="0" sz="2000" spc="-5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spc="-25" b="1">
                          <a:latin typeface="Calibri"/>
                          <a:cs typeface="Calibri"/>
                        </a:rPr>
                        <a:t>1:1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لفظي</a:t>
                      </a:r>
                      <a:r xmlns:a="http://schemas.openxmlformats.org/drawingml/2006/main">
                        <a:rPr dirty="0" sz="2000" spc="-4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التفاعلات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</a:txBody>
                  <a:tcPr marL="0" marR="0" marB="0" marT="30480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1219835">
                <a:tc>
                  <a:txBody>
                    <a:bodyPr/>
                    <a:lstStyle/>
                    <a:p>
                      <a:pPr xmlns:a="http://schemas.openxmlformats.org/drawingml/2006/main" marL="92710" marR="179070">
                        <a:lnSpc>
                          <a:spcPct val="100000"/>
                        </a:lnSpc>
                        <a:spcBef>
                          <a:spcPts val="325"/>
                        </a:spcBef>
                        <a:bidi/>
                      </a:pPr>
                      <a:r xmlns:a="http://schemas.openxmlformats.org/drawingml/2006/main">
                        <a:rPr dirty="0" sz="1800" b="1">
                          <a:latin typeface="Arial"/>
                          <a:cs typeface="Arial"/>
                        </a:rPr>
                        <a:t>تكلم</a:t>
                      </a:r>
                      <a:r xmlns:a="http://schemas.openxmlformats.org/drawingml/2006/main">
                        <a:rPr dirty="0" sz="1800" spc="-15" b="1">
                          <a:latin typeface="Arial"/>
                          <a:cs typeface="Arial"/>
                        </a:rPr>
                        <a:t> </a:t>
                      </a:r>
                      <a:r xmlns:a="http://schemas.openxmlformats.org/drawingml/2006/main">
                        <a:rPr dirty="0" sz="1800" spc="-50" b="1">
                          <a:latin typeface="Arial"/>
                          <a:cs typeface="Arial"/>
                        </a:rPr>
                        <a:t>&amp; </a:t>
                      </a:r>
                      <a:r xmlns:a="http://schemas.openxmlformats.org/drawingml/2006/main">
                        <a:rPr dirty="0" sz="1800" spc="-10" b="1">
                          <a:latin typeface="Arial"/>
                          <a:cs typeface="Arial"/>
                        </a:rPr>
                        <a:t>عمل</a:t>
                      </a:r>
                      <a:endParaRPr xmlns:a="http://schemas.openxmlformats.org/drawingml/2006/main" sz="1800">
                        <a:latin typeface="Arial"/>
                        <a:cs typeface="Arial"/>
                      </a:endParaRPr>
                    </a:p>
                  </a:txBody>
                  <a:tcPr marL="0" marR="0" marB="0" marT="41275">
                    <a:lnL w="28575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 marL="160655" marR="205104" indent="-1905">
                        <a:lnSpc>
                          <a:spcPct val="100000"/>
                        </a:lnSpc>
                        <a:spcBef>
                          <a:spcPts val="244"/>
                        </a:spcBef>
                        <a:bidi/>
                      </a:pP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90%</a:t>
                      </a:r>
                      <a:r xmlns:a="http://schemas.openxmlformats.org/drawingml/2006/main">
                        <a:rPr dirty="0" sz="2000" spc="-3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ل</a:t>
                      </a:r>
                      <a:r xmlns:a="http://schemas.openxmlformats.org/drawingml/2006/main">
                        <a:rPr dirty="0" sz="2000" spc="-2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ماذا</a:t>
                      </a:r>
                      <a:r xmlns:a="http://schemas.openxmlformats.org/drawingml/2006/main">
                        <a:rPr dirty="0" sz="2000" spc="-2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يتم </a:t>
                      </a: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الحديث</a:t>
                      </a:r>
                      <a:r xmlns:a="http://schemas.openxmlformats.org/drawingml/2006/main">
                        <a:rPr dirty="0" sz="2000" spc="-25" b="1">
                          <a:latin typeface="Calibri"/>
                          <a:cs typeface="Calibri"/>
                        </a:rPr>
                        <a:t>​</a:t>
                      </a:r>
                      <a:r xmlns:a="http://schemas.openxmlformats.org/drawingml/2006/main">
                        <a:rPr dirty="0" sz="2000" spc="-3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عن</a:t>
                      </a:r>
                      <a:r xmlns:a="http://schemas.openxmlformats.org/drawingml/2006/main">
                        <a:rPr dirty="0" sz="2000" spc="-45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spc="-25" b="1">
                          <a:latin typeface="Calibri"/>
                          <a:cs typeface="Calibri"/>
                        </a:rPr>
                        <a:t>وانتهى</a:t>
                      </a:r>
                      <a:r xmlns:a="http://schemas.openxmlformats.org/drawingml/2006/main">
                        <a:rPr dirty="0" sz="2000" spc="-20" b="1">
                          <a:latin typeface="Calibri"/>
                          <a:cs typeface="Calibri"/>
                        </a:rPr>
                        <a:t>​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</a:txBody>
                  <a:tcPr marL="0" marR="0" marB="0" marT="3111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 marL="75565" marR="118110">
                        <a:lnSpc>
                          <a:spcPct val="100000"/>
                        </a:lnSpc>
                        <a:spcBef>
                          <a:spcPts val="244"/>
                        </a:spcBef>
                        <a:bidi/>
                      </a:pP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محاكاة</a:t>
                      </a:r>
                      <a:r xmlns:a="http://schemas.openxmlformats.org/drawingml/2006/main">
                        <a:rPr dirty="0" sz="2000" spc="-5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أو</a:t>
                      </a:r>
                      <a:r xmlns:a="http://schemas.openxmlformats.org/drawingml/2006/main">
                        <a:rPr dirty="0" sz="2000" spc="-2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نظام الكمبيوتر</a:t>
                      </a:r>
                      <a:r xmlns:a="http://schemas.openxmlformats.org/drawingml/2006/main">
                        <a:rPr dirty="0" sz="2000" spc="-6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الذي - التي</a:t>
                      </a:r>
                      <a:r xmlns:a="http://schemas.openxmlformats.org/drawingml/2006/main">
                        <a:rPr dirty="0" sz="2000" spc="-7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يرد</a:t>
                      </a:r>
                      <a:r xmlns:a="http://schemas.openxmlformats.org/drawingml/2006/main">
                        <a:rPr dirty="0" sz="2000" spc="-6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spc="-25" b="1">
                          <a:latin typeface="Calibri"/>
                          <a:cs typeface="Calibri"/>
                        </a:rPr>
                        <a:t>إلى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المتعلم</a:t>
                      </a:r>
                      <a:r xmlns:a="http://schemas.openxmlformats.org/drawingml/2006/main">
                        <a:rPr dirty="0" sz="2000" spc="-7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أجراءات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</a:txBody>
                  <a:tcPr marL="0" marR="0" marB="0" marT="31114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xmlns:a="http://schemas.openxmlformats.org/drawingml/2006/main" algn="ctr" marL="120014" marR="106045">
                        <a:lnSpc>
                          <a:spcPct val="100000"/>
                        </a:lnSpc>
                        <a:spcBef>
                          <a:spcPts val="5"/>
                        </a:spcBef>
                        <a:bidi/>
                      </a:pP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توضيح،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spc="-25" b="1">
                          <a:latin typeface="Calibri"/>
                          <a:cs typeface="Calibri"/>
                        </a:rPr>
                        <a:t>إعادة </a:t>
                      </a: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العرض التوضيحي، </a:t>
                      </a:r>
                      <a:r xmlns:a="http://schemas.openxmlformats.org/drawingml/2006/main">
                        <a:rPr dirty="0" sz="2000" b="1">
                          <a:latin typeface="Calibri"/>
                          <a:cs typeface="Calibri"/>
                        </a:rPr>
                        <a:t>الألعاب،</a:t>
                      </a:r>
                      <a:r xmlns:a="http://schemas.openxmlformats.org/drawingml/2006/main">
                        <a:rPr dirty="0" sz="2000" spc="-60" b="1">
                          <a:latin typeface="Calibri"/>
                          <a:cs typeface="Calibri"/>
                        </a:rPr>
                        <a:t> </a:t>
                      </a:r>
                      <a:r xmlns:a="http://schemas.openxmlformats.org/drawingml/2006/main">
                        <a:rPr dirty="0" sz="2000" spc="-50" b="1">
                          <a:latin typeface="Calibri"/>
                          <a:cs typeface="Calibri"/>
                        </a:rPr>
                        <a:t>ص </a:t>
                      </a:r>
                      <a:r xmlns:a="http://schemas.openxmlformats.org/drawingml/2006/main">
                        <a:rPr dirty="0" sz="2000" spc="-455" b="1">
                          <a:latin typeface="Calibri"/>
                          <a:cs typeface="Calibri"/>
                        </a:rPr>
                        <a:t>س </a:t>
                      </a:r>
                      <a:r xmlns:a="http://schemas.openxmlformats.org/drawingml/2006/main">
                        <a:rPr dirty="0" baseline="-23809" sz="2100" spc="-547">
                          <a:latin typeface="Arial MT"/>
                          <a:cs typeface="Arial MT"/>
                        </a:rPr>
                        <a:t>2 </a:t>
                      </a:r>
                      <a:r xmlns:a="http://schemas.openxmlformats.org/drawingml/2006/main">
                        <a:rPr dirty="0" sz="2000" spc="-165" b="1">
                          <a:latin typeface="Calibri"/>
                          <a:cs typeface="Calibri"/>
                        </a:rPr>
                        <a:t>ل </a:t>
                      </a:r>
                      <a:r xmlns:a="http://schemas.openxmlformats.org/drawingml/2006/main">
                        <a:rPr dirty="0" baseline="-23809" sz="2100" spc="-975">
                          <a:latin typeface="Arial MT"/>
                          <a:cs typeface="Arial MT"/>
                        </a:rPr>
                        <a:t>8 </a:t>
                      </a:r>
                      <a:r xmlns:a="http://schemas.openxmlformats.org/drawingml/2006/main">
                        <a:rPr dirty="0" sz="2000" spc="-25" b="1">
                          <a:latin typeface="Calibri"/>
                          <a:cs typeface="Calibri"/>
                        </a:rPr>
                        <a:t>ه </a:t>
                      </a:r>
                      <a:r xmlns:a="http://schemas.openxmlformats.org/drawingml/2006/main">
                        <a:rPr dirty="0" sz="2000" spc="-10" b="1">
                          <a:latin typeface="Calibri"/>
                          <a:cs typeface="Calibri"/>
                        </a:rPr>
                        <a:t>اللعب</a:t>
                      </a:r>
                      <a:endParaRPr xmlns:a="http://schemas.openxmlformats.org/drawingml/2006/main" sz="2000">
                        <a:latin typeface="Calibri"/>
                        <a:cs typeface="Calibri"/>
                      </a:endParaRPr>
                    </a:p>
                  </a:txBody>
                  <a:tcPr marL="0" marR="0" marB="0" marT="635">
                    <a:lnL w="12700">
                      <a:solidFill>
                        <a:srgbClr val="000000"/>
                      </a:solidFill>
                      <a:prstDash val="solid"/>
                    </a:lnL>
                    <a:lnR w="28575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547217" y="1781302"/>
            <a:ext cx="7752080" cy="4415790"/>
          </a:xfrm>
          <a:prstGeom prst="rect">
            <a:avLst/>
          </a:prstGeom>
        </p:spPr>
        <p:txBody>
          <a:bodyPr wrap="square" lIns="0" tIns="195580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540"/>
              </a:spcBef>
              <a:bidi/>
            </a:pPr>
            <a:r xmlns:a="http://schemas.openxmlformats.org/drawingml/2006/main">
              <a:rPr dirty="0" sz="24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4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انتهاء</a:t>
            </a:r>
            <a:r xmlns:a="http://schemas.openxmlformats.org/drawingml/2006/main">
              <a:rPr dirty="0" sz="24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4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هذا</a:t>
            </a:r>
            <a:r xmlns:a="http://schemas.openxmlformats.org/drawingml/2006/main">
              <a:rPr dirty="0" sz="24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عنوان</a:t>
            </a:r>
            <a:r xmlns:a="http://schemas.openxmlformats.org/drawingml/2006/main">
              <a:rPr dirty="0" sz="24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4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المتعلم</a:t>
            </a:r>
            <a:r xmlns:a="http://schemas.openxmlformats.org/drawingml/2006/main">
              <a:rPr dirty="0" sz="24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سوف</a:t>
            </a:r>
            <a:r xmlns:a="http://schemas.openxmlformats.org/drawingml/2006/main">
              <a:rPr dirty="0" sz="24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4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قادر</a:t>
            </a:r>
            <a:r xmlns:a="http://schemas.openxmlformats.org/drawingml/2006/main">
              <a:rPr dirty="0" sz="24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25" b="1">
                <a:latin typeface="Calibri"/>
                <a:cs typeface="Calibri"/>
              </a:rPr>
              <a:t>ل: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400" b="1">
                <a:latin typeface="Calibri"/>
                <a:cs typeface="Calibri"/>
              </a:rPr>
              <a:t>ولاية</a:t>
            </a:r>
            <a:r xmlns:a="http://schemas.openxmlformats.org/drawingml/2006/main">
              <a:rPr dirty="0" sz="24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معايير</a:t>
            </a:r>
            <a:r xmlns:a="http://schemas.openxmlformats.org/drawingml/2006/main">
              <a:rPr dirty="0" sz="24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4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النامية</a:t>
            </a:r>
            <a:r xmlns:a="http://schemas.openxmlformats.org/drawingml/2006/main">
              <a:rPr dirty="0" sz="24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مؤلفة </a:t>
            </a:r>
            <a:r xmlns:a="http://schemas.openxmlformats.org/drawingml/2006/main">
              <a:rPr dirty="0" sz="2400" spc="-20" b="1">
                <a:latin typeface="Calibri"/>
                <a:cs typeface="Calibri"/>
              </a:rPr>
              <a:t>ذاتيا</a:t>
            </a:r>
            <a:r xmlns:a="http://schemas.openxmlformats.org/drawingml/2006/main">
              <a:rPr dirty="0" sz="24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مواد.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182880" marR="498475" indent="-170815">
              <a:lnSpc>
                <a:spcPct val="150000"/>
              </a:lnSpc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400" spc="-10" b="1">
                <a:latin typeface="Calibri"/>
                <a:cs typeface="Calibri"/>
              </a:rPr>
              <a:t>ترشيد</a:t>
            </a:r>
            <a:r xmlns:a="http://schemas.openxmlformats.org/drawingml/2006/main">
              <a:rPr dirty="0" sz="24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استخدام</a:t>
            </a:r>
            <a:r xmlns:a="http://schemas.openxmlformats.org/drawingml/2006/main">
              <a:rPr dirty="0" sz="24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إلكتروني</a:t>
            </a:r>
            <a:r xmlns:a="http://schemas.openxmlformats.org/drawingml/2006/main">
              <a:rPr dirty="0" sz="24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وثيقة</a:t>
            </a:r>
            <a:r xmlns:a="http://schemas.openxmlformats.org/drawingml/2006/main">
              <a:rPr dirty="0" sz="24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أنظمة</a:t>
            </a:r>
            <a:r xmlns:a="http://schemas.openxmlformats.org/drawingml/2006/main">
              <a:rPr dirty="0" sz="24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4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التثقيف الصحي.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400" b="1">
                <a:latin typeface="Calibri"/>
                <a:cs typeface="Calibri"/>
              </a:rPr>
              <a:t>يحدد</a:t>
            </a:r>
            <a:r xmlns:a="http://schemas.openxmlformats.org/drawingml/2006/main">
              <a:rPr dirty="0" sz="24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مبادئ</a:t>
            </a:r>
            <a:r xmlns:a="http://schemas.openxmlformats.org/drawingml/2006/main">
              <a:rPr dirty="0" sz="24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4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تقييم</a:t>
            </a:r>
            <a:r xmlns:a="http://schemas.openxmlformats.org/drawingml/2006/main">
              <a:rPr dirty="0" sz="24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صحة</a:t>
            </a:r>
            <a:r xmlns:a="http://schemas.openxmlformats.org/drawingml/2006/main">
              <a:rPr dirty="0" sz="24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معلومة</a:t>
            </a:r>
            <a:r xmlns:a="http://schemas.openxmlformats.org/drawingml/2006/main">
              <a:rPr dirty="0" sz="24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على</a:t>
            </a:r>
            <a:r xmlns:a="http://schemas.openxmlformats.org/drawingml/2006/main">
              <a:rPr dirty="0" sz="24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25" b="1">
                <a:latin typeface="Calibri"/>
                <a:cs typeface="Calibri"/>
              </a:rPr>
              <a:t>ال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184785">
              <a:lnSpc>
                <a:spcPct val="100000"/>
              </a:lnSpc>
              <a:spcBef>
                <a:spcPts val="1445"/>
              </a:spcBef>
              <a:bidi/>
            </a:pPr>
            <a:r xmlns:a="http://schemas.openxmlformats.org/drawingml/2006/main">
              <a:rPr dirty="0" sz="2400" spc="-10" b="1">
                <a:latin typeface="Calibri"/>
                <a:cs typeface="Calibri"/>
              </a:rPr>
              <a:t>إنترنت.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183515" indent="-170815">
              <a:lnSpc>
                <a:spcPct val="100000"/>
              </a:lnSpc>
              <a:spcBef>
                <a:spcPts val="1440"/>
              </a:spcBef>
              <a:buFont typeface="Arial MT"/>
              <a:buChar char="•"/>
              <a:tabLst>
                <a:tab pos="183515" algn="l"/>
              </a:tabLst>
              <a:bidi/>
            </a:pPr>
            <a:r xmlns:a="http://schemas.openxmlformats.org/drawingml/2006/main">
              <a:rPr dirty="0" sz="2400" spc="-20" b="1">
                <a:latin typeface="Calibri"/>
                <a:cs typeface="Calibri"/>
              </a:rPr>
              <a:t>يقيم</a:t>
            </a:r>
            <a:r xmlns:a="http://schemas.openxmlformats.org/drawingml/2006/main">
              <a:rPr dirty="0" sz="24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4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المحدد</a:t>
            </a:r>
            <a:r xmlns:a="http://schemas.openxmlformats.org/drawingml/2006/main">
              <a:rPr dirty="0" sz="24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تعليمي</a:t>
            </a:r>
            <a:r xmlns:a="http://schemas.openxmlformats.org/drawingml/2006/main">
              <a:rPr dirty="0" sz="24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مواد</a:t>
            </a:r>
            <a:r xmlns:a="http://schemas.openxmlformats.org/drawingml/2006/main">
              <a:rPr dirty="0" sz="24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b="1">
                <a:latin typeface="Calibri"/>
                <a:cs typeface="Calibri"/>
              </a:rPr>
              <a:t>حسب</a:t>
            </a:r>
            <a:r xmlns:a="http://schemas.openxmlformats.org/drawingml/2006/main">
              <a:rPr dirty="0" sz="24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25" b="1">
                <a:latin typeface="Calibri"/>
                <a:cs typeface="Calibri"/>
              </a:rPr>
              <a:t>ل</a:t>
            </a:r>
            <a:endParaRPr xmlns:a="http://schemas.openxmlformats.org/drawingml/2006/main" sz="2400">
              <a:latin typeface="Calibri"/>
              <a:cs typeface="Calibri"/>
            </a:endParaRPr>
          </a:p>
          <a:p>
            <a:pPr xmlns:a="http://schemas.openxmlformats.org/drawingml/2006/main" marL="184785">
              <a:lnSpc>
                <a:spcPct val="100000"/>
              </a:lnSpc>
              <a:spcBef>
                <a:spcPts val="1440"/>
              </a:spcBef>
              <a:bidi/>
            </a:pPr>
            <a:r xmlns:a="http://schemas.openxmlformats.org/drawingml/2006/main">
              <a:rPr dirty="0" sz="2400" b="1">
                <a:latin typeface="Calibri"/>
                <a:cs typeface="Calibri"/>
              </a:rPr>
              <a:t>محدد</a:t>
            </a:r>
            <a:r xmlns:a="http://schemas.openxmlformats.org/drawingml/2006/main">
              <a:rPr dirty="0" sz="24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400" spc="-10" b="1">
                <a:latin typeface="Calibri"/>
                <a:cs typeface="Calibri"/>
              </a:rPr>
              <a:t>معايير </a:t>
            </a:r>
            <a:r xmlns:a="http://schemas.openxmlformats.org/drawingml/2006/main">
              <a:rPr dirty="0" sz="2000" spc="-10">
                <a:latin typeface="Calibri"/>
                <a:cs typeface="Calibri"/>
              </a:rPr>
              <a:t>.</a:t>
            </a:r>
            <a:endParaRPr xmlns:a="http://schemas.openxmlformats.org/drawingml/2006/main" sz="2000">
              <a:latin typeface="Calibri"/>
              <a:cs typeface="Calibri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374904" y="603504"/>
            <a:ext cx="6565900" cy="927100"/>
            <a:chOff x="374904" y="603504"/>
            <a:chExt cx="6565900" cy="927100"/>
          </a:xfrm>
        </p:grpSpPr>
        <p:sp>
          <p:nvSpPr>
            <p:cNvPr id="4" name="object 4" descr=""/>
            <p:cNvSpPr/>
            <p:nvPr/>
          </p:nvSpPr>
          <p:spPr>
            <a:xfrm>
              <a:off x="381000" y="609600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6400800" y="0"/>
                  </a:moveTo>
                  <a:lnTo>
                    <a:pt x="152400" y="0"/>
                  </a:lnTo>
                  <a:lnTo>
                    <a:pt x="104231" y="7766"/>
                  </a:lnTo>
                  <a:lnTo>
                    <a:pt x="62396" y="29394"/>
                  </a:lnTo>
                  <a:lnTo>
                    <a:pt x="29405" y="62380"/>
                  </a:lnTo>
                  <a:lnTo>
                    <a:pt x="7769" y="104217"/>
                  </a:lnTo>
                  <a:lnTo>
                    <a:pt x="0" y="152400"/>
                  </a:lnTo>
                  <a:lnTo>
                    <a:pt x="0" y="762000"/>
                  </a:lnTo>
                  <a:lnTo>
                    <a:pt x="7769" y="810182"/>
                  </a:lnTo>
                  <a:lnTo>
                    <a:pt x="29405" y="852019"/>
                  </a:lnTo>
                  <a:lnTo>
                    <a:pt x="62396" y="885005"/>
                  </a:lnTo>
                  <a:lnTo>
                    <a:pt x="104231" y="906633"/>
                  </a:lnTo>
                  <a:lnTo>
                    <a:pt x="152400" y="914400"/>
                  </a:lnTo>
                  <a:lnTo>
                    <a:pt x="6400800" y="914400"/>
                  </a:lnTo>
                  <a:lnTo>
                    <a:pt x="6448982" y="906633"/>
                  </a:lnTo>
                  <a:lnTo>
                    <a:pt x="6490819" y="885005"/>
                  </a:lnTo>
                  <a:lnTo>
                    <a:pt x="6523805" y="852019"/>
                  </a:lnTo>
                  <a:lnTo>
                    <a:pt x="6545433" y="810182"/>
                  </a:lnTo>
                  <a:lnTo>
                    <a:pt x="6553200" y="762000"/>
                  </a:lnTo>
                  <a:lnTo>
                    <a:pt x="6553200" y="152400"/>
                  </a:lnTo>
                  <a:lnTo>
                    <a:pt x="6545433" y="104217"/>
                  </a:lnTo>
                  <a:lnTo>
                    <a:pt x="6523805" y="62380"/>
                  </a:lnTo>
                  <a:lnTo>
                    <a:pt x="6490819" y="29394"/>
                  </a:lnTo>
                  <a:lnTo>
                    <a:pt x="6448982" y="7766"/>
                  </a:lnTo>
                  <a:lnTo>
                    <a:pt x="6400800" y="0"/>
                  </a:lnTo>
                  <a:close/>
                </a:path>
              </a:pathLst>
            </a:custGeom>
            <a:solidFill>
              <a:srgbClr val="BCD6ED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381000" y="609600"/>
              <a:ext cx="6553200" cy="914400"/>
            </a:xfrm>
            <a:custGeom>
              <a:avLst/>
              <a:gdLst/>
              <a:ahLst/>
              <a:cxnLst/>
              <a:rect l="l" t="t" r="r" b="b"/>
              <a:pathLst>
                <a:path w="6553200" h="914400">
                  <a:moveTo>
                    <a:pt x="0" y="152400"/>
                  </a:moveTo>
                  <a:lnTo>
                    <a:pt x="7769" y="104217"/>
                  </a:lnTo>
                  <a:lnTo>
                    <a:pt x="29405" y="62380"/>
                  </a:lnTo>
                  <a:lnTo>
                    <a:pt x="62396" y="29394"/>
                  </a:lnTo>
                  <a:lnTo>
                    <a:pt x="104231" y="7766"/>
                  </a:lnTo>
                  <a:lnTo>
                    <a:pt x="152400" y="0"/>
                  </a:lnTo>
                  <a:lnTo>
                    <a:pt x="6400800" y="0"/>
                  </a:lnTo>
                  <a:lnTo>
                    <a:pt x="6448982" y="7766"/>
                  </a:lnTo>
                  <a:lnTo>
                    <a:pt x="6490819" y="29394"/>
                  </a:lnTo>
                  <a:lnTo>
                    <a:pt x="6523805" y="62380"/>
                  </a:lnTo>
                  <a:lnTo>
                    <a:pt x="6545433" y="104217"/>
                  </a:lnTo>
                  <a:lnTo>
                    <a:pt x="6553200" y="152400"/>
                  </a:lnTo>
                  <a:lnTo>
                    <a:pt x="6553200" y="762000"/>
                  </a:lnTo>
                  <a:lnTo>
                    <a:pt x="6545433" y="810182"/>
                  </a:lnTo>
                  <a:lnTo>
                    <a:pt x="6523805" y="852019"/>
                  </a:lnTo>
                  <a:lnTo>
                    <a:pt x="6490819" y="885005"/>
                  </a:lnTo>
                  <a:lnTo>
                    <a:pt x="6448982" y="906633"/>
                  </a:lnTo>
                  <a:lnTo>
                    <a:pt x="6400800" y="914400"/>
                  </a:lnTo>
                  <a:lnTo>
                    <a:pt x="152400" y="914400"/>
                  </a:lnTo>
                  <a:lnTo>
                    <a:pt x="104231" y="906633"/>
                  </a:lnTo>
                  <a:lnTo>
                    <a:pt x="62396" y="885005"/>
                  </a:lnTo>
                  <a:lnTo>
                    <a:pt x="29405" y="852019"/>
                  </a:lnTo>
                  <a:lnTo>
                    <a:pt x="7769" y="810182"/>
                  </a:lnTo>
                  <a:lnTo>
                    <a:pt x="0" y="762000"/>
                  </a:lnTo>
                  <a:lnTo>
                    <a:pt x="0" y="152400"/>
                  </a:lnTo>
                  <a:close/>
                </a:path>
              </a:pathLst>
            </a:custGeom>
            <a:ln w="12192">
              <a:solidFill>
                <a:srgbClr val="F8CAAC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04545" y="784606"/>
            <a:ext cx="3335654" cy="51371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/>
              <a:t>تعلُّم</a:t>
            </a:r>
            <a:r xmlns:a="http://schemas.openxmlformats.org/drawingml/2006/main">
              <a:rPr dirty="0" sz="3200" spc="-75"/>
              <a:t> </a:t>
            </a:r>
            <a:r xmlns:a="http://schemas.openxmlformats.org/drawingml/2006/main">
              <a:rPr dirty="0" sz="3200" spc="-10"/>
              <a:t>أهداف</a:t>
            </a:r>
            <a:endParaRPr xmlns:a="http://schemas.openxmlformats.org/drawingml/2006/main" sz="3200"/>
          </a:p>
        </p:txBody>
      </p:sp>
      <p:sp>
        <p:nvSpPr>
          <p:cNvPr id="7" name="object 7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635">
              <a:lnSpc>
                <a:spcPts val="1635"/>
              </a:lnSpc>
            </a:pPr>
            <a:fld id="{81D60167-4931-47E6-BA6A-407CBD079E47}" type="slidenum">
              <a:rPr dirty="0" spc="-50"/>
              <a:t>2</a:t>
            </a:fld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4322" rIns="0" bIns="0" rtlCol="0" vert="horz">
            <a:spAutoFit/>
          </a:bodyPr>
          <a:lstStyle/>
          <a:p>
            <a:pPr xmlns:a="http://schemas.openxmlformats.org/drawingml/2006/main" marL="114046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 sz="3200"/>
              <a:t>تعليمي</a:t>
            </a:r>
            <a:r xmlns:a="http://schemas.openxmlformats.org/drawingml/2006/main">
              <a:rPr dirty="0" sz="3200" spc="-55"/>
              <a:t> </a:t>
            </a:r>
            <a:r xmlns:a="http://schemas.openxmlformats.org/drawingml/2006/main">
              <a:rPr dirty="0" sz="3200" spc="-50"/>
              <a:t>الأدوات </a:t>
            </a:r>
            <a:r xmlns:a="http://schemas.openxmlformats.org/drawingml/2006/main">
              <a:rPr dirty="0" sz="3200"/>
              <a:t>و</a:t>
            </a:r>
            <a:r xmlns:a="http://schemas.openxmlformats.org/drawingml/2006/main">
              <a:rPr dirty="0" sz="3200" spc="-60"/>
              <a:t> </a:t>
            </a:r>
            <a:r xmlns:a="http://schemas.openxmlformats.org/drawingml/2006/main">
              <a:rPr dirty="0" sz="3200" spc="-10"/>
              <a:t>مواد</a:t>
            </a:r>
            <a:endParaRPr xmlns:a="http://schemas.openxmlformats.org/drawingml/2006/main"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535940" y="1424787"/>
            <a:ext cx="7685405" cy="48215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299085" marR="280035" indent="-287020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2990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موارد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أدوات</a:t>
            </a:r>
            <a:r xmlns:a="http://schemas.openxmlformats.org/drawingml/2006/main">
              <a:rPr dirty="0" sz="26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مركبات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للمساعدة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يتواصل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معلومة.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299085" marR="516255" indent="-287020">
              <a:lnSpc>
                <a:spcPct val="150000"/>
              </a:lnSpc>
              <a:buFont typeface="Arial MT"/>
              <a:buChar char="•"/>
              <a:tabLst>
                <a:tab pos="2990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ملموس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مواد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حقيقي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أشياء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التي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توفر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صوتي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و/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أو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مرئي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المكونات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الضرورية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تعلُّم.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299085" indent="-286385">
              <a:lnSpc>
                <a:spcPct val="100000"/>
              </a:lnSpc>
              <a:spcBef>
                <a:spcPts val="1560"/>
              </a:spcBef>
              <a:buFont typeface="Arial MT"/>
              <a:buChar char="•"/>
              <a:tabLst>
                <a:tab pos="2990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يحفز</a:t>
            </a:r>
            <a:r xmlns:a="http://schemas.openxmlformats.org/drawingml/2006/main">
              <a:rPr dirty="0" sz="26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المتعلم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حواس.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299085" marR="5080" indent="-287020">
              <a:lnSpc>
                <a:spcPts val="4960"/>
              </a:lnSpc>
              <a:buFont typeface="Arial MT"/>
              <a:buChar char="•"/>
              <a:tabLst>
                <a:tab pos="2990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مدرس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يصنع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حاسة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التجريدات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وتبسيط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معقد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رسائل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0687" y="376885"/>
            <a:ext cx="7781925" cy="953769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2726690" marR="5080" indent="-2714625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z="3200"/>
              <a:t>عام</a:t>
            </a:r>
            <a:r xmlns:a="http://schemas.openxmlformats.org/drawingml/2006/main">
              <a:rPr dirty="0" sz="3200" spc="-70"/>
              <a:t> </a:t>
            </a:r>
            <a:r xmlns:a="http://schemas.openxmlformats.org/drawingml/2006/main">
              <a:rPr dirty="0" sz="3200"/>
              <a:t>مبادئ</a:t>
            </a:r>
            <a:r xmlns:a="http://schemas.openxmlformats.org/drawingml/2006/main">
              <a:rPr dirty="0" sz="3200" spc="-80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60"/>
              <a:t> </a:t>
            </a:r>
            <a:r xmlns:a="http://schemas.openxmlformats.org/drawingml/2006/main">
              <a:rPr dirty="0" sz="3200"/>
              <a:t>اختيار</a:t>
            </a:r>
            <a:r xmlns:a="http://schemas.openxmlformats.org/drawingml/2006/main">
              <a:rPr dirty="0" sz="3200" spc="-80"/>
              <a:t> </a:t>
            </a:r>
            <a:r xmlns:a="http://schemas.openxmlformats.org/drawingml/2006/main">
              <a:rPr dirty="0" sz="3200" spc="-30"/>
              <a:t>تعليم</a:t>
            </a:r>
            <a:r xmlns:a="http://schemas.openxmlformats.org/drawingml/2006/main">
              <a:rPr dirty="0" sz="3200" spc="-85"/>
              <a:t> </a:t>
            </a:r>
            <a:r xmlns:a="http://schemas.openxmlformats.org/drawingml/2006/main">
              <a:rPr dirty="0" sz="3200" spc="-25"/>
              <a:t>الأدوات </a:t>
            </a:r>
            <a:r xmlns:a="http://schemas.openxmlformats.org/drawingml/2006/main">
              <a:rPr dirty="0" sz="3200"/>
              <a:t>و</a:t>
            </a:r>
            <a:r xmlns:a="http://schemas.openxmlformats.org/drawingml/2006/main">
              <a:rPr dirty="0" sz="3200" spc="-35"/>
              <a:t> </a:t>
            </a:r>
            <a:r xmlns:a="http://schemas.openxmlformats.org/drawingml/2006/main">
              <a:rPr dirty="0" sz="3200" spc="-10"/>
              <a:t>مواد</a:t>
            </a:r>
            <a:endParaRPr xmlns:a="http://schemas.openxmlformats.org/drawingml/2006/main"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547217" y="1573428"/>
            <a:ext cx="7356475" cy="32264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xmlns:a="http://schemas.openxmlformats.org/drawingml/2006/main" marL="457200" marR="32384" indent="-445134">
              <a:lnSpc>
                <a:spcPct val="150000"/>
              </a:lnSpc>
              <a:spcBef>
                <a:spcPts val="100"/>
              </a:spcBef>
              <a:buFont typeface="Arial MT"/>
              <a:buChar char="•"/>
              <a:tabLst>
                <a:tab pos="457200" algn="l"/>
              </a:tabLst>
              <a:bidi/>
            </a:pPr>
            <a:r xmlns:a="http://schemas.openxmlformats.org/drawingml/2006/main">
              <a:rPr dirty="0" sz="2800" spc="-3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أدوات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البدائل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المثقفين الصحيين؛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هم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مستخدم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يحسن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أو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تعزيز</a:t>
            </a:r>
            <a:r xmlns:a="http://schemas.openxmlformats.org/drawingml/2006/main">
              <a:rPr dirty="0" sz="2800" spc="-10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التعليمية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تفاعل.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57200" marR="5080" indent="-445134">
              <a:lnSpc>
                <a:spcPts val="5040"/>
              </a:lnSpc>
              <a:spcBef>
                <a:spcPts val="245"/>
              </a:spcBef>
              <a:buFont typeface="Arial MT"/>
              <a:buChar char="•"/>
              <a:tabLst>
                <a:tab pos="4572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أدوات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إطراء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الأساليب التعليمية.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0687" y="376885"/>
            <a:ext cx="7781925" cy="953769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2726690" marR="5080" indent="-2714625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z="3200"/>
              <a:t>عام</a:t>
            </a:r>
            <a:r xmlns:a="http://schemas.openxmlformats.org/drawingml/2006/main">
              <a:rPr dirty="0" sz="3200" spc="-70"/>
              <a:t> </a:t>
            </a:r>
            <a:r xmlns:a="http://schemas.openxmlformats.org/drawingml/2006/main">
              <a:rPr dirty="0" sz="3200"/>
              <a:t>مبادئ</a:t>
            </a:r>
            <a:r xmlns:a="http://schemas.openxmlformats.org/drawingml/2006/main">
              <a:rPr dirty="0" sz="3200" spc="-80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60"/>
              <a:t> </a:t>
            </a:r>
            <a:r xmlns:a="http://schemas.openxmlformats.org/drawingml/2006/main">
              <a:rPr dirty="0" sz="3200"/>
              <a:t>اختيار</a:t>
            </a:r>
            <a:r xmlns:a="http://schemas.openxmlformats.org/drawingml/2006/main">
              <a:rPr dirty="0" sz="3200" spc="-80"/>
              <a:t> </a:t>
            </a:r>
            <a:r xmlns:a="http://schemas.openxmlformats.org/drawingml/2006/main">
              <a:rPr dirty="0" sz="3200" spc="-30"/>
              <a:t>تعليم</a:t>
            </a:r>
            <a:r xmlns:a="http://schemas.openxmlformats.org/drawingml/2006/main">
              <a:rPr dirty="0" sz="3200" spc="-85"/>
              <a:t> </a:t>
            </a:r>
            <a:r xmlns:a="http://schemas.openxmlformats.org/drawingml/2006/main">
              <a:rPr dirty="0" sz="3200" spc="-25"/>
              <a:t>الأدوات </a:t>
            </a:r>
            <a:r xmlns:a="http://schemas.openxmlformats.org/drawingml/2006/main">
              <a:rPr dirty="0" sz="3200"/>
              <a:t>و</a:t>
            </a:r>
            <a:r xmlns:a="http://schemas.openxmlformats.org/drawingml/2006/main">
              <a:rPr dirty="0" sz="3200" spc="-35"/>
              <a:t> </a:t>
            </a:r>
            <a:r xmlns:a="http://schemas.openxmlformats.org/drawingml/2006/main">
              <a:rPr dirty="0" sz="3200" spc="-10"/>
              <a:t>مواد</a:t>
            </a:r>
            <a:endParaRPr xmlns:a="http://schemas.openxmlformats.org/drawingml/2006/main"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459740" y="1637416"/>
            <a:ext cx="8280400" cy="386651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algn="just" marL="455295" marR="416559" indent="-44323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4572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خيار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وسائط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ثابت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الموضوع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محتوى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يساعد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المتعلم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تحقيق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التعليمية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أهداف.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457200" marR="5080" indent="-445134">
              <a:lnSpc>
                <a:spcPct val="150000"/>
              </a:lnSpc>
              <a:buFont typeface="Arial MT"/>
              <a:buChar char="•"/>
              <a:tabLst>
                <a:tab pos="457200" algn="l"/>
              </a:tabLst>
              <a:bidi/>
            </a:pPr>
            <a:r xmlns:a="http://schemas.openxmlformats.org/drawingml/2006/main">
              <a:rPr dirty="0" sz="2800" b="1">
                <a:latin typeface="Calibri"/>
                <a:cs typeface="Calibri"/>
              </a:rPr>
              <a:t>تعليمي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أدوات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ملائم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التعليم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بيئة،</a:t>
            </a:r>
            <a:r xmlns:a="http://schemas.openxmlformats.org/drawingml/2006/main">
              <a:rPr dirty="0" sz="28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هذه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مثل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مقاس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الجلوس</a:t>
            </a:r>
            <a:r xmlns:a="http://schemas.openxmlformats.org/drawingml/2006/main">
              <a:rPr dirty="0" sz="28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التابع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8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جمهور،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صوت،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فضاء،</a:t>
            </a:r>
            <a:r xmlns:a="http://schemas.openxmlformats.org/drawingml/2006/main">
              <a:rPr dirty="0" sz="28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إضاءة.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997" y="637412"/>
            <a:ext cx="7463790" cy="835660"/>
          </a:xfrm>
          <a:prstGeom prst="rect"/>
        </p:spPr>
        <p:txBody>
          <a:bodyPr wrap="square" lIns="0" tIns="60960" rIns="0" bIns="0" rtlCol="0" vert="horz">
            <a:spAutoFit/>
          </a:bodyPr>
          <a:lstStyle/>
          <a:p>
            <a:pPr xmlns:a="http://schemas.openxmlformats.org/drawingml/2006/main" marL="2503170" marR="5080" indent="-2491105">
              <a:lnSpc>
                <a:spcPts val="3020"/>
              </a:lnSpc>
              <a:spcBef>
                <a:spcPts val="480"/>
              </a:spcBef>
              <a:bidi/>
            </a:pPr>
            <a:r xmlns:a="http://schemas.openxmlformats.org/drawingml/2006/main">
              <a:rPr dirty="0" sz="2800"/>
              <a:t>عام</a:t>
            </a:r>
            <a:r xmlns:a="http://schemas.openxmlformats.org/drawingml/2006/main">
              <a:rPr dirty="0" sz="2800" spc="-70"/>
              <a:t> </a:t>
            </a:r>
            <a:r xmlns:a="http://schemas.openxmlformats.org/drawingml/2006/main">
              <a:rPr dirty="0" sz="2800"/>
              <a:t>مبادئ</a:t>
            </a:r>
            <a:r xmlns:a="http://schemas.openxmlformats.org/drawingml/2006/main">
              <a:rPr dirty="0" sz="2800" spc="-100"/>
              <a:t> </a:t>
            </a:r>
            <a:r xmlns:a="http://schemas.openxmlformats.org/drawingml/2006/main">
              <a:rPr dirty="0" sz="2800"/>
              <a:t>ل</a:t>
            </a:r>
            <a:r xmlns:a="http://schemas.openxmlformats.org/drawingml/2006/main">
              <a:rPr dirty="0" sz="2800" spc="-95"/>
              <a:t> </a:t>
            </a:r>
            <a:r xmlns:a="http://schemas.openxmlformats.org/drawingml/2006/main">
              <a:rPr dirty="0" sz="2800"/>
              <a:t>اختيار</a:t>
            </a:r>
            <a:r xmlns:a="http://schemas.openxmlformats.org/drawingml/2006/main">
              <a:rPr dirty="0" sz="2800" spc="-90"/>
              <a:t> </a:t>
            </a:r>
            <a:r xmlns:a="http://schemas.openxmlformats.org/drawingml/2006/main">
              <a:rPr dirty="0" sz="2800" spc="-25"/>
              <a:t>تعليم</a:t>
            </a:r>
            <a:r xmlns:a="http://schemas.openxmlformats.org/drawingml/2006/main">
              <a:rPr dirty="0" sz="2800" spc="-85"/>
              <a:t> </a:t>
            </a:r>
            <a:r xmlns:a="http://schemas.openxmlformats.org/drawingml/2006/main">
              <a:rPr dirty="0" sz="2800" spc="-30"/>
              <a:t>أدوات</a:t>
            </a:r>
            <a:r xmlns:a="http://schemas.openxmlformats.org/drawingml/2006/main">
              <a:rPr dirty="0" sz="2800" spc="-114"/>
              <a:t> </a:t>
            </a:r>
            <a:r xmlns:a="http://schemas.openxmlformats.org/drawingml/2006/main">
              <a:rPr dirty="0" sz="2800" spc="-25"/>
              <a:t>والمواد</a:t>
            </a:r>
            <a:r xmlns:a="http://schemas.openxmlformats.org/drawingml/2006/main">
              <a:rPr dirty="0" sz="2800"/>
              <a:t>​</a:t>
            </a:r>
            <a:r xmlns:a="http://schemas.openxmlformats.org/drawingml/2006/main">
              <a:rPr dirty="0" sz="2800" spc="-145"/>
              <a:t> </a:t>
            </a:r>
            <a:r xmlns:a="http://schemas.openxmlformats.org/drawingml/2006/main">
              <a:rPr dirty="0" sz="2800" spc="-10"/>
              <a:t>(تابع)</a:t>
            </a:r>
            <a:endParaRPr xmlns:a="http://schemas.openxmlformats.org/drawingml/2006/main" sz="2800"/>
          </a:p>
        </p:txBody>
      </p:sp>
      <p:sp>
        <p:nvSpPr>
          <p:cNvPr id="3" name="object 3" descr=""/>
          <p:cNvSpPr txBox="1"/>
          <p:nvPr/>
        </p:nvSpPr>
        <p:spPr>
          <a:xfrm>
            <a:off x="547217" y="1705055"/>
            <a:ext cx="8049895" cy="4186554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4785" marR="179070" indent="-172720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600" spc="-25" b="1">
                <a:latin typeface="Calibri"/>
                <a:cs typeface="Calibri"/>
              </a:rPr>
              <a:t>أدوات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مواد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إطراء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القدرات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الحسية ،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تنموية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مراحل،</a:t>
            </a:r>
            <a:r xmlns:a="http://schemas.openxmlformats.org/drawingml/2006/main">
              <a:rPr dirty="0" sz="26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التعليمية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مستوى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التابع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​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عميل.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84785" marR="5080" indent="-172720">
              <a:lnSpc>
                <a:spcPct val="150000"/>
              </a:lnSpc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رسالة</a:t>
            </a:r>
            <a:r xmlns:a="http://schemas.openxmlformats.org/drawingml/2006/main">
              <a:rPr dirty="0" sz="26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المنقولة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بواسطة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تعليمي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مواد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يجب</a:t>
            </a:r>
            <a:r xmlns:a="http://schemas.openxmlformats.org/drawingml/2006/main">
              <a:rPr dirty="0" sz="26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كن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دقيقا،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صالح،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ما يصل </a:t>
            </a:r>
            <a:r xmlns:a="http://schemas.openxmlformats.org/drawingml/2006/main">
              <a:rPr dirty="0" sz="2600" spc="-25" b="1">
                <a:latin typeface="Calibri"/>
                <a:cs typeface="Calibri"/>
              </a:rPr>
              <a:t>إلى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التاريخ، 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للدولة </a:t>
            </a:r>
            <a:r xmlns:a="http://schemas.openxmlformats.org/drawingml/2006/main">
              <a:rPr dirty="0" sz="2600" spc="-20" b="1">
                <a:latin typeface="Calibri"/>
                <a:cs typeface="Calibri"/>
              </a:rPr>
              <a:t>من بين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الفن،</a:t>
            </a:r>
            <a:r xmlns:a="http://schemas.openxmlformats.org/drawingml/2006/main">
              <a:rPr dirty="0" sz="2600" spc="-1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مناسبة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وغير متحيزة،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حر</a:t>
            </a:r>
            <a:r xmlns:a="http://schemas.openxmlformats.org/drawingml/2006/main">
              <a:rPr dirty="0" sz="26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6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أي</a:t>
            </a:r>
            <a:r xmlns:a="http://schemas.openxmlformats.org/drawingml/2006/main">
              <a:rPr dirty="0" sz="26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غير مقصود</a:t>
            </a:r>
            <a:r xmlns:a="http://schemas.openxmlformats.org/drawingml/2006/main">
              <a:rPr dirty="0" sz="2600" spc="-3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رسائل.</a:t>
            </a:r>
            <a:endParaRPr xmlns:a="http://schemas.openxmlformats.org/drawingml/2006/main" sz="2600">
              <a:latin typeface="Calibri"/>
              <a:cs typeface="Calibri"/>
            </a:endParaRPr>
          </a:p>
          <a:p>
            <a:pPr xmlns:a="http://schemas.openxmlformats.org/drawingml/2006/main" marL="184785" indent="-172085">
              <a:lnSpc>
                <a:spcPct val="100000"/>
              </a:lnSpc>
              <a:spcBef>
                <a:spcPts val="1560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600" b="1">
                <a:latin typeface="Calibri"/>
                <a:cs typeface="Calibri"/>
              </a:rPr>
              <a:t>لا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واحد</a:t>
            </a:r>
            <a:r xmlns:a="http://schemas.openxmlformats.org/drawingml/2006/main">
              <a:rPr dirty="0" sz="2600" spc="-6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أداة</a:t>
            </a:r>
            <a:r xmlns:a="http://schemas.openxmlformats.org/drawingml/2006/main">
              <a:rPr dirty="0" sz="26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يكون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أحسن</a:t>
            </a:r>
            <a:r xmlns:a="http://schemas.openxmlformats.org/drawingml/2006/main">
              <a:rPr dirty="0" sz="2600" spc="-4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من</a:t>
            </a:r>
            <a:r xmlns:a="http://schemas.openxmlformats.org/drawingml/2006/main">
              <a:rPr dirty="0" sz="2600" spc="-5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آخر</a:t>
            </a:r>
            <a:r xmlns:a="http://schemas.openxmlformats.org/drawingml/2006/main">
              <a:rPr dirty="0" sz="2600" spc="-4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في</a:t>
            </a:r>
            <a:r xmlns:a="http://schemas.openxmlformats.org/drawingml/2006/main">
              <a:rPr dirty="0" sz="26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b="1">
                <a:latin typeface="Calibri"/>
                <a:cs typeface="Calibri"/>
              </a:rPr>
              <a:t>تحسين</a:t>
            </a:r>
            <a:r xmlns:a="http://schemas.openxmlformats.org/drawingml/2006/main">
              <a:rPr dirty="0" sz="2600" spc="-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600" spc="-10" b="1">
                <a:latin typeface="Calibri"/>
                <a:cs typeface="Calibri"/>
              </a:rPr>
              <a:t>تعلُّم.</a:t>
            </a:r>
            <a:endParaRPr xmlns:a="http://schemas.openxmlformats.org/drawingml/2006/main"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3029585" marR="5080" indent="-2504440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z="3200"/>
              <a:t>ال</a:t>
            </a:r>
            <a:r xmlns:a="http://schemas.openxmlformats.org/drawingml/2006/main">
              <a:rPr dirty="0" sz="3200" spc="-50"/>
              <a:t> </a:t>
            </a:r>
            <a:r xmlns:a="http://schemas.openxmlformats.org/drawingml/2006/main">
              <a:rPr dirty="0" sz="3200"/>
              <a:t>المقاصد</a:t>
            </a:r>
            <a:r xmlns:a="http://schemas.openxmlformats.org/drawingml/2006/main">
              <a:rPr dirty="0" sz="3200" spc="-50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40"/>
              <a:t> </a:t>
            </a:r>
            <a:r xmlns:a="http://schemas.openxmlformats.org/drawingml/2006/main">
              <a:rPr dirty="0" sz="3200"/>
              <a:t>تعليمي</a:t>
            </a:r>
            <a:r xmlns:a="http://schemas.openxmlformats.org/drawingml/2006/main">
              <a:rPr dirty="0" sz="3200" spc="-45"/>
              <a:t> </a:t>
            </a:r>
            <a:r xmlns:a="http://schemas.openxmlformats.org/drawingml/2006/main">
              <a:rPr dirty="0" sz="3200"/>
              <a:t>أدوات</a:t>
            </a:r>
            <a:r xmlns:a="http://schemas.openxmlformats.org/drawingml/2006/main">
              <a:rPr dirty="0" sz="3200" spc="-45"/>
              <a:t> </a:t>
            </a:r>
            <a:r xmlns:a="http://schemas.openxmlformats.org/drawingml/2006/main">
              <a:rPr dirty="0" sz="3200" spc="-25"/>
              <a:t>والمواد</a:t>
            </a:r>
            <a:r xmlns:a="http://schemas.openxmlformats.org/drawingml/2006/main">
              <a:rPr dirty="0" sz="3200" spc="-10"/>
              <a:t>​</a:t>
            </a:r>
            <a:endParaRPr xmlns:a="http://schemas.openxmlformats.org/drawingml/2006/main" sz="3200"/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248167" rIns="0" bIns="0" rtlCol="0" vert="horz">
            <a:spAutoFit/>
          </a:bodyPr>
          <a:lstStyle/>
          <a:p>
            <a:pPr xmlns:a="http://schemas.openxmlformats.org/drawingml/2006/main" marL="413384" indent="-17081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414020" algn="l"/>
              </a:tabLst>
              <a:bidi/>
            </a:pPr>
            <a:r xmlns:a="http://schemas.openxmlformats.org/drawingml/2006/main">
              <a:rPr dirty="0" sz="2800"/>
              <a:t>يساعد</a:t>
            </a:r>
            <a:r xmlns:a="http://schemas.openxmlformats.org/drawingml/2006/main">
              <a:rPr dirty="0" sz="2800" spc="-90"/>
              <a:t> </a:t>
            </a:r>
            <a:r xmlns:a="http://schemas.openxmlformats.org/drawingml/2006/main">
              <a:rPr dirty="0" sz="2800"/>
              <a:t>ال</a:t>
            </a:r>
            <a:r xmlns:a="http://schemas.openxmlformats.org/drawingml/2006/main">
              <a:rPr dirty="0" sz="2800" spc="-85"/>
              <a:t> </a:t>
            </a:r>
            <a:r xmlns:a="http://schemas.openxmlformats.org/drawingml/2006/main">
              <a:rPr dirty="0" sz="2800"/>
              <a:t>ممرضة</a:t>
            </a:r>
            <a:r xmlns:a="http://schemas.openxmlformats.org/drawingml/2006/main">
              <a:rPr dirty="0" sz="2800" spc="-80"/>
              <a:t> </a:t>
            </a:r>
            <a:r xmlns:a="http://schemas.openxmlformats.org/drawingml/2006/main">
              <a:rPr dirty="0" sz="2800" spc="-10"/>
              <a:t>مربي</a:t>
            </a:r>
            <a:r xmlns:a="http://schemas.openxmlformats.org/drawingml/2006/main">
              <a:rPr dirty="0" sz="2800" spc="-85"/>
              <a:t> </a:t>
            </a:r>
            <a:r xmlns:a="http://schemas.openxmlformats.org/drawingml/2006/main">
              <a:rPr dirty="0" sz="2800"/>
              <a:t>يسلم</a:t>
            </a:r>
            <a:r xmlns:a="http://schemas.openxmlformats.org/drawingml/2006/main">
              <a:rPr dirty="0" sz="2800" spc="-55"/>
              <a:t> </a:t>
            </a:r>
            <a:r xmlns:a="http://schemas.openxmlformats.org/drawingml/2006/main">
              <a:rPr dirty="0" sz="2800"/>
              <a:t>أ</a:t>
            </a:r>
            <a:r xmlns:a="http://schemas.openxmlformats.org/drawingml/2006/main">
              <a:rPr dirty="0" sz="2800" spc="-80"/>
              <a:t> </a:t>
            </a:r>
            <a:r xmlns:a="http://schemas.openxmlformats.org/drawingml/2006/main">
              <a:rPr dirty="0" sz="2800"/>
              <a:t>رسالة</a:t>
            </a:r>
            <a:r xmlns:a="http://schemas.openxmlformats.org/drawingml/2006/main">
              <a:rPr dirty="0" sz="2800" spc="-85"/>
              <a:t> </a:t>
            </a:r>
            <a:r xmlns:a="http://schemas.openxmlformats.org/drawingml/2006/main">
              <a:rPr dirty="0" sz="2800" spc="-10"/>
              <a:t>بوضوح.</a:t>
            </a:r>
            <a:endParaRPr xmlns:a="http://schemas.openxmlformats.org/drawingml/2006/main" sz="2800"/>
          </a:p>
          <a:p>
            <a:pPr xmlns:a="http://schemas.openxmlformats.org/drawingml/2006/main" marL="412750" marR="5080" indent="-170815">
              <a:lnSpc>
                <a:spcPct val="80000"/>
              </a:lnSpc>
              <a:spcBef>
                <a:spcPts val="790"/>
              </a:spcBef>
              <a:buFont typeface="Arial MT"/>
              <a:buChar char="•"/>
              <a:tabLst>
                <a:tab pos="415290" algn="l"/>
              </a:tabLst>
              <a:bidi/>
            </a:pPr>
            <a:r xmlns:a="http://schemas.openxmlformats.org/drawingml/2006/main">
              <a:rPr dirty="0" sz="2800"/>
              <a:t>يساعد</a:t>
            </a:r>
            <a:r xmlns:a="http://schemas.openxmlformats.org/drawingml/2006/main">
              <a:rPr dirty="0" sz="2800" spc="-95"/>
              <a:t> </a:t>
            </a:r>
            <a:r xmlns:a="http://schemas.openxmlformats.org/drawingml/2006/main">
              <a:rPr dirty="0" sz="2800"/>
              <a:t>المتعلمين</a:t>
            </a:r>
            <a:r xmlns:a="http://schemas.openxmlformats.org/drawingml/2006/main">
              <a:rPr dirty="0" sz="2800" spc="-75"/>
              <a:t> </a:t>
            </a:r>
            <a:r xmlns:a="http://schemas.openxmlformats.org/drawingml/2006/main">
              <a:rPr dirty="0" sz="2800"/>
              <a:t>في</a:t>
            </a:r>
            <a:r xmlns:a="http://schemas.openxmlformats.org/drawingml/2006/main">
              <a:rPr dirty="0" sz="2800" spc="-105"/>
              <a:t> </a:t>
            </a:r>
            <a:r xmlns:a="http://schemas.openxmlformats.org/drawingml/2006/main">
              <a:rPr dirty="0" sz="2800"/>
              <a:t>كسب</a:t>
            </a:r>
            <a:r xmlns:a="http://schemas.openxmlformats.org/drawingml/2006/main">
              <a:rPr dirty="0" sz="2800" spc="-90"/>
              <a:t> </a:t>
            </a:r>
            <a:r xmlns:a="http://schemas.openxmlformats.org/drawingml/2006/main">
              <a:rPr dirty="0" sz="2800"/>
              <a:t>زيادة</a:t>
            </a:r>
            <a:r xmlns:a="http://schemas.openxmlformats.org/drawingml/2006/main">
              <a:rPr dirty="0" sz="2800" spc="-75"/>
              <a:t> </a:t>
            </a:r>
            <a:r xmlns:a="http://schemas.openxmlformats.org/drawingml/2006/main">
              <a:rPr dirty="0" sz="2800" spc="-10"/>
              <a:t>وعي</a:t>
            </a:r>
            <a:r xmlns:a="http://schemas.openxmlformats.org/drawingml/2006/main">
              <a:rPr dirty="0" sz="2800" spc="-80"/>
              <a:t> </a:t>
            </a:r>
            <a:r xmlns:a="http://schemas.openxmlformats.org/drawingml/2006/main">
              <a:rPr dirty="0" sz="2800" spc="-25"/>
              <a:t>والمهارات</a:t>
            </a:r>
            <a:r xmlns:a="http://schemas.openxmlformats.org/drawingml/2006/main">
              <a:rPr dirty="0" sz="2800"/>
              <a:t>​</a:t>
            </a:r>
            <a:r xmlns:a="http://schemas.openxmlformats.org/drawingml/2006/main">
              <a:rPr dirty="0" sz="2800" spc="-75"/>
              <a:t> </a:t>
            </a:r>
            <a:r xmlns:a="http://schemas.openxmlformats.org/drawingml/2006/main">
              <a:rPr dirty="0" sz="2800"/>
              <a:t>مثل</a:t>
            </a:r>
            <a:r xmlns:a="http://schemas.openxmlformats.org/drawingml/2006/main">
              <a:rPr dirty="0" sz="2800" spc="-85"/>
              <a:t> </a:t>
            </a:r>
            <a:r xmlns:a="http://schemas.openxmlformats.org/drawingml/2006/main">
              <a:rPr dirty="0" sz="2800"/>
              <a:t>حسنًا</a:t>
            </a:r>
            <a:r xmlns:a="http://schemas.openxmlformats.org/drawingml/2006/main">
              <a:rPr dirty="0" sz="2800" spc="-65"/>
              <a:t> </a:t>
            </a:r>
            <a:r xmlns:a="http://schemas.openxmlformats.org/drawingml/2006/main">
              <a:rPr dirty="0" sz="2800"/>
              <a:t>مثل</a:t>
            </a:r>
            <a:r xmlns:a="http://schemas.openxmlformats.org/drawingml/2006/main">
              <a:rPr dirty="0" sz="2800" spc="-85"/>
              <a:t> </a:t>
            </a:r>
            <a:r xmlns:a="http://schemas.openxmlformats.org/drawingml/2006/main">
              <a:rPr dirty="0" sz="2800"/>
              <a:t>الاحتفاظ</a:t>
            </a:r>
            <a:r xmlns:a="http://schemas.openxmlformats.org/drawingml/2006/main">
              <a:rPr dirty="0" sz="2800" spc="-50"/>
              <a:t> </a:t>
            </a:r>
            <a:r xmlns:a="http://schemas.openxmlformats.org/drawingml/2006/main">
              <a:rPr dirty="0" sz="2800"/>
              <a:t>أكثر</a:t>
            </a:r>
            <a:r xmlns:a="http://schemas.openxmlformats.org/drawingml/2006/main">
              <a:rPr dirty="0" sz="2800" spc="-75"/>
              <a:t> </a:t>
            </a:r>
            <a:r xmlns:a="http://schemas.openxmlformats.org/drawingml/2006/main">
              <a:rPr dirty="0" sz="2800" spc="-10"/>
              <a:t>على نحو فعال</a:t>
            </a:r>
            <a:r xmlns:a="http://schemas.openxmlformats.org/drawingml/2006/main">
              <a:rPr dirty="0" sz="2800" spc="-50"/>
              <a:t> </a:t>
            </a:r>
            <a:r xmlns:a="http://schemas.openxmlformats.org/drawingml/2006/main">
              <a:rPr dirty="0" sz="2800"/>
              <a:t>ماذا</a:t>
            </a:r>
            <a:r xmlns:a="http://schemas.openxmlformats.org/drawingml/2006/main">
              <a:rPr dirty="0" sz="2800" spc="-70"/>
              <a:t> </a:t>
            </a:r>
            <a:r xmlns:a="http://schemas.openxmlformats.org/drawingml/2006/main">
              <a:rPr dirty="0" sz="2800" spc="-20"/>
              <a:t>يتعلمون </a:t>
            </a:r>
            <a:r xmlns:a="http://schemas.openxmlformats.org/drawingml/2006/main">
              <a:rPr dirty="0" sz="2800" spc="-10"/>
              <a:t>.</a:t>
            </a:r>
            <a:endParaRPr xmlns:a="http://schemas.openxmlformats.org/drawingml/2006/main" sz="2800"/>
          </a:p>
          <a:p>
            <a:pPr xmlns:a="http://schemas.openxmlformats.org/drawingml/2006/main" marL="413384" indent="-170815">
              <a:lnSpc>
                <a:spcPct val="100000"/>
              </a:lnSpc>
              <a:spcBef>
                <a:spcPts val="135"/>
              </a:spcBef>
              <a:buFont typeface="Arial MT"/>
              <a:buChar char="•"/>
              <a:tabLst>
                <a:tab pos="414020" algn="l"/>
              </a:tabLst>
              <a:bidi/>
            </a:pPr>
            <a:r xmlns:a="http://schemas.openxmlformats.org/drawingml/2006/main">
              <a:rPr dirty="0" sz="2800"/>
              <a:t>يحفز</a:t>
            </a:r>
            <a:r xmlns:a="http://schemas.openxmlformats.org/drawingml/2006/main">
              <a:rPr dirty="0" sz="2800" spc="-80"/>
              <a:t> </a:t>
            </a:r>
            <a:r xmlns:a="http://schemas.openxmlformats.org/drawingml/2006/main">
              <a:rPr dirty="0" sz="2800"/>
              <a:t>ال</a:t>
            </a:r>
            <a:r xmlns:a="http://schemas.openxmlformats.org/drawingml/2006/main">
              <a:rPr dirty="0" sz="2800" spc="-95"/>
              <a:t> </a:t>
            </a:r>
            <a:r xmlns:a="http://schemas.openxmlformats.org/drawingml/2006/main">
              <a:rPr dirty="0" sz="2800"/>
              <a:t>المتعلم</a:t>
            </a:r>
            <a:r xmlns:a="http://schemas.openxmlformats.org/drawingml/2006/main">
              <a:rPr dirty="0" sz="2800" spc="-85"/>
              <a:t> </a:t>
            </a:r>
            <a:r xmlns:a="http://schemas.openxmlformats.org/drawingml/2006/main">
              <a:rPr dirty="0" sz="2800"/>
              <a:t>جسدي</a:t>
            </a:r>
            <a:r xmlns:a="http://schemas.openxmlformats.org/drawingml/2006/main">
              <a:rPr dirty="0" sz="2800" spc="-100"/>
              <a:t> </a:t>
            </a:r>
            <a:r xmlns:a="http://schemas.openxmlformats.org/drawingml/2006/main">
              <a:rPr dirty="0" sz="2800" spc="-10"/>
              <a:t>حواس.</a:t>
            </a:r>
            <a:endParaRPr xmlns:a="http://schemas.openxmlformats.org/drawingml/2006/main" sz="2800"/>
          </a:p>
          <a:p>
            <a:pPr xmlns:a="http://schemas.openxmlformats.org/drawingml/2006/main" marL="413384" indent="-170815">
              <a:lnSpc>
                <a:spcPct val="100000"/>
              </a:lnSpc>
              <a:spcBef>
                <a:spcPts val="130"/>
              </a:spcBef>
              <a:buFont typeface="Arial MT"/>
              <a:buChar char="•"/>
              <a:tabLst>
                <a:tab pos="414020" algn="l"/>
              </a:tabLst>
              <a:bidi/>
            </a:pPr>
            <a:r xmlns:a="http://schemas.openxmlformats.org/drawingml/2006/main">
              <a:rPr dirty="0" sz="2800"/>
              <a:t>يساعد</a:t>
            </a:r>
            <a:r xmlns:a="http://schemas.openxmlformats.org/drawingml/2006/main">
              <a:rPr dirty="0" sz="2800" spc="-80"/>
              <a:t> </a:t>
            </a:r>
            <a:r xmlns:a="http://schemas.openxmlformats.org/drawingml/2006/main">
              <a:rPr dirty="0" sz="2800"/>
              <a:t>يوضح</a:t>
            </a:r>
            <a:r xmlns:a="http://schemas.openxmlformats.org/drawingml/2006/main">
              <a:rPr dirty="0" sz="2800" spc="-70"/>
              <a:t> </a:t>
            </a:r>
            <a:r xmlns:a="http://schemas.openxmlformats.org/drawingml/2006/main">
              <a:rPr dirty="0" sz="2800" spc="-10"/>
              <a:t>خلاصة</a:t>
            </a:r>
            <a:r xmlns:a="http://schemas.openxmlformats.org/drawingml/2006/main">
              <a:rPr dirty="0" sz="2800" spc="-55"/>
              <a:t> </a:t>
            </a:r>
            <a:r xmlns:a="http://schemas.openxmlformats.org/drawingml/2006/main">
              <a:rPr dirty="0" sz="2800"/>
              <a:t>أو</a:t>
            </a:r>
            <a:r xmlns:a="http://schemas.openxmlformats.org/drawingml/2006/main">
              <a:rPr dirty="0" sz="2800" spc="-85"/>
              <a:t> </a:t>
            </a:r>
            <a:r xmlns:a="http://schemas.openxmlformats.org/drawingml/2006/main">
              <a:rPr dirty="0" sz="2800"/>
              <a:t>معقد</a:t>
            </a:r>
            <a:r xmlns:a="http://schemas.openxmlformats.org/drawingml/2006/main">
              <a:rPr dirty="0" sz="2800" spc="-80"/>
              <a:t> </a:t>
            </a:r>
            <a:r xmlns:a="http://schemas.openxmlformats.org/drawingml/2006/main">
              <a:rPr dirty="0" sz="2800" spc="-10"/>
              <a:t>المفاهيم.</a:t>
            </a:r>
            <a:endParaRPr xmlns:a="http://schemas.openxmlformats.org/drawingml/2006/main" sz="2800"/>
          </a:p>
          <a:p>
            <a:pPr xmlns:a="http://schemas.openxmlformats.org/drawingml/2006/main" marL="413384" indent="-170815">
              <a:lnSpc>
                <a:spcPct val="100000"/>
              </a:lnSpc>
              <a:spcBef>
                <a:spcPts val="125"/>
              </a:spcBef>
              <a:buFont typeface="Arial MT"/>
              <a:buChar char="•"/>
              <a:tabLst>
                <a:tab pos="414020" algn="l"/>
              </a:tabLst>
              <a:bidi/>
            </a:pPr>
            <a:r xmlns:a="http://schemas.openxmlformats.org/drawingml/2006/main">
              <a:rPr dirty="0" sz="2800"/>
              <a:t>يضيف</a:t>
            </a:r>
            <a:r xmlns:a="http://schemas.openxmlformats.org/drawingml/2006/main">
              <a:rPr dirty="0" sz="2800" spc="-70"/>
              <a:t> </a:t>
            </a:r>
            <a:r xmlns:a="http://schemas.openxmlformats.org/drawingml/2006/main">
              <a:rPr dirty="0" sz="2800"/>
              <a:t>متنوع</a:t>
            </a:r>
            <a:r xmlns:a="http://schemas.openxmlformats.org/drawingml/2006/main">
              <a:rPr dirty="0" sz="2800" spc="-45"/>
              <a:t> </a:t>
            </a:r>
            <a:r xmlns:a="http://schemas.openxmlformats.org/drawingml/2006/main">
              <a:rPr dirty="0" sz="2800"/>
              <a:t>ل</a:t>
            </a:r>
            <a:r xmlns:a="http://schemas.openxmlformats.org/drawingml/2006/main">
              <a:rPr dirty="0" sz="2800" spc="-70"/>
              <a:t> </a:t>
            </a:r>
            <a:r xmlns:a="http://schemas.openxmlformats.org/drawingml/2006/main">
              <a:rPr dirty="0" sz="2800"/>
              <a:t>ال</a:t>
            </a:r>
            <a:r xmlns:a="http://schemas.openxmlformats.org/drawingml/2006/main">
              <a:rPr dirty="0" sz="2800" spc="-65"/>
              <a:t> </a:t>
            </a:r>
            <a:r xmlns:a="http://schemas.openxmlformats.org/drawingml/2006/main">
              <a:rPr dirty="0" sz="2800"/>
              <a:t>التعلم </a:t>
            </a:r>
            <a:r xmlns:a="http://schemas.openxmlformats.org/drawingml/2006/main">
              <a:rPr dirty="0" sz="2800" spc="-25"/>
              <a:t>التدريس</a:t>
            </a:r>
            <a:r xmlns:a="http://schemas.openxmlformats.org/drawingml/2006/main">
              <a:rPr dirty="0" sz="2800" spc="-25"/>
              <a:t> </a:t>
            </a:r>
            <a:r xmlns:a="http://schemas.openxmlformats.org/drawingml/2006/main">
              <a:rPr dirty="0" sz="2800" spc="-10"/>
              <a:t>خبرة.</a:t>
            </a:r>
            <a:endParaRPr xmlns:a="http://schemas.openxmlformats.org/drawingml/2006/main" sz="2800"/>
          </a:p>
          <a:p>
            <a:pPr xmlns:a="http://schemas.openxmlformats.org/drawingml/2006/main" marL="413384" indent="-170815">
              <a:lnSpc>
                <a:spcPct val="100000"/>
              </a:lnSpc>
              <a:spcBef>
                <a:spcPts val="130"/>
              </a:spcBef>
              <a:buFont typeface="Arial MT"/>
              <a:buChar char="•"/>
              <a:tabLst>
                <a:tab pos="414020" algn="l"/>
              </a:tabLst>
              <a:bidi/>
            </a:pPr>
            <a:r xmlns:a="http://schemas.openxmlformats.org/drawingml/2006/main">
              <a:rPr dirty="0" sz="2800" spc="-20"/>
              <a:t>تعزز</a:t>
            </a:r>
            <a:r xmlns:a="http://schemas.openxmlformats.org/drawingml/2006/main">
              <a:rPr dirty="0" sz="2800" spc="-70"/>
              <a:t> </a:t>
            </a:r>
            <a:r xmlns:a="http://schemas.openxmlformats.org/drawingml/2006/main">
              <a:rPr dirty="0" sz="2800" spc="-10"/>
              <a:t>تعلُّم.</a:t>
            </a:r>
            <a:endParaRPr xmlns:a="http://schemas.openxmlformats.org/drawingml/2006/main" sz="2800"/>
          </a:p>
          <a:p>
            <a:pPr xmlns:a="http://schemas.openxmlformats.org/drawingml/2006/main" marL="494030" indent="-251460">
              <a:lnSpc>
                <a:spcPct val="100000"/>
              </a:lnSpc>
              <a:spcBef>
                <a:spcPts val="130"/>
              </a:spcBef>
              <a:buFont typeface="Arial MT"/>
              <a:buChar char="•"/>
              <a:tabLst>
                <a:tab pos="494665" algn="l"/>
              </a:tabLst>
              <a:bidi/>
            </a:pPr>
            <a:r xmlns:a="http://schemas.openxmlformats.org/drawingml/2006/main">
              <a:rPr dirty="0" sz="2800"/>
              <a:t>يحضر</a:t>
            </a:r>
            <a:r xmlns:a="http://schemas.openxmlformats.org/drawingml/2006/main">
              <a:rPr dirty="0" sz="2800" spc="-55"/>
              <a:t> </a:t>
            </a:r>
            <a:r xmlns:a="http://schemas.openxmlformats.org/drawingml/2006/main">
              <a:rPr dirty="0" sz="2800"/>
              <a:t>الواقعية</a:t>
            </a:r>
            <a:r xmlns:a="http://schemas.openxmlformats.org/drawingml/2006/main">
              <a:rPr dirty="0" sz="2800" spc="-50"/>
              <a:t> </a:t>
            </a:r>
            <a:r xmlns:a="http://schemas.openxmlformats.org/drawingml/2006/main">
              <a:rPr dirty="0" sz="2800"/>
              <a:t>ل</a:t>
            </a:r>
            <a:r xmlns:a="http://schemas.openxmlformats.org/drawingml/2006/main">
              <a:rPr dirty="0" sz="2800" spc="-65"/>
              <a:t> </a:t>
            </a:r>
            <a:r xmlns:a="http://schemas.openxmlformats.org/drawingml/2006/main">
              <a:rPr dirty="0" sz="2800"/>
              <a:t>ال</a:t>
            </a:r>
            <a:r xmlns:a="http://schemas.openxmlformats.org/drawingml/2006/main">
              <a:rPr dirty="0" sz="2800" spc="-70"/>
              <a:t> </a:t>
            </a:r>
            <a:r xmlns:a="http://schemas.openxmlformats.org/drawingml/2006/main">
              <a:rPr dirty="0" sz="2800" spc="-10"/>
              <a:t>خبرة.</a:t>
            </a:r>
            <a:endParaRPr xmlns:a="http://schemas.openxmlformats.org/drawingml/2006/main" sz="28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38100">
              <a:lnSpc>
                <a:spcPts val="1635"/>
              </a:lnSpc>
            </a:pPr>
            <a:fld id="{81D60167-4931-47E6-BA6A-407CBD079E47}" type="slidenum">
              <a:rPr dirty="0" spc="-25"/>
              <a:t>10</a:t>
            </a:fld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2397" y="563321"/>
            <a:ext cx="4923790" cy="953769"/>
          </a:xfrm>
          <a:prstGeom prst="rect"/>
        </p:spPr>
        <p:txBody>
          <a:bodyPr wrap="square" lIns="0" tIns="67945" rIns="0" bIns="0" rtlCol="0" vert="horz">
            <a:spAutoFit/>
          </a:bodyPr>
          <a:lstStyle/>
          <a:p>
            <a:pPr xmlns:a="http://schemas.openxmlformats.org/drawingml/2006/main" marL="965200" marR="5080" indent="-953135">
              <a:lnSpc>
                <a:spcPts val="3460"/>
              </a:lnSpc>
              <a:spcBef>
                <a:spcPts val="535"/>
              </a:spcBef>
              <a:bidi/>
            </a:pPr>
            <a:r xmlns:a="http://schemas.openxmlformats.org/drawingml/2006/main">
              <a:rPr dirty="0" sz="3200"/>
              <a:t>أنواع</a:t>
            </a:r>
            <a:r xmlns:a="http://schemas.openxmlformats.org/drawingml/2006/main">
              <a:rPr dirty="0" sz="3200" spc="-75"/>
              <a:t> </a:t>
            </a:r>
            <a:r xmlns:a="http://schemas.openxmlformats.org/drawingml/2006/main">
              <a:rPr dirty="0" sz="3200"/>
              <a:t>ل</a:t>
            </a:r>
            <a:r xmlns:a="http://schemas.openxmlformats.org/drawingml/2006/main">
              <a:rPr dirty="0" sz="3200" spc="-80"/>
              <a:t> </a:t>
            </a:r>
            <a:r xmlns:a="http://schemas.openxmlformats.org/drawingml/2006/main">
              <a:rPr dirty="0" sz="3200" spc="-30"/>
              <a:t>أدوات</a:t>
            </a:r>
            <a:r xmlns:a="http://schemas.openxmlformats.org/drawingml/2006/main">
              <a:rPr dirty="0" sz="3200" spc="-65"/>
              <a:t> </a:t>
            </a:r>
            <a:r xmlns:a="http://schemas.openxmlformats.org/drawingml/2006/main">
              <a:rPr dirty="0" sz="3200"/>
              <a:t>و</a:t>
            </a:r>
            <a:r xmlns:a="http://schemas.openxmlformats.org/drawingml/2006/main">
              <a:rPr dirty="0" sz="3200" spc="-90"/>
              <a:t> </a:t>
            </a:r>
            <a:r xmlns:a="http://schemas.openxmlformats.org/drawingml/2006/main">
              <a:rPr dirty="0" sz="3200" spc="-10"/>
              <a:t>المواد: مكتوبة</a:t>
            </a:r>
            <a:r xmlns:a="http://schemas.openxmlformats.org/drawingml/2006/main">
              <a:rPr dirty="0" sz="3200" spc="-155"/>
              <a:t> </a:t>
            </a:r>
            <a:r xmlns:a="http://schemas.openxmlformats.org/drawingml/2006/main">
              <a:rPr dirty="0" sz="3200" spc="-10"/>
              <a:t>مواد</a:t>
            </a:r>
            <a:endParaRPr xmlns:a="http://schemas.openxmlformats.org/drawingml/2006/main" sz="3200"/>
          </a:p>
        </p:txBody>
      </p:sp>
      <p:sp>
        <p:nvSpPr>
          <p:cNvPr id="3" name="object 3" descr=""/>
          <p:cNvSpPr txBox="1"/>
          <p:nvPr/>
        </p:nvSpPr>
        <p:spPr>
          <a:xfrm>
            <a:off x="307340" y="1621541"/>
            <a:ext cx="8022590" cy="322643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xmlns:a="http://schemas.openxmlformats.org/drawingml/2006/main" marL="182880" marR="5080" indent="-170815">
              <a:lnSpc>
                <a:spcPct val="150000"/>
              </a:lnSpc>
              <a:spcBef>
                <a:spcPts val="95"/>
              </a:spcBef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مواد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نكون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عمومًا</a:t>
            </a:r>
            <a:r xmlns:a="http://schemas.openxmlformats.org/drawingml/2006/main">
              <a:rPr dirty="0" sz="2800" spc="-7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</a:t>
            </a:r>
            <a:r xmlns:a="http://schemas.openxmlformats.org/drawingml/2006/main">
              <a:rPr dirty="0" sz="2800" spc="-8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معظم</a:t>
            </a:r>
            <a:r xmlns:a="http://schemas.openxmlformats.org/drawingml/2006/main">
              <a:rPr dirty="0" sz="2800" spc="-10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على نطاق واسع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النوع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المستخدم</a:t>
            </a:r>
            <a:r xmlns:a="http://schemas.openxmlformats.org/drawingml/2006/main">
              <a:rPr dirty="0" sz="2800" spc="-7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ل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تعليم</a:t>
            </a:r>
            <a:r xmlns:a="http://schemas.openxmlformats.org/drawingml/2006/main">
              <a:rPr dirty="0" sz="2800" spc="-5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0" b="1">
                <a:latin typeface="Calibri"/>
                <a:cs typeface="Calibri"/>
              </a:rPr>
              <a:t>أداة.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82880" marR="156845" indent="-170815">
              <a:lnSpc>
                <a:spcPct val="150000"/>
              </a:lnSpc>
              <a:buFont typeface="Arial MT"/>
              <a:buChar char="•"/>
              <a:tabLst>
                <a:tab pos="184785" algn="l"/>
              </a:tabLst>
              <a:bidi/>
            </a:pPr>
            <a:r xmlns:a="http://schemas.openxmlformats.org/drawingml/2006/main">
              <a:rPr dirty="0" sz="2800" spc="-10" b="1">
                <a:latin typeface="Calibri"/>
                <a:cs typeface="Calibri"/>
              </a:rPr>
              <a:t>مكتوب</a:t>
            </a:r>
            <a:r xmlns:a="http://schemas.openxmlformats.org/drawingml/2006/main">
              <a:rPr dirty="0" sz="2800" spc="-12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مواد</a:t>
            </a:r>
            <a:r xmlns:a="http://schemas.openxmlformats.org/drawingml/2006/main">
              <a:rPr dirty="0" sz="2800" spc="-11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يمكن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يشمل</a:t>
            </a:r>
            <a:r xmlns:a="http://schemas.openxmlformats.org/drawingml/2006/main">
              <a:rPr dirty="0" sz="2800" spc="-13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الصدقات،</a:t>
            </a:r>
            <a:r xmlns:a="http://schemas.openxmlformats.org/drawingml/2006/main">
              <a:rPr dirty="0" sz="2800" spc="-12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كتيبات،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كتيبات،</a:t>
            </a:r>
            <a:r xmlns:a="http://schemas.openxmlformats.org/drawingml/2006/main">
              <a:rPr dirty="0" sz="2800" spc="-8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كتيبات,</a:t>
            </a:r>
            <a:r xmlns:a="http://schemas.openxmlformats.org/drawingml/2006/main">
              <a:rPr dirty="0" sz="2800" spc="-6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b="1">
                <a:latin typeface="Calibri"/>
                <a:cs typeface="Calibri"/>
              </a:rPr>
              <a:t>جداول،</a:t>
            </a:r>
            <a:r xmlns:a="http://schemas.openxmlformats.org/drawingml/2006/main">
              <a:rPr dirty="0" sz="2800" spc="-95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الممرات,</a:t>
            </a:r>
            <a:r xmlns:a="http://schemas.openxmlformats.org/drawingml/2006/main">
              <a:rPr dirty="0" sz="2800" spc="-90" b="1">
                <a:latin typeface="Calibri"/>
                <a:cs typeface="Calibri"/>
              </a:rPr>
              <a:t> </a:t>
            </a:r>
            <a:r xmlns:a="http://schemas.openxmlformats.org/drawingml/2006/main">
              <a:rPr dirty="0" sz="2800" spc="-25" b="1">
                <a:latin typeface="Calibri"/>
                <a:cs typeface="Calibri"/>
              </a:rPr>
              <a:t>والدفاتر </a:t>
            </a:r>
            <a:r xmlns:a="http://schemas.openxmlformats.org/drawingml/2006/main">
              <a:rPr dirty="0" sz="2800" spc="-10" b="1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College of Nursing</dc:creator>
  <dc:title>Chapter 1 Overview of Education in Health Care</dc:title>
  <dcterms:created xsi:type="dcterms:W3CDTF">2024-07-01T10:34:54Z</dcterms:created>
  <dcterms:modified xsi:type="dcterms:W3CDTF">2024-07-01T10:34:54Z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2024-03-16T00:00:00Z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2024-07-01T00:00:00Z</vt:filetime>
  </property>
  <property fmtid="{D5CDD505-2E9C-101B-9397-08002B2CF9AE}" pid="5" name="Producer">
    <vt:lpwstr>Microsoft® PowerPoint® 2016</vt:lpwstr>
  </property>
</Properties>
</file>