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12140" y="1359884"/>
            <a:ext cx="3453129" cy="4041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7128" y="1359884"/>
            <a:ext cx="3615690" cy="3455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51884" y="342646"/>
            <a:ext cx="184023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339" y="1211274"/>
            <a:ext cx="8021320" cy="4718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565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523" y="0"/>
            <a:ext cx="9145905" cy="6858000"/>
            <a:chOff x="-1523" y="0"/>
            <a:chExt cx="9145905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18092" cy="685799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89091" y="0"/>
              <a:ext cx="1600200" cy="16002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98691" y="1676400"/>
              <a:ext cx="2819400" cy="28194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98691" y="5870447"/>
              <a:ext cx="990600" cy="98754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-1523" y="2667000"/>
              <a:ext cx="4191000" cy="4191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368034" y="1589658"/>
              <a:ext cx="2369820" cy="553720"/>
            </a:xfrm>
            <a:custGeom>
              <a:avLst/>
              <a:gdLst/>
              <a:ahLst/>
              <a:cxnLst/>
              <a:rect l="l" t="t" r="r" b="b"/>
              <a:pathLst>
                <a:path w="2369820" h="553719">
                  <a:moveTo>
                    <a:pt x="2324989" y="0"/>
                  </a:moveTo>
                  <a:lnTo>
                    <a:pt x="2249042" y="25653"/>
                  </a:lnTo>
                  <a:lnTo>
                    <a:pt x="2173096" y="50800"/>
                  </a:lnTo>
                  <a:lnTo>
                    <a:pt x="2097023" y="75564"/>
                  </a:lnTo>
                  <a:lnTo>
                    <a:pt x="1943862" y="122046"/>
                  </a:lnTo>
                  <a:lnTo>
                    <a:pt x="1867154" y="144652"/>
                  </a:lnTo>
                  <a:lnTo>
                    <a:pt x="1791208" y="165862"/>
                  </a:lnTo>
                  <a:lnTo>
                    <a:pt x="1636902" y="207137"/>
                  </a:lnTo>
                  <a:lnTo>
                    <a:pt x="1484375" y="245490"/>
                  </a:lnTo>
                  <a:lnTo>
                    <a:pt x="1408557" y="263651"/>
                  </a:lnTo>
                  <a:lnTo>
                    <a:pt x="1256664" y="297941"/>
                  </a:lnTo>
                  <a:lnTo>
                    <a:pt x="1181608" y="314451"/>
                  </a:lnTo>
                  <a:lnTo>
                    <a:pt x="1107313" y="329818"/>
                  </a:lnTo>
                  <a:lnTo>
                    <a:pt x="958468" y="359537"/>
                  </a:lnTo>
                  <a:lnTo>
                    <a:pt x="812418" y="386968"/>
                  </a:lnTo>
                  <a:lnTo>
                    <a:pt x="740156" y="399923"/>
                  </a:lnTo>
                  <a:lnTo>
                    <a:pt x="668273" y="411861"/>
                  </a:lnTo>
                  <a:lnTo>
                    <a:pt x="597535" y="424179"/>
                  </a:lnTo>
                  <a:lnTo>
                    <a:pt x="527304" y="435228"/>
                  </a:lnTo>
                  <a:lnTo>
                    <a:pt x="322834" y="466216"/>
                  </a:lnTo>
                  <a:lnTo>
                    <a:pt x="125856" y="492887"/>
                  </a:lnTo>
                  <a:lnTo>
                    <a:pt x="0" y="508253"/>
                  </a:lnTo>
                  <a:lnTo>
                    <a:pt x="28066" y="552450"/>
                  </a:lnTo>
                  <a:lnTo>
                    <a:pt x="55571" y="553167"/>
                  </a:lnTo>
                  <a:lnTo>
                    <a:pt x="85715" y="553423"/>
                  </a:lnTo>
                  <a:lnTo>
                    <a:pt x="118390" y="553231"/>
                  </a:lnTo>
                  <a:lnTo>
                    <a:pt x="190894" y="551559"/>
                  </a:lnTo>
                  <a:lnTo>
                    <a:pt x="230506" y="550105"/>
                  </a:lnTo>
                  <a:lnTo>
                    <a:pt x="272212" y="548259"/>
                  </a:lnTo>
                  <a:lnTo>
                    <a:pt x="315904" y="546033"/>
                  </a:lnTo>
                  <a:lnTo>
                    <a:pt x="408805" y="540497"/>
                  </a:lnTo>
                  <a:lnTo>
                    <a:pt x="508339" y="533606"/>
                  </a:lnTo>
                  <a:lnTo>
                    <a:pt x="613631" y="525469"/>
                  </a:lnTo>
                  <a:lnTo>
                    <a:pt x="723810" y="516195"/>
                  </a:lnTo>
                  <a:lnTo>
                    <a:pt x="838002" y="505894"/>
                  </a:lnTo>
                  <a:lnTo>
                    <a:pt x="955335" y="494674"/>
                  </a:lnTo>
                  <a:lnTo>
                    <a:pt x="1074937" y="482645"/>
                  </a:lnTo>
                  <a:lnTo>
                    <a:pt x="1195935" y="469915"/>
                  </a:lnTo>
                  <a:lnTo>
                    <a:pt x="1317455" y="456593"/>
                  </a:lnTo>
                  <a:lnTo>
                    <a:pt x="1438626" y="442789"/>
                  </a:lnTo>
                  <a:lnTo>
                    <a:pt x="1558574" y="428612"/>
                  </a:lnTo>
                  <a:lnTo>
                    <a:pt x="1676428" y="414170"/>
                  </a:lnTo>
                  <a:lnTo>
                    <a:pt x="1791313" y="399573"/>
                  </a:lnTo>
                  <a:lnTo>
                    <a:pt x="1902359" y="384929"/>
                  </a:lnTo>
                  <a:lnTo>
                    <a:pt x="2008691" y="370348"/>
                  </a:lnTo>
                  <a:lnTo>
                    <a:pt x="2109438" y="355939"/>
                  </a:lnTo>
                  <a:lnTo>
                    <a:pt x="2203727" y="341811"/>
                  </a:lnTo>
                  <a:lnTo>
                    <a:pt x="2290685" y="328072"/>
                  </a:lnTo>
                  <a:lnTo>
                    <a:pt x="2369439" y="314832"/>
                  </a:lnTo>
                  <a:lnTo>
                    <a:pt x="2353052" y="196806"/>
                  </a:lnTo>
                  <a:lnTo>
                    <a:pt x="2337365" y="89910"/>
                  </a:lnTo>
                  <a:lnTo>
                    <a:pt x="2324989" y="0"/>
                  </a:lnTo>
                  <a:close/>
                </a:path>
              </a:pathLst>
            </a:custGeom>
            <a:solidFill>
              <a:srgbClr val="FFFFFF">
                <a:alpha val="1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4000" y="0"/>
                  </a:moveTo>
                  <a:lnTo>
                    <a:pt x="8642350" y="0"/>
                  </a:lnTo>
                  <a:lnTo>
                    <a:pt x="8642350" y="514350"/>
                  </a:lnTo>
                  <a:lnTo>
                    <a:pt x="8642350" y="1858797"/>
                  </a:lnTo>
                  <a:lnTo>
                    <a:pt x="8286877" y="1912239"/>
                  </a:lnTo>
                  <a:lnTo>
                    <a:pt x="7917688" y="1961769"/>
                  </a:lnTo>
                  <a:lnTo>
                    <a:pt x="7545197" y="2004568"/>
                  </a:lnTo>
                  <a:lnTo>
                    <a:pt x="7176008" y="2044065"/>
                  </a:lnTo>
                  <a:lnTo>
                    <a:pt x="6806819" y="2073783"/>
                  </a:lnTo>
                  <a:lnTo>
                    <a:pt x="6440932" y="2096897"/>
                  </a:lnTo>
                  <a:lnTo>
                    <a:pt x="6075045" y="2116582"/>
                  </a:lnTo>
                  <a:lnTo>
                    <a:pt x="5715762" y="2129790"/>
                  </a:lnTo>
                  <a:lnTo>
                    <a:pt x="5363083" y="2139696"/>
                  </a:lnTo>
                  <a:lnTo>
                    <a:pt x="5013706" y="2142998"/>
                  </a:lnTo>
                  <a:lnTo>
                    <a:pt x="4337939" y="2142998"/>
                  </a:lnTo>
                  <a:lnTo>
                    <a:pt x="4011676" y="2136394"/>
                  </a:lnTo>
                  <a:lnTo>
                    <a:pt x="3695192" y="2126488"/>
                  </a:lnTo>
                  <a:lnTo>
                    <a:pt x="3388614" y="2113280"/>
                  </a:lnTo>
                  <a:lnTo>
                    <a:pt x="3091942" y="2100199"/>
                  </a:lnTo>
                  <a:lnTo>
                    <a:pt x="2808478" y="2083689"/>
                  </a:lnTo>
                  <a:lnTo>
                    <a:pt x="2534920" y="2067179"/>
                  </a:lnTo>
                  <a:lnTo>
                    <a:pt x="2277745" y="2047367"/>
                  </a:lnTo>
                  <a:lnTo>
                    <a:pt x="2030603" y="2027682"/>
                  </a:lnTo>
                  <a:lnTo>
                    <a:pt x="1585595" y="1984756"/>
                  </a:lnTo>
                  <a:lnTo>
                    <a:pt x="1206512" y="1945259"/>
                  </a:lnTo>
                  <a:lnTo>
                    <a:pt x="903262" y="1912239"/>
                  </a:lnTo>
                  <a:lnTo>
                    <a:pt x="675817" y="1882648"/>
                  </a:lnTo>
                  <a:lnTo>
                    <a:pt x="514350" y="1860346"/>
                  </a:lnTo>
                  <a:lnTo>
                    <a:pt x="514350" y="514350"/>
                  </a:lnTo>
                  <a:lnTo>
                    <a:pt x="8642350" y="514350"/>
                  </a:lnTo>
                  <a:lnTo>
                    <a:pt x="8642350" y="0"/>
                  </a:lnTo>
                  <a:lnTo>
                    <a:pt x="0" y="0"/>
                  </a:lnTo>
                  <a:lnTo>
                    <a:pt x="0" y="514350"/>
                  </a:lnTo>
                  <a:lnTo>
                    <a:pt x="0" y="6356350"/>
                  </a:lnTo>
                  <a:lnTo>
                    <a:pt x="0" y="6858000"/>
                  </a:lnTo>
                  <a:lnTo>
                    <a:pt x="9144000" y="6858000"/>
                  </a:lnTo>
                  <a:lnTo>
                    <a:pt x="9144000" y="6356350"/>
                  </a:lnTo>
                  <a:lnTo>
                    <a:pt x="9144000" y="51435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05344" y="0"/>
              <a:ext cx="760488" cy="116128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744968" y="0"/>
              <a:ext cx="685800" cy="1100455"/>
            </a:xfrm>
            <a:custGeom>
              <a:avLst/>
              <a:gdLst/>
              <a:ahLst/>
              <a:cxnLst/>
              <a:rect l="l" t="t" r="r" b="b"/>
              <a:pathLst>
                <a:path w="685800" h="1100455">
                  <a:moveTo>
                    <a:pt x="685800" y="0"/>
                  </a:moveTo>
                  <a:lnTo>
                    <a:pt x="0" y="0"/>
                  </a:lnTo>
                  <a:lnTo>
                    <a:pt x="0" y="1100327"/>
                  </a:lnTo>
                  <a:lnTo>
                    <a:pt x="685800" y="1100327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B311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396998" y="798652"/>
            <a:ext cx="4351020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4800" spc="-5">
                <a:solidFill>
                  <a:srgbClr val="FFFFFF"/>
                </a:solidFill>
              </a:rPr>
              <a:t>صحة</a:t>
            </a:r>
            <a:r xmlns:a="http://schemas.openxmlformats.org/drawingml/2006/main">
              <a:rPr dirty="0" sz="4800" spc="-50">
                <a:solidFill>
                  <a:srgbClr val="FFFFFF"/>
                </a:solidFill>
              </a:rPr>
              <a:t> </a:t>
            </a:r>
            <a:r xmlns:a="http://schemas.openxmlformats.org/drawingml/2006/main">
              <a:rPr dirty="0" sz="4800" spc="-20">
                <a:solidFill>
                  <a:srgbClr val="FFFFFF"/>
                </a:solidFill>
              </a:rPr>
              <a:t>تعليم</a:t>
            </a:r>
            <a:endParaRPr xmlns:a="http://schemas.openxmlformats.org/drawingml/2006/main" sz="4800"/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79448" y="2880360"/>
            <a:ext cx="5697474" cy="106756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523238" y="2973704"/>
            <a:ext cx="5963920" cy="198056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45" b="1">
                <a:latin typeface="Calibri"/>
                <a:cs typeface="Calibri"/>
              </a:rPr>
              <a:t>تكنولوجيا</a:t>
            </a:r>
            <a:r xmlns:a="http://schemas.openxmlformats.org/drawingml/2006/main">
              <a:rPr dirty="0" sz="40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20" b="1">
                <a:latin typeface="Calibri"/>
                <a:cs typeface="Calibri"/>
              </a:rPr>
              <a:t>تعليم</a:t>
            </a:r>
            <a:endParaRPr xmlns:a="http://schemas.openxmlformats.org/drawingml/2006/main" sz="4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4750">
              <a:latin typeface="Calibri"/>
              <a:cs typeface="Calibri"/>
            </a:endParaRPr>
          </a:p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dirty="0" sz="4000" spc="-15" b="1">
                <a:latin typeface="Calibri"/>
                <a:cs typeface="Calibri"/>
              </a:rPr>
              <a:t>الفصل الدراسي 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الثاني</a:t>
            </a:r>
            <a:r xmlns:a="http://schemas.openxmlformats.org/drawingml/2006/main">
              <a:rPr dirty="0" sz="40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5" b="1">
                <a:latin typeface="Calibri"/>
                <a:cs typeface="Calibri"/>
              </a:rPr>
              <a:t>2023-2024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17002" y="785571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400">
                <a:latin typeface="Times New Roman"/>
                <a:cs typeface="Times New Roman"/>
              </a:rPr>
              <a:t>1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6910" y="684352"/>
            <a:ext cx="117348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ه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 spc="-5"/>
              <a:t>بريد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23812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875"/>
              </a:spcBef>
              <a:bidi/>
            </a:pPr>
            <a:r xmlns:a="http://schemas.openxmlformats.org/drawingml/2006/main">
              <a:rPr dirty="0" spc="-15"/>
              <a:t>مزايا: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25"/>
              <a:t>سهل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5"/>
              <a:t>يستخدم</a:t>
            </a: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5"/>
              <a:t>يستطيع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يكون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مستخدم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20"/>
              <a:t>أي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وقت،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20"/>
              <a:t>يوم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أو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ليلة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5"/>
              <a:t>قليل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15"/>
              <a:t>يكلف</a:t>
            </a: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20"/>
              <a:t>في جميع أنحاء العالم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5"/>
              <a:t>وصول</a:t>
            </a:r>
          </a:p>
          <a:p>
            <a:pPr xmlns:a="http://schemas.openxmlformats.org/drawingml/2006/main" marL="184785" marR="564515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15"/>
              <a:t>يوفر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مكتوب</a:t>
            </a:r>
            <a:r xmlns:a="http://schemas.openxmlformats.org/drawingml/2006/main">
              <a:rPr dirty="0" spc="-15"/>
              <a:t>​</a:t>
            </a:r>
            <a:r xmlns:a="http://schemas.openxmlformats.org/drawingml/2006/main">
              <a:rPr dirty="0" spc="-615"/>
              <a:t> </a:t>
            </a:r>
            <a:r xmlns:a="http://schemas.openxmlformats.org/drawingml/2006/main">
              <a:rPr dirty="0" spc="-20"/>
              <a:t>سِجِلّ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238125" rIns="0" bIns="0" rtlCol="0" vert="horz">
            <a:spAutoFit/>
          </a:bodyPr>
          <a:lstStyle/>
          <a:p>
            <a:pPr xmlns:a="http://schemas.openxmlformats.org/drawingml/2006/main" marL="120650">
              <a:lnSpc>
                <a:spcPct val="100000"/>
              </a:lnSpc>
              <a:spcBef>
                <a:spcPts val="1875"/>
              </a:spcBef>
              <a:bidi/>
            </a:pPr>
            <a:r xmlns:a="http://schemas.openxmlformats.org/drawingml/2006/main">
              <a:rPr dirty="0" spc="-15"/>
              <a:t>سلبيات </a:t>
            </a:r>
            <a:r xmlns:a="http://schemas.openxmlformats.org/drawingml/2006/main">
              <a:rPr dirty="0" sz="1800" spc="-15"/>
              <a:t>:</a:t>
            </a:r>
            <a:endParaRPr xmlns:a="http://schemas.openxmlformats.org/drawingml/2006/main" sz="1800"/>
          </a:p>
          <a:p>
            <a:pPr xmlns:a="http://schemas.openxmlformats.org/drawingml/2006/main" marL="184785" marR="179070" indent="-172720">
              <a:lnSpc>
                <a:spcPts val="3020"/>
              </a:lnSpc>
              <a:spcBef>
                <a:spcPts val="216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15"/>
              <a:t>قانوني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5"/>
              <a:t>مشاكل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20"/>
              <a:t>متعلق ب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المكتوب</a:t>
            </a:r>
            <a:r xmlns:a="http://schemas.openxmlformats.org/drawingml/2006/main">
              <a:rPr dirty="0" spc="-15"/>
              <a:t>​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20"/>
              <a:t>سِجِلّ</a:t>
            </a:r>
          </a:p>
          <a:p>
            <a:pPr xmlns:a="http://schemas.openxmlformats.org/drawingml/2006/main" marL="184785" marR="813435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10"/>
              <a:t>الخصوصية لا يمكن </a:t>
            </a:r>
            <a:r xmlns:a="http://schemas.openxmlformats.org/drawingml/2006/main">
              <a:rPr dirty="0" spc="-5"/>
              <a:t>أن تكون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مضمون</a:t>
            </a: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pc="-65"/>
              <a:t>يأخذ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5"/>
              <a:t>وقت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مكتمل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5"/>
              <a:t>ان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تفاعل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7119" y="684352"/>
            <a:ext cx="8921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محادثة</a:t>
            </a:r>
            <a:r xmlns:a="http://schemas.openxmlformats.org/drawingml/2006/main">
              <a:rPr dirty="0" spc="-45"/>
              <a:t>​</a:t>
            </a:r>
            <a:r xmlns:a="http://schemas.openxmlformats.org/drawingml/2006/main">
              <a:rPr dirty="0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9066" y="1948332"/>
            <a:ext cx="3495675" cy="3101975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484"/>
              </a:spcBef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مزايا: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81635" indent="-172720">
              <a:lnSpc>
                <a:spcPts val="3020"/>
              </a:lnSpc>
              <a:spcBef>
                <a:spcPts val="7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يسمح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الوقت الحقيقي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نطاق واسع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يمكن الوصول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آلية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تبادل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8652" y="1948332"/>
            <a:ext cx="3609975" cy="271780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484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سلبيات: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يتحرك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بسرعة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700405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صعب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يتبع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يتطلب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3785" y="684352"/>
            <a:ext cx="54597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الكترونية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مناقشة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15"/>
              <a:t>مجموعات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9066" y="1948332"/>
            <a:ext cx="3600450" cy="271780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484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مزايا </a:t>
            </a:r>
            <a:r xmlns:a="http://schemas.openxmlformats.org/drawingml/2006/main">
              <a:rPr dirty="0" sz="1800" spc="-15" b="1">
                <a:latin typeface="Calibri"/>
                <a:cs typeface="Calibri"/>
              </a:rPr>
              <a:t>:</a:t>
            </a:r>
            <a:endParaRPr xmlns:a="http://schemas.openxmlformats.org/drawingml/2006/main" sz="1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3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التواصل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عربة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تبادل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905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استخدمت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يمد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متصل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يدعم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61052" y="1783232"/>
            <a:ext cx="1831339" cy="2114550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xmlns:a="http://schemas.openxmlformats.org/drawingml/2006/main" marL="31750">
              <a:lnSpc>
                <a:spcPct val="100000"/>
              </a:lnSpc>
              <a:spcBef>
                <a:spcPts val="113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مزايا </a:t>
            </a:r>
            <a:r xmlns:a="http://schemas.openxmlformats.org/drawingml/2006/main">
              <a:rPr dirty="0" sz="1800" spc="-15" b="1">
                <a:latin typeface="Calibri"/>
                <a:cs typeface="Calibri"/>
              </a:rPr>
              <a:t>:</a:t>
            </a:r>
            <a:endParaRPr xmlns:a="http://schemas.openxmlformats.org/drawingml/2006/main" sz="1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03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سهل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قليل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يكلف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عدم الكشف عن هويته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9982" y="647446"/>
            <a:ext cx="67811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تضمين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الناس </a:t>
            </a:r>
            <a:r xmlns:a="http://schemas.openxmlformats.org/drawingml/2006/main">
              <a:rPr dirty="0" spc="-5"/>
              <a:t>مع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/>
              <a:t>الإعاقات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660677"/>
            <a:ext cx="2941320" cy="148463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40" b="1">
                <a:latin typeface="Calibri"/>
                <a:cs typeface="Calibri"/>
              </a:rPr>
              <a:t>ويب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صفحة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تصميم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برمجة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اختيار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التكيف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الأجهزة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2350" y="723646"/>
            <a:ext cx="20205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التعلم الإلكتروني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770923"/>
            <a:ext cx="6583680" cy="1636395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76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3600" spc="-10">
                <a:latin typeface="Calibri"/>
                <a:cs typeface="Calibri"/>
              </a:rPr>
              <a:t>"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الوقت المناسب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تمرين"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35" b="1">
                <a:latin typeface="Calibri"/>
                <a:cs typeface="Calibri"/>
              </a:rPr>
              <a:t>"في أي وقت.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.في أى مكان"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مصممة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راحة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وظائف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4604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ملخص</a:t>
            </a:r>
            <a:r xmlns:a="http://schemas.openxmlformats.org/drawingml/2006/main">
              <a:rPr dirty="0" spc="15"/>
              <a:t>​</a:t>
            </a:r>
            <a:r xmlns:a="http://schemas.openxmlformats.org/drawingml/2006/main">
              <a:rPr dirty="0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492123"/>
            <a:ext cx="7530465" cy="25768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1299845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35" b="1">
                <a:latin typeface="Calibri"/>
                <a:cs typeface="Calibri"/>
              </a:rPr>
              <a:t>تكنولوجيا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قوي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أداة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40" b="1">
                <a:latin typeface="Calibri"/>
                <a:cs typeface="Calibri"/>
              </a:rPr>
              <a:t>لكن،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تكنولوجيا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نهاية،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نهاية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بحد ذاتها.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2037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معتقد،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حذر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تخطيط،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وشامل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تقييم.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574418"/>
            <a:ext cx="7884795" cy="4022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انتهاء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أنت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350">
              <a:latin typeface="Calibri"/>
              <a:cs typeface="Calibri"/>
            </a:endParaRPr>
          </a:p>
          <a:p>
            <a:pPr xmlns:a="http://schemas.openxmlformats.org/drawingml/2006/main" marL="184785" marR="45974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تكنولوجيا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مواقع الويب.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5040"/>
              </a:lnSpc>
              <a:spcBef>
                <a:spcPts val="25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يقارن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مزايا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سلبيات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على شبكة الإنترنت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4904" y="536448"/>
            <a:ext cx="6565900" cy="927100"/>
            <a:chOff x="374904" y="536448"/>
            <a:chExt cx="6565900" cy="927100"/>
          </a:xfrm>
        </p:grpSpPr>
        <p:sp>
          <p:nvSpPr>
            <p:cNvPr id="4" name="object 4"/>
            <p:cNvSpPr/>
            <p:nvPr/>
          </p:nvSpPr>
          <p:spPr>
            <a:xfrm>
              <a:off x="381000" y="5425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81000" y="5425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717626"/>
            <a:ext cx="33350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110"/>
              <a:t> </a:t>
            </a:r>
            <a:r xmlns:a="http://schemas.openxmlformats.org/drawingml/2006/main">
              <a:rPr dirty="0" sz="3200" spc="-5"/>
              <a:t>أهداف</a:t>
            </a:r>
            <a:endParaRPr xmlns:a="http://schemas.openxmlformats.org/drawingml/2006/main" sz="3200"/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2392" y="723646"/>
            <a:ext cx="39287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معلومة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15"/>
              <a:t>عمر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93189"/>
            <a:ext cx="5344160" cy="19094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فترة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التاريخ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تتميز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نمو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تكنولوجيا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انفجار 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المعلومات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55"/>
              </a:lnSpc>
            </a:pPr>
            <a:fld id="{81D60167-4931-47E6-BA6A-407CBD079E47}" type="slidenum">
              <a:rPr dirty="0"/>
              <a:t>3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1882" y="684352"/>
            <a:ext cx="39236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15"/>
              <a:t>معلومة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عمر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891" y="1741119"/>
            <a:ext cx="3878579" cy="275336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21590" marR="383540">
              <a:lnSpc>
                <a:spcPts val="3030"/>
              </a:lnSpc>
              <a:spcBef>
                <a:spcPts val="47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التأثير على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المعلمين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المتعلمين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10515" indent="-172720">
              <a:lnSpc>
                <a:spcPts val="3020"/>
              </a:lnSpc>
              <a:spcBef>
                <a:spcPts val="2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التعلم لديه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مشترك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مسؤولية.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3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4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مأخوذ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دور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ميسر.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05603" y="1710308"/>
            <a:ext cx="3590290" cy="3554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6637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Calibri"/>
              <a:cs typeface="Calibri"/>
            </a:endParaRPr>
          </a:p>
          <a:p>
            <a:pPr xmlns:a="http://schemas.openxmlformats.org/drawingml/2006/main" marL="184785" marR="18542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البرامج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في جميع أنحاء العالم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جمهور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30225" indent="-172720">
              <a:lnSpc>
                <a:spcPts val="3020"/>
              </a:lnSpc>
              <a:spcBef>
                <a:spcPts val="81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تفاعلية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فرص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6508" y="418846"/>
            <a:ext cx="5577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متصل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5"/>
              <a:t>الرعاىة الصحية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تعليم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72415" rIns="0" bIns="0" rtlCol="0" vert="horz">
            <a:spAutoFit/>
          </a:bodyPr>
          <a:lstStyle/>
          <a:p>
            <a:pPr xmlns:a="http://schemas.openxmlformats.org/drawingml/2006/main" marL="635000" indent="-419734">
              <a:lnSpc>
                <a:spcPct val="100000"/>
              </a:lnSpc>
              <a:spcBef>
                <a:spcPts val="2145"/>
              </a:spcBef>
              <a:buSzPct val="65625"/>
              <a:buFont typeface="Wingdings"/>
              <a:buChar char=""/>
              <a:tabLst>
                <a:tab pos="635000" algn="l"/>
                <a:tab pos="635635" algn="l"/>
              </a:tabLst>
              <a:bidi/>
            </a:pPr>
            <a:r xmlns:a="http://schemas.openxmlformats.org/drawingml/2006/main">
              <a:rPr dirty="0" spc="-25"/>
              <a:t>عالم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واسع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40"/>
              <a:t>ويب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(الشبكة العالمية):</a:t>
            </a:r>
          </a:p>
          <a:p>
            <a:pPr xmlns:a="http://schemas.openxmlformats.org/drawingml/2006/main" marL="3879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388620" algn="l"/>
              </a:tabLst>
              <a:bidi/>
            </a:pPr>
            <a:r xmlns:a="http://schemas.openxmlformats.org/drawingml/2006/main">
              <a:rPr dirty="0" sz="2800" spc="-25"/>
              <a:t>إنه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5"/>
              <a:t>أ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5"/>
              <a:t>عرض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10"/>
              <a:t>معلومة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5"/>
              <a:t>على </a:t>
            </a:r>
            <a:r xmlns:a="http://schemas.openxmlformats.org/drawingml/2006/main">
              <a:rPr dirty="0" sz="2800" spc="-15"/>
              <a:t>الصفحات</a:t>
            </a:r>
            <a:endParaRPr xmlns:a="http://schemas.openxmlformats.org/drawingml/2006/main" sz="2800"/>
          </a:p>
          <a:p>
            <a:pPr xmlns:a="http://schemas.openxmlformats.org/drawingml/2006/main" marL="3879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88620" algn="l"/>
              </a:tabLst>
              <a:bidi/>
            </a:pPr>
            <a:r xmlns:a="http://schemas.openxmlformats.org/drawingml/2006/main">
              <a:rPr dirty="0" sz="2800"/>
              <a:t>"الفضاء الافتراضي"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20"/>
              <a:t>للحصول على </a:t>
            </a:r>
            <a:r xmlns:a="http://schemas.openxmlformats.org/drawingml/2006/main">
              <a:rPr dirty="0" sz="2800" spc="-10"/>
              <a:t>معلومات</a:t>
            </a:r>
            <a:endParaRPr xmlns:a="http://schemas.openxmlformats.org/drawingml/2006/main" sz="2800"/>
          </a:p>
          <a:p>
            <a:pPr xmlns:a="http://schemas.openxmlformats.org/drawingml/2006/main" marL="3879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88620" algn="l"/>
              </a:tabLst>
              <a:bidi/>
            </a:pPr>
            <a:r xmlns:a="http://schemas.openxmlformats.org/drawingml/2006/main">
              <a:rPr dirty="0" sz="2800" spc="-15"/>
              <a:t>أكثر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5"/>
              <a:t>من</a:t>
            </a:r>
            <a:r xmlns:a="http://schemas.openxmlformats.org/drawingml/2006/main">
              <a:rPr dirty="0" sz="2800" spc="10"/>
              <a:t> </a:t>
            </a:r>
            <a:r xmlns:a="http://schemas.openxmlformats.org/drawingml/2006/main">
              <a:rPr dirty="0" sz="2800" spc="-5"/>
              <a:t>1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5"/>
              <a:t>مليار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40"/>
              <a:t>ويب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0"/>
              <a:t>الصفحات</a:t>
            </a:r>
            <a:endParaRPr xmlns:a="http://schemas.openxmlformats.org/drawingml/2006/main" sz="2800"/>
          </a:p>
          <a:p>
            <a:pPr xmlns:a="http://schemas.openxmlformats.org/drawingml/2006/main" marL="3879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88620" algn="l"/>
              </a:tabLst>
              <a:bidi/>
            </a:pPr>
            <a:r xmlns:a="http://schemas.openxmlformats.org/drawingml/2006/main">
              <a:rPr dirty="0" sz="2800" spc="-65"/>
              <a:t>نص،</a:t>
            </a:r>
            <a:r xmlns:a="http://schemas.openxmlformats.org/drawingml/2006/main">
              <a:rPr dirty="0" sz="2800" spc="25"/>
              <a:t> </a:t>
            </a:r>
            <a:r xmlns:a="http://schemas.openxmlformats.org/drawingml/2006/main">
              <a:rPr dirty="0" sz="2800" spc="-10"/>
              <a:t>الرسومات،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5"/>
              <a:t>صوتي،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5"/>
              <a:t>و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10"/>
              <a:t>فيديو</a:t>
            </a:r>
            <a:endParaRPr xmlns:a="http://schemas.openxmlformats.org/drawingml/2006/main" sz="2800"/>
          </a:p>
          <a:p>
            <a:pPr xmlns:a="http://schemas.openxmlformats.org/drawingml/2006/main" marL="387985" marR="5080" indent="-172720">
              <a:lnSpc>
                <a:spcPct val="146400"/>
              </a:lnSpc>
              <a:spcBef>
                <a:spcPts val="40"/>
              </a:spcBef>
              <a:buSzPct val="87500"/>
              <a:buFont typeface="Wingdings"/>
              <a:buChar char=""/>
              <a:tabLst>
                <a:tab pos="775335" algn="l"/>
                <a:tab pos="775970" algn="l"/>
              </a:tabLst>
              <a:bidi/>
            </a:pPr>
            <a:r xmlns:a="http://schemas.openxmlformats.org/drawingml/2006/main">
              <a:rPr dirty="0" spc="-15"/>
              <a:t>إنترنت: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z="2800" spc="-10"/>
              <a:t>ضخم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0"/>
              <a:t>عالمي</a:t>
            </a:r>
            <a:r xmlns:a="http://schemas.openxmlformats.org/drawingml/2006/main">
              <a:rPr dirty="0" sz="2800" spc="20"/>
              <a:t> </a:t>
            </a:r>
            <a:r xmlns:a="http://schemas.openxmlformats.org/drawingml/2006/main">
              <a:rPr dirty="0" sz="2800" spc="-10"/>
              <a:t>شبكة</a:t>
            </a:r>
            <a:r xmlns:a="http://schemas.openxmlformats.org/drawingml/2006/main">
              <a:rPr dirty="0" sz="2800" spc="20"/>
              <a:t> </a:t>
            </a:r>
            <a:r xmlns:a="http://schemas.openxmlformats.org/drawingml/2006/main">
              <a:rPr dirty="0" sz="2800" spc="-5"/>
              <a:t>ل</a:t>
            </a:r>
            <a:r xmlns:a="http://schemas.openxmlformats.org/drawingml/2006/main">
              <a:rPr dirty="0" sz="2800"/>
              <a:t> </a:t>
            </a:r>
            <a:r xmlns:a="http://schemas.openxmlformats.org/drawingml/2006/main">
              <a:rPr dirty="0" sz="2800" spc="-15"/>
              <a:t>أجهزة الكمبيوتر</a:t>
            </a:r>
            <a:r xmlns:a="http://schemas.openxmlformats.org/drawingml/2006/main">
              <a:rPr dirty="0" sz="2800" spc="-10"/>
              <a:t> </a:t>
            </a:r>
            <a:r xmlns:a="http://schemas.openxmlformats.org/drawingml/2006/main">
              <a:rPr dirty="0" sz="2800" spc="-5"/>
              <a:t>يسمح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5"/>
              <a:t>ل</a:t>
            </a:r>
            <a:r xmlns:a="http://schemas.openxmlformats.org/drawingml/2006/main">
              <a:rPr dirty="0" sz="2800" spc="-5"/>
              <a:t> </a:t>
            </a:r>
            <a:r xmlns:a="http://schemas.openxmlformats.org/drawingml/2006/main">
              <a:rPr dirty="0" sz="2800" spc="-20"/>
              <a:t>تحويل</a:t>
            </a:r>
            <a:r xmlns:a="http://schemas.openxmlformats.org/drawingml/2006/main">
              <a:rPr dirty="0" sz="2800" spc="10"/>
              <a:t> </a:t>
            </a:r>
            <a:r xmlns:a="http://schemas.openxmlformats.org/drawingml/2006/main">
              <a:rPr dirty="0" sz="2800" spc="-10"/>
              <a:t>معلومة</a:t>
            </a:r>
            <a:r xmlns:a="http://schemas.openxmlformats.org/drawingml/2006/main">
              <a:rPr dirty="0" sz="2800" spc="-5"/>
              <a:t> </a:t>
            </a:r>
            <a:r xmlns:a="http://schemas.openxmlformats.org/drawingml/2006/main">
              <a:rPr dirty="0" sz="2800" spc="-10"/>
              <a:t>من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0"/>
              <a:t>جهاز كمبيوتر </a:t>
            </a:r>
            <a:r xmlns:a="http://schemas.openxmlformats.org/drawingml/2006/main">
              <a:rPr dirty="0" sz="2800" spc="-5"/>
              <a:t>واحد</a:t>
            </a:r>
            <a:r xmlns:a="http://schemas.openxmlformats.org/drawingml/2006/main">
              <a:rPr dirty="0" sz="2800" spc="5"/>
              <a:t> </a:t>
            </a:r>
            <a:r xmlns:a="http://schemas.openxmlformats.org/drawingml/2006/main">
              <a:rPr dirty="0" sz="2800" spc="-15"/>
              <a:t>ل</a:t>
            </a:r>
            <a:endParaRPr xmlns:a="http://schemas.openxmlformats.org/drawingml/2006/main" sz="2800"/>
          </a:p>
        </p:txBody>
      </p:sp>
      <p:sp>
        <p:nvSpPr>
          <p:cNvPr id="4" name="object 4"/>
          <p:cNvSpPr txBox="1"/>
          <p:nvPr/>
        </p:nvSpPr>
        <p:spPr>
          <a:xfrm>
            <a:off x="937056" y="6118047"/>
            <a:ext cx="126555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آخر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  <a:r xmlns:a="http://schemas.openxmlformats.org/drawingml/2006/main">
              <a:rPr dirty="0" sz="2800" spc="-2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250" b="1">
                <a:latin typeface="Calibri"/>
                <a:cs typeface="Calibri"/>
              </a:rPr>
              <a:t>​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167" y="6414617"/>
            <a:ext cx="114935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1400">
                <a:latin typeface="Times New Roman"/>
                <a:cs typeface="Times New Roman"/>
              </a:rPr>
              <a:t>5</a:t>
            </a:r>
            <a:endParaRPr xmlns:a="http://schemas.openxmlformats.org/drawingml/2006/main"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2461" y="418846"/>
            <a:ext cx="63392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معلومات </a:t>
            </a:r>
            <a:r xmlns:a="http://schemas.openxmlformats.org/drawingml/2006/main">
              <a:rPr dirty="0"/>
              <a:t>صحية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/>
              <a:t>على ال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WWW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568323"/>
            <a:ext cx="7497445" cy="219265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147447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مصممة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المستهلكين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المهنيين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المتوسطات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22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مليون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زيارة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لكل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شهر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واسع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يتراوح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7052" y="418846"/>
            <a:ext cx="60102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ممرضة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25"/>
              <a:t>المتعلمين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5"/>
              <a:t>WWW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840" y="1469898"/>
            <a:ext cx="8075930" cy="35477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ممرضات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يتعرف على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تأثير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WWW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لذا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يجب: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2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يٌقيِّم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العميل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WWW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يوضح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وجد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عملاء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يخلق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على شبكة الإنترنت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184785" marR="416559" indent="-172720">
              <a:lnSpc>
                <a:spcPts val="3030"/>
              </a:lnSpc>
              <a:spcBef>
                <a:spcPts val="844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5" b="1">
                <a:latin typeface="Calibri"/>
                <a:cs typeface="Calibri"/>
              </a:rPr>
              <a:t>تعليم مهارات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القراءة والكتابة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بالكمبيوتر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(وهي القدرة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الاستخدام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أجهزة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الكمبيوتر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والبرمجيات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اللازمة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لذلك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إنجاز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الروتين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مهام)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15872" y="684352"/>
            <a:ext cx="611378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معايير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 spc="-20"/>
              <a:t>ل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20"/>
              <a:t>تقييم</a:t>
            </a:r>
            <a:r xmlns:a="http://schemas.openxmlformats.org/drawingml/2006/main">
              <a:rPr dirty="0" spc="-5"/>
              <a:t> </a:t>
            </a:r>
            <a:r xmlns:a="http://schemas.openxmlformats.org/drawingml/2006/main">
              <a:rPr dirty="0" spc="-50"/>
              <a:t>ويب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مواقع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32771"/>
            <a:ext cx="4838700" cy="245618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دقة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تصميم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(سهل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التنقل)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المؤلفون / الرعاة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عملة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سلطة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(حكومة،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عام،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خاص)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501522"/>
            <a:ext cx="83388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أمثلة </a:t>
            </a:r>
            <a:r xmlns:a="http://schemas.openxmlformats.org/drawingml/2006/main">
              <a:rPr dirty="0"/>
              <a:t>على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على شبكة الإنترنت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تواصل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1660677"/>
            <a:ext cx="7496809" cy="235331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4785" indent="-17272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بريد إلكتروني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محادثة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مجموعات الأخبار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ts val="3020"/>
              </a:lnSpc>
              <a:spcBef>
                <a:spcPts val="84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المجالس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(واسع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فئة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تغطية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التنسيقات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متصل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2024-07-01T10:35:08Z</dcterms:created>
  <dcterms:modified xsi:type="dcterms:W3CDTF">2024-07-01T10:35:08Z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