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3574" y="1574418"/>
            <a:ext cx="7816850" cy="3314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1523" y="0"/>
            <a:ext cx="9145905" cy="6858000"/>
            <a:chOff x="-1523" y="0"/>
            <a:chExt cx="9145905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092" cy="6857997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89091" y="0"/>
              <a:ext cx="1600200" cy="16002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98691" y="1676400"/>
              <a:ext cx="2819400" cy="281940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98691" y="5870447"/>
              <a:ext cx="990600" cy="98754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1523" y="2667000"/>
              <a:ext cx="4191000" cy="4191000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6368034" y="1589658"/>
              <a:ext cx="2369820" cy="553720"/>
            </a:xfrm>
            <a:custGeom>
              <a:avLst/>
              <a:gdLst/>
              <a:ahLst/>
              <a:cxnLst/>
              <a:rect l="l" t="t" r="r" b="b"/>
              <a:pathLst>
                <a:path w="2369820" h="553719">
                  <a:moveTo>
                    <a:pt x="2324989" y="0"/>
                  </a:moveTo>
                  <a:lnTo>
                    <a:pt x="2249042" y="25653"/>
                  </a:lnTo>
                  <a:lnTo>
                    <a:pt x="2173096" y="50800"/>
                  </a:lnTo>
                  <a:lnTo>
                    <a:pt x="2097023" y="75564"/>
                  </a:lnTo>
                  <a:lnTo>
                    <a:pt x="1943862" y="122046"/>
                  </a:lnTo>
                  <a:lnTo>
                    <a:pt x="1867154" y="144652"/>
                  </a:lnTo>
                  <a:lnTo>
                    <a:pt x="1791208" y="165862"/>
                  </a:lnTo>
                  <a:lnTo>
                    <a:pt x="1636902" y="207137"/>
                  </a:lnTo>
                  <a:lnTo>
                    <a:pt x="1484375" y="245490"/>
                  </a:lnTo>
                  <a:lnTo>
                    <a:pt x="1408557" y="263651"/>
                  </a:lnTo>
                  <a:lnTo>
                    <a:pt x="1256664" y="297941"/>
                  </a:lnTo>
                  <a:lnTo>
                    <a:pt x="1181608" y="314451"/>
                  </a:lnTo>
                  <a:lnTo>
                    <a:pt x="1107313" y="329818"/>
                  </a:lnTo>
                  <a:lnTo>
                    <a:pt x="958468" y="359537"/>
                  </a:lnTo>
                  <a:lnTo>
                    <a:pt x="812418" y="386968"/>
                  </a:lnTo>
                  <a:lnTo>
                    <a:pt x="740156" y="399923"/>
                  </a:lnTo>
                  <a:lnTo>
                    <a:pt x="668273" y="411861"/>
                  </a:lnTo>
                  <a:lnTo>
                    <a:pt x="597535" y="424179"/>
                  </a:lnTo>
                  <a:lnTo>
                    <a:pt x="527304" y="435228"/>
                  </a:lnTo>
                  <a:lnTo>
                    <a:pt x="322834" y="466216"/>
                  </a:lnTo>
                  <a:lnTo>
                    <a:pt x="125856" y="492887"/>
                  </a:lnTo>
                  <a:lnTo>
                    <a:pt x="0" y="508253"/>
                  </a:lnTo>
                  <a:lnTo>
                    <a:pt x="28066" y="552450"/>
                  </a:lnTo>
                  <a:lnTo>
                    <a:pt x="55571" y="553167"/>
                  </a:lnTo>
                  <a:lnTo>
                    <a:pt x="85715" y="553423"/>
                  </a:lnTo>
                  <a:lnTo>
                    <a:pt x="118390" y="553231"/>
                  </a:lnTo>
                  <a:lnTo>
                    <a:pt x="190894" y="551559"/>
                  </a:lnTo>
                  <a:lnTo>
                    <a:pt x="230506" y="550105"/>
                  </a:lnTo>
                  <a:lnTo>
                    <a:pt x="272212" y="548259"/>
                  </a:lnTo>
                  <a:lnTo>
                    <a:pt x="315904" y="546033"/>
                  </a:lnTo>
                  <a:lnTo>
                    <a:pt x="408805" y="540497"/>
                  </a:lnTo>
                  <a:lnTo>
                    <a:pt x="508339" y="533606"/>
                  </a:lnTo>
                  <a:lnTo>
                    <a:pt x="613631" y="525469"/>
                  </a:lnTo>
                  <a:lnTo>
                    <a:pt x="723810" y="516195"/>
                  </a:lnTo>
                  <a:lnTo>
                    <a:pt x="838002" y="505894"/>
                  </a:lnTo>
                  <a:lnTo>
                    <a:pt x="955335" y="494674"/>
                  </a:lnTo>
                  <a:lnTo>
                    <a:pt x="1074937" y="482645"/>
                  </a:lnTo>
                  <a:lnTo>
                    <a:pt x="1195935" y="469915"/>
                  </a:lnTo>
                  <a:lnTo>
                    <a:pt x="1317455" y="456593"/>
                  </a:lnTo>
                  <a:lnTo>
                    <a:pt x="1438626" y="442789"/>
                  </a:lnTo>
                  <a:lnTo>
                    <a:pt x="1558574" y="428612"/>
                  </a:lnTo>
                  <a:lnTo>
                    <a:pt x="1676428" y="414170"/>
                  </a:lnTo>
                  <a:lnTo>
                    <a:pt x="1791313" y="399573"/>
                  </a:lnTo>
                  <a:lnTo>
                    <a:pt x="1902359" y="384929"/>
                  </a:lnTo>
                  <a:lnTo>
                    <a:pt x="2008691" y="370348"/>
                  </a:lnTo>
                  <a:lnTo>
                    <a:pt x="2109438" y="355939"/>
                  </a:lnTo>
                  <a:lnTo>
                    <a:pt x="2203727" y="341811"/>
                  </a:lnTo>
                  <a:lnTo>
                    <a:pt x="2290685" y="328072"/>
                  </a:lnTo>
                  <a:lnTo>
                    <a:pt x="2369439" y="314832"/>
                  </a:lnTo>
                  <a:lnTo>
                    <a:pt x="2353052" y="196806"/>
                  </a:lnTo>
                  <a:lnTo>
                    <a:pt x="2337365" y="89910"/>
                  </a:lnTo>
                  <a:lnTo>
                    <a:pt x="2324989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l" t="t" r="r" b="b"/>
              <a:pathLst>
                <a:path w="9144000" h="6858000">
                  <a:moveTo>
                    <a:pt x="9144000" y="0"/>
                  </a:moveTo>
                  <a:lnTo>
                    <a:pt x="8642350" y="0"/>
                  </a:lnTo>
                  <a:lnTo>
                    <a:pt x="8642350" y="514350"/>
                  </a:lnTo>
                  <a:lnTo>
                    <a:pt x="8642350" y="1858797"/>
                  </a:lnTo>
                  <a:lnTo>
                    <a:pt x="8286877" y="1912239"/>
                  </a:lnTo>
                  <a:lnTo>
                    <a:pt x="7917688" y="1961769"/>
                  </a:lnTo>
                  <a:lnTo>
                    <a:pt x="7545197" y="2004568"/>
                  </a:lnTo>
                  <a:lnTo>
                    <a:pt x="7176008" y="2044065"/>
                  </a:lnTo>
                  <a:lnTo>
                    <a:pt x="6806819" y="2073783"/>
                  </a:lnTo>
                  <a:lnTo>
                    <a:pt x="6440932" y="2096897"/>
                  </a:lnTo>
                  <a:lnTo>
                    <a:pt x="6075045" y="2116582"/>
                  </a:lnTo>
                  <a:lnTo>
                    <a:pt x="5715762" y="2129790"/>
                  </a:lnTo>
                  <a:lnTo>
                    <a:pt x="5363083" y="2139696"/>
                  </a:lnTo>
                  <a:lnTo>
                    <a:pt x="5013706" y="2142998"/>
                  </a:lnTo>
                  <a:lnTo>
                    <a:pt x="4337939" y="2142998"/>
                  </a:lnTo>
                  <a:lnTo>
                    <a:pt x="4011676" y="2136394"/>
                  </a:lnTo>
                  <a:lnTo>
                    <a:pt x="3695192" y="2126488"/>
                  </a:lnTo>
                  <a:lnTo>
                    <a:pt x="3388614" y="2113280"/>
                  </a:lnTo>
                  <a:lnTo>
                    <a:pt x="3091942" y="2100199"/>
                  </a:lnTo>
                  <a:lnTo>
                    <a:pt x="2808478" y="2083689"/>
                  </a:lnTo>
                  <a:lnTo>
                    <a:pt x="2534920" y="2067179"/>
                  </a:lnTo>
                  <a:lnTo>
                    <a:pt x="2277745" y="2047367"/>
                  </a:lnTo>
                  <a:lnTo>
                    <a:pt x="2030603" y="2027682"/>
                  </a:lnTo>
                  <a:lnTo>
                    <a:pt x="1585595" y="1984756"/>
                  </a:lnTo>
                  <a:lnTo>
                    <a:pt x="1206512" y="1945259"/>
                  </a:lnTo>
                  <a:lnTo>
                    <a:pt x="903262" y="1912239"/>
                  </a:lnTo>
                  <a:lnTo>
                    <a:pt x="675817" y="1882648"/>
                  </a:lnTo>
                  <a:lnTo>
                    <a:pt x="514350" y="1860346"/>
                  </a:lnTo>
                  <a:lnTo>
                    <a:pt x="514350" y="514350"/>
                  </a:lnTo>
                  <a:lnTo>
                    <a:pt x="8642350" y="514350"/>
                  </a:lnTo>
                  <a:lnTo>
                    <a:pt x="8642350" y="0"/>
                  </a:lnTo>
                  <a:lnTo>
                    <a:pt x="0" y="0"/>
                  </a:lnTo>
                  <a:lnTo>
                    <a:pt x="0" y="514350"/>
                  </a:lnTo>
                  <a:lnTo>
                    <a:pt x="0" y="6356350"/>
                  </a:lnTo>
                  <a:lnTo>
                    <a:pt x="0" y="6858000"/>
                  </a:lnTo>
                  <a:lnTo>
                    <a:pt x="9144000" y="6858000"/>
                  </a:lnTo>
                  <a:lnTo>
                    <a:pt x="9144000" y="6356350"/>
                  </a:lnTo>
                  <a:lnTo>
                    <a:pt x="9144000" y="5143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05344" y="0"/>
              <a:ext cx="760488" cy="1161288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497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4800">
                <a:solidFill>
                  <a:srgbClr val="FFFFFF"/>
                </a:solidFill>
              </a:rPr>
              <a:t>صحة</a:t>
            </a:r>
            <a:r xmlns:a="http://schemas.openxmlformats.org/drawingml/2006/main">
              <a:rPr dirty="0" sz="4800" spc="-20">
                <a:solidFill>
                  <a:srgbClr val="FFFFFF"/>
                </a:solidFill>
              </a:rPr>
              <a:t> </a:t>
            </a:r>
            <a:r xmlns:a="http://schemas.openxmlformats.org/drawingml/2006/main">
              <a:rPr dirty="0" sz="4800" spc="-10">
                <a:solidFill>
                  <a:srgbClr val="FFFFFF"/>
                </a:solidFill>
              </a:rPr>
              <a:t>تعليم</a:t>
            </a:r>
            <a:endParaRPr xmlns:a="http://schemas.openxmlformats.org/drawingml/2006/main" sz="4800"/>
          </a:p>
        </p:txBody>
      </p:sp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27760" y="2246376"/>
            <a:ext cx="7168133" cy="1067562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397000" y="2339797"/>
            <a:ext cx="6461760" cy="1981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ctr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2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40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40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40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تعليم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4000">
              <a:latin typeface="Calibri"/>
              <a:cs typeface="Calibri"/>
            </a:endParaRPr>
          </a:p>
          <a:p>
            <a:pPr xmlns:a="http://schemas.openxmlformats.org/drawingml/2006/main" algn="ctr" marL="1905">
              <a:lnSpc>
                <a:spcPct val="100000"/>
              </a:lnSpc>
              <a:bidi/>
            </a:pPr>
            <a:r xmlns:a="http://schemas.openxmlformats.org/drawingml/2006/main">
              <a:rPr dirty="0" sz="4000" b="1">
                <a:latin typeface="Calibri"/>
                <a:cs typeface="Calibri"/>
              </a:rPr>
              <a:t>ثانية</a:t>
            </a:r>
            <a:r xmlns:a="http://schemas.openxmlformats.org/drawingml/2006/main">
              <a:rPr dirty="0" sz="40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b="1">
                <a:latin typeface="Calibri"/>
                <a:cs typeface="Calibri"/>
              </a:rPr>
              <a:t>نصف السنة</a:t>
            </a:r>
            <a:r xmlns:a="http://schemas.openxmlformats.org/drawingml/2006/main">
              <a:rPr dirty="0" sz="40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2023- </a:t>
            </a:r>
            <a:r xmlns:a="http://schemas.openxmlformats.org/drawingml/2006/main">
              <a:rPr dirty="0" sz="4000" spc="-20" b="1">
                <a:latin typeface="Calibri"/>
                <a:cs typeface="Calibri"/>
              </a:rPr>
              <a:t>2024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744968" y="0"/>
            <a:ext cx="685800" cy="1100455"/>
          </a:xfrm>
          <a:prstGeom prst="rect">
            <a:avLst/>
          </a:prstGeom>
          <a:solidFill>
            <a:srgbClr val="B3116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0"/>
              </a:spcBef>
            </a:pPr>
            <a:endParaRPr sz="1400">
              <a:latin typeface="Times New Roman"/>
              <a:cs typeface="Times New Roman"/>
            </a:endParaRPr>
          </a:p>
          <a:p>
            <a:pPr xmlns:a="http://schemas.openxmlformats.org/drawingml/2006/main" algn="ctr" marR="19050">
              <a:lnSpc>
                <a:spcPct val="100000"/>
              </a:lnSpc>
              <a:bidi/>
            </a:pPr>
            <a:r xmlns:a="http://schemas.openxmlformats.org/drawingml/2006/main">
              <a:rPr dirty="0" sz="1400" spc="-50">
                <a:latin typeface="Times New Roman"/>
                <a:cs typeface="Times New Roman"/>
              </a:rPr>
              <a:t>1</a:t>
            </a:r>
            <a:endParaRPr xmlns:a="http://schemas.openxmlformats.org/drawingml/2006/main"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84733"/>
            <a:ext cx="494919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4.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نِطَاق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ان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236344"/>
            <a:ext cx="8254365" cy="42367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240029" marR="862965" indent="-227329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نِطَاق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يعتبر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إجابة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433705" indent="-259715">
              <a:lnSpc>
                <a:spcPct val="100000"/>
              </a:lnSpc>
              <a:spcBef>
                <a:spcPts val="425"/>
              </a:spcBef>
              <a:buChar char="*"/>
              <a:tabLst>
                <a:tab pos="4337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"كيف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كثيراً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تقييم؟"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433705" indent="-259715">
              <a:lnSpc>
                <a:spcPct val="100000"/>
              </a:lnSpc>
              <a:spcBef>
                <a:spcPts val="475"/>
              </a:spcBef>
              <a:buChar char="*"/>
              <a:tabLst>
                <a:tab pos="4337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"كيف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وجوه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تقييم؟"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433705" indent="-259715">
              <a:lnSpc>
                <a:spcPct val="100000"/>
              </a:lnSpc>
              <a:spcBef>
                <a:spcPts val="455"/>
              </a:spcBef>
              <a:buChar char="*"/>
              <a:tabLst>
                <a:tab pos="4337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"كيف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مجموعات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تقييم؟"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433705" indent="-259715">
              <a:lnSpc>
                <a:spcPct val="100000"/>
              </a:lnSpc>
              <a:spcBef>
                <a:spcPts val="470"/>
              </a:spcBef>
              <a:buChar char="*"/>
              <a:tabLst>
                <a:tab pos="4337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"ماذا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فترة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تقييم؟"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9085" indent="-286385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2990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نِطَاق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عازم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بواسطة: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16635" indent="-436880">
              <a:lnSpc>
                <a:spcPct val="100000"/>
              </a:lnSpc>
              <a:spcBef>
                <a:spcPts val="455"/>
              </a:spcBef>
              <a:buAutoNum type="arabicPeriod"/>
              <a:tabLst>
                <a:tab pos="101663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16635" indent="-436880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101663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متاح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موارد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5.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موارد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ضروري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سلوك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ان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15442" y="1469141"/>
            <a:ext cx="7861934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86385" indent="-2870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28638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موارد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تشمل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الوقت،</a:t>
            </a:r>
            <a:r xmlns:a="http://schemas.openxmlformats.org/drawingml/2006/main">
              <a:rPr dirty="0" u="sng" sz="2800" spc="-1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خبرة،</a:t>
            </a:r>
            <a:r xmlns:a="http://schemas.openxmlformats.org/drawingml/2006/main">
              <a:rPr dirty="0" u="sng" sz="2800" spc="-9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شؤون الموظفين،</a:t>
            </a:r>
            <a:r xmlns:a="http://schemas.openxmlformats.org/drawingml/2006/main">
              <a:rPr dirty="0" u="sng" sz="2800" spc="-10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مواد،</a:t>
            </a:r>
            <a:r xmlns:a="http://schemas.openxmlformats.org/drawingml/2006/main">
              <a:rPr dirty="0" u="sng" sz="2800" spc="-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معدات،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</a:t>
            </a:r>
            <a:r xmlns:a="http://schemas.openxmlformats.org/drawingml/2006/main">
              <a:rPr dirty="0" u="sng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مرافق.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86385" marR="26670" indent="-287020">
              <a:lnSpc>
                <a:spcPts val="5040"/>
              </a:lnSpc>
              <a:spcBef>
                <a:spcPts val="450"/>
              </a:spcBef>
              <a:buFont typeface="Arial MT"/>
              <a:buChar char="•"/>
              <a:tabLst>
                <a:tab pos="2863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حقيقي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توصية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موارد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متاح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مهم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>
              <a:lnSpc>
                <a:spcPct val="100000"/>
              </a:lnSpc>
              <a:spcBef>
                <a:spcPts val="1235"/>
              </a:spcBef>
              <a:bidi/>
            </a:pPr>
            <a:r xmlns:a="http://schemas.openxmlformats.org/drawingml/2006/main">
              <a:rPr dirty="0" sz="2800" spc="-50">
                <a:latin typeface="Arial MT"/>
                <a:cs typeface="Arial MT"/>
              </a:rPr>
              <a:t>•</a:t>
            </a:r>
            <a:endParaRPr xmlns:a="http://schemas.openxmlformats.org/drawingml/2006/main"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905967"/>
            <a:ext cx="77704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5.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موارد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ضروري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سلوك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ان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59740" y="1545341"/>
            <a:ext cx="7852409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99085" marR="5080" indent="-2870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حقيقي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توصية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موارد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متاح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مهم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9085" marR="52705" indent="-287020">
              <a:lnSpc>
                <a:spcPct val="150000"/>
              </a:lnSpc>
              <a:buChar char="•"/>
              <a:tabLst>
                <a:tab pos="299085" algn="l"/>
                <a:tab pos="379730" algn="l"/>
              </a:tabLst>
              <a:bidi/>
            </a:pPr>
            <a:r xmlns:a="http://schemas.openxmlformats.org/drawingml/2006/main">
              <a:rPr dirty="0" sz="2800">
                <a:latin typeface="Arial MT"/>
                <a:cs typeface="Arial MT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يتذكر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وقت</a:t>
            </a:r>
            <a:r xmlns:a="http://schemas.openxmlformats.org/drawingml/2006/main">
              <a:rPr dirty="0" u="sng" sz="28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</a:t>
            </a:r>
            <a:r xmlns:a="http://schemas.openxmlformats.org/drawingml/2006/main">
              <a:rPr dirty="0" u="sng" sz="2800" spc="-6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مطلوب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يجمع،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تحليل,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يفسر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يحضر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</a:t>
            </a:r>
            <a:r xmlns:a="http://schemas.openxmlformats.org/drawingml/2006/main">
              <a:rPr dirty="0" u="sng" sz="2800" spc="-7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تقرير</a:t>
            </a:r>
            <a:r xmlns:a="http://schemas.openxmlformats.org/drawingml/2006/main">
              <a:rPr dirty="0" u="sng" sz="2800" spc="-6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نتائج.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0957" y="356996"/>
            <a:ext cx="602043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/>
              <a:t>أنواع</a:t>
            </a:r>
            <a:r xmlns:a="http://schemas.openxmlformats.org/drawingml/2006/main">
              <a:rPr dirty="0" sz="3600" spc="-130"/>
              <a:t> </a:t>
            </a:r>
            <a:r xmlns:a="http://schemas.openxmlformats.org/drawingml/2006/main">
              <a:rPr dirty="0" sz="3600"/>
              <a:t>ل</a:t>
            </a:r>
            <a:r xmlns:a="http://schemas.openxmlformats.org/drawingml/2006/main">
              <a:rPr dirty="0" sz="3600" spc="-125"/>
              <a:t> </a:t>
            </a:r>
            <a:r xmlns:a="http://schemas.openxmlformats.org/drawingml/2006/main">
              <a:rPr dirty="0" sz="3600" spc="-10"/>
              <a:t>التعليمية</a:t>
            </a:r>
            <a:r xmlns:a="http://schemas.openxmlformats.org/drawingml/2006/main">
              <a:rPr dirty="0" sz="3600" spc="-114"/>
              <a:t> </a:t>
            </a:r>
            <a:r xmlns:a="http://schemas.openxmlformats.org/drawingml/2006/main">
              <a:rPr dirty="0" sz="3600" spc="-10"/>
              <a:t>تقييم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547217" y="1286027"/>
            <a:ext cx="8044815" cy="450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2880" marR="57912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صنف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خمسة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هي: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محتوى،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حصيلة،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تأثير،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تقييمات البرنامج.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123189" indent="-170815">
              <a:lnSpc>
                <a:spcPts val="5040"/>
              </a:lnSpc>
              <a:spcBef>
                <a:spcPts val="44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أولاً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أربعة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قيادة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البسيط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(عملية)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معقد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(تأثير)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ts val="504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برنامج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يلخص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الأربعة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المستويات.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45212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1.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عملية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(تكويني)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88340" y="1610872"/>
            <a:ext cx="7728584" cy="45065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40029" marR="5080" indent="-227965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إجراء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تعديلات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نشاط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مثل</a:t>
            </a:r>
            <a:r xmlns:a="http://schemas.openxmlformats.org/drawingml/2006/main">
              <a:rPr dirty="0" u="sng" sz="2800" spc="-6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قريباً</a:t>
            </a:r>
            <a:r xmlns:a="http://schemas.openxmlformats.org/drawingml/2006/main">
              <a:rPr dirty="0" u="sng" sz="2800" spc="-6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هم</a:t>
            </a:r>
            <a:r xmlns:a="http://schemas.openxmlformats.org/drawingml/2006/main">
              <a:rPr dirty="0" u="sng" sz="2800" spc="-9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u="sng" sz="28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ضروري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سواء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التعديلات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الموظفين،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مواد،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مرافق،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40029" marR="114300" indent="-22796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التعديلات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صنع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فئة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حتى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وسط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أعزب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خبرة التعلم.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048" y="631901"/>
            <a:ext cx="63480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عملية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/>
              <a:t>(تكويني)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 spc="-10"/>
              <a:t>تقييم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 spc="-10"/>
              <a:t>(تابع)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469141"/>
            <a:ext cx="7532370" cy="45065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55600" marR="579120" indent="-34290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نِطَاق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متكامل (مهم)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بحد ذاتها.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901065" indent="-342900">
              <a:lnSpc>
                <a:spcPct val="150000"/>
              </a:lnSpc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ان</a:t>
            </a:r>
            <a:r xmlns:a="http://schemas.openxmlformats.org/drawingml/2006/main">
              <a:rPr dirty="0" u="sng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جاري التنفيذ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عنصر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التقييم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والتخطيط و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تطبيق.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354330" marR="5080" indent="-34163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جاري التنفيذ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المشاكل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كما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تنشأ.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926972"/>
            <a:ext cx="364045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2.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محتوى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55168" y="1621541"/>
            <a:ext cx="7617459" cy="194563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40029" marR="5080" indent="-227329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 إذا كان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مكتسب</a:t>
            </a:r>
            <a:r xmlns:a="http://schemas.openxmlformats.org/drawingml/2006/main">
              <a:rPr dirty="0" u="sng" sz="2800" spc="-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</a:t>
            </a:r>
            <a:r xmlns:a="http://schemas.openxmlformats.org/drawingml/2006/main">
              <a:rPr dirty="0" u="sng" sz="2800" spc="-114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u="sng" sz="2800" spc="-10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u="sng" sz="2800" spc="-7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مُدَرّس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خبرة.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30377"/>
            <a:ext cx="364426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2.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محتوى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545341"/>
            <a:ext cx="780859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40029" marR="5080" indent="-227329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نِطَاق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محدود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u="sng" sz="2800" spc="-1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التعلم </a:t>
            </a:r>
            <a:r xmlns:a="http://schemas.openxmlformats.org/drawingml/2006/main">
              <a:rPr dirty="0" u="sng" sz="2800" spc="-3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التدريس</a:t>
            </a:r>
            <a:r xmlns:a="http://schemas.openxmlformats.org/drawingml/2006/main">
              <a:rPr dirty="0" u="sng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أنشطة</a:t>
            </a:r>
            <a:r xmlns:a="http://schemas.openxmlformats.org/drawingml/2006/main">
              <a:rPr dirty="0" u="sng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متضمنة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خبرة.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40029" marR="879475" indent="-227329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 الحال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انتهاء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التدريس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93572"/>
            <a:ext cx="609663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3.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حصيلة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(تلخيصي)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55751" y="1240053"/>
            <a:ext cx="8007350" cy="450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297180" marR="312420" indent="-285115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2971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التأثير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حصيلة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جهود.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7180" marR="5080" indent="-285115">
              <a:lnSpc>
                <a:spcPct val="150000"/>
              </a:lnSpc>
              <a:buFont typeface="Calibri"/>
              <a:buChar char="•"/>
              <a:tabLst>
                <a:tab pos="2971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أيضًا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مشار إليه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</a:t>
            </a:r>
            <a:r xmlns:a="http://schemas.openxmlformats.org/drawingml/2006/main">
              <a:rPr dirty="0" u="sng" sz="2800" spc="-4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تلخيصي</a:t>
            </a:r>
            <a:r xmlns:a="http://schemas.openxmlformats.org/drawingml/2006/main">
              <a:rPr dirty="0" u="sng" sz="28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التقييم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بسبب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إنه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نية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"مجموع"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حدث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7180" marR="127000" indent="-285115">
              <a:lnSpc>
                <a:spcPts val="5040"/>
              </a:lnSpc>
              <a:spcBef>
                <a:spcPts val="250"/>
              </a:spcBef>
              <a:buFont typeface="Calibri"/>
              <a:buChar char="•"/>
              <a:tabLst>
                <a:tab pos="2971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حصيلة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الانتهاء.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988" y="652399"/>
            <a:ext cx="346329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4.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تأثير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60400" y="1469141"/>
            <a:ext cx="8049259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546100" marR="5080" indent="-534035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5461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التأثيرات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النسبية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التعليم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مؤسسة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مجتمع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يقرر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سواء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مستمر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النشاط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يستحق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إنه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يكلف.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746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/>
              <a:t>على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الانتهاء </a:t>
            </a:r>
            <a:r xmlns:a="http://schemas.openxmlformats.org/drawingml/2006/main">
              <a:rPr dirty="0"/>
              <a:t>من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هذا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مناقشة،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أنت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سوف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قادر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25"/>
              <a:t>ل:</a:t>
            </a:r>
          </a:p>
          <a:p>
            <a:pPr marL="24765">
              <a:lnSpc>
                <a:spcPct val="100000"/>
              </a:lnSpc>
              <a:spcBef>
                <a:spcPts val="470"/>
              </a:spcBef>
            </a:pPr>
          </a:p>
          <a:p>
            <a:pPr xmlns:a="http://schemas.openxmlformats.org/drawingml/2006/main" marL="208279" indent="-170815">
              <a:lnSpc>
                <a:spcPct val="100000"/>
              </a:lnSpc>
              <a:buFont typeface="Arial MT"/>
              <a:buChar char="•"/>
              <a:tabLst>
                <a:tab pos="208279" algn="l"/>
              </a:tabLst>
              <a:bidi/>
            </a:pPr>
            <a:r xmlns:a="http://schemas.openxmlformats.org/drawingml/2006/main">
              <a:rPr dirty="0"/>
              <a:t>يُعرِّف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تقييم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مثل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0"/>
              <a:t>منهجي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عملية.</a:t>
            </a:r>
          </a:p>
          <a:p>
            <a:pPr xmlns:a="http://schemas.openxmlformats.org/drawingml/2006/main" marL="208279" indent="-170815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208279" algn="l"/>
              </a:tabLst>
              <a:bidi/>
            </a:pPr>
            <a:r xmlns:a="http://schemas.openxmlformats.org/drawingml/2006/main">
              <a:rPr dirty="0" spc="-10"/>
              <a:t>يحدد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ركز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تقييم.</a:t>
            </a:r>
          </a:p>
          <a:p>
            <a:pPr xmlns:a="http://schemas.openxmlformats.org/drawingml/2006/main" marL="208279" indent="-170815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208279" algn="l"/>
              </a:tabLst>
              <a:bidi/>
            </a:pPr>
            <a:r xmlns:a="http://schemas.openxmlformats.org/drawingml/2006/main">
              <a:rPr dirty="0"/>
              <a:t>تصنيف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أنواع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التعليمية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تقييم</a:t>
            </a:r>
          </a:p>
          <a:p>
            <a:pPr xmlns:a="http://schemas.openxmlformats.org/drawingml/2006/main" marL="208279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208279" algn="l"/>
              </a:tabLst>
              <a:bidi/>
            </a:pPr>
            <a:r xmlns:a="http://schemas.openxmlformats.org/drawingml/2006/main">
              <a:rPr dirty="0"/>
              <a:t>تعريف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أنواع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10"/>
              <a:t>تقييم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10"/>
              <a:t>الادوات.</a:t>
            </a:r>
          </a:p>
          <a:p>
            <a:pPr xmlns:a="http://schemas.openxmlformats.org/drawingml/2006/main" marL="208279" indent="-170815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208279" algn="l"/>
              </a:tabLst>
              <a:bidi/>
            </a:pPr>
            <a:r xmlns:a="http://schemas.openxmlformats.org/drawingml/2006/main">
              <a:rPr dirty="0"/>
              <a:t>يصف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 spc="-10"/>
              <a:t>مختلف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10"/>
              <a:t>تقييم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عارضات ازياء.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51104" y="527304"/>
            <a:ext cx="6565900" cy="927100"/>
            <a:chOff x="451104" y="527304"/>
            <a:chExt cx="6565900" cy="927100"/>
          </a:xfrm>
        </p:grpSpPr>
        <p:sp>
          <p:nvSpPr>
            <p:cNvPr id="4" name="object 4" descr=""/>
            <p:cNvSpPr/>
            <p:nvPr/>
          </p:nvSpPr>
          <p:spPr>
            <a:xfrm>
              <a:off x="457200" y="533400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200" y="533400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32512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تعلُّم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 spc="-10"/>
              <a:t>أهداف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14299"/>
            <a:ext cx="346519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4.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تأثير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60400" y="1469141"/>
            <a:ext cx="8234680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just" marL="543560" marR="528320" indent="-531495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5461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نِطَاق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u="sng" sz="2800" spc="-7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3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أوسع </a:t>
            </a:r>
            <a:r xmlns:a="http://schemas.openxmlformats.org/drawingml/2006/main">
              <a:rPr dirty="0" u="sng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وأكثر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معقد،</a:t>
            </a:r>
            <a:r xmlns:a="http://schemas.openxmlformats.org/drawingml/2006/main">
              <a:rPr dirty="0" u="sng" sz="2800" spc="-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</a:t>
            </a:r>
            <a:r xmlns:a="http://schemas.openxmlformats.org/drawingml/2006/main">
              <a:rPr dirty="0" u="sng" sz="28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u="sng" sz="2800" spc="-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u="sng" sz="2800" spc="-6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طويل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الأمد</a:t>
            </a:r>
            <a:r xmlns:a="http://schemas.openxmlformats.org/drawingml/2006/main">
              <a:rPr dirty="0" u="sng" sz="28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أنواع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أخرى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543560" marR="5080" indent="-531495">
              <a:lnSpc>
                <a:spcPts val="5040"/>
              </a:lnSpc>
              <a:spcBef>
                <a:spcPts val="250"/>
              </a:spcBef>
              <a:buFont typeface="Arial MT"/>
              <a:buChar char="•"/>
              <a:tabLst>
                <a:tab pos="5461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عطوف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</a:t>
            </a:r>
            <a:r xmlns:a="http://schemas.openxmlformats.org/drawingml/2006/main">
              <a:rPr dirty="0" u="sng" sz="28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u="sng" sz="2800" spc="-4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بدلاً</a:t>
            </a:r>
            <a:r xmlns:a="http://schemas.openxmlformats.org/drawingml/2006/main">
              <a:rPr dirty="0" u="sng" sz="2800" spc="-6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من</a:t>
            </a:r>
            <a:r xmlns:a="http://schemas.openxmlformats.org/drawingml/2006/main">
              <a:rPr dirty="0" u="sng" sz="2800" spc="-7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على</a:t>
            </a:r>
            <a:r xmlns:a="http://schemas.openxmlformats.org/drawingml/2006/main">
              <a:rPr dirty="0" u="sng" sz="2800" spc="-8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u="sng" sz="2800" spc="-8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أهداف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880999"/>
            <a:ext cx="373062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5.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برنامج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86231" y="1621541"/>
            <a:ext cx="7487920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just" marL="195580" marR="116839" indent="-184785">
              <a:lnSpc>
                <a:spcPct val="150000"/>
              </a:lnSpc>
              <a:spcBef>
                <a:spcPts val="95"/>
              </a:spcBef>
              <a:buSzPct val="96428"/>
              <a:buFont typeface="Calibri"/>
              <a:buChar char="•"/>
              <a:tabLst>
                <a:tab pos="1955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برنامج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مصممة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يحكم على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وتحسين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يستحق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برنامج.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195580" marR="5080" indent="-184785">
              <a:lnSpc>
                <a:spcPct val="150000"/>
              </a:lnSpc>
              <a:buSzPct val="96428"/>
              <a:buFont typeface="Calibri"/>
              <a:buChar char="•"/>
              <a:tabLst>
                <a:tab pos="1955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حد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أنشطة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كامل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برنامج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فترة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لقاء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الوقت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الأصل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مقرر.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93572"/>
            <a:ext cx="372935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5.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برنامج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41731" y="1099063"/>
            <a:ext cx="7825740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94310" marR="5080" indent="-184150">
              <a:lnSpc>
                <a:spcPct val="150000"/>
              </a:lnSpc>
              <a:spcBef>
                <a:spcPts val="95"/>
              </a:spcBef>
              <a:buSzPct val="96428"/>
              <a:buFont typeface="Calibri"/>
              <a:buChar char="•"/>
              <a:tabLst>
                <a:tab pos="1955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نِطَاق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برنامج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واسع،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التركيز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عموما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إجمالي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94310" marR="222885" indent="-184150">
              <a:lnSpc>
                <a:spcPct val="150000"/>
              </a:lnSpc>
              <a:spcBef>
                <a:spcPts val="5"/>
              </a:spcBef>
              <a:buSzPct val="96428"/>
              <a:buFont typeface="Calibri"/>
              <a:buChar char="•"/>
              <a:tabLst>
                <a:tab pos="1955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وجوه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تقييم؛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(العملية، المحتوى،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حصيلة،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تأثير)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مدخل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المشاركون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(المتعلمون،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معلمون،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ممثلي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المؤسسات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والمجتمع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مندوب).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0111" y="758697"/>
            <a:ext cx="6991984" cy="106807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xmlns:a="http://schemas.openxmlformats.org/drawingml/2006/main" marL="3074670" marR="5080" indent="-3062605">
              <a:lnSpc>
                <a:spcPts val="3890"/>
              </a:lnSpc>
              <a:spcBef>
                <a:spcPts val="585"/>
              </a:spcBef>
              <a:bidi/>
            </a:pPr>
            <a:r xmlns:a="http://schemas.openxmlformats.org/drawingml/2006/main">
              <a:rPr dirty="0" sz="3600"/>
              <a:t>طُرق</a:t>
            </a:r>
            <a:r xmlns:a="http://schemas.openxmlformats.org/drawingml/2006/main">
              <a:rPr dirty="0" sz="3600" spc="-100"/>
              <a:t> </a:t>
            </a:r>
            <a:r xmlns:a="http://schemas.openxmlformats.org/drawingml/2006/main">
              <a:rPr dirty="0" sz="3600"/>
              <a:t>ل</a:t>
            </a:r>
            <a:r xmlns:a="http://schemas.openxmlformats.org/drawingml/2006/main">
              <a:rPr dirty="0" sz="3600" spc="-120"/>
              <a:t> </a:t>
            </a:r>
            <a:r xmlns:a="http://schemas.openxmlformats.org/drawingml/2006/main">
              <a:rPr dirty="0" sz="3600"/>
              <a:t>جمع</a:t>
            </a:r>
            <a:r xmlns:a="http://schemas.openxmlformats.org/drawingml/2006/main">
              <a:rPr dirty="0" sz="3600" spc="-105"/>
              <a:t> </a:t>
            </a:r>
            <a:r xmlns:a="http://schemas.openxmlformats.org/drawingml/2006/main">
              <a:rPr dirty="0" sz="3600"/>
              <a:t>ال</a:t>
            </a:r>
            <a:r xmlns:a="http://schemas.openxmlformats.org/drawingml/2006/main">
              <a:rPr dirty="0" sz="3600" spc="-114"/>
              <a:t> </a:t>
            </a:r>
            <a:r xmlns:a="http://schemas.openxmlformats.org/drawingml/2006/main">
              <a:rPr dirty="0" sz="3600" spc="-20"/>
              <a:t>بيانات </a:t>
            </a:r>
            <a:endParaRPr xmlns:a="http://schemas.openxmlformats.org/drawingml/2006/main" sz="3600"/>
            <a:r xmlns:a="http://schemas.openxmlformats.org/drawingml/2006/main">
              <a:rPr dirty="0" sz="3600" spc="-10"/>
              <a:t>التقييم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88340" y="2042033"/>
            <a:ext cx="6410960" cy="19685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355600" indent="-342900">
              <a:lnSpc>
                <a:spcPct val="100000"/>
              </a:lnSpc>
              <a:spcBef>
                <a:spcPts val="565"/>
              </a:spcBef>
              <a:buAutoNum type="arabicPeriod"/>
              <a:tabLst>
                <a:tab pos="3556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ملاحظة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36245" indent="-423545">
              <a:lnSpc>
                <a:spcPct val="100000"/>
              </a:lnSpc>
              <a:spcBef>
                <a:spcPts val="465"/>
              </a:spcBef>
              <a:buAutoNum type="arabicPeriod"/>
              <a:tabLst>
                <a:tab pos="43624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مقابلة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36245" indent="-423545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43624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استبيان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459"/>
              </a:spcBef>
              <a:buAutoNum type="arabicPeriod"/>
              <a:tabLst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ثانوي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تحليل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موجود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قواعد بيانات.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 descr=""/>
          <p:cNvSpPr txBox="1"/>
          <p:nvPr/>
        </p:nvSpPr>
        <p:spPr>
          <a:xfrm>
            <a:off x="535940" y="1020343"/>
            <a:ext cx="7865109" cy="450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288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مُعرف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منهجي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خلالها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يستحق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قيمة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يتم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الحكم عليه.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algn="just" marL="182880" marR="287655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يجتمع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تلخيص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،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تفسير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u="sng" sz="28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حد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الذي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ناجح.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87185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0"/>
              <a:t>تحديد</a:t>
            </a:r>
            <a:r xmlns:a="http://schemas.openxmlformats.org/drawingml/2006/main">
              <a:rPr dirty="0" sz="3600" spc="-85"/>
              <a:t> </a:t>
            </a:r>
            <a:r xmlns:a="http://schemas.openxmlformats.org/drawingml/2006/main">
              <a:rPr dirty="0" sz="3600"/>
              <a:t>ال</a:t>
            </a:r>
            <a:r xmlns:a="http://schemas.openxmlformats.org/drawingml/2006/main">
              <a:rPr dirty="0" sz="3600" spc="-100"/>
              <a:t> </a:t>
            </a:r>
            <a:r xmlns:a="http://schemas.openxmlformats.org/drawingml/2006/main">
              <a:rPr dirty="0" sz="3600"/>
              <a:t>ركز</a:t>
            </a:r>
            <a:r xmlns:a="http://schemas.openxmlformats.org/drawingml/2006/main">
              <a:rPr dirty="0" sz="3600" spc="-90"/>
              <a:t> </a:t>
            </a:r>
            <a:r xmlns:a="http://schemas.openxmlformats.org/drawingml/2006/main">
              <a:rPr dirty="0" sz="3600"/>
              <a:t>ل</a:t>
            </a:r>
            <a:r xmlns:a="http://schemas.openxmlformats.org/drawingml/2006/main">
              <a:rPr dirty="0" sz="3600" spc="-100"/>
              <a:t> </a:t>
            </a:r>
            <a:r xmlns:a="http://schemas.openxmlformats.org/drawingml/2006/main">
              <a:rPr dirty="0" sz="3600" spc="-10"/>
              <a:t>تقييم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707542" y="1770405"/>
            <a:ext cx="7706995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288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فائدة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والدقة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نتائج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71780" indent="-172720">
              <a:lnSpc>
                <a:spcPct val="150000"/>
              </a:lnSpc>
              <a:buFont typeface="Arial MT"/>
              <a:buChar char="•"/>
              <a:tabLst>
                <a:tab pos="184785" algn="l"/>
                <a:tab pos="264160" algn="l"/>
              </a:tabLst>
              <a:bidi/>
            </a:pPr>
            <a:r xmlns:a="http://schemas.openxmlformats.org/drawingml/2006/main">
              <a:rPr dirty="0" sz="2800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خمسة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المكونات: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الجمهور،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غاية،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أسئلة،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نِطَاق،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والموارد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233045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1.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جمهور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59765" y="1469141"/>
            <a:ext cx="8320405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55600" marR="5080" indent="-34290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جمهور؛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مجموعات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تقييم،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التقييم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نتائج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قد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فائدة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التقييم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8391" y="630377"/>
            <a:ext cx="268287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1.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جمهور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31140" y="1392453"/>
            <a:ext cx="8291830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5600" marR="404495" indent="-34290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جمهور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تشمل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المرضى،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نظير,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مشرف،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مخرج،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مجتمع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القادة.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ts val="5040"/>
              </a:lnSpc>
              <a:spcBef>
                <a:spcPts val="245"/>
              </a:spcBef>
              <a:buChar char="•"/>
              <a:tabLst>
                <a:tab pos="355600" algn="l"/>
                <a:tab pos="436245" algn="l"/>
              </a:tabLst>
              <a:bidi/>
            </a:pPr>
            <a:r xmlns:a="http://schemas.openxmlformats.org/drawingml/2006/main">
              <a:rPr dirty="0" sz="2800">
                <a:latin typeface="Arial MT"/>
                <a:cs typeface="Arial MT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نتائج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يمد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تعليق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للجميع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جمهور </a:t>
            </a:r>
            <a:r xmlns:a="http://schemas.openxmlformats.org/drawingml/2006/main">
              <a:rPr dirty="0" sz="2800" spc="-1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4040" y="965072"/>
            <a:ext cx="550227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2.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غاية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9090" y="1736623"/>
            <a:ext cx="8445500" cy="3955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5600" marR="5080" indent="-34290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قد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تقرر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 إذا كان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يكمل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برنامج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17830" marR="549910" indent="-62865">
              <a:lnSpc>
                <a:spcPct val="129400"/>
              </a:lnSpc>
              <a:spcBef>
                <a:spcPts val="69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فعالية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عملية.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مثال: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17830">
              <a:lnSpc>
                <a:spcPct val="100000"/>
              </a:lnSpc>
              <a:spcBef>
                <a:spcPts val="47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*ال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79120" marR="1530350" indent="-161925">
              <a:lnSpc>
                <a:spcPts val="3829"/>
              </a:lnSpc>
              <a:spcBef>
                <a:spcPts val="8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*ال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البرنامج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فعالية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590" y="761238"/>
            <a:ext cx="709612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3.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أسئلة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طلبت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29590" y="1697741"/>
            <a:ext cx="8268334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40029" marR="129539" indent="-227329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قابلة للقياس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طلبت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40029" marR="5080" indent="-227329">
              <a:lnSpc>
                <a:spcPct val="150000"/>
              </a:lnSpc>
              <a:buFont typeface="Arial MT"/>
              <a:buChar char="•"/>
              <a:tabLst>
                <a:tab pos="241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سؤال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مباشرة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غرض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590" y="429259"/>
            <a:ext cx="709612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3.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أسئلة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طلبت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 spc="-10"/>
              <a:t>تقييم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10692" y="1240053"/>
            <a:ext cx="7651750" cy="322643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240029" indent="-227329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240029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أمثلة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أسئلة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41300" marR="297815" indent="13335">
              <a:lnSpc>
                <a:spcPts val="5040"/>
              </a:lnSpc>
              <a:spcBef>
                <a:spcPts val="44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*"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راضي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القلب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تسريح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برنامج؟"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41300" marR="5080" indent="13335">
              <a:lnSpc>
                <a:spcPts val="504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*"كيف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مرارًا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ممرضات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 السكري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مرجع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مواد؟"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2024-07-01T10:35:27Z</dcterms:created>
  <dcterms:modified xsi:type="dcterms:W3CDTF">2024-07-01T10:35:27Z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  <property fmtid="{D5CDD505-2E9C-101B-9397-08002B2CF9AE}" pid="5" name="Producer">
    <vt:lpwstr>Microsoft® PowerPoint® 2016</vt:lpwstr>
  </property>
</Properties>
</file>