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4" r:id="rId12"/>
    <p:sldId id="265" r:id="rId13"/>
    <p:sldId id="266" r:id="rId14"/>
    <p:sldId id="263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54" autoAdjust="0"/>
    <p:restoredTop sz="94660"/>
  </p:normalViewPr>
  <p:slideViewPr>
    <p:cSldViewPr snapToGrid="0">
      <p:cViewPr>
        <p:scale>
          <a:sx n="100" d="100"/>
          <a:sy n="100" d="100"/>
        </p:scale>
        <p:origin x="835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22T11:46:24.61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3708 686,'-1350'0,"1331"-2,19 2,0 0,0 0,0 0,0 0,0 0,0 0,-1 0,1 0,0 0,0 0,0 0,0-1,0 1,0 0,0 0,0 0,0 0,0 0,0 0,0 0,-1 0,1 0,0 0,0 0,0-1,0 1,0 0,0 0,0 0,0 0,0 0,0 0,0 0,0 0,0-1,0 1,0 0,0 0,0 0,0 0,0 0,0 0,0 0,0 0,0 0,0-1,1 1,-1 0,0 0,0 0,0 0,0 0,0 0,0 0,0 0,0 0,0 0,0 0,0 0,1 0,-1 0,0 0,0-1,0 1,0 0,33-8,152 3,-122 6,87-9,-50-1,138 5,-161 5,-62-2,-1 0,1-2,-1 1,22-9,30-4,42-3,-38 6,99-5,-159 16,-9-2,-17-8,-12-2,-1 1,0 2,-47-12,-98-10,162 30,-294-41,-575-6,554 53,1731-4,-1328 0,99 12,-134 2,-40-14,-1 0,1 0,0 1,-1-1,1 0,-1 1,1-1,-1 1,1-1,-1 0,1 1,-1-1,1 1,-1 0,0-1,1 1,-1-1,0 1,1-1,-1 1,0 1,0-2,0 1,-1 0,1-1,-1 1,1 0,-1-1,0 1,1-1,-1 1,1-1,-1 1,0-1,0 1,1-1,-1 1,0-1,0 0,1 0,-1 1,0-1,0 0,-1 0,-28 6,-1-1,0-2,0-1,-44-4,18 2,-780-17,836 17,-300-5,357-18,601-179,16 62,-645 135,22-4,-1 1,1 2,0 3,53 3,-101 0,-1 0,0 0,1 0,-1 0,0 0,0 0,1 0,-1 1,0-1,1 1,-1-1,0 1,0-1,0 1,0 0,1-1,-1 1,0 0,0 0,0 0,-1 0,1 0,0 0,0 0,0 0,0 2,-1-2,0 0,-1 0,1 0,-1 0,1 0,-1 0,1 0,-1 0,1 0,-1 0,0 0,0 0,1 0,-1 0,0-1,0 1,0 0,0-1,0 1,0-1,0 1,0-1,0 1,0-1,0 0,0 1,0-1,-1 0,1 0,-2 0,-31 5,-1-1,0-2,-46-3,20 0,-1376-1,1842-27,-99 3,173 21,-436 15,-42-10,0 0,0 1,0-1,0 1,0-1,0 1,0-1,-1 1,1 0,0-1,0 1,0 0,-1 0,1 0,0 1,-1-2,0 1,0 0,0-1,0 1,0 0,0-1,0 1,0-1,0 1,-1 0,1-1,0 1,0-1,-1 1,1-1,0 1,-1-1,1 1,-1-1,1 1,-1-1,1 1,0-1,-1 0,0 1,1-1,-1 0,1 1,-1-1,-11 6,1-1,-1-1,1 0,-1 0,0-1,-1 0,-20 1,-5 1,-1291 169,1180-164,-233 7,381-17,-1 0,0 0,1 0,-1 0,0 1,1-1,-1 0,1 1,-1-1,1 1,-1-1,1 1,-1 0,1 0,0-1,-1 1,-2 2,4-2,0-1,0 0,0 1,0-1,0 0,0 1,0-1,0 0,-1 1,1-1,0 0,0 1,0-1,0 0,1 0,-1 1,0-1,0 0,0 1,0-1,0 0,0 1,0-1,1 0,-1 0,0 1,0-1,0 0,1 0,-1 1,0-1,20 10,11-3,0-1,0-1,0-2,38-1,-25-1,697 4,-696-5,-44 0,10 0,0 0,0 1,-1 0,15 3,-24-4,0 0,1 1,-1-1,0 0,0 1,0-1,1 1,-1-1,0 1,0-1,0 1,0 0,0 0,0 0,0-1,0 1,0 0,0 0,0 0,-1 0,1 1,0-1,-1 0,1 0,-1 0,1 0,-1 1,0-1,1 0,-1 0,0 1,0-1,0 0,0 1,0-1,0 0,0 1,0-1,-1 0,1 0,-1 1,1-1,0 0,-1 0,-1 2,1 0,-1-1,1 0,-1 0,0 0,0 0,1 0,-1-1,0 1,-1 0,1-1,0 0,0 1,-1-1,1 0,-1 0,1 0,-4 0,-49 8,46-8,-487 9,353-12,-285 0,420 3,11 2,20 4,219 33,-131-24,154 15,62 11,-304-36,-18-3,-42-3,-195-26,-627-41,466 69,756-3,441 3,-786-2,-6-1,1 1,0 1,0 0,-1 1,1 0,-1 1,23 8,-35-11,1 0,-1 0,0 0,1 0,-1 0,0 0,0 0,1 0,-1 0,0 1,1-1,-1 0,0 0,0 0,1 0,-1 0,0 1,0-1,0 0,1 0,-1 0,0 1,0-1,0 0,0 0,0 1,1-1,-1 0,0 1,0-1,0 0,0 0,0 1,0-1,0 0,0 1,0-1,0 0,0 0,0 1,0-1,0 0,0 1,-14 5,-22-1,-44-4,1-4,0-3,-101-21,91 14,0 5,-130 4,218 3,-1 1,1 0,-1 0,1 0,-1 0,1 0,-1 1,1-1,0 0,-1 1,1-1,-1 1,1-1,0 1,-1 0,0 0,2 0,0 0,0-1,0 1,0-1,0 1,1-1,-1 1,0-1,0 1,1-1,-1 1,0-1,1 1,-1-1,1 1,-1-1,0 0,1 1,-1-1,1 0,-1 1,1-1,-1 0,1 0,0 1,0-1,52 23,159 38,55 20,-266-81,0 0,0 1,0-1,0 0,0 1,0-1,0 0,0 1,0-1,0 1,0 0,0-1,0 1,-1 0,1-1,0 1,0 0,-1 0,2 1,-4-1,1 0,-1-1,1 1,-1 0,1-1,-1 1,0-1,1 0,-1 0,0 0,1 1,-1-1,-2-1,-487 2,229-5,105 4,742 0,-577 0,39 2,-46-2,1 0,-1 0,0 0,0 1,0-1,0 0,0 0,0 1,0-1,1 0,-1 1,0-1,0 1,0 0,0-1,-1 1,1 0,0-1,0 1,0 0,0 0,-1 0,1 0,0 0,-1 0,1 0,-1 0,1 0,-1 0,0 0,1 1,-1-1,-1 1,1-1,-1 0,1 0,-1 0,1 0,-1 0,0 0,0 0,1 0,-1 0,0 0,0 0,0-1,0 1,0 0,0 0,0-1,0 1,0-1,0 1,-1-1,1 0,0 1,0-1,-2 0,-37 8,36-8,-130 10,-157-10,149-2,-175 1,315 1,0 0,0 0,0 0,-1 0,1 0,0-1,0 1,0-1,0 1,0-1,0 0,0 0,0 1,1-1,-4-3,4 3,1 0,0 0,-1 0,1 0,0 0,0-1,0 1,0 0,0 0,0 0,0 0,0-1,0 1,0 0,1 0,-1 0,0 0,1 0,-1 0,1 0,0 0,-1 0,1 0,0 0,-1 0,1 0,0 0,0 0,0 1,1-2,14-15,1 1,1 0,0 2,1 0,1 1,21-11,130-55,-157 73,425-145,-560 147,80-5,1-1,-66-26,-22-6,108 37,0 1,0 0,0 2,-33 0,48 2,3 0,0 1,-1-1,1 0,0 0,0 0,0 0,0-1,0 1,0 0,-1-1,1 0,0 1,0-1,-3-2,5 3,0-1,0 1,0 0,0-1,1 1,-1 0,0-1,0 1,0 0,0 0,1-1,-1 1,0 0,0-1,0 1,1 0,-1 0,0-1,1 1,-1 0,0 0,1 0,-1 0,0-1,0 1,1 0,-1 0,1 0,-1 0,0 0,1 0,-1 0,0 0,1 0,-1 0,0 0,1 0,-1 0,6-2,-14 0,-104-21,-44-6,-162 22,216 8,102-2,-1 1,1 0,-1 0,1 0,0 0,-1 0,1 0,0 0,-1 0,1 0,-1 0,1 0,0 0,-1 0,1 0,0 1,-1-1,1 0,-1 0,1 0,0 0,0 1,-1-1,1 0,0 0,-1 1,1-1,0 0,0 1,-1-1,1 1,8 8,27 12,-27-16,9 4,-1 2,0 0,-1 1,17 16,-27-24,-1 1,0 0,0 1,0-1,0 1,-1 0,0-1,0 1,-1 1,0-1,0 0,0 1,-1-1,1 1,-1 12,-1-3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22T11:46:37.30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4533 533,'-421'28,"191"-8,-186 3,-194 16,-168 8,-792-48,1666 1,985 24,-691 4,662 35,-887-58,748 41,-810-36,118 26,-220-36,1 0,0 1,-1-1,1 1,-1-1,0 1,1-1,-1 1,1 0,-1 0,0 0,0-1,1 1,-1 0,0 1,0-1,0 0,0 0,0 0,1 3,-2-4,0 0,0 1,0-1,0 1,0-1,0 1,0-1,0 1,0-1,0 0,0 1,-1-1,1 1,0-1,0 1,0-1,0 0,-1 1,1-1,0 0,-1 1,1-1,0 0,-1 1,-18 7,-27-3,1-2,-1-2,-88-10,45 2,-1063-103,1043 98,-661-115,13-46,138 29,595 139,-157-35,-254-23,317 61,109-1,16-3,19-5,54-13,106-18,88 1,-201 31,268-31,584 5,-657 47,-1 11,459 99,-684-111,132 35,-145-36,0 1,-1 2,47 27,-69-35,0 0,0 0,0 1,6 8,-11-13,0 1,0-1,-1 1,1-1,-1 1,1 0,0-1,-1 1,1 0,-1-1,0 1,1 0,-1 0,1-1,-1 1,0 0,0 0,1 0,-1-1,0 1,0 0,0 0,0 0,0 0,0 0,0-1,0 1,-1 0,1 0,0 0,0-1,-1 1,1 0,0 0,-1-1,1 1,-1 0,1 0,-1-1,1 1,-1-1,1 1,-1 0,0-1,1 1,-1-1,0 1,0-1,0 1,-8 1,1 1,-1-1,1-1,-1 1,0-1,-15-1,11 1,-581 1,336-4,-870-29,175 1,815 30,152 5,22 2,440 17,-394-23,998-20,81 1,-1123 19,43 6,-71-5,0 0,0 0,0 1,0 0,0 1,0 0,-1 0,0 1,9 7,-17-12,0 0,-1 1,1-1,0 0,-1 1,1-1,-1 0,1 1,-1-1,1 1,-1-1,1 1,-1 0,1-1,-1 1,0-1,1 1,-1 0,0-1,0 1,1 0,-1-1,0 1,0 0,0-1,0 1,0 0,0-1,0 1,0 1,-1-1,0 0,0 0,0-1,0 1,0 0,0 0,0-1,0 1,0-1,-1 1,1-1,0 1,0-1,-1 0,-1 1,-58 3,56-4,-444-22,203 4,-1450 29,1673-10,-42 3,-84 15,186-15,910-3,-449-3,450-19,-387 4,-481 14,-18 0,1 3,71 8,-124-7,0 1,-1 0,1 1,-1 0,1 0,-1 1,0 0,-1 0,1 1,12 9,-21-14,1 1,-1-1,0 0,1 1,-1-1,0 0,1 1,-1-1,0 0,1 1,-1-1,0 1,0-1,0 1,1-1,-1 0,0 1,0-1,0 1,0-1,0 1,0-1,0 1,0-1,0 1,0-1,0 1,0-1,0 0,0 1,-1-1,1 1,0-1,0 1,0-1,-1 0,1 1,0-1,-1 1,1-1,0 0,-1 1,1-1,0 0,-1 1,1-1,0 0,-1 0,1 0,-1 1,1-1,-1 0,1 0,-1 0,1 0,0 0,-1 0,0 0,-34 7,34-7,-412 7,255-10,-196-7,-54-1,405 11,0 0,0 0,0 0,0 0,0-1,-1 0,1 1,-5-3,7 2,1 1,-1 0,1-1,0 1,-1 0,1-1,-1 1,1 0,0-1,0 1,-1-1,1 1,0 0,-1-1,1 1,0-1,0 1,0-1,0 1,0-1,-1 1,1-1,0 0,9-18,0 9,0 0,1 1,0 0,1 1,0 0,15-8,79-38,-95 49,88-37,3 3,203-48,223 0,-496 83,6-1,0 2,0 0,49 5,-85-2,0 0,0 0,0 0,0 0,0 0,0 0,0 1,0-1,0 0,0 1,0-1,0 0,0 1,0-1,0 1,0 0,0-1,-1 1,1 0,0-1,0 1,-1 0,1 0,-1 0,1 0,0-1,-1 1,0 0,1 0,0 2,-1-2,-1 1,1-1,0 0,-1 0,1 1,-1-1,1 0,-1 0,1 0,-1 0,0 0,0 0,0 0,1 0,-1 0,0 0,0 0,0 0,0-1,0 1,-1 0,1-1,0 1,0-1,-2 1,-9 3,0 0,0 0,-1-1,1-1,-22 1,-70-2,68-1,5-1,7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22T11:57:05.77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F817A-4C8F-C5E7-D6C3-0AA41B2DB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BD29B8-EBC7-0432-F37A-7CF4BCFEB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07E62D-ECD0-FDCD-8CA8-ED87EB085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C5247-5A24-4AB4-8C4F-1C5E3CFDEA6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03991-7BEC-3A3B-20A1-29AA30EFB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20612-75CF-3C8A-2E33-1B0FF651E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636-14EC-49E3-8D6C-48B6A843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421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9139E-2719-C02E-9B81-71E42C499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D9553-ADAE-5A05-9F28-2FAC3DA5C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ACDF5-CECB-DBF4-5F16-C5F842511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C5247-5A24-4AB4-8C4F-1C5E3CFDEA6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FEE95-834B-4060-C29B-B591E2548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4F4CC-7CA1-AE17-9EDC-094E306C7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636-14EC-49E3-8D6C-48B6A843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724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B48B-9DDA-1E71-A538-66F029551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55626C-D41A-ECC8-4296-B573141AC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8B4AB-AD51-FEBA-0AC3-EE03D6BA5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C5247-5A24-4AB4-8C4F-1C5E3CFDEA6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A74CA-11FD-EE8C-E9D8-6BD19B293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C9D19-DFF1-2271-26CE-DFEA46CEA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636-14EC-49E3-8D6C-48B6A843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9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2764E-BF35-2F61-E7AF-51C465955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7E95-C6B1-C496-4678-08F41B3D15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C596C0-CFEC-0B1E-6CE8-6F5B00D2E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3C1DD-3439-DA81-00A8-8868A93E3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C5247-5A24-4AB4-8C4F-1C5E3CFDEA6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A1312-E4D5-F4A6-FE70-1E9CFAAC3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16689-068F-B838-3888-83BFDFE0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636-14EC-49E3-8D6C-48B6A843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225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544C8-6924-B6D8-109C-FC1009468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E4D58-7704-170D-092B-B6A05CA73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5356C5-21F3-8563-88C3-993723CE1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EC13AA-AE50-1B02-4CC3-792AD7814E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4A6366-CB2C-B85A-ACD0-10E403CF7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6DA562-5A47-9604-A0B1-4913F42FE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C5247-5A24-4AB4-8C4F-1C5E3CFDEA6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1C883-B95C-65B8-2237-AB5C0C25A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3545D7-0B21-7931-FC72-5B36E5D67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636-14EC-49E3-8D6C-48B6A843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70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FE504-D68D-F34C-0578-49576A237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B0F0E-98EF-052D-584F-6884ED1EA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C5247-5A24-4AB4-8C4F-1C5E3CFDEA6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34967-CC76-6144-EBDC-4B70BF241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124F16-2089-BE14-C268-90B184E21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636-14EC-49E3-8D6C-48B6A843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068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9747CD-8F8E-7C91-3C7B-0DCE08441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C5247-5A24-4AB4-8C4F-1C5E3CFDEA6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FA524D-3378-7EB0-F462-F32FC230E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1F01-06BD-3AC8-7E88-7A6D0621A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636-14EC-49E3-8D6C-48B6A843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BA775-0047-BD77-7314-6DB05B42E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EE602-E68B-FB3E-EC0E-B317B5B3F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13AB7-E9BE-C9F6-3ADF-AF1EDADBBB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18FAF-9C34-B619-72B0-ED688679D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C5247-5A24-4AB4-8C4F-1C5E3CFDEA6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E1CD71-8D9F-B88B-7A9D-ED6519B99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A96F7A-EA23-2474-C479-8F715D267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636-14EC-49E3-8D6C-48B6A843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7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7A618-FCC1-BC8C-BAF0-7C7BA883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A5692C-677F-65F2-8900-695AAE0400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556FD-DD78-1B29-123F-AB660870C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AA1241-F363-A777-BAC3-3FA756DE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C5247-5A24-4AB4-8C4F-1C5E3CFDEA6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C97B95-BFC3-F441-739E-89E1EBF21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B2C53-E07E-15AE-1F2A-96253169D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636-14EC-49E3-8D6C-48B6A843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29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86AE2-0A16-C3FC-2E35-A41444402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3079DB-B073-2536-D5CD-8AAFE33F4D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3870A-FFC7-1631-1D2C-F09974FCF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C5247-5A24-4AB4-8C4F-1C5E3CFDEA6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FA140-56CB-42E2-AD22-265486CEB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F9F44-8CD6-D593-A6CA-135CAB92A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636-14EC-49E3-8D6C-48B6A843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3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E2B275-F6E6-D6B8-8583-919702675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E23D14-B551-C2A1-9097-DBA9DA188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ADF60-9819-0C2A-6DD2-E7897EF52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C5247-5A24-4AB4-8C4F-1C5E3CFDEA6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5383B-3AF8-DF3D-5719-ACDF2DE66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ADF45-38B3-F035-AEB5-A41147D55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636-14EC-49E3-8D6C-48B6A843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91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1176B3-7D09-545E-A188-34AFDAE7E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237EEB-7E62-F98F-C52B-4869FBC40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BB2E6-4363-6D4A-C15C-69878D9B33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EC5247-5A24-4AB4-8C4F-1C5E3CFDEA6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325CF-1E8B-2C46-225A-53894022B8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636ED-8B90-D2FB-A04F-F68C81C63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394636-14EC-49E3-8D6C-48B6A843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1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611973D-881D-E6AD-1237-ACB18B94F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ADA7B0-09EA-58BD-9AF8-08D980FAC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62" y="61243"/>
            <a:ext cx="11656276" cy="673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3DA9D-0660-E8D1-B700-6D62EC9FA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16975A-78A2-D73C-9047-0588803F9F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694" y="133306"/>
            <a:ext cx="11906612" cy="659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076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ADBD0-1826-30CB-8F19-D9700BDA9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JO" b="1" dirty="0"/>
              <a:t>رائد الاعمال والعمليه الرياديه </a:t>
            </a:r>
            <a:r>
              <a:rPr lang="ar-JO" dirty="0"/>
              <a:t>: يجب ان تتكون من ابداع وابتكار معا</a:t>
            </a:r>
          </a:p>
          <a:p>
            <a:pPr algn="r" rtl="1"/>
            <a:r>
              <a:rPr lang="ar-JO" b="1" dirty="0"/>
              <a:t>المبدع</a:t>
            </a:r>
            <a:r>
              <a:rPr lang="ar-JO" dirty="0"/>
              <a:t> : هو الذي يمتلك فكره ابداعيه او يكتشف فرصه سوقيه</a:t>
            </a:r>
            <a:r>
              <a:rPr lang="en-US" dirty="0"/>
              <a:t> </a:t>
            </a:r>
            <a:r>
              <a:rPr lang="ar-JO" dirty="0"/>
              <a:t>ثم ينشيء مشروع </a:t>
            </a:r>
          </a:p>
          <a:p>
            <a:pPr algn="r" rtl="1"/>
            <a:r>
              <a:rPr lang="ar-JO" dirty="0"/>
              <a:t>رائد الاعمال:هو تطبيق للفكره الابداعيه </a:t>
            </a:r>
            <a:r>
              <a:rPr lang="ar-JO" dirty="0">
                <a:solidFill>
                  <a:srgbClr val="FF0000"/>
                </a:solidFill>
              </a:rPr>
              <a:t> </a:t>
            </a:r>
            <a:r>
              <a:rPr lang="ar-JO" dirty="0">
                <a:highlight>
                  <a:srgbClr val="FFFF00"/>
                </a:highlight>
              </a:rPr>
              <a:t>بنجاح</a:t>
            </a:r>
            <a:r>
              <a:rPr lang="ar-JO" dirty="0"/>
              <a:t> حيث يصبح ابتكار</a:t>
            </a:r>
          </a:p>
          <a:p>
            <a:pPr algn="r" rtl="1"/>
            <a:r>
              <a:rPr lang="ar-JO" dirty="0"/>
              <a:t>فرصه سوقيه :هي وجود طلب على منتج غير موجود او الموجود منه غير كافي </a:t>
            </a:r>
          </a:p>
          <a:p>
            <a:pPr algn="r" rtl="1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6238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D86F12-DE87-7735-275C-A3474B41F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17B7D8-CAB9-01AB-F9D0-265F34E71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43"/>
            <a:ext cx="12192000" cy="68217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49D573C-A01E-01C5-A464-441186506505}"/>
                  </a:ext>
                </a:extLst>
              </p14:cNvPr>
              <p14:cNvContentPartPr/>
              <p14:nvPr/>
            </p14:nvContentPartPr>
            <p14:xfrm>
              <a:off x="8611034" y="2848043"/>
              <a:ext cx="1392480" cy="2620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49D573C-A01E-01C5-A464-44118650650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93394" y="2812403"/>
                <a:ext cx="142812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67ECCEA-2F0F-DEE3-03D1-858629E7A6D6}"/>
                  </a:ext>
                </a:extLst>
              </p14:cNvPr>
              <p14:cNvContentPartPr/>
              <p14:nvPr/>
            </p14:nvContentPartPr>
            <p14:xfrm>
              <a:off x="4396154" y="4450763"/>
              <a:ext cx="1640880" cy="3409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67ECCEA-2F0F-DEE3-03D1-858629E7A6D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78154" y="4414763"/>
                <a:ext cx="1676520" cy="41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8546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26E03-136A-EAFA-8CA6-0F5228777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AD46D-A809-0195-41EF-097BDB200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B84C1E-841B-BD95-04C8-97795E1A2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84"/>
            <a:ext cx="12192000" cy="681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310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95FC0-5D9D-D3B0-FAD0-C416AF49A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2425"/>
            <a:ext cx="10537040" cy="6241415"/>
          </a:xfrm>
        </p:spPr>
        <p:txBody>
          <a:bodyPr>
            <a:normAutofit/>
          </a:bodyPr>
          <a:lstStyle/>
          <a:p>
            <a:pPr algn="r" rtl="1"/>
            <a:r>
              <a:rPr lang="ar-JO" b="1" dirty="0"/>
              <a:t>المصادر غير المتوقعه </a:t>
            </a:r>
            <a:r>
              <a:rPr lang="ar-JO" dirty="0"/>
              <a:t>: حالات او مشاكل اجبرت المنظمه على الاتيان بافكار ابداعيه لتخطي المشكله.</a:t>
            </a:r>
          </a:p>
          <a:p>
            <a:pPr algn="r" rtl="1"/>
            <a:r>
              <a:rPr lang="ar-JO" b="1" dirty="0"/>
              <a:t>عدم التوافق </a:t>
            </a:r>
            <a:r>
              <a:rPr lang="ar-JO" dirty="0"/>
              <a:t>: الواقع على الحقيقه يختلف عن ما يجب ان يكون وهذا ياتي بافكار ابداعيه</a:t>
            </a:r>
          </a:p>
          <a:p>
            <a:pPr marL="0" indent="0" algn="r" rtl="1">
              <a:buNone/>
            </a:pPr>
            <a:r>
              <a:rPr lang="ar-JO" dirty="0"/>
              <a:t>مثل انتاج منتج وعند التقيم يكون المنتج يختلف عن ما يجب ان يكون , وفهذا المنتيج سوف يجلب افكار ابداعيه جديد. </a:t>
            </a:r>
          </a:p>
          <a:p>
            <a:pPr algn="r" rtl="1"/>
            <a:r>
              <a:rPr lang="ar-JO" b="1" dirty="0"/>
              <a:t>الحاجه</a:t>
            </a:r>
            <a:r>
              <a:rPr lang="ar-JO" dirty="0"/>
              <a:t> :عدم وجود شيء نحن بحاجه اليه , فيكون هذا مصدر للابداع .</a:t>
            </a:r>
          </a:p>
          <a:p>
            <a:pPr algn="r" rtl="1"/>
            <a:r>
              <a:rPr lang="ar-JO" b="1" dirty="0"/>
              <a:t>المعرفه الجديده </a:t>
            </a:r>
            <a:r>
              <a:rPr lang="ar-JO" dirty="0"/>
              <a:t>:هي تغيرات تكنولوجيه جديده _______________________________________________</a:t>
            </a:r>
          </a:p>
          <a:p>
            <a:pPr marL="0" indent="0" algn="r" rtl="1">
              <a:buNone/>
            </a:pPr>
            <a:r>
              <a:rPr lang="ar-JO" dirty="0"/>
              <a:t>العمليه الابداعيه :الابداع يكون على مستوى </a:t>
            </a:r>
            <a:r>
              <a:rPr lang="ar-JO" dirty="0">
                <a:highlight>
                  <a:srgbClr val="FFFF00"/>
                </a:highlight>
              </a:rPr>
              <a:t>فردي</a:t>
            </a:r>
            <a:r>
              <a:rPr lang="ar-JO" dirty="0"/>
              <a:t> او </a:t>
            </a:r>
            <a:r>
              <a:rPr lang="ar-JO" dirty="0">
                <a:highlight>
                  <a:srgbClr val="FFFF00"/>
                </a:highlight>
              </a:rPr>
              <a:t>جماعي</a:t>
            </a:r>
            <a:r>
              <a:rPr lang="ar-JO" dirty="0"/>
              <a:t> .</a:t>
            </a:r>
          </a:p>
          <a:p>
            <a:pPr algn="r" rtl="1"/>
            <a:r>
              <a:rPr lang="ar-JO" dirty="0"/>
              <a:t>اذا كان </a:t>
            </a:r>
            <a:r>
              <a:rPr lang="ar-JO" dirty="0">
                <a:highlight>
                  <a:srgbClr val="FFFF00"/>
                </a:highlight>
              </a:rPr>
              <a:t>جماعي</a:t>
            </a:r>
            <a:r>
              <a:rPr lang="ar-JO" dirty="0"/>
              <a:t> : فهذا يعني ان مجموعه رواد اعمال الذين يعملون بالشركه يكونو مصدر ابداع لشركتهم .</a:t>
            </a:r>
          </a:p>
          <a:p>
            <a:pPr algn="r" rtl="1"/>
            <a:r>
              <a:rPr lang="ar-JO" dirty="0"/>
              <a:t>اذا كان فردي: فيكون له 5 مراحل : </a:t>
            </a:r>
          </a:p>
          <a:p>
            <a:pPr algn="r" rtl="1"/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FC05DE9-83EE-29E8-ED6A-2E6AB48B093C}"/>
                  </a:ext>
                </a:extLst>
              </p14:cNvPr>
              <p14:cNvContentPartPr/>
              <p14:nvPr/>
            </p14:nvContentPartPr>
            <p14:xfrm>
              <a:off x="3342440" y="-88412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FC05DE9-83EE-29E8-ED6A-2E6AB48B093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24440" y="-920120"/>
                <a:ext cx="36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1079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2022A-951C-4E6F-83FA-32C22A23E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346718-63B6-CB1B-E747-2F9861287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9156" y="0"/>
            <a:ext cx="12341156" cy="69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75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2014C1-8350-878C-F5F3-C07A394B3B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82411" y="1"/>
            <a:ext cx="121762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707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AD2ED2-12BE-DB98-B97C-58E2C21BA1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1846560" cy="69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48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581D4D-7CC2-7465-3A9B-2093876E73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71752" y="-81280"/>
            <a:ext cx="13118920" cy="742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58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05F7B-BFBF-8BFD-0A8D-3AC08051B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JO" b="1" dirty="0"/>
              <a:t>التجهيز</a:t>
            </a:r>
            <a:r>
              <a:rPr lang="ar-JO" dirty="0"/>
              <a:t> :المعرفه والخبره التي يجلبها رجل الاعمال معه لتعرف على الفرص</a:t>
            </a:r>
          </a:p>
          <a:p>
            <a:pPr algn="r" rtl="1"/>
            <a:r>
              <a:rPr lang="ar-JO" b="1" dirty="0"/>
              <a:t>الحضانه</a:t>
            </a:r>
            <a:r>
              <a:rPr lang="ar-JO" dirty="0"/>
              <a:t> : الوقت الذي ينظر فيها الشخص الى الفكره بعمق وهي مرحله التفكير بالاشياء .</a:t>
            </a:r>
          </a:p>
          <a:p>
            <a:pPr algn="r" rtl="1"/>
            <a:r>
              <a:rPr lang="ar-JO" b="1" dirty="0"/>
              <a:t>التبصر والفهم العميق</a:t>
            </a:r>
            <a:r>
              <a:rPr lang="ar-JO" dirty="0"/>
              <a:t>:هي الحظه التي يتعرف فيها رجل الاعمال على الفرصه .</a:t>
            </a:r>
          </a:p>
          <a:p>
            <a:pPr algn="r" rtl="1"/>
            <a:r>
              <a:rPr lang="ar-JO" b="1" dirty="0"/>
              <a:t>التقيم</a:t>
            </a:r>
            <a:r>
              <a:rPr lang="ar-JO" dirty="0"/>
              <a:t> : هي فحص الفكره والتاكد من صحتها وهي من اصعب مراحل العمليه الابداعيه.</a:t>
            </a:r>
          </a:p>
          <a:p>
            <a:pPr algn="r" rtl="1"/>
            <a:r>
              <a:rPr lang="ar-JO" b="1" dirty="0"/>
              <a:t>الاعداد النهائي:</a:t>
            </a:r>
            <a:r>
              <a:rPr lang="ar-JO" dirty="0"/>
              <a:t>نضع الفكره في شكلها النهائي وهنا تكون الفكره جاهزه لتطبيق وفي هذه المرحله نكتب </a:t>
            </a:r>
            <a:r>
              <a:rPr lang="ar-JO" b="1" dirty="0"/>
              <a:t>خطه العمل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39111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D44ED-68A6-389D-BF25-D70D6D46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49D9BE-54F0-33C1-393A-A64C72318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0"/>
            <a:ext cx="11911305" cy="70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389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4B6346-AD0A-6E71-060C-C003B33FBF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38228" y="0"/>
            <a:ext cx="13029512" cy="726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567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482313B-FA3A-C67A-5D68-85E1F4D26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6480" y="111760"/>
            <a:ext cx="6644640" cy="669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716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09B9A59-DECC-C1D5-645A-B276AD5714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62972" y="-38021"/>
            <a:ext cx="12369538" cy="693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880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352022-578B-DE8C-8087-E88A2F877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148" y="640241"/>
            <a:ext cx="6230219" cy="60015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D9D173-5F85-6E64-385B-1D088DCA3099}"/>
              </a:ext>
            </a:extLst>
          </p:cNvPr>
          <p:cNvSpPr txBox="1"/>
          <p:nvPr/>
        </p:nvSpPr>
        <p:spPr>
          <a:xfrm>
            <a:off x="7354957" y="2161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JO" b="1" dirty="0"/>
              <a:t>امثله على مراكز بحثيه 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45966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A0B9F7-9B57-9EC6-89FD-1E46B8C75D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6383" y="47548"/>
            <a:ext cx="12238383" cy="676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17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707249-D86E-41C9-353B-A0317CFCCA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3765" y="0"/>
            <a:ext cx="12339529" cy="695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861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3DFA0E-BE03-CACC-352F-18EE1C91C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18206" y="0"/>
            <a:ext cx="130061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800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55981ED-5AE8-0DBA-92AF-E7C9925D1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337" y="3602038"/>
            <a:ext cx="9766663" cy="1655762"/>
          </a:xfrm>
        </p:spPr>
        <p:txBody>
          <a:bodyPr/>
          <a:lstStyle/>
          <a:p>
            <a:pPr algn="r"/>
            <a:r>
              <a:rPr lang="ar-JO" dirty="0"/>
              <a:t>القطاع : يتالف من مجموعه من الشركات او المنظمات التي تنتج منتجات متماثله لكن باصناف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149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F6D09-CBC5-1580-6247-4B3E58E6F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3DB917-C4DF-5D6E-9113-C34FDC166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5667" y="0"/>
            <a:ext cx="12457667" cy="694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0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8A896-0AAC-ACC0-ADC3-E8E815D8C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9E8DF0-8FB9-7502-9AB4-8CDA1CEDD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438" y="83818"/>
            <a:ext cx="12273438" cy="669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90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A0C8A-EF89-C9D5-23B2-B994155FB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8FDDFB-5D5E-E658-BB88-1DA3018B5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F4C60E-0C06-3C41-A745-EDBD2B53F70D}"/>
              </a:ext>
            </a:extLst>
          </p:cNvPr>
          <p:cNvSpPr txBox="1"/>
          <p:nvPr/>
        </p:nvSpPr>
        <p:spPr>
          <a:xfrm>
            <a:off x="2312894" y="1979407"/>
            <a:ext cx="3783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JO" dirty="0"/>
              <a:t>الجريمه :هي كل عمل يخالف القانون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360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306CB8-F926-AA2E-618C-0D1A3A252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859"/>
            <a:ext cx="12192000" cy="62222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8C3BEC-AA80-A786-195B-512C52199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260" y="589614"/>
            <a:ext cx="3701449" cy="567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0978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25E50E-3081-09A3-5DE1-F9005035F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710" y="0"/>
            <a:ext cx="3592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919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B34A3B-931A-02B1-D68B-BAE09ADE4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2168" y="58127"/>
            <a:ext cx="4198497" cy="65605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DA8ABE-A32D-987D-061A-54EBC0E96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456" y="0"/>
            <a:ext cx="4304084" cy="6739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3B7C57-A9A3-BA43-6A48-3A2CDCB001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143"/>
          <a:stretch>
            <a:fillRect/>
          </a:stretch>
        </p:blipFill>
        <p:spPr>
          <a:xfrm>
            <a:off x="161334" y="2447675"/>
            <a:ext cx="3444639" cy="178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34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CC49CBE109CA4DB9F9367AF849F454" ma:contentTypeVersion="10" ma:contentTypeDescription="Create a new document." ma:contentTypeScope="" ma:versionID="87b300d0ac5d8ec8f3610a9c4b78bf41">
  <xsd:schema xmlns:xsd="http://www.w3.org/2001/XMLSchema" xmlns:xs="http://www.w3.org/2001/XMLSchema" xmlns:p="http://schemas.microsoft.com/office/2006/metadata/properties" xmlns:ns3="e74a1101-e129-4257-8b01-eca5820b2277" targetNamespace="http://schemas.microsoft.com/office/2006/metadata/properties" ma:root="true" ma:fieldsID="6078014acd1fba13bc2c22c96d8ffbee" ns3:_="">
    <xsd:import namespace="e74a1101-e129-4257-8b01-eca5820b2277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4a1101-e129-4257-8b01-eca5820b2277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74a1101-e129-4257-8b01-eca5820b2277" xsi:nil="true"/>
  </documentManagement>
</p:properties>
</file>

<file path=customXml/itemProps1.xml><?xml version="1.0" encoding="utf-8"?>
<ds:datastoreItem xmlns:ds="http://schemas.openxmlformats.org/officeDocument/2006/customXml" ds:itemID="{ED53BA81-25AF-444D-99AE-D9A3B747E3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4A377F-C793-4624-B4C1-E96B0F84A0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4a1101-e129-4257-8b01-eca5820b22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9A5259C-9829-4299-A90A-53E917F39F85}">
  <ds:schemaRefs>
    <ds:schemaRef ds:uri="http://schemas.microsoft.com/office/2006/documentManagement/types"/>
    <ds:schemaRef ds:uri="e74a1101-e129-4257-8b01-eca5820b2277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269</Words>
  <Application>Microsoft Office PowerPoint</Application>
  <PresentationFormat>Widescreen</PresentationFormat>
  <Paragraphs>21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بتول عمار ياسر السكافي</dc:creator>
  <cp:lastModifiedBy>بتول عمار ياسر السكافي</cp:lastModifiedBy>
  <cp:revision>2</cp:revision>
  <dcterms:created xsi:type="dcterms:W3CDTF">2025-12-22T10:45:43Z</dcterms:created>
  <dcterms:modified xsi:type="dcterms:W3CDTF">2025-12-22T14:51:28Z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0x01010094CC49CBE109CA4DB9F9367AF849F454</vt:lpwstr>
  </property>
</Properties>
</file>