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71" r:id="rId6"/>
    <p:sldId id="261" r:id="rId7"/>
    <p:sldId id="260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0" r:id="rId16"/>
    <p:sldId id="269" r:id="rId17"/>
    <p:sldId id="272" r:id="rId18"/>
    <p:sldId id="275" r:id="rId19"/>
    <p:sldId id="273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74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2T09:41:56.32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2T09:44:41.50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2T10:23:22.18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738 775 24575,'-14'-1'0,"1"-1"0,-1 0 0,1-1 0,0 0 0,0-1 0,0 0 0,0-1 0,-21-12 0,-91-62 0,122 78 0,-91-77 0,70 55 0,-1 2 0,-43-28 0,34 30 0,26 15 0,-1 0 0,1 0 0,0-1 0,0 0 0,0-1 0,0 0 0,1 0 0,0-1 0,1 1 0,-1-2 0,1 1 0,1-1 0,-6-9 0,-4-17 0,2-2 0,-14-55 0,19 55 0,1 6 0,-16-45 0,10 39-1365,1 4-5461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2T10:23:24.05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126 370 24575,'-1'-94'0,"3"-103"0,-2 194 0,1 0 0,-1-1 0,1 1 0,0 0 0,0 0 0,0 0 0,0 0 0,0 0 0,1 0 0,-1 1 0,1-1 0,0 0 0,0 1 0,0-1 0,0 1 0,0 0 0,4-4 0,-1 3 0,-1 0 0,1 1 0,0-1 0,-1 1 0,1 0 0,1 0 0,-1 1 0,0-1 0,9 0 0,0 0 0,0 2 0,0 0 0,0 0 0,0 1 0,0 1 0,0 0 0,18 6 0,-16-2 0,0 0 0,0 1 0,-1 1 0,0 0 0,17 13 0,65 57 0,-62-48 0,42 28 0,-46-39 0,-20-14 0,-1 1 0,-1 0 0,1 1 0,15 14 0,-24-20 0,-1-1 0,1 1 0,-1-1 0,1 1 0,-1-1 0,1 1 0,-1 0 0,0-1 0,1 1 0,-1 0 0,0-1 0,1 1 0,-1 0 0,0-1 0,0 1 0,0 0 0,0 0 0,0-1 0,0 1 0,0 0 0,0 0 0,0-1 0,0 1 0,0 0 0,0 0 0,-1 0 0,0 1 0,1-1 0,-1 0 0,0 1 0,0-1 0,-1 0 0,1 0 0,0 0 0,0 0 0,0 0 0,-1 0 0,1-1 0,-2 2 0,-48 15 0,44-15 0,-232 49 0,227-48 0,-1 0 0,1 1 0,0 1 0,-20 10 0,-6 2 0,20-9 15,0 2 0,0 1 0,1 0 0,1 1 0,0 1 0,-23 23 0,27-23-162,-1-1 0,0 0 0,-1-1 0,0 0 0,-1-2 0,0 1 0,-1-2 0,0 0 0,-17 6 0,5-8-6679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2T10:23:28.25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4078 3 24575,'-356'-2'0,"-405"5"0,331 47 0,155-10 0,216-34 0,1 2 0,0 3 0,1 3 0,1 2 0,0 2 0,-61 30 0,50-18 0,0-2 0,-2-4 0,-113 24 0,126-33 0,1 2 0,-80 37 0,-102 65 0,94-44 0,-134 82 0,229-124 0,3 2 0,1 2 0,-63 66 0,26-23 0,51-52 0,-52 61 0,74-79 0,0 1 0,1 0 0,1 1 0,0 0 0,0 0 0,1 0 0,0 0 0,1 1 0,1 0 0,-2 14 0,1 25 0,2 1 0,6 62 0,0-2 0,-4-67 0,5 102 0,-3-131 0,1 0 0,1 0 0,0 0 0,1 0 0,1 0 0,12 23 0,19 20 0,2-2 0,2-3 0,51 53 0,-90-106 0,150 154 0,-34-39 0,-46-43 0,2-4 0,88 63 0,-135-110 0,-1 1 0,-1 1 0,28 35 0,13 15 0,-54-62 0,-2 2 0,1-1 0,-2 2 0,13 25 0,-4-6 0,-3-5 23,-2 0 0,-1 0-1,12 51 1,4 11-1479,-17-65-5370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2T10:23:30.57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879 380 24473,'-253'-379'0,"-372"795"0,1503-453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2T10:23:38.83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24575,'0'0'-8191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2T10:23:42.43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24575,'0'0'-8191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2T12:58:49.64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3 0 24575,'0'4'0,"-3"0"0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3BBE67-EF11-4DE3-9615-D856F260CB97}" type="datetimeFigureOut">
              <a:rPr lang="en-US" smtClean="0"/>
              <a:t>1/12/2026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923004-E873-4C4D-B178-C154B054CE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1060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923004-E873-4C4D-B178-C154B054CE1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3362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5EFA8-4C21-8DE3-FFEB-B60E5A67C7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2AECC7-4123-9659-DE0F-FF079020F2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004AF-5AF6-6889-ECE8-2BA2113FB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F09E-B729-4096-9885-7B1A03ADCC03}" type="datetimeFigureOut">
              <a:rPr lang="en-US" smtClean="0"/>
              <a:t>1/12/2026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4ADA08-C489-B671-E275-B1684BB67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923A15-3BB9-94E1-7FDB-33F8846AA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D3486-A4EF-43C4-BDF9-F6CD98EC3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732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3F9AD-0D72-C3F3-A3DC-FDDAD88AF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DC4D6B-74A5-8F9C-98EB-3A2311EBB7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6AAD83-1A43-9329-682B-F9CC9AC78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F09E-B729-4096-9885-7B1A03ADCC03}" type="datetimeFigureOut">
              <a:rPr lang="en-US" smtClean="0"/>
              <a:t>1/12/2026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C1C454-99EA-CA5E-FEAF-D0854B54E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EB7F23-3435-0170-09B0-E00A05CBD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D3486-A4EF-43C4-BDF9-F6CD98EC3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273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C331A-D361-2552-DDAD-9EEF24EC4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08095F-1C5C-34F8-0E6B-65B27E1E4D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F5107F-E64B-85BA-3DB1-8E2E10ECE6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F09E-B729-4096-9885-7B1A03ADCC03}" type="datetimeFigureOut">
              <a:rPr lang="en-US" smtClean="0"/>
              <a:t>1/12/2026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5017C9-E9EF-F2B7-7059-E93F37664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0B324A-4D27-C5D1-EE4C-8EF48B50A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D3486-A4EF-43C4-BDF9-F6CD98EC3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586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7D26B-76AE-B6B6-2903-F84AA85F9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647FF9-3875-4D1E-ED53-5E86EA2845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9C024D-BC7C-2222-3A20-55734311DD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B66111-94B7-518B-29DB-6292BB08F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F09E-B729-4096-9885-7B1A03ADCC03}" type="datetimeFigureOut">
              <a:rPr lang="en-US" smtClean="0"/>
              <a:t>1/12/2026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8DBF3F-4825-6658-0659-6A63CA684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4C16FC-35BE-1ABD-5B6F-CBBBA7137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D3486-A4EF-43C4-BDF9-F6CD98EC3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33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17915-86E1-4EFC-F414-FD9F6459F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25FE61-805B-C266-2438-3F059AC7AE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BBE7CB-73C0-C02F-1784-01B75BBB9A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642120-6824-746E-11B7-E0E85F683E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60CFFB-F1A2-C78B-DD3B-996D0B94E8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52B9EE-2BE4-F9F9-CC4D-51EE15150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F09E-B729-4096-9885-7B1A03ADCC03}" type="datetimeFigureOut">
              <a:rPr lang="en-US" smtClean="0"/>
              <a:t>1/12/2026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B391FE-193B-BD03-2362-28528565E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1201914-3E51-392D-17AA-4BFF89BFC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D3486-A4EF-43C4-BDF9-F6CD98EC3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08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83880-4E2C-9EB9-E1BD-1017A508F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73C78A-D78D-1C43-4516-75EE5739B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F09E-B729-4096-9885-7B1A03ADCC03}" type="datetimeFigureOut">
              <a:rPr lang="en-US" smtClean="0"/>
              <a:t>1/12/2026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111422-0B4C-C352-7E26-0D4BB4C40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CE2C08-0996-0165-A7C8-33C7170FD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D3486-A4EF-43C4-BDF9-F6CD98EC3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046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10FE00-A7AD-C0D7-2E07-49388E647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F09E-B729-4096-9885-7B1A03ADCC03}" type="datetimeFigureOut">
              <a:rPr lang="en-US" smtClean="0"/>
              <a:t>1/12/2026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6F4985-C63A-714E-89B2-BADB7375D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E664D4-A3E2-4B11-06CC-7DCCDEEB6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D3486-A4EF-43C4-BDF9-F6CD98EC3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774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476A7-4A39-7D06-17B0-A75D2B93E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4BFDF4-D8D3-BBD8-78AA-3E327E979A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19666B-1EF0-E1E7-FE19-29D7ECB2FB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EA8CBC-D154-595C-79FB-4D7F0403B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F09E-B729-4096-9885-7B1A03ADCC03}" type="datetimeFigureOut">
              <a:rPr lang="en-US" smtClean="0"/>
              <a:t>1/12/2026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12F1EA-7B33-9B80-5EBE-3BA21FE9A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147463-5600-3141-C9B0-D1A83EFFC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D3486-A4EF-43C4-BDF9-F6CD98EC3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320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016AD-FCE6-13EC-42B1-6D4728D95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DA3EEB-E88E-17B7-9EE3-E76C9BE497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BD4E58-F611-3B84-D6E1-EC41068511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CEAD8B-D308-91FB-2778-C4ACF0238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F09E-B729-4096-9885-7B1A03ADCC03}" type="datetimeFigureOut">
              <a:rPr lang="en-US" smtClean="0"/>
              <a:t>1/12/2026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F35242-A07A-6F3F-B68E-ACB83C0E7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3552FC-382E-FF2F-D60F-DFB531A6E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D3486-A4EF-43C4-BDF9-F6CD98EC3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089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50FC0-39B8-A665-948F-B7F426295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50929B-F083-FD6F-0278-46307FB7A5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7965BB-4F23-1050-C8C2-70FFC929C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F09E-B729-4096-9885-7B1A03ADCC03}" type="datetimeFigureOut">
              <a:rPr lang="en-US" smtClean="0"/>
              <a:t>1/12/2026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5AEBC2-711F-CD39-12F0-D3BA7091F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3BCA18-B98F-EED1-6646-07ADA9D6F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D3486-A4EF-43C4-BDF9-F6CD98EC3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851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491004-8940-5B7B-3255-93180762BE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550759-67ED-88FC-BF48-11737D3989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2197BA-1637-C21A-B20B-9765CE9DF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F09E-B729-4096-9885-7B1A03ADCC03}" type="datetimeFigureOut">
              <a:rPr lang="en-US" smtClean="0"/>
              <a:t>1/12/2026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CB0A16-1B54-696D-BADD-548651E97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13D10A-7682-409A-B627-023AE8892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D3486-A4EF-43C4-BDF9-F6CD98EC3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262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1AAF8C-62F9-CAD6-9BDF-805486B44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F4569D-230D-EB67-DB01-6D7AA25182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B2CD2D-DB19-9A8D-4C53-D99698FD64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76FF09E-B729-4096-9885-7B1A03ADCC03}" type="datetimeFigureOut">
              <a:rPr lang="en-US" smtClean="0"/>
              <a:t>1/12/2026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D1DC65-5D95-45E5-B1B2-F61F0148D5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DDE6C9-9256-B50C-7335-A1971FF5BD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3DD3486-A4EF-43C4-BDF9-F6CD98EC3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236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9.png"/><Relationship Id="rId3" Type="http://schemas.openxmlformats.org/officeDocument/2006/relationships/customXml" Target="../ink/ink1.xml"/><Relationship Id="rId7" Type="http://schemas.openxmlformats.org/officeDocument/2006/relationships/image" Target="../media/image6.png"/><Relationship Id="rId12" Type="http://schemas.openxmlformats.org/officeDocument/2006/relationships/customXml" Target="../ink/ink6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3.xml"/><Relationship Id="rId11" Type="http://schemas.openxmlformats.org/officeDocument/2006/relationships/image" Target="../media/image8.png"/><Relationship Id="rId5" Type="http://schemas.openxmlformats.org/officeDocument/2006/relationships/customXml" Target="../ink/ink2.xml"/><Relationship Id="rId15" Type="http://schemas.openxmlformats.org/officeDocument/2006/relationships/customXml" Target="../ink/ink8.xml"/><Relationship Id="rId10" Type="http://schemas.openxmlformats.org/officeDocument/2006/relationships/customXml" Target="../ink/ink5.xml"/><Relationship Id="rId4" Type="http://schemas.openxmlformats.org/officeDocument/2006/relationships/image" Target="../media/image5.png"/><Relationship Id="rId9" Type="http://schemas.openxmlformats.org/officeDocument/2006/relationships/image" Target="../media/image7.png"/><Relationship Id="rId14" Type="http://schemas.openxmlformats.org/officeDocument/2006/relationships/customXml" Target="../ink/ink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9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E8B5B-0435-C567-2C5B-C22F106F80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E203A0-4EA3-7BB9-272A-C7B5ADC49BC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B66DAC-FC95-B1F2-32E5-C93E996B6B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99" y="0"/>
            <a:ext cx="120936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83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69FA7-33BC-8DA3-5BFB-38FD989F677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715217-5BC9-588F-9ACB-9DF4A16CCDE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98F8896-D925-1631-16D8-FC907CEA9F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84" y="0"/>
            <a:ext cx="121456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514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3C4C1A-0BB7-4081-21E7-BB08FA1FAA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98506-8F6A-61FD-472B-DA65B18073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CCA0E4-F857-D958-5446-7DE4C8EB7C5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9C65B0-99B0-CF94-6D0F-B62FA52CF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800"/>
            <a:ext cx="12192000" cy="675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3047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FD50D9-3557-7FE9-9392-836D5DC59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FB56-28AC-3AE3-446A-7DF1463A04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4AA034-55FB-CA1C-3042-966FE1F465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396112-B385-2DAA-A8EB-B78913D72B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63" y="0"/>
            <a:ext cx="12093983" cy="64594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7BFC4EA-197F-57CB-F9A2-9A49D15BBA6D}"/>
              </a:ext>
            </a:extLst>
          </p:cNvPr>
          <p:cNvSpPr txBox="1"/>
          <p:nvPr/>
        </p:nvSpPr>
        <p:spPr>
          <a:xfrm>
            <a:off x="98263" y="1968240"/>
            <a:ext cx="220182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JO"/>
              <a:t>اذا كان الاقتصاد ضعيف فان الرواتب و القويه الشرائيه ضعيفه لكن يمكن ايجاد فرصه سوقيه </a:t>
            </a:r>
            <a:r>
              <a:rPr lang="en-US"/>
              <a:t> </a:t>
            </a:r>
            <a:r>
              <a:rPr lang="ar-JO"/>
              <a:t>وحتى لو كان الاقتصاد قوي يمكن ايجاد فرصه سوقيه </a:t>
            </a:r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69B04A6E-871C-9D35-3727-7EFE2AE2C5C4}"/>
                  </a:ext>
                </a:extLst>
              </p14:cNvPr>
              <p14:cNvContentPartPr/>
              <p14:nvPr/>
            </p14:nvContentPartPr>
            <p14:xfrm>
              <a:off x="2757074" y="4635083"/>
              <a:ext cx="360" cy="360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69B04A6E-871C-9D35-3727-7EFE2AE2C5C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752754" y="4630763"/>
                <a:ext cx="9000" cy="9000"/>
              </a:xfrm>
              <a:prstGeom prst="rect">
                <a:avLst/>
              </a:prstGeom>
            </p:spPr>
          </p:pic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C1826D63-D34B-6A3B-A9CB-99DB524604D0}"/>
              </a:ext>
            </a:extLst>
          </p:cNvPr>
          <p:cNvSpPr txBox="1"/>
          <p:nvPr/>
        </p:nvSpPr>
        <p:spPr>
          <a:xfrm>
            <a:off x="445477" y="5552727"/>
            <a:ext cx="86143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JO" dirty="0"/>
              <a:t>نرى كيف تغير انماط حياة الناس سلوكهم واستهلاكهم </a:t>
            </a:r>
            <a:r>
              <a:rPr lang="ar-SA" dirty="0"/>
              <a:t>. فمثلا يعود سبب انتشار مطاعم بالمقام الأول بل يرجع إلى السريعة ليس إلى حب الناس للوجبات السريعة لطهي وجباتهم في كثير من حقيقة أن الناس مشغولون وليس لديهم وقت </a:t>
            </a:r>
            <a:r>
              <a:rPr lang="en-US" dirty="0"/>
              <a:t>Facebook </a:t>
            </a:r>
            <a:r>
              <a:rPr lang="ar-SA" dirty="0"/>
              <a:t>الشبكات الاجتماعية مثل الأحيان. وكذلك الأمر، فإن مواقع و </a:t>
            </a:r>
            <a:r>
              <a:rPr lang="en-US" dirty="0"/>
              <a:t>Twitter </a:t>
            </a:r>
            <a:r>
              <a:rPr lang="ar-SA" dirty="0"/>
              <a:t>ليست شائعة لأنها تساعد في نشر معلومات وصور على تلك الذي والتواصل مع بعضهم البعض المواقع، بل لأنها تسمح للناس بالاتصال البشر</a:t>
            </a:r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F9CA42A2-BD76-FCE2-67BF-7922B5020121}"/>
                  </a:ext>
                </a:extLst>
              </p14:cNvPr>
              <p14:cNvContentPartPr/>
              <p14:nvPr/>
            </p14:nvContentPartPr>
            <p14:xfrm>
              <a:off x="3460514" y="3910403"/>
              <a:ext cx="360" cy="360"/>
            </p14:xfrm>
          </p:contentPart>
        </mc:Choice>
        <mc:Fallback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F9CA42A2-BD76-FCE2-67BF-7922B502012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56194" y="3906083"/>
                <a:ext cx="9000" cy="9000"/>
              </a:xfrm>
              <a:prstGeom prst="rect">
                <a:avLst/>
              </a:prstGeom>
            </p:spPr>
          </p:pic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A5C00DC7-6AF1-011E-01B8-97F013C7CD65}"/>
              </a:ext>
            </a:extLst>
          </p:cNvPr>
          <p:cNvSpPr txBox="1"/>
          <p:nvPr/>
        </p:nvSpPr>
        <p:spPr>
          <a:xfrm>
            <a:off x="2489843" y="3229707"/>
            <a:ext cx="19413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JO" dirty="0"/>
              <a:t>اتجاهات بيئيه اربعه :ء</a:t>
            </a:r>
            <a:endParaRPr lang="en-US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6CA01C2-B61A-4846-5AA4-ED93D1050F8E}"/>
              </a:ext>
            </a:extLst>
          </p:cNvPr>
          <p:cNvGrpSpPr/>
          <p:nvPr/>
        </p:nvGrpSpPr>
        <p:grpSpPr>
          <a:xfrm>
            <a:off x="1783569" y="3606342"/>
            <a:ext cx="361800" cy="414720"/>
            <a:chOff x="1783569" y="3606342"/>
            <a:chExt cx="361800" cy="414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BA73DEC4-265A-9A6A-A497-0C9A8A0BA232}"/>
                    </a:ext>
                  </a:extLst>
                </p14:cNvPr>
                <p14:cNvContentPartPr/>
                <p14:nvPr/>
              </p14:nvContentPartPr>
              <p14:xfrm>
                <a:off x="1879689" y="3742062"/>
                <a:ext cx="265680" cy="27900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BA73DEC4-265A-9A6A-A497-0C9A8A0BA232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875369" y="3737742"/>
                  <a:ext cx="274320" cy="28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1D3919C4-7070-CC83-C5EF-4A9F8AEA7ABD}"/>
                    </a:ext>
                  </a:extLst>
                </p14:cNvPr>
                <p14:cNvContentPartPr/>
                <p14:nvPr/>
              </p14:nvContentPartPr>
              <p14:xfrm>
                <a:off x="1783569" y="3606342"/>
                <a:ext cx="275400" cy="24012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1D3919C4-7070-CC83-C5EF-4A9F8AEA7ABD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779249" y="3602022"/>
                  <a:ext cx="284040" cy="248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18ED59AD-32C5-B0F2-53F1-9858B3B7B5BD}"/>
                  </a:ext>
                </a:extLst>
              </p14:cNvPr>
              <p14:cNvContentPartPr/>
              <p14:nvPr/>
            </p14:nvContentPartPr>
            <p14:xfrm>
              <a:off x="700329" y="4348302"/>
              <a:ext cx="1468440" cy="1247400"/>
            </p14:xfrm>
          </p:contentPart>
        </mc:Choice>
        <mc:Fallback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18ED59AD-32C5-B0F2-53F1-9858B3B7B5BD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96009" y="4343982"/>
                <a:ext cx="1477080" cy="125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DCEDC9B7-E2E7-6244-BD74-7174E86040B5}"/>
                  </a:ext>
                </a:extLst>
              </p14:cNvPr>
              <p14:cNvContentPartPr/>
              <p14:nvPr/>
            </p14:nvContentPartPr>
            <p14:xfrm rot="-4600414">
              <a:off x="933320" y="5475599"/>
              <a:ext cx="316298" cy="150206"/>
            </p14:xfrm>
          </p:contentPart>
        </mc:Choice>
        <mc:Fallback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DCEDC9B7-E2E7-6244-BD74-7174E86040B5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 rot="-4600414">
                <a:off x="929002" y="5471277"/>
                <a:ext cx="324934" cy="15885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02F7D206-F5C5-77BD-E0AD-49A586792099}"/>
                  </a:ext>
                </a:extLst>
              </p14:cNvPr>
              <p14:cNvContentPartPr/>
              <p14:nvPr/>
            </p14:nvContentPartPr>
            <p14:xfrm>
              <a:off x="3165249" y="-1184178"/>
              <a:ext cx="360" cy="360"/>
            </p14:xfrm>
          </p:contentPart>
        </mc:Choice>
        <mc:Fallback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02F7D206-F5C5-77BD-E0AD-49A58679209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160929" y="-1188498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AFED9507-DEED-4749-1092-EEC45987905F}"/>
                  </a:ext>
                </a:extLst>
              </p14:cNvPr>
              <p14:cNvContentPartPr/>
              <p14:nvPr/>
            </p14:nvContentPartPr>
            <p14:xfrm>
              <a:off x="409809" y="-2063298"/>
              <a:ext cx="360" cy="360"/>
            </p14:xfrm>
          </p:contentPart>
        </mc:Choice>
        <mc:Fallback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AFED9507-DEED-4749-1092-EEC45987905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05489" y="-2067618"/>
                <a:ext cx="9000" cy="9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753864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952BFD-0781-2D96-78F0-1FC84C628D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3D22B-E6F1-AB77-57C9-E88DA68BCA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B622FA-549C-4C1E-7BC7-855784A5224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5A918A-44BB-5EED-D0E5-079A278E8E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627" y="713996"/>
            <a:ext cx="6420746" cy="5430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626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4FF862-32B7-B717-A6B6-F4BA9FA4DB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BC9D3-53EC-C811-12D8-8A354FF9361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5898DC-3D0D-3781-C366-EDD1AD74F5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0AAA78-D5BC-BFAB-B718-199F02D070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1830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E1FD4EE-5C51-2EDB-B171-026702ABD3CE}"/>
              </a:ext>
            </a:extLst>
          </p:cNvPr>
          <p:cNvSpPr txBox="1"/>
          <p:nvPr/>
        </p:nvSpPr>
        <p:spPr>
          <a:xfrm>
            <a:off x="4536831" y="1753536"/>
            <a:ext cx="61897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JO" sz="2400" dirty="0">
                <a:solidFill>
                  <a:srgbClr val="C00000"/>
                </a:solidFill>
              </a:rPr>
              <a:t>مكونات تحليل الجدوى :</a:t>
            </a:r>
            <a:br>
              <a:rPr lang="ar-JO" sz="2400" dirty="0">
                <a:solidFill>
                  <a:srgbClr val="C00000"/>
                </a:solidFill>
              </a:rPr>
            </a:b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1E6ABD-4194-3B62-8311-4FA3B16968CD}"/>
              </a:ext>
            </a:extLst>
          </p:cNvPr>
          <p:cNvSpPr txBox="1"/>
          <p:nvPr/>
        </p:nvSpPr>
        <p:spPr>
          <a:xfrm>
            <a:off x="2708031" y="2261239"/>
            <a:ext cx="61897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JO" sz="1800" dirty="0"/>
              <a:t>المنتج سواء سلعه او خدمه 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E089B5-76B1-0715-75A3-B902205FC578}"/>
              </a:ext>
            </a:extLst>
          </p:cNvPr>
          <p:cNvSpPr txBox="1"/>
          <p:nvPr/>
        </p:nvSpPr>
        <p:spPr>
          <a:xfrm>
            <a:off x="377687" y="181775"/>
            <a:ext cx="61490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l" rtl="1"/>
            <a:r>
              <a:rPr lang="en-US" dirty="0" err="1"/>
              <a:t>المبدع</a:t>
            </a:r>
            <a:r>
              <a:rPr lang="en-US" dirty="0"/>
              <a:t> : </a:t>
            </a:r>
            <a:r>
              <a:rPr lang="en-US" dirty="0" err="1"/>
              <a:t>هو</a:t>
            </a:r>
            <a:r>
              <a:rPr lang="en-US" dirty="0"/>
              <a:t> </a:t>
            </a:r>
            <a:r>
              <a:rPr lang="en-US" dirty="0" err="1"/>
              <a:t>الذي</a:t>
            </a:r>
            <a:r>
              <a:rPr lang="en-US" dirty="0"/>
              <a:t> </a:t>
            </a:r>
            <a:r>
              <a:rPr lang="en-US" dirty="0" err="1"/>
              <a:t>يمتلك</a:t>
            </a:r>
            <a:r>
              <a:rPr lang="en-US" dirty="0"/>
              <a:t> </a:t>
            </a:r>
            <a:r>
              <a:rPr lang="en-US" dirty="0" err="1"/>
              <a:t>فكره</a:t>
            </a:r>
            <a:r>
              <a:rPr lang="en-US" dirty="0"/>
              <a:t> </a:t>
            </a:r>
            <a:r>
              <a:rPr lang="en-US" dirty="0" err="1"/>
              <a:t>ابداعيه</a:t>
            </a:r>
            <a:r>
              <a:rPr lang="en-US" dirty="0"/>
              <a:t> </a:t>
            </a:r>
            <a:r>
              <a:rPr lang="en-US" dirty="0" err="1"/>
              <a:t>قابله</a:t>
            </a:r>
            <a:r>
              <a:rPr lang="en-US" dirty="0"/>
              <a:t> </a:t>
            </a:r>
            <a:r>
              <a:rPr lang="en-US" dirty="0" err="1"/>
              <a:t>لتطبيق</a:t>
            </a:r>
            <a:r>
              <a:rPr lang="en-US" dirty="0"/>
              <a:t> </a:t>
            </a:r>
            <a:r>
              <a:rPr lang="en-US" dirty="0" err="1"/>
              <a:t>بربحيه</a:t>
            </a:r>
            <a:r>
              <a:rPr lang="en-US" dirty="0"/>
              <a:t> </a:t>
            </a:r>
            <a:r>
              <a:rPr lang="en-US" dirty="0" err="1"/>
              <a:t>بالاسواق</a:t>
            </a:r>
            <a:endParaRPr lang="ar-JO" dirty="0"/>
          </a:p>
          <a:p>
            <a:pPr lvl="1" algn="l" rtl="1"/>
            <a:r>
              <a:rPr lang="ar-JO" dirty="0"/>
              <a:t>لكي نعرف هل هي ربحيه او لا يجب ان تخضع الفكره  لتحليل الجدوى</a:t>
            </a:r>
          </a:p>
        </p:txBody>
      </p:sp>
    </p:spTree>
    <p:extLst>
      <p:ext uri="{BB962C8B-B14F-4D97-AF65-F5344CB8AC3E}">
        <p14:creationId xmlns:p14="http://schemas.microsoft.com/office/powerpoint/2010/main" val="29988117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8C168-1EF8-5E57-3B39-6A37FCBCEE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BEFB1-7070-2AA1-FDA1-8CDDD435B2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13079"/>
            <a:ext cx="9144000" cy="5631841"/>
          </a:xfrm>
        </p:spPr>
        <p:txBody>
          <a:bodyPr>
            <a:normAutofit fontScale="90000"/>
          </a:bodyPr>
          <a:lstStyle/>
          <a:p>
            <a:pPr algn="r"/>
            <a:br>
              <a:rPr lang="ar-JO" sz="2400" b="1" dirty="0"/>
            </a:br>
            <a:br>
              <a:rPr lang="ar-JO" sz="2400" dirty="0"/>
            </a:br>
            <a:r>
              <a:rPr lang="ar-JO" sz="2400" dirty="0"/>
              <a:t>1)</a:t>
            </a:r>
            <a:br>
              <a:rPr lang="ar-JO" sz="2400" dirty="0"/>
            </a:br>
            <a:br>
              <a:rPr lang="ar-JO" sz="2400" dirty="0"/>
            </a:br>
            <a:r>
              <a:rPr lang="ar-JO" sz="2400" b="1" dirty="0"/>
              <a:t>لكي نحلل جدوى المنتج يجب ان ندرس شغلتين </a:t>
            </a:r>
            <a:r>
              <a:rPr lang="ar-JO" sz="2400" dirty="0"/>
              <a:t>:</a:t>
            </a:r>
            <a:br>
              <a:rPr lang="ar-JO" sz="2400" dirty="0"/>
            </a:br>
            <a:r>
              <a:rPr lang="ar-JO" sz="2400" dirty="0"/>
              <a:t>الرغبه والطلب على المنتج </a:t>
            </a:r>
            <a:br>
              <a:rPr lang="ar-JO" sz="2400" dirty="0"/>
            </a:br>
            <a:br>
              <a:rPr lang="en-US" sz="2400" dirty="0"/>
            </a:br>
            <a:r>
              <a:rPr lang="ar-JO" sz="2400" dirty="0">
                <a:solidFill>
                  <a:srgbClr val="FF0000"/>
                </a:solidFill>
              </a:rPr>
              <a:t>من ناحيه الرغبه </a:t>
            </a:r>
            <a:r>
              <a:rPr lang="ar-JO" sz="2400" dirty="0"/>
              <a:t>: </a:t>
            </a:r>
            <a:r>
              <a:rPr lang="ar-JO" sz="2400" b="1" dirty="0"/>
              <a:t>في هذا السياق يجب على صاحب </a:t>
            </a:r>
            <a:r>
              <a:rPr lang="ar-SA" sz="2400" b="1" dirty="0"/>
              <a:t>المشروع طرح الأسئلة التالية لتحديد ما إذا هناك</a:t>
            </a:r>
            <a:r>
              <a:rPr lang="ar-JO" sz="2400" b="1" dirty="0"/>
              <a:t> حاجه للمنتج :</a:t>
            </a:r>
            <a:br>
              <a:rPr lang="ar-JO" sz="2400" b="1" dirty="0"/>
            </a:br>
            <a:r>
              <a:rPr lang="ar-SA" sz="2400" dirty="0"/>
              <a:t>هل المنتج </a:t>
            </a:r>
            <a:r>
              <a:rPr lang="ar-SA" sz="2400" dirty="0">
                <a:highlight>
                  <a:srgbClr val="808080"/>
                </a:highlight>
              </a:rPr>
              <a:t>معقول ومنطقي </a:t>
            </a:r>
            <a:r>
              <a:rPr lang="ar-SA" sz="2400" dirty="0"/>
              <a:t>؟ </a:t>
            </a:r>
            <a:br>
              <a:rPr lang="ar-JO" sz="2400" dirty="0"/>
            </a:br>
            <a:r>
              <a:rPr lang="ar-SA" sz="2400" dirty="0"/>
              <a:t>هل يعتبر المنتج شيء سوف </a:t>
            </a:r>
            <a:r>
              <a:rPr lang="ar-SA" sz="2400" dirty="0">
                <a:highlight>
                  <a:srgbClr val="808080"/>
                </a:highlight>
              </a:rPr>
              <a:t>يستمتع المستهلكون به</a:t>
            </a:r>
            <a:r>
              <a:rPr lang="ar-SA" sz="2400" dirty="0"/>
              <a:t>؟ </a:t>
            </a:r>
            <a:br>
              <a:rPr lang="ar-JO" sz="2400" dirty="0"/>
            </a:br>
            <a:r>
              <a:rPr lang="ar-SA" sz="2400" dirty="0"/>
              <a:t>هل يساهم المنتج </a:t>
            </a:r>
            <a:r>
              <a:rPr lang="ar-SA" sz="2400" dirty="0">
                <a:highlight>
                  <a:srgbClr val="808080"/>
                </a:highlight>
              </a:rPr>
              <a:t>في تحسين بيئي </a:t>
            </a:r>
            <a:r>
              <a:rPr lang="ar-SA" sz="2400" dirty="0"/>
              <a:t>؟ </a:t>
            </a:r>
            <a:br>
              <a:rPr lang="ar-JO" sz="2400" dirty="0"/>
            </a:br>
            <a:r>
              <a:rPr lang="ar-SA" sz="2400" dirty="0">
                <a:highlight>
                  <a:srgbClr val="808080"/>
                </a:highlight>
              </a:rPr>
              <a:t>هل يحل المنتج مشكلة ما أم يسد المنتج فجوة سوقية؟ </a:t>
            </a:r>
            <a:br>
              <a:rPr lang="ar-JO" sz="2400" dirty="0"/>
            </a:br>
            <a:r>
              <a:rPr lang="ar-SA" sz="2400" dirty="0"/>
              <a:t>هل هذا </a:t>
            </a:r>
            <a:r>
              <a:rPr lang="ar-SA" sz="2400" dirty="0">
                <a:highlight>
                  <a:srgbClr val="808080"/>
                </a:highlight>
              </a:rPr>
              <a:t>هو الوقت المناسب </a:t>
            </a:r>
            <a:r>
              <a:rPr lang="ar-SA" sz="2400" dirty="0"/>
              <a:t>لتقديم ذلك المنتج</a:t>
            </a:r>
            <a:r>
              <a:rPr lang="ar-JO" sz="2400" dirty="0"/>
              <a:t> </a:t>
            </a:r>
            <a:r>
              <a:rPr lang="ar-SA" sz="2400" dirty="0"/>
              <a:t>إلى السوق ؟</a:t>
            </a:r>
            <a:br>
              <a:rPr lang="ar-JO" sz="2400" dirty="0"/>
            </a:br>
            <a:r>
              <a:rPr lang="ar-SA" sz="2400" dirty="0"/>
              <a:t> هل </a:t>
            </a:r>
            <a:r>
              <a:rPr lang="ar-SA" sz="2400" dirty="0">
                <a:highlight>
                  <a:srgbClr val="808080"/>
                </a:highlight>
              </a:rPr>
              <a:t>هناك أي عيوب قاتلة في التصميم أو الفكرة الأساسية </a:t>
            </a:r>
            <a:r>
              <a:rPr lang="ar-SA" sz="2400" dirty="0"/>
              <a:t>للمنتج؟</a:t>
            </a:r>
            <a:br>
              <a:rPr lang="ar-JO" sz="2400" dirty="0"/>
            </a:br>
            <a:br>
              <a:rPr lang="ar-JO" sz="2400" dirty="0"/>
            </a:br>
            <a:r>
              <a:rPr lang="ar-JO" sz="2400" dirty="0"/>
              <a:t> </a:t>
            </a:r>
            <a:r>
              <a:rPr lang="ar-JO" sz="2400" dirty="0">
                <a:solidFill>
                  <a:srgbClr val="FF0000"/>
                </a:solidFill>
              </a:rPr>
              <a:t>من ناحيه الطلب </a:t>
            </a:r>
            <a:r>
              <a:rPr lang="ar-JO" sz="2400" dirty="0"/>
              <a:t>:</a:t>
            </a:r>
            <a:br>
              <a:rPr lang="ar-JO" sz="2400" dirty="0"/>
            </a:br>
            <a:r>
              <a:rPr lang="ar-JO" sz="2400" dirty="0"/>
              <a:t>نعمل استبانه اسمها استبانه نيه الشراء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299300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3A9A85-B41A-805C-F8C1-6E401A06D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6FFC5-2C9F-48B6-6F15-B5351CA23E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r"/>
            <a:r>
              <a:rPr lang="ar-JO" sz="2000" dirty="0"/>
              <a:t>2) جدوى القطاع والسوق المستهدف :معنى القطاع _ معنى السوق المستهدف _وما هي خصائص القطاع الجاذب </a:t>
            </a:r>
            <a:br>
              <a:rPr lang="ar-JO" sz="2000" dirty="0"/>
            </a:br>
            <a:br>
              <a:rPr lang="ar-JO" sz="2000" dirty="0"/>
            </a:br>
            <a:r>
              <a:rPr lang="ar-JO" sz="2000" b="1" dirty="0">
                <a:solidFill>
                  <a:srgbClr val="C00000"/>
                </a:solidFill>
              </a:rPr>
              <a:t>القطاع او الصناعه </a:t>
            </a:r>
            <a:r>
              <a:rPr lang="ar-JO" sz="2000" b="1" dirty="0"/>
              <a:t>:هو مجموعه من الشركات تنتج منتجات متماثله لكن داخل هذا القطاع يوجد اسواق مختلفه.</a:t>
            </a:r>
            <a:br>
              <a:rPr lang="ar-JO" sz="2000" b="1" dirty="0"/>
            </a:br>
            <a:r>
              <a:rPr lang="ar-JO" sz="2000" b="1" dirty="0"/>
              <a:t>والريادي يستهدف سوق محدد داخل القطاع</a:t>
            </a:r>
            <a:br>
              <a:rPr lang="ar-JO" sz="2000" b="1" dirty="0"/>
            </a:br>
            <a:r>
              <a:rPr lang="ar-JO" sz="2000" b="1" dirty="0"/>
              <a:t>ا</a:t>
            </a:r>
            <a:r>
              <a:rPr lang="ar-JO" sz="2000" b="1" dirty="0">
                <a:solidFill>
                  <a:srgbClr val="C00000"/>
                </a:solidFill>
              </a:rPr>
              <a:t>لسوق المستهدف </a:t>
            </a:r>
            <a:r>
              <a:rPr lang="ar-JO" sz="2000" b="1" dirty="0"/>
              <a:t>: الجزء المحدود من الصناعه او القطاع الذي تسعى اليه وترغب في جذبه</a:t>
            </a:r>
            <a:br>
              <a:rPr lang="ar-JO" sz="2000" b="1" dirty="0"/>
            </a:br>
            <a:r>
              <a:rPr lang="ar-JO" sz="2000" b="1" dirty="0"/>
              <a:t>او هو مكان داخل شريحه سوق اكبر ويمثل مجموعه اضيق من العملاء ذوي الاحياجات المتماثله </a:t>
            </a:r>
            <a:r>
              <a:rPr lang="en-US" sz="2000" b="1" dirty="0"/>
              <a:t>  </a:t>
            </a:r>
            <a:br>
              <a:rPr lang="ar-JO" sz="2000" dirty="0"/>
            </a:b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826062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06235-7EA3-3765-BF18-B1C313384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4A89B-F9B7-70D1-DFFC-010CCBA036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DE80FE-CDA3-075D-D943-CBC1A199C72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E9A730-D42B-F94F-A899-CFE4BCF103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28"/>
            <a:ext cx="12192000" cy="6853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8185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14A787-1B17-6095-949B-77F0C29F1B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4AC1F-77A8-BD5E-44EE-AAE77C67EB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A27F57-FE37-165B-2772-840E37DB26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26EFC3-3E8B-4747-281B-98F1D9859D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42"/>
            <a:ext cx="12192000" cy="6854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2458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F4D492-332E-6432-5F20-9855C0FF46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067C2-7358-F35D-E372-3C4DD43C1AB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6BBC05-4637-C65B-DB19-6214594484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0752AD-9AC4-85BB-3513-24C86F40B5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2765" y="0"/>
            <a:ext cx="12192000" cy="6837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66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1451E6-14F4-472F-D030-EB85DC9EA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3FB492D-8713-AA9A-7FC1-0B71165171A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326" t="-54423" r="326" b="58134"/>
          <a:stretch>
            <a:fillRect/>
          </a:stretch>
        </p:blipFill>
        <p:spPr>
          <a:xfrm>
            <a:off x="761999" y="-1538912"/>
            <a:ext cx="11018894" cy="6177173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C9F6F1EB-67FA-78EA-E264-D0A286302B30}"/>
                  </a:ext>
                </a:extLst>
              </p14:cNvPr>
              <p14:cNvContentPartPr/>
              <p14:nvPr/>
            </p14:nvContentPartPr>
            <p14:xfrm>
              <a:off x="7581074" y="2046683"/>
              <a:ext cx="1440" cy="324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C9F6F1EB-67FA-78EA-E264-D0A286302B3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576754" y="2042363"/>
                <a:ext cx="10080" cy="11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657204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3D1E47-8EE9-403D-7BD7-A3318A034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B153B-AC0B-DD0C-2477-DE51BF0E67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1935" y="0"/>
            <a:ext cx="9144000" cy="2387600"/>
          </a:xfrm>
        </p:spPr>
        <p:txBody>
          <a:bodyPr>
            <a:normAutofit/>
          </a:bodyPr>
          <a:lstStyle/>
          <a:p>
            <a:pPr algn="r"/>
            <a:r>
              <a:rPr lang="ar-JO" sz="2800" dirty="0"/>
              <a:t>كفايه الموارد : وهنا نرى الموارد غير الماليه ونكتبها على ورقه مثل الارض والمباني والمواد الاوليه والموظفين والتكنواوجيا </a:t>
            </a:r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F75C5F-39C0-5506-EF4A-5FA4DC7F95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4371"/>
          <a:stretch>
            <a:fillRect/>
          </a:stretch>
        </p:blipFill>
        <p:spPr>
          <a:xfrm>
            <a:off x="1174384" y="3104069"/>
            <a:ext cx="9843232" cy="2528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165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62EFC-C428-5272-D99A-26CE2D227F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C12F4-FDE4-FE1E-AB0B-8A60E59DDD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151797-3944-6643-761B-5811687195D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EDE8A5C-8F5B-51C7-9D38-A368AE9B6F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139" y="-71690"/>
            <a:ext cx="12192000" cy="677609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7F14868-49DE-A516-29D4-5AA4BC3EE80D}"/>
              </a:ext>
            </a:extLst>
          </p:cNvPr>
          <p:cNvSpPr txBox="1"/>
          <p:nvPr/>
        </p:nvSpPr>
        <p:spPr>
          <a:xfrm>
            <a:off x="6202017" y="2782669"/>
            <a:ext cx="61490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JO" sz="1800" dirty="0"/>
              <a:t>الجاذبيه الماليه للمشروع : هو الربح المتوقع او العائد المتوقع </a:t>
            </a:r>
            <a:br>
              <a:rPr lang="ar-JO" sz="1800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3830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2682B2-B35C-56B9-69D0-EE47E199AD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C8BD8-A05A-B3C9-C92D-1FC9748DD1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19E4C2-BF96-0A88-1306-E6DA6B53C29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04DB00-2984-F74A-364B-DD0D9580E2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609"/>
            <a:ext cx="12192000" cy="6742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7000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7A7FA4-5E13-B8FF-4BA2-AFC31DA511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CC12A-E6DD-C0EA-4692-6B784E0766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704218-E2C6-B185-9581-70C8E45BF7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FBA3BE-CB0D-D96D-9B21-BBCAFBB1B0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03" y="0"/>
            <a:ext cx="119425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1351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53EACF-ABC1-A767-0B45-EE0BA24383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AA499-9A7C-2462-EBC6-C10FDBB478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02485"/>
            <a:ext cx="9144000" cy="2387600"/>
          </a:xfrm>
        </p:spPr>
        <p:txBody>
          <a:bodyPr>
            <a:normAutofit/>
          </a:bodyPr>
          <a:lstStyle/>
          <a:p>
            <a:endParaRPr lang="en-US" sz="2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90F9E0-EBB1-6C13-64D4-2D0BCC6FD0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9CA256-C3A8-FE85-33FD-1F0BC7EF58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322"/>
          <a:stretch>
            <a:fillRect/>
          </a:stretch>
        </p:blipFill>
        <p:spPr>
          <a:xfrm>
            <a:off x="1524000" y="30577"/>
            <a:ext cx="10402286" cy="49540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56A4226-36F9-FE29-BDDF-F869217F481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85" t="6685" r="1"/>
          <a:stretch>
            <a:fillRect/>
          </a:stretch>
        </p:blipFill>
        <p:spPr>
          <a:xfrm>
            <a:off x="5512904" y="4984615"/>
            <a:ext cx="6553200" cy="2974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6119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AB1E13-AC19-868F-0EAF-526C1D32C0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DC4D2-3AC0-CF2C-D8BE-851733C2A6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4E6D7F-AD51-8B3B-BBB4-9120DC5856F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AFFD1C-1018-4C57-BF57-401FFA638F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39" y="0"/>
            <a:ext cx="120741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6161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D18333-4069-6EC8-6A4C-71E3583491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9B114-4F7F-FD91-BAC1-B55E509978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30548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ar-JO" dirty="0"/>
              <a:t>الرؤية:هو ما تطمع اليه .لا تتغير الا عندما نحققها</a:t>
            </a:r>
            <a:br>
              <a:rPr lang="ar-JO" dirty="0"/>
            </a:br>
            <a:r>
              <a:rPr lang="ar-JO" dirty="0"/>
              <a:t>الرسالة:هي سبب وجود المنظمه.ثابته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9255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938AF-43DE-04B2-803E-5E747A37B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A62E6-4D29-4A8D-498E-E45B66581EC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0F09B5-BD7F-1A69-E8AE-24BF310890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4012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7774D3-66BF-6471-0D83-E92160A0E5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50059-B092-ACDD-29A9-759E47A8A7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AD5288-BBE1-EA96-FB03-058AF3002D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1278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26F15-BA02-02AA-508E-8CB8BF525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B9852-A5AD-8249-87C1-54ABACD37B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038E8B-F9BA-0FB3-CA5D-18FB137F85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0462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449337-D4D3-0C7B-25AF-077DFB7F2A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307E2-DFD3-F122-1F50-70F2A51025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885ED7-7DFD-6C1B-5947-96536BE4BAB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145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FEC1B2-6883-92F2-48CD-C357C78BB9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7C2CD-779A-484A-F5C5-C27D6AB1F5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4955FB-5CC9-0E38-6E95-5B0ABA43E2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0169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F6F96-C7B3-9E58-5399-10AA421A48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1AD65-01A7-0048-861D-C60974435AD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216184-F131-28A3-D84C-E621690A2C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7976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CEC9F-3D32-300C-FEC5-CAA8E5AAE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402CD-688F-C7FF-B0D0-3C002569A1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8492A0-B8DA-A686-7C18-A96E049E97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1836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6515AC-3871-1469-BA72-EFBEFA4BB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B588C-87D3-DAA0-C1BB-20613120B06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553C68-1469-58A6-13D4-32425BAF325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5955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703</TotalTime>
  <Words>388</Words>
  <Application>Microsoft Office PowerPoint</Application>
  <PresentationFormat>Widescreen</PresentationFormat>
  <Paragraphs>14</Paragraphs>
  <Slides>27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Aptos</vt:lpstr>
      <vt:lpstr>Aptos Display</vt:lpstr>
      <vt:lpstr>Arial</vt:lpstr>
      <vt:lpstr>Office Theme</vt:lpstr>
      <vt:lpstr>PowerPoint Presentation</vt:lpstr>
      <vt:lpstr>w</vt:lpstr>
      <vt:lpstr>PowerPoint Presentation</vt:lpstr>
      <vt:lpstr>PowerPoint Presentation</vt:lpstr>
      <vt:lpstr>PowerPoint Presentation</vt:lpstr>
      <vt:lpstr>PowerPoint Presentation</vt:lpstr>
      <vt:lpstr>  1)  لكي نحلل جدوى المنتج يجب ان ندرس شغلتين : الرغبه والطلب على المنتج   من ناحيه الرغبه : في هذا السياق يجب على صاحب المشروع طرح الأسئلة التالية لتحديد ما إذا هناك حاجه للمنتج : هل المنتج معقول ومنطقي ؟  هل يعتبر المنتج شيء سوف يستمتع المستهلكون به؟  هل يساهم المنتج في تحسين بيئي ؟  هل يحل المنتج مشكلة ما أم يسد المنتج فجوة سوقية؟  هل هذا هو الوقت المناسب لتقديم ذلك المنتج إلى السوق ؟  هل هناك أي عيوب قاتلة في التصميم أو الفكرة الأساسية للمنتج؟   من ناحيه الطلب : نعمل استبانه اسمها استبانه نيه الشراء</vt:lpstr>
      <vt:lpstr>2) جدوى القطاع والسوق المستهدف :معنى القطاع _ معنى السوق المستهدف _وما هي خصائص القطاع الجاذب   القطاع او الصناعه :هو مجموعه من الشركات تنتج منتجات متماثله لكن داخل هذا القطاع يوجد اسواق مختلفه. والريادي يستهدف سوق محدد داخل القطاع السوق المستهدف : الجزء المحدود من الصناعه او القطاع الذي تسعى اليه وترغب في جذبه او هو مكان داخل شريحه سوق اكبر ويمثل مجموعه اضيق من العملاء ذوي الاحياجات المتماثله    </vt:lpstr>
      <vt:lpstr>PowerPoint Presentation</vt:lpstr>
      <vt:lpstr>PowerPoint Presentation</vt:lpstr>
      <vt:lpstr>PowerPoint Presentation</vt:lpstr>
      <vt:lpstr>PowerPoint Presentation</vt:lpstr>
      <vt:lpstr>كفايه الموارد : وهنا نرى الموارد غير الماليه ونكتبها على ورقه مثل الارض والمباني والمواد الاوليه والموظفين والتكنواوجيا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الرؤية:هو ما تطمع اليه .لا تتغير الا عندما نحققها الرسالة:هي سبب وجود المنظمه.ثابته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بتول عمار ياسر السكافي</dc:creator>
  <cp:lastModifiedBy>بتول عمار ياسر السكافي</cp:lastModifiedBy>
  <cp:revision>1</cp:revision>
  <dcterms:created xsi:type="dcterms:W3CDTF">2026-01-12T09:01:43Z</dcterms:created>
  <dcterms:modified xsi:type="dcterms:W3CDTF">2026-01-12T20:45:18Z</dcterms:modified>
</cp:coreProperties>
</file>