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1" r:id="rId3"/>
    <p:sldId id="285" r:id="rId4"/>
    <p:sldId id="286" r:id="rId5"/>
    <p:sldId id="287" r:id="rId6"/>
    <p:sldId id="288" r:id="rId7"/>
    <p:sldId id="289" r:id="rId8"/>
    <p:sldId id="303" r:id="rId9"/>
    <p:sldId id="256" r:id="rId10"/>
    <p:sldId id="259" r:id="rId11"/>
    <p:sldId id="298" r:id="rId12"/>
    <p:sldId id="302" r:id="rId13"/>
    <p:sldId id="305" r:id="rId14"/>
    <p:sldId id="306" r:id="rId15"/>
    <p:sldId id="299" r:id="rId16"/>
    <p:sldId id="307" r:id="rId17"/>
    <p:sldId id="308" r:id="rId18"/>
    <p:sldId id="301" r:id="rId19"/>
    <p:sldId id="300" r:id="rId20"/>
    <p:sldId id="297" r:id="rId21"/>
    <p:sldId id="257" r:id="rId22"/>
    <p:sldId id="258" r:id="rId23"/>
    <p:sldId id="304" r:id="rId24"/>
    <p:sldId id="260" r:id="rId25"/>
    <p:sldId id="261" r:id="rId26"/>
    <p:sldId id="262" r:id="rId27"/>
    <p:sldId id="263" r:id="rId28"/>
    <p:sldId id="282" r:id="rId29"/>
    <p:sldId id="293" r:id="rId30"/>
    <p:sldId id="265" r:id="rId31"/>
    <p:sldId id="264" r:id="rId32"/>
    <p:sldId id="295" r:id="rId33"/>
    <p:sldId id="296" r:id="rId34"/>
    <p:sldId id="266" r:id="rId35"/>
    <p:sldId id="267" r:id="rId36"/>
    <p:sldId id="292" r:id="rId37"/>
    <p:sldId id="291" r:id="rId38"/>
    <p:sldId id="290" r:id="rId39"/>
    <p:sldId id="268" r:id="rId40"/>
    <p:sldId id="280" r:id="rId41"/>
    <p:sldId id="278" r:id="rId42"/>
    <p:sldId id="281" r:id="rId43"/>
    <p:sldId id="269" r:id="rId44"/>
    <p:sldId id="284" r:id="rId45"/>
    <p:sldId id="275" r:id="rId46"/>
    <p:sldId id="276" r:id="rId47"/>
    <p:sldId id="277" r:id="rId48"/>
    <p:sldId id="283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79BA2D-10EB-44A5-9A31-5D4E195AC973}">
          <p14:sldIdLst>
            <p14:sldId id="274"/>
            <p14:sldId id="271"/>
            <p14:sldId id="285"/>
            <p14:sldId id="286"/>
            <p14:sldId id="287"/>
            <p14:sldId id="288"/>
            <p14:sldId id="289"/>
            <p14:sldId id="303"/>
            <p14:sldId id="256"/>
            <p14:sldId id="259"/>
            <p14:sldId id="298"/>
            <p14:sldId id="302"/>
            <p14:sldId id="305"/>
            <p14:sldId id="306"/>
            <p14:sldId id="299"/>
            <p14:sldId id="307"/>
            <p14:sldId id="308"/>
            <p14:sldId id="301"/>
            <p14:sldId id="300"/>
            <p14:sldId id="297"/>
            <p14:sldId id="257"/>
            <p14:sldId id="258"/>
            <p14:sldId id="304"/>
            <p14:sldId id="260"/>
            <p14:sldId id="261"/>
            <p14:sldId id="262"/>
            <p14:sldId id="263"/>
            <p14:sldId id="282"/>
            <p14:sldId id="293"/>
            <p14:sldId id="265"/>
            <p14:sldId id="264"/>
            <p14:sldId id="295"/>
            <p14:sldId id="296"/>
            <p14:sldId id="266"/>
            <p14:sldId id="267"/>
            <p14:sldId id="292"/>
            <p14:sldId id="291"/>
            <p14:sldId id="290"/>
            <p14:sldId id="268"/>
            <p14:sldId id="280"/>
            <p14:sldId id="278"/>
            <p14:sldId id="281"/>
            <p14:sldId id="269"/>
            <p14:sldId id="284"/>
            <p14:sldId id="275"/>
            <p14:sldId id="276"/>
            <p14:sldId id="277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8690-9ACF-4674-AE38-04C997417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12D588-6E0F-4318-8C89-F2B18A566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EDFBE-6B1C-4B63-B148-A93755D18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79D4E-B354-4539-835E-4F61D0093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EDC29-DCDF-4DBD-8523-A12E65C5E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071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3BF3A-2B51-401F-B343-32CD5C85B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C375F-F861-4934-AE9D-004A15074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8EB71-49F6-4784-B958-192C7C9E0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E5CB6-73D7-468A-9E0D-146A8A8E9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D395A-4CFD-40DB-8212-A50658C1A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829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F05F1-A8DE-4AF7-B2FD-B4FDDA749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0725B-DE73-4A10-BCAA-42C66065F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8F938-63EE-4B0B-89B6-131B4B14A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FA5EB-CF66-4125-AB16-00861368A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E730B-E60F-41B2-9BA9-CDC8E7DEE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422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3C948-4EE2-40A9-B6B2-E661DBFA8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81B4B-5092-48DF-AF25-00B5CAB91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11974-44B8-498E-901A-23DF9B945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C7B4D-A5B7-4501-A0AC-CEE1175B3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A361C-D575-435A-BF85-35FD29D0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53989-49CB-4AD6-B405-994B7967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1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45F8A-7C13-42FC-AF98-85242AD3E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7DEA5A-27BE-4FED-923F-C13000154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22E3A-A126-4F6E-AAFD-521375B66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8DA0A-AABE-454C-95AE-45C82B2E6C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EB54E7-4F87-43D4-9076-AEA0D10AAE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9D7C85-6965-4869-A5B4-3826672C6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867874-98B8-41CE-A3BE-96A1D4FB7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DD3910-5619-4A53-8576-DA5862694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392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2241E-A998-43D8-AD6B-0D60117D6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3E3A06-DD6D-46D3-8B31-BFEE6229E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7D9607-C616-449D-B7EA-39D15DC1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76B10C-90E4-4D15-B1F3-05854A628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138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3DEB2C-74AA-4D4C-8BB4-CF1C4AA3A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1B22E-9D99-4D18-96EB-7FC6119A2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A8B9E-3610-4B15-B4F6-92C3A18A8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4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51A4-C833-4779-BB62-F92D2534C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503BD-7B78-4AB9-9577-73C8AE782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4B845-0A28-4522-81F4-C34C4CC5B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66D3D-3149-4EBF-B535-F8285604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C46A1-5873-43A4-886D-7CD2C2FE5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3D3F3-B651-4B15-9F80-EC21D0902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052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E2FC-3E31-4109-A695-A1571156D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D80254-0BDF-4259-8BC4-3A407FDFA0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C16DC-DFD0-45CF-9B1F-4AC82B0EC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F2D9C4-64C1-475E-8C95-5F17D932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298C57-F0D8-4E3C-891D-0BBF919A9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6C296-E5BB-46F7-9EC1-18F806659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37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8E83F-1DD5-4D17-BBA1-F7885B240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6970F2-E06B-4C14-BE99-AC2EB016C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C3440-2EF5-473F-A2BC-F4DD41D3E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067C5-D02D-4DA5-9CE2-2EEFD7445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87BDB-02F7-4E41-86C6-8F5BD9913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062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1D6764-F6D6-49F0-8C6F-5ECB08929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FF4BA2-0F11-4F09-831B-2C7E50E39F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1A5E7-9295-4491-A0F5-7081C4F57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DF27A-0A16-410B-A90F-CF2F88F7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C20E0-2AAE-4E57-839D-F0ABEDC93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109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05CEC7-F261-43B4-A9EE-9B6E93F0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76A92-B948-46B6-821F-5F6E04CA1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260DC-5317-4777-B58B-E8B1954A9F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5CCE5-BE92-468A-9FE3-3184793C41D3}" type="datetimeFigureOut">
              <a:rPr lang="en-US" smtClean="0"/>
              <a:t>2022-10-24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EC428-B8A1-4AA3-8024-34E8583EE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A0BED-9B35-4293-A6EA-70CD557E5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E1A21-D433-4D84-9136-48F0B58C7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nurseslabs.com/normal-lab-values-nclex-nursing/#bleeding_time_normal_lab_value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NSEFVbzTAU" TargetMode="External"/><Relationship Id="rId2" Type="http://schemas.openxmlformats.org/officeDocument/2006/relationships/hyperlink" Target="https://www.youtube.com/watch?v=DbUNhWmKw4M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h8DlRtqgh8c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LHXy20zJfI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MMpeLLgdgY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0coWZbO-_E&amp;t=78s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pln-x9YKnK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76720-A5F0-4B2F-AE53-B24252602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93" y="582706"/>
            <a:ext cx="10825884" cy="90874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7A1186-80D7-4C1D-AF9A-E958EBD0B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293" y="1589103"/>
            <a:ext cx="11061577" cy="4935984"/>
          </a:xfrm>
        </p:spPr>
        <p:txBody>
          <a:bodyPr/>
          <a:lstStyle/>
          <a:p>
            <a:endParaRPr lang="ar-JO" dirty="0"/>
          </a:p>
          <a:p>
            <a:endParaRPr lang="ar-JO" dirty="0"/>
          </a:p>
          <a:p>
            <a:endParaRPr lang="ar-JO" dirty="0"/>
          </a:p>
          <a:p>
            <a:endParaRPr lang="ar-JO" dirty="0"/>
          </a:p>
          <a:p>
            <a:endParaRPr lang="ar-JO" dirty="0"/>
          </a:p>
          <a:p>
            <a:endParaRPr lang="en-US" dirty="0"/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Practicum adult (1)  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number 0301216   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Done by Ms. Nadeen Mansour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89E36A-91FF-480C-82B9-01E21CE86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800" y="1720876"/>
            <a:ext cx="3329648" cy="293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3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5A0-DDFF-441B-BFA2-564A36348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72" y="365125"/>
            <a:ext cx="10785628" cy="89550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precaution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771D5-3059-4EF1-8E42-9F8D9B69A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34" y="1335742"/>
            <a:ext cx="11232777" cy="527124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 precaution : such as MRSA (Methicillin-resistant Staphylococcus aureus).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Reverse precaution : for immunocompromised patients such as kidney transplantation and cancer .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 precautions such as tuberculosis (TB) , empyema .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and body fluids such as hepatitis B ,C and HIV .</a:t>
            </a:r>
          </a:p>
        </p:txBody>
      </p:sp>
    </p:spTree>
    <p:extLst>
      <p:ext uri="{BB962C8B-B14F-4D97-AF65-F5344CB8AC3E}">
        <p14:creationId xmlns:p14="http://schemas.microsoft.com/office/powerpoint/2010/main" val="2840696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29045-8C4E-4FE9-9B3B-74CD770A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39" y="164238"/>
            <a:ext cx="11176985" cy="82118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Interview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D64A0-612F-423A-A9B2-775B1B780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1074199"/>
            <a:ext cx="11176985" cy="5619564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Introductory phase : (to build trust relationship with patient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 yourself 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or reason of interview 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 time that needed for interview 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Assure the patient that confidential information will remain confidential 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Assure oral consent from patient 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 patient about the favorite name to call him/her .</a:t>
            </a:r>
          </a:p>
        </p:txBody>
      </p:sp>
    </p:spTree>
    <p:extLst>
      <p:ext uri="{BB962C8B-B14F-4D97-AF65-F5344CB8AC3E}">
        <p14:creationId xmlns:p14="http://schemas.microsoft.com/office/powerpoint/2010/main" val="1278083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084D2-E30D-4BE8-B333-AEDFFD313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Interview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65FBD-3118-4D95-8A01-2525E1929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05" y="1145220"/>
            <a:ext cx="11466250" cy="54420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Working phase : (Data Collection)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Biographical Data (name , address , gender , educational level , occupation)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Chief Complain (reason for seeking health care)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illness (PQRST) :</a:t>
            </a:r>
          </a:p>
          <a:p>
            <a:pPr marL="0" indent="0">
              <a:buNone/>
            </a:pPr>
            <a:r>
              <a:rPr lang="en-US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P:</a:t>
            </a:r>
            <a:r>
              <a:rPr lang="en-US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palliative or precipitating factors </a:t>
            </a:r>
          </a:p>
          <a:p>
            <a:pPr marL="0" indent="0">
              <a:buNone/>
            </a:pPr>
            <a:r>
              <a:rPr lang="en-US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Q:</a:t>
            </a:r>
            <a:r>
              <a:rPr lang="en-US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quality of pain (Character of pain) </a:t>
            </a:r>
            <a:endParaRPr lang="en-US" b="1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R:</a:t>
            </a:r>
            <a:r>
              <a:rPr lang="en-US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radiation of pain</a:t>
            </a:r>
            <a:endParaRPr lang="en-US" b="1" dirty="0"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severity of pain (intensity)</a:t>
            </a:r>
            <a:endParaRPr lang="en-US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C21AC-D99B-4C1B-AEE2-17D758256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632" y="3143907"/>
            <a:ext cx="3852168" cy="275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73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8F11F-1009-4421-9D08-7CF3CBAD7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9" y="365126"/>
            <a:ext cx="11194741" cy="744584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Interview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51531-91D6-4AF0-A1A3-E9D8D5910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41" y="1296140"/>
            <a:ext cx="11469949" cy="53266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 phase : (Data Collection) 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Past health history (childhood , immunization , chronic illness , history of medication intake, surgeries , accidents , allergies) 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health history (age of parents , parents illnesses , Grandparent’s Illness)             “ Genogram ” 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 of systems (IPPA) techniques 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Activity Of Daily Living “ADLs” (shopping , eating , bathing , dress and grooming , ambulation).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258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99947-801B-4930-8448-8D3BCFE35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49" y="208625"/>
            <a:ext cx="11310151" cy="696897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Interview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71E76-6CCC-4D6A-8BE4-85F78583E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41" y="1029810"/>
            <a:ext cx="11425561" cy="56195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Working phase : (Data Collection) 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 and Weight Management ( meals , fluid intake, type of diet, bowel and bladder habits, current and previous weight )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Sleeping pattern (how many hours a night the person sleep, naps, insomnia)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Smoking (cigarette\ day), Alcohol consumption (glass\ day) and drugs 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history (family relationship, income\ month , support system)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Psychological data (recent major stressor, coping mechanism)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72436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7BCF0-4A1B-4FB4-8CCF-B7ADF10E9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027" y="365125"/>
            <a:ext cx="11203619" cy="85999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Interview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47C7B-E5C7-4FA4-A30A-F660BE81C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51" y="1225118"/>
            <a:ext cx="11292396" cy="5267757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termination /closing phase: (summary)</a:t>
            </a:r>
          </a:p>
          <a:p>
            <a:pPr marL="0" indent="0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thanks the patient 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patient to comfortable position 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Discard equipment and wash hands 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 if the patient has any questions 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 for next interview if needed .</a:t>
            </a:r>
          </a:p>
          <a:p>
            <a:pPr marL="0" indent="0"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591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12826-E934-4D13-877A-88D8C84C6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749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sample 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17B2E97-D613-48E5-9673-ACCBDB72C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30641"/>
            <a:ext cx="4719220" cy="4167410"/>
          </a:xfr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D64EE9-3F4B-4D16-9FB2-0F1A93E70E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6" t="3969" r="872" b="4217"/>
          <a:stretch/>
        </p:blipFill>
        <p:spPr>
          <a:xfrm>
            <a:off x="6412640" y="1242874"/>
            <a:ext cx="4622304" cy="39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63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12871-DF04-4865-BC96-FBDA1EE84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8541" y="251012"/>
            <a:ext cx="9789459" cy="91439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Vein characteristic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DEFDBE-EECE-4F4A-B45A-55317380E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059" y="1461247"/>
            <a:ext cx="10892117" cy="514574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Start choosing from the lowest veins first then work upward. 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Visible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Palpable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Straight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movable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9F4632-4D06-40F8-AF24-0B8195623B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8" t="30040" r="11971" b="15810"/>
          <a:stretch/>
        </p:blipFill>
        <p:spPr>
          <a:xfrm>
            <a:off x="4616390" y="2015231"/>
            <a:ext cx="5530788" cy="317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83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25B18-621F-454B-B8B4-24665DD6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447" y="292964"/>
            <a:ext cx="10197353" cy="94547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veins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56B0EC-E22E-411A-A803-8207E4F015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1" y="1953088"/>
            <a:ext cx="4116841" cy="42701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9752FD-1F4D-4B69-A1E5-D1D75A8EF0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35" b="6936"/>
          <a:stretch/>
        </p:blipFill>
        <p:spPr>
          <a:xfrm>
            <a:off x="5794555" y="1953088"/>
            <a:ext cx="5004169" cy="366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89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AA2A4-371B-4A51-9A4E-02727A2F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365125"/>
            <a:ext cx="10972800" cy="94877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 test components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14F14-5877-4389-97B8-054286D57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62" y="1491448"/>
            <a:ext cx="11274641" cy="516680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CBC (complete blood count) :</a:t>
            </a:r>
          </a:p>
          <a:p>
            <a:pPr marL="0" indent="0"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RBC’s ( red blood cells 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Hgb (Hemoglobin 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Hct ( Hematocrit ) / PCV (packed cell volume) “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percentage of the total blood volume that is made up of the red blood cell”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WBC’s ( white blood cells 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 (platelets 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Erythrocyte Sedimentation Rate (ESR)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85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CD9E5-A184-4CDA-8D34-576F7D69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537" y="365126"/>
            <a:ext cx="11070453" cy="83336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 test components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BE33D-5B74-4500-A162-6DF75135D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38" y="1518082"/>
            <a:ext cx="11070454" cy="4974793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endParaRPr lang="en-US" sz="2400" b="1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white blood cells :</a:t>
            </a:r>
          </a:p>
          <a:p>
            <a:pPr marL="0" indent="0" algn="l">
              <a:buNone/>
            </a:pPr>
            <a:endParaRPr lang="en-US" b="1" i="1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en-US" sz="2400" b="1" i="0" u="sng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Neutrophils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are the most common type of WBC and serve as the primary defense against infection.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sz="2400" b="1" i="0" u="sng" dirty="0">
                <a:solidFill>
                  <a:srgbClr val="222222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Lymphocytes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play a big role in response to inflammation or infection.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sz="2400" b="1" i="0" u="sng" dirty="0">
                <a:solidFill>
                  <a:srgbClr val="222222"/>
                </a:solidFill>
                <a:effectLst/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Monocytes</a:t>
            </a:r>
            <a:r>
              <a:rPr lang="en-US" sz="2400" b="0" i="0" u="sng" dirty="0">
                <a:solidFill>
                  <a:srgbClr val="222222"/>
                </a:solidFill>
                <a:effectLst/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 cells that respond to infection, inflammation, and foreign bodies by killing and digesting the foreign organism (phagocytosis).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sz="2400" b="1" i="0" u="sng" dirty="0">
                <a:solidFill>
                  <a:srgbClr val="222222"/>
                </a:solidFill>
                <a:effectLst/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Eosinophils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respond during an </a:t>
            </a:r>
            <a:r>
              <a:rPr lang="en-US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allergic reaction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 parasitic infections.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sz="2400" b="1" i="0" u="sng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Basophils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are involved during an allergic reaction, inflammation, and autoimmune diseases.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668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573BA-2DAC-41AA-91BD-DF62173CC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365125"/>
            <a:ext cx="10874406" cy="904381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 of abnormal lab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45BCF-E292-4E0C-B539-D0C4829B1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94" y="1411550"/>
            <a:ext cx="10874406" cy="508132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 Increasing of RBC’s above normal called </a:t>
            </a:r>
            <a:r>
              <a:rPr lang="en-US" b="1" dirty="0"/>
              <a:t>(Erythrocytosis)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 Decreasing of RBC’s below normal called </a:t>
            </a:r>
            <a:r>
              <a:rPr lang="en-US" b="1" dirty="0"/>
              <a:t>(Erythrocytopenia)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Increasing of WBC’s above normal called </a:t>
            </a:r>
            <a:r>
              <a:rPr lang="en-US" b="1" dirty="0"/>
              <a:t>(Leukocytosis)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Decreasing of WBC’s below normal called </a:t>
            </a:r>
            <a:r>
              <a:rPr lang="en-US" b="1" dirty="0"/>
              <a:t>(Leukocytopenia)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Increasing of Hb above normal called </a:t>
            </a:r>
            <a:r>
              <a:rPr lang="en-US" b="1" dirty="0"/>
              <a:t>(Polycythemia)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Decreasing of Hb below normal called </a:t>
            </a:r>
            <a:r>
              <a:rPr lang="en-US" b="1" dirty="0"/>
              <a:t>(Anemia)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97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913BB-64FC-4BD6-B3CC-24109796F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538" y="365126"/>
            <a:ext cx="10812262" cy="780094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 of abnormal lab test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98EDA-038A-4FD7-BCCB-0C923418C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38" y="1402671"/>
            <a:ext cx="10812262" cy="52378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Increasing of platelet above normal called </a:t>
            </a:r>
            <a:r>
              <a:rPr lang="en-US" b="1" dirty="0"/>
              <a:t>(thrombocytosis)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Decreasing of platelet below normal called </a:t>
            </a:r>
            <a:r>
              <a:rPr lang="en-US" b="1" dirty="0"/>
              <a:t>(thrombocytopenia)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FF33CC"/>
                </a:solidFill>
              </a:rPr>
              <a:t>BRAIN STORMING QUESTION !</a:t>
            </a:r>
          </a:p>
          <a:p>
            <a:pPr marL="0" indent="0">
              <a:buNone/>
            </a:pPr>
            <a:r>
              <a:rPr lang="en-US" dirty="0"/>
              <a:t>Decreasing of WBC’s below normal called _______ ?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1CC866-0309-41C6-81AE-D31304548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522" y="3799641"/>
            <a:ext cx="2363787" cy="240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65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3314-12F8-4AAD-8E7B-54766EC12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49" y="365125"/>
            <a:ext cx="11363417" cy="80672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 test components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C9F3F-3362-431D-B60C-A12D5EB47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50" y="1376040"/>
            <a:ext cx="11363418" cy="52733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KFT ( kidney function test ):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 ( blood urea nitrogen 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Creatinine (serum , urine 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Sodium (Na+)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Calcium (Ca+)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Potassium (K+)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Chloride (Cl-)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Magnesium (Mg)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Phosphorus (P)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403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5025-16D0-49E0-A9F9-5C8C0AC6E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73" y="365125"/>
            <a:ext cx="10945427" cy="89550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 of abnormal lab test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CC5CE-2770-4469-A91D-7F153DAD2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73" y="1509203"/>
            <a:ext cx="10945427" cy="52822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Increasing of Na+ level above normal called </a:t>
            </a:r>
            <a:r>
              <a:rPr lang="en-US" b="1" dirty="0"/>
              <a:t>(hypernatremia)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Decreasing of Na+ level below normal called </a:t>
            </a:r>
            <a:r>
              <a:rPr lang="en-US" b="1" dirty="0"/>
              <a:t>(hyponatremia)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Increasing of k+ level above normal called </a:t>
            </a:r>
            <a:r>
              <a:rPr lang="en-US" b="1" dirty="0"/>
              <a:t>(hyperkalemia)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Decreasing of k+ level below normal called </a:t>
            </a:r>
            <a:r>
              <a:rPr lang="en-US" b="1" dirty="0"/>
              <a:t>(hypokalemia)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Increasing of Ca+ level above normal called </a:t>
            </a:r>
            <a:r>
              <a:rPr lang="en-US" b="1" dirty="0"/>
              <a:t>(hypercalcemia)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Decreasing of Ca+ level below normal called </a:t>
            </a:r>
            <a:r>
              <a:rPr lang="en-US" b="1" dirty="0"/>
              <a:t>(hypocalcemia)</a:t>
            </a:r>
          </a:p>
        </p:txBody>
      </p:sp>
    </p:spTree>
    <p:extLst>
      <p:ext uri="{BB962C8B-B14F-4D97-AF65-F5344CB8AC3E}">
        <p14:creationId xmlns:p14="http://schemas.microsoft.com/office/powerpoint/2010/main" val="2459861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2ACF9-959B-4940-99DE-99192C7A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16" y="365125"/>
            <a:ext cx="10803384" cy="1010914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 of abnormal lab test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60E05-20E6-49C1-8C59-8E6545F2F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17" y="1562470"/>
            <a:ext cx="11026065" cy="4930405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Increasing of Mg+ level above normal called </a:t>
            </a:r>
            <a:r>
              <a:rPr lang="en-US" b="1" dirty="0"/>
              <a:t>(hypermagnesemia)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 Decreasing of Mg+ level below normal called </a:t>
            </a:r>
            <a:r>
              <a:rPr lang="en-US" b="1" dirty="0"/>
              <a:t>(hypomagnesemia)</a:t>
            </a:r>
          </a:p>
        </p:txBody>
      </p:sp>
    </p:spTree>
    <p:extLst>
      <p:ext uri="{BB962C8B-B14F-4D97-AF65-F5344CB8AC3E}">
        <p14:creationId xmlns:p14="http://schemas.microsoft.com/office/powerpoint/2010/main" val="3246188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8A725-B877-4EF7-844B-EAEE3884C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63" y="177554"/>
            <a:ext cx="11265762" cy="76348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 test components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2EBD-CC0F-46CE-9436-0BE40CCB8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97" y="941034"/>
            <a:ext cx="11579440" cy="5739412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LFT ( liver function test ):</a:t>
            </a:r>
          </a:p>
          <a:p>
            <a:pPr marL="0" indent="0">
              <a:buNone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Alanine Aminotransferase (ALT)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Aspartate Aminotransferase (AST)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Bilirubin 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Albumin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Ammonia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Amylase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Lipase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Protein</a:t>
            </a:r>
          </a:p>
          <a:p>
            <a:pPr marL="457200" lvl="1" indent="0" algn="l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Increasing of Bilirubin level above normal called </a:t>
            </a:r>
            <a:r>
              <a:rPr lang="en-US" sz="2400" b="1" dirty="0"/>
              <a:t>(hyperbilirubinemia)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 Decreasing of Bilirubin level below normal called </a:t>
            </a:r>
            <a:r>
              <a:rPr lang="en-US" sz="2400" b="1" dirty="0"/>
              <a:t>(hypo bilirubinemia)</a:t>
            </a:r>
          </a:p>
        </p:txBody>
      </p:sp>
    </p:spTree>
    <p:extLst>
      <p:ext uri="{BB962C8B-B14F-4D97-AF65-F5344CB8AC3E}">
        <p14:creationId xmlns:p14="http://schemas.microsoft.com/office/powerpoint/2010/main" val="3231494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AD9C2-2A75-4CD5-9E90-A6189AF23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95" y="365125"/>
            <a:ext cx="11203620" cy="89550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 test components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67277-D45B-4066-98D0-CEC190F3D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1376038"/>
            <a:ext cx="11203620" cy="529109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Coagulation factors :</a:t>
            </a:r>
          </a:p>
          <a:p>
            <a:pPr marL="0" indent="0">
              <a:buNone/>
            </a:pPr>
            <a:endParaRPr lang="en-US" dirty="0"/>
          </a:p>
          <a:p>
            <a:pPr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Prothrombin Time (PT)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Partial Thromboplastin Time (PTT)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Normalized Ratio (INR)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Activated Partial Thromboplastin Time (APTT)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360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96A49-19E5-4911-8BDB-8EFA990D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1" y="365125"/>
            <a:ext cx="10946165" cy="85999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Lab test Values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CF955-053C-45D0-BF4D-DC971519E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41" y="1411550"/>
            <a:ext cx="11248008" cy="5007005"/>
          </a:xfrm>
        </p:spPr>
        <p:txBody>
          <a:bodyPr/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 this link </a:t>
            </a:r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https://nurseslabs.com/normal-lab-values-nclex-nursing/#bleeding_time_normal_lab_values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FB8F0A62-D969-4B7B-BD51-7E49DA566C2E}"/>
              </a:ext>
            </a:extLst>
          </p:cNvPr>
          <p:cNvSpPr/>
          <p:nvPr/>
        </p:nvSpPr>
        <p:spPr>
          <a:xfrm>
            <a:off x="8140824" y="1411550"/>
            <a:ext cx="2396971" cy="2201661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chemeClr val="tx1"/>
                </a:solidFill>
              </a:rPr>
              <a:t>Don’t skip !!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E5D6218-BCD5-4FCC-B4C2-8C869F13EB5F}"/>
              </a:ext>
            </a:extLst>
          </p:cNvPr>
          <p:cNvCxnSpPr>
            <a:cxnSpLocks/>
          </p:cNvCxnSpPr>
          <p:nvPr/>
        </p:nvCxnSpPr>
        <p:spPr>
          <a:xfrm>
            <a:off x="3116062" y="3000652"/>
            <a:ext cx="1535837" cy="12695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60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A1FC-C3E3-456A-838C-8B325FEA8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98" y="365126"/>
            <a:ext cx="11041602" cy="859992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sample tubes: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77DD3-2F85-434F-BE70-448BF96C7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330" y="1136342"/>
            <a:ext cx="11613472" cy="5575176"/>
          </a:xfrm>
        </p:spPr>
        <p:txBody>
          <a:bodyPr/>
          <a:lstStyle/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Plain tube (red tube):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KFT, LFT, chemistry and some cardiac enzymes.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additives</a:t>
            </a:r>
          </a:p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Purple tube: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CBC (complete blood count), crossmatch.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Additives : K3EDTA</a:t>
            </a:r>
          </a:p>
          <a:p>
            <a:r>
              <a:rPr lang="en-US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 tube: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coagulation factors (PT , PTT, INR, APTT).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Additives : sodium citrate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A092E-D6CE-4799-A127-48DE7B989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905" y="3231472"/>
            <a:ext cx="2388095" cy="31169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F6CAB8-6192-4C06-9F19-60125ABE8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500" y="4248803"/>
            <a:ext cx="2657382" cy="23949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2989F0-8C03-402B-B659-BC7CA184C9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075" y="1136342"/>
            <a:ext cx="3190868" cy="251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942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1A8B1-71D4-4504-B21A-7D724CA20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39" y="320301"/>
            <a:ext cx="11176987" cy="93475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sample tubes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AD131-9E33-4523-8E4F-D95FFC36C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39" y="1393794"/>
            <a:ext cx="11239131" cy="530884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 tube: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some enzymes such as Troponin-T , some hormones 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Additives: sodium heparin or lithium heparin.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B76565-9326-43A4-81D5-E24FDA36B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037" y="2634145"/>
            <a:ext cx="2769833" cy="353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19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3B6A1-9236-42D4-85E9-952A7A167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1538"/>
            <a:ext cx="10515600" cy="896644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sample video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2D490-AD11-4430-BB23-DC5469F72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83" y="1535836"/>
            <a:ext cx="11265764" cy="4957037"/>
          </a:xfrm>
        </p:spPr>
        <p:txBody>
          <a:bodyPr/>
          <a:lstStyle/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https://www.youtube.com/watch?v=DbUNhWmKw4M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https://www.youtube.com/watch?v=7NSEFVbzTAU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026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C5A3C-8268-4071-8D72-293855D9D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65125"/>
            <a:ext cx="10515601" cy="104233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between artery and vein 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4770F1B-E34E-4951-A625-245D0BB9B5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375323"/>
              </p:ext>
            </p:extLst>
          </p:nvPr>
        </p:nvGraphicFramePr>
        <p:xfrm>
          <a:off x="838200" y="1825625"/>
          <a:ext cx="10313895" cy="4449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965">
                  <a:extLst>
                    <a:ext uri="{9D8B030D-6E8A-4147-A177-3AD203B41FA5}">
                      <a16:colId xmlns:a16="http://schemas.microsoft.com/office/drawing/2014/main" val="1259703816"/>
                    </a:ext>
                  </a:extLst>
                </a:gridCol>
                <a:gridCol w="3437965">
                  <a:extLst>
                    <a:ext uri="{9D8B030D-6E8A-4147-A177-3AD203B41FA5}">
                      <a16:colId xmlns:a16="http://schemas.microsoft.com/office/drawing/2014/main" val="785725421"/>
                    </a:ext>
                  </a:extLst>
                </a:gridCol>
                <a:gridCol w="3437965">
                  <a:extLst>
                    <a:ext uri="{9D8B030D-6E8A-4147-A177-3AD203B41FA5}">
                      <a16:colId xmlns:a16="http://schemas.microsoft.com/office/drawing/2014/main" val="562158401"/>
                    </a:ext>
                  </a:extLst>
                </a:gridCol>
              </a:tblGrid>
              <a:tr h="883546">
                <a:tc>
                  <a:txBody>
                    <a:bodyPr/>
                    <a:lstStyle/>
                    <a:p>
                      <a:r>
                        <a:rPr lang="en-US" dirty="0"/>
                        <a:t>Depth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Artery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Vein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353362"/>
                  </a:ext>
                </a:extLst>
              </a:tr>
              <a:tr h="883546">
                <a:tc>
                  <a:txBody>
                    <a:bodyPr/>
                    <a:lstStyle/>
                    <a:p>
                      <a:r>
                        <a:rPr lang="en-US" dirty="0"/>
                        <a:t>Depth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Superficial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533219"/>
                  </a:ext>
                </a:extLst>
              </a:tr>
              <a:tr h="883546">
                <a:tc>
                  <a:txBody>
                    <a:bodyPr/>
                    <a:lstStyle/>
                    <a:p>
                      <a:r>
                        <a:rPr lang="en-US" dirty="0"/>
                        <a:t>Color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Bright 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red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107172"/>
                  </a:ext>
                </a:extLst>
              </a:tr>
              <a:tr h="899515">
                <a:tc>
                  <a:txBody>
                    <a:bodyPr/>
                    <a:lstStyle/>
                    <a:p>
                      <a:r>
                        <a:rPr lang="en-US" dirty="0"/>
                        <a:t>valve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valve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650354"/>
                  </a:ext>
                </a:extLst>
              </a:tr>
              <a:tr h="899515">
                <a:tc>
                  <a:txBody>
                    <a:bodyPr/>
                    <a:lstStyle/>
                    <a:p>
                      <a:r>
                        <a:rPr lang="en-US" dirty="0"/>
                        <a:t>pulse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pulsation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pulse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499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34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0DA48-2627-44F6-BE4B-737DFC2B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76" y="365125"/>
            <a:ext cx="11053482" cy="80028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circulation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C6B32-FA8B-4B89-9550-C30C07FF1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2" y="1237129"/>
            <a:ext cx="11752730" cy="545054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the blood circulation 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31ED5F-68D3-4CBF-80BA-548F68A59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365" y="2590799"/>
            <a:ext cx="8211671" cy="390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02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71575-5298-4040-B4EC-F81B28DEC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94" y="320303"/>
            <a:ext cx="10067365" cy="90786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Cannula gauges: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22FE5B-0B3F-42F4-AAD0-B6003AB02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94" y="1425388"/>
            <a:ext cx="10067365" cy="5307106"/>
          </a:xfrm>
        </p:spPr>
      </p:pic>
    </p:spTree>
    <p:extLst>
      <p:ext uri="{BB962C8B-B14F-4D97-AF65-F5344CB8AC3E}">
        <p14:creationId xmlns:p14="http://schemas.microsoft.com/office/powerpoint/2010/main" val="2369651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D5E4F-383B-4182-A857-B289459C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565" y="365125"/>
            <a:ext cx="10999693" cy="809251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 for cannula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B0040-31D3-461F-BC90-24FA45038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811" y="1434353"/>
            <a:ext cx="11062447" cy="5058522"/>
          </a:xfrm>
        </p:spPr>
        <p:txBody>
          <a:bodyPr/>
          <a:lstStyle/>
          <a:p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Phlebitis (inflammation of vein 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Thrombophlebitis (one or more blood clots in a vein that cause inflammation).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duration for cannula insertion 72 hour .</a:t>
            </a:r>
          </a:p>
        </p:txBody>
      </p:sp>
    </p:spTree>
    <p:extLst>
      <p:ext uri="{BB962C8B-B14F-4D97-AF65-F5344CB8AC3E}">
        <p14:creationId xmlns:p14="http://schemas.microsoft.com/office/powerpoint/2010/main" val="31844315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04634-566B-4A12-A0F7-9FE07866F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869" y="390617"/>
            <a:ext cx="10218198" cy="90552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Cannula insertion video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B205B-430A-4863-9A4C-EA8B1F2A8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7969" y="1997476"/>
            <a:ext cx="10298097" cy="4083728"/>
          </a:xfrm>
        </p:spPr>
        <p:txBody>
          <a:bodyPr/>
          <a:lstStyle/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https://youtu.be/h8DlRtqgh8c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711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9684A-D4B2-4C3B-B027-06E8B2034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39" y="365126"/>
            <a:ext cx="10892161" cy="81560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Subcutaneous injection (S.C)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ABB49D-0E58-488B-8A88-DE50349A8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595" b="14904"/>
          <a:stretch/>
        </p:blipFill>
        <p:spPr>
          <a:xfrm>
            <a:off x="4847207" y="1703958"/>
            <a:ext cx="6853561" cy="4439389"/>
          </a:xfrm>
        </p:spPr>
      </p:pic>
      <p:sp>
        <p:nvSpPr>
          <p:cNvPr id="6" name="Heart 5">
            <a:extLst>
              <a:ext uri="{FF2B5EF4-FFF2-40B4-BE49-F238E27FC236}">
                <a16:creationId xmlns:a16="http://schemas.microsoft.com/office/drawing/2014/main" id="{32761C31-09C0-4AB3-8893-A400D2D0FB69}"/>
              </a:ext>
            </a:extLst>
          </p:cNvPr>
          <p:cNvSpPr/>
          <p:nvPr/>
        </p:nvSpPr>
        <p:spPr>
          <a:xfrm>
            <a:off x="491232" y="1703958"/>
            <a:ext cx="4279037" cy="3994951"/>
          </a:xfrm>
          <a:prstGeom prst="hear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medication that given S.C : </a:t>
            </a:r>
          </a:p>
          <a:p>
            <a:pPr algn="ctr"/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Heparin </a:t>
            </a:r>
          </a:p>
          <a:p>
            <a:pPr algn="ctr"/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Clexane</a:t>
            </a:r>
          </a:p>
          <a:p>
            <a:pPr algn="ctr"/>
            <a:r>
              <a:rPr lang="en-US" sz="2400" b="1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(Anticoagulants)</a:t>
            </a:r>
          </a:p>
        </p:txBody>
      </p:sp>
    </p:spTree>
    <p:extLst>
      <p:ext uri="{BB962C8B-B14F-4D97-AF65-F5344CB8AC3E}">
        <p14:creationId xmlns:p14="http://schemas.microsoft.com/office/powerpoint/2010/main" val="39391366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6878D-8FBD-468C-9E61-F1BA4E96A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53" y="320302"/>
            <a:ext cx="10990729" cy="84511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Diabetic mellitus D.M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E8CEE-AF56-4AAC-8C27-1164B5639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046" y="1210236"/>
            <a:ext cx="11949953" cy="5486399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1: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Insulin dependent , 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characterized by destruction of the pancreatic beta cells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2: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insulin dependent , characterized by 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insulin resistance.</a:t>
            </a:r>
          </a:p>
          <a:p>
            <a:pPr marL="0" indent="0">
              <a:buNone/>
            </a:pPr>
            <a:endParaRPr lang="en-US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3p’s of Diabetes Mellitus :</a:t>
            </a:r>
          </a:p>
          <a:p>
            <a:pPr marL="0" indent="0">
              <a:buNone/>
            </a:pPr>
            <a:r>
              <a:rPr lang="en-US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polydipsia , polyphagia , polyurea .</a:t>
            </a:r>
          </a:p>
        </p:txBody>
      </p:sp>
      <p:sp>
        <p:nvSpPr>
          <p:cNvPr id="4" name="Heart 3">
            <a:extLst>
              <a:ext uri="{FF2B5EF4-FFF2-40B4-BE49-F238E27FC236}">
                <a16:creationId xmlns:a16="http://schemas.microsoft.com/office/drawing/2014/main" id="{C7F0553F-BF60-4381-ABC9-B5C80933D19C}"/>
              </a:ext>
            </a:extLst>
          </p:cNvPr>
          <p:cNvSpPr/>
          <p:nvPr/>
        </p:nvSpPr>
        <p:spPr>
          <a:xfrm>
            <a:off x="8957569" y="2965142"/>
            <a:ext cx="2885242" cy="3480046"/>
          </a:xfrm>
          <a:prstGeom prst="hear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Langerhans cell : Beta (producing insulin)</a:t>
            </a:r>
          </a:p>
        </p:txBody>
      </p:sp>
    </p:spTree>
    <p:extLst>
      <p:ext uri="{BB962C8B-B14F-4D97-AF65-F5344CB8AC3E}">
        <p14:creationId xmlns:p14="http://schemas.microsoft.com/office/powerpoint/2010/main" val="1204107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E07F7-0562-43F2-8981-5B7687C73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365125"/>
            <a:ext cx="10806953" cy="93475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Glucose level monitoring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DB353-E491-4608-B53D-E3EA081E3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624" y="1362635"/>
            <a:ext cx="11385175" cy="5280212"/>
          </a:xfrm>
        </p:spPr>
        <p:txBody>
          <a:bodyPr/>
          <a:lstStyle/>
          <a:p>
            <a:endParaRPr lang="en-US" dirty="0">
              <a:solidFill>
                <a:srgbClr val="3C424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3C42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</a:t>
            </a:r>
            <a:r>
              <a:rPr lang="en-US" dirty="0">
                <a:solidFill>
                  <a:srgbClr val="3C4245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F.B.S:</a:t>
            </a:r>
            <a:r>
              <a:rPr lang="en-US" b="0" i="0" dirty="0">
                <a:solidFill>
                  <a:srgbClr val="3C4245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>
                <a:solidFill>
                  <a:srgbClr val="3C424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between 70 mg/dL (3.9 mmol/L) and 100 mg/dL (5.6 mmol/L).</a:t>
            </a:r>
          </a:p>
          <a:p>
            <a:r>
              <a:rPr lang="en-US" dirty="0">
                <a:solidFill>
                  <a:srgbClr val="3C4245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F.B.S:</a:t>
            </a:r>
            <a:r>
              <a:rPr lang="en-US" b="0" i="0" dirty="0">
                <a:solidFill>
                  <a:srgbClr val="3C4245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0" i="0" dirty="0">
                <a:solidFill>
                  <a:srgbClr val="3C424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100 to 125 mg/dL (5.6 to 6.9 mmol/L) indicate prediabetic.</a:t>
            </a:r>
          </a:p>
          <a:p>
            <a:r>
              <a:rPr lang="en-US" dirty="0">
                <a:solidFill>
                  <a:srgbClr val="3C42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dirty="0">
                <a:solidFill>
                  <a:srgbClr val="3C4245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F.B.S </a:t>
            </a:r>
            <a:r>
              <a:rPr lang="en-US" i="1" u="sng" dirty="0">
                <a:solidFill>
                  <a:srgbClr val="3C42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b="0" i="0" dirty="0">
                <a:solidFill>
                  <a:srgbClr val="3C424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126 mg/dL (7 mmol/L) the patient is diagnosed with diabetes .</a:t>
            </a:r>
          </a:p>
          <a:p>
            <a:pPr marL="0" indent="0">
              <a:buNone/>
            </a:pPr>
            <a:endParaRPr lang="en-US" u="sng" dirty="0">
              <a:solidFill>
                <a:srgbClr val="3C424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3C4245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HBA1C test </a:t>
            </a:r>
            <a:r>
              <a:rPr lang="en-US" dirty="0">
                <a:solidFill>
                  <a:srgbClr val="3C42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5.7%_ 6.4%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a blood test that shows what your average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sugar </a:t>
            </a:r>
            <a:r>
              <a:rPr lang="en-US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(glucose) level was over the past two to three months.</a:t>
            </a:r>
            <a:endParaRPr lang="en-US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74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5A2EA-35DD-4F0C-9A24-D6D78274A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Sites for S.C insertion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1B3CD-5EF6-482D-97E3-EAD44D961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Abdomen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Back of upper arm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Lower back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Upper outer thigh</a:t>
            </a:r>
          </a:p>
          <a:p>
            <a:pPr algn="l"/>
            <a:endParaRPr lang="en-US" sz="26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600" b="1" i="0" dirty="0">
                <a:solidFill>
                  <a:srgbClr val="0914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Inject the insulin with the needle at an angle of about 90 degrees.</a:t>
            </a:r>
          </a:p>
          <a:p>
            <a:r>
              <a:rPr lang="en-US" sz="2600" b="1" i="0" dirty="0">
                <a:solidFill>
                  <a:srgbClr val="0914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you're thin, you may need to pinch the skin and inject the insulin at a 45-degree angle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56AB63-9DBD-4C90-B934-614BEBEBF8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403" y="1690688"/>
            <a:ext cx="3728620" cy="4802187"/>
          </a:xfrm>
        </p:spPr>
      </p:pic>
    </p:spTree>
    <p:extLst>
      <p:ext uri="{BB962C8B-B14F-4D97-AF65-F5344CB8AC3E}">
        <p14:creationId xmlns:p14="http://schemas.microsoft.com/office/powerpoint/2010/main" val="2608648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72678-2181-4347-97F8-700F271ED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 about it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99568-D640-4EB5-9E00-1CE5E6E00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5194"/>
            <a:ext cx="10515600" cy="4973159"/>
          </a:xfrm>
        </p:spPr>
        <p:txBody>
          <a:bodyPr/>
          <a:lstStyle/>
          <a:p>
            <a:endParaRPr lang="en-US" b="0" i="0" dirty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Why do we need to rotate insulin?</a:t>
            </a:r>
          </a:p>
          <a:p>
            <a:pPr marL="0" indent="0">
              <a:buNone/>
            </a:pPr>
            <a:endParaRPr lang="en-US" dirty="0">
              <a:solidFill>
                <a:srgbClr val="2021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2021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is important because using the same point over time can cause </a:t>
            </a:r>
            <a:r>
              <a:rPr lang="en-US" b="1" i="0" dirty="0">
                <a:solidFill>
                  <a:srgbClr val="202124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lipodystrophy. </a:t>
            </a:r>
            <a:r>
              <a:rPr lang="en-US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this condition, fat either breaks down or builds up under the skin that lead to </a:t>
            </a:r>
            <a:r>
              <a:rPr lang="en-US" b="1" i="0" dirty="0">
                <a:solidFill>
                  <a:srgbClr val="202124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malabsorption.</a:t>
            </a:r>
            <a:endParaRPr lang="en-US" b="1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682A0-ECFA-43BE-A6A1-EFA55744F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932" y="1579687"/>
            <a:ext cx="2352675" cy="1943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D2E222-970F-47C5-9C4D-4E7E33B284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3" t="12408" r="9149" b="32898"/>
          <a:stretch/>
        </p:blipFill>
        <p:spPr>
          <a:xfrm>
            <a:off x="7750206" y="4762855"/>
            <a:ext cx="2558202" cy="17300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188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86C92-BF49-4F01-B513-A2B427BCF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71" y="320303"/>
            <a:ext cx="11205882" cy="764426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insulin types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8C9CA-DEB8-4249-8944-5FA3347FB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871" y="1084729"/>
            <a:ext cx="11447929" cy="56567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Actrapid , regular (short-act) : clear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0" i="0" dirty="0">
                <a:solidFill>
                  <a:srgbClr val="09142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1600" b="1" dirty="0">
                <a:solidFill>
                  <a:srgbClr val="09142A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600" b="1" i="0" dirty="0">
                <a:solidFill>
                  <a:srgbClr val="09142A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tarts working within 30 minutes and lasts about 5 to 8 hours.</a:t>
            </a:r>
            <a:endParaRPr lang="en-US" sz="16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Mixture (long-act) : milky 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9142A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b="1" i="0" dirty="0">
                <a:solidFill>
                  <a:srgbClr val="09142A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oesn't start to work for 4 to 6 hours, but lasts 24 to 28 hours.</a:t>
            </a:r>
            <a:endParaRPr lang="en-US" sz="16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100 I.U = 1 cc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F1C025-D2BE-4AFA-9A24-2805F9D85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156" y="1724272"/>
            <a:ext cx="3567698" cy="2005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C79FBE-6290-4D2D-866C-E8C7732A0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88" y="3913093"/>
            <a:ext cx="3333751" cy="22240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95165F-C77F-4451-A13B-6B66B3542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19" y="4056948"/>
            <a:ext cx="4850771" cy="193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449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42F41-CE36-4C1C-ABDE-6DB56A4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72" y="365126"/>
            <a:ext cx="10762128" cy="1176804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Sliding scale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D3E1454-A858-4778-B558-0F6ADD57AC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233707"/>
              </p:ext>
            </p:extLst>
          </p:nvPr>
        </p:nvGraphicFramePr>
        <p:xfrm>
          <a:off x="591672" y="1690688"/>
          <a:ext cx="10762128" cy="4907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6879">
                  <a:extLst>
                    <a:ext uri="{9D8B030D-6E8A-4147-A177-3AD203B41FA5}">
                      <a16:colId xmlns:a16="http://schemas.microsoft.com/office/drawing/2014/main" val="3998265355"/>
                    </a:ext>
                  </a:extLst>
                </a:gridCol>
                <a:gridCol w="2726879">
                  <a:extLst>
                    <a:ext uri="{9D8B030D-6E8A-4147-A177-3AD203B41FA5}">
                      <a16:colId xmlns:a16="http://schemas.microsoft.com/office/drawing/2014/main" val="439419994"/>
                    </a:ext>
                  </a:extLst>
                </a:gridCol>
                <a:gridCol w="2726879">
                  <a:extLst>
                    <a:ext uri="{9D8B030D-6E8A-4147-A177-3AD203B41FA5}">
                      <a16:colId xmlns:a16="http://schemas.microsoft.com/office/drawing/2014/main" val="1210664153"/>
                    </a:ext>
                  </a:extLst>
                </a:gridCol>
                <a:gridCol w="2581491">
                  <a:extLst>
                    <a:ext uri="{9D8B030D-6E8A-4147-A177-3AD203B41FA5}">
                      <a16:colId xmlns:a16="http://schemas.microsoft.com/office/drawing/2014/main" val="1137381100"/>
                    </a:ext>
                  </a:extLst>
                </a:gridCol>
              </a:tblGrid>
              <a:tr h="98146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 scale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 scale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090230"/>
                  </a:ext>
                </a:extLst>
              </a:tr>
              <a:tr h="981467">
                <a:tc>
                  <a:txBody>
                    <a:bodyPr/>
                    <a:lstStyle/>
                    <a:p>
                      <a:r>
                        <a:rPr lang="en-US" dirty="0"/>
                        <a:t>180_230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11283"/>
                  </a:ext>
                </a:extLst>
              </a:tr>
              <a:tr h="981467">
                <a:tc>
                  <a:txBody>
                    <a:bodyPr/>
                    <a:lstStyle/>
                    <a:p>
                      <a:r>
                        <a:rPr lang="en-US" dirty="0"/>
                        <a:t>231_280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327649"/>
                  </a:ext>
                </a:extLst>
              </a:tr>
              <a:tr h="981467">
                <a:tc>
                  <a:txBody>
                    <a:bodyPr/>
                    <a:lstStyle/>
                    <a:p>
                      <a:r>
                        <a:rPr lang="en-US" dirty="0"/>
                        <a:t>281_330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857941"/>
                  </a:ext>
                </a:extLst>
              </a:tr>
              <a:tr h="981467">
                <a:tc>
                  <a:txBody>
                    <a:bodyPr/>
                    <a:lstStyle/>
                    <a:p>
                      <a:r>
                        <a:rPr lang="en-US" dirty="0"/>
                        <a:t>&gt;330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398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1080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37D94-6ABB-4D6F-A2E8-C9D2D6EE1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rotate insulin injection sites 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34135-B773-44B0-A34D-4689AFA6E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>
              <a:hlinkClick r:id="rId2"/>
            </a:endParaRPr>
          </a:p>
          <a:p>
            <a:pPr algn="ctr"/>
            <a:endParaRPr lang="en-US" dirty="0">
              <a:hlinkClick r:id="rId2"/>
            </a:endParaRPr>
          </a:p>
          <a:p>
            <a:pPr algn="ctr"/>
            <a:endParaRPr lang="en-US" dirty="0">
              <a:hlinkClick r:id="rId2"/>
            </a:endParaRPr>
          </a:p>
          <a:p>
            <a:pPr algn="ctr"/>
            <a:r>
              <a:rPr lang="en-US" dirty="0">
                <a:hlinkClick r:id="rId2"/>
              </a:rPr>
              <a:t>https://www.youtube.com/watch?v=ILHXy20zJfI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387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3A080-B792-4505-90C4-20A26E8F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Glucose Level Monitor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3E2E0-5A45-44C3-BC3B-BC0DD34E6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pPr algn="ctr"/>
            <a:r>
              <a:rPr lang="en-US" dirty="0">
                <a:hlinkClick r:id="rId2"/>
              </a:rPr>
              <a:t>https://www.youtube.com/watch?v=rMMpeLLgdgY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989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EAE6-6CE2-4DA6-AF0E-97B18553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Insulin injection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C277C-5EEE-4A2F-B656-27972D19A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>
              <a:hlinkClick r:id="rId2"/>
            </a:endParaRPr>
          </a:p>
          <a:p>
            <a:pPr algn="ctr"/>
            <a:endParaRPr lang="en-US" dirty="0">
              <a:hlinkClick r:id="rId2"/>
            </a:endParaRPr>
          </a:p>
          <a:p>
            <a:pPr algn="ctr"/>
            <a:endParaRPr lang="en-US" dirty="0">
              <a:hlinkClick r:id="rId2"/>
            </a:endParaRPr>
          </a:p>
          <a:p>
            <a:pPr algn="ctr"/>
            <a:r>
              <a:rPr lang="en-US" dirty="0">
                <a:hlinkClick r:id="rId2"/>
              </a:rPr>
              <a:t>https://www.youtube.com/watch?v=C0coWZbO-_E&amp;t=78s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4802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DDD91-FE35-4803-AC11-FBA2567FC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365126"/>
            <a:ext cx="10806953" cy="108715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Intravenous fluid (I.V.F)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C440B-C407-4E2C-B163-1A06F573C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871" y="1380565"/>
            <a:ext cx="11529308" cy="5334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Colloid : blood components (PRBCs , F.F.P , W.B , Human albumin (H.A)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Crystalloid :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Hypotonic &lt; 270 </a:t>
            </a:r>
            <a:r>
              <a:rPr lang="en-US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mOsm/L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Isotonic 270_310 </a:t>
            </a:r>
            <a:r>
              <a:rPr lang="en-US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mOsm/L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Hypertonic &gt;310 </a:t>
            </a:r>
            <a:r>
              <a:rPr lang="en-US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mOsm/L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248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224EF-740A-4D55-9DA1-C992CAFCD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4" y="365126"/>
            <a:ext cx="10643586" cy="93989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I.V.F calculation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4982CF-5770-4FED-B8EA-A50FD1CD4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0" t="41548" r="27786" b="34786"/>
          <a:stretch/>
        </p:blipFill>
        <p:spPr>
          <a:xfrm>
            <a:off x="648070" y="1686756"/>
            <a:ext cx="10235953" cy="4216893"/>
          </a:xfrm>
        </p:spPr>
      </p:pic>
    </p:spTree>
    <p:extLst>
      <p:ext uri="{BB962C8B-B14F-4D97-AF65-F5344CB8AC3E}">
        <p14:creationId xmlns:p14="http://schemas.microsoft.com/office/powerpoint/2010/main" val="726832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A2C06-0B44-4D5A-800F-81F875D2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 Factor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6F9AED-6F4A-459F-B5B0-5FBC964A5A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027" y="1878024"/>
            <a:ext cx="2864241" cy="29799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B85688-740F-417B-B959-EEE68305F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969" y="1782787"/>
            <a:ext cx="3116062" cy="31703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BE36E9-334F-4214-A570-61F4929F69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1" b="10396"/>
          <a:stretch/>
        </p:blipFill>
        <p:spPr>
          <a:xfrm>
            <a:off x="666564" y="1878024"/>
            <a:ext cx="3399409" cy="29799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3AFDE2-2190-4219-B5E3-34C53BF2DD93}"/>
              </a:ext>
            </a:extLst>
          </p:cNvPr>
          <p:cNvSpPr txBox="1"/>
          <p:nvPr/>
        </p:nvSpPr>
        <p:spPr>
          <a:xfrm>
            <a:off x="828584" y="5326562"/>
            <a:ext cx="1015206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Hemo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= 10 gtt/min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Microdropper = 60 gtt/min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 dropper(I.V set) = 15 gtt/min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7D2CE1B-E7C6-4BAC-85AD-D2E43AA57218}"/>
              </a:ext>
            </a:extLst>
          </p:cNvPr>
          <p:cNvCxnSpPr>
            <a:cxnSpLocks/>
          </p:cNvCxnSpPr>
          <p:nvPr/>
        </p:nvCxnSpPr>
        <p:spPr>
          <a:xfrm flipV="1">
            <a:off x="6374167" y="5069151"/>
            <a:ext cx="1751860" cy="13494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CF4776F-63D0-4A6A-A71A-73E27721D3CF}"/>
              </a:ext>
            </a:extLst>
          </p:cNvPr>
          <p:cNvCxnSpPr>
            <a:cxnSpLocks/>
          </p:cNvCxnSpPr>
          <p:nvPr/>
        </p:nvCxnSpPr>
        <p:spPr>
          <a:xfrm flipV="1">
            <a:off x="5069150" y="4625266"/>
            <a:ext cx="652509" cy="13937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EAE13BE-6864-48BE-B962-7C66BBCA22A4}"/>
              </a:ext>
            </a:extLst>
          </p:cNvPr>
          <p:cNvCxnSpPr>
            <a:cxnSpLocks/>
          </p:cNvCxnSpPr>
          <p:nvPr/>
        </p:nvCxnSpPr>
        <p:spPr>
          <a:xfrm flipV="1">
            <a:off x="3666478" y="4857935"/>
            <a:ext cx="1" cy="5929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4936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AD12A-8AD4-457D-9F8C-F68CC7629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0295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I.V.F calculation example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F0C6701-E74A-4F37-B6F3-50626B6D9D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4" t="18964" r="24798" b="11715"/>
          <a:stretch/>
        </p:blipFill>
        <p:spPr>
          <a:xfrm>
            <a:off x="213064" y="985422"/>
            <a:ext cx="11780668" cy="5761608"/>
          </a:xfrm>
        </p:spPr>
      </p:pic>
    </p:spTree>
    <p:extLst>
      <p:ext uri="{BB962C8B-B14F-4D97-AF65-F5344CB8AC3E}">
        <p14:creationId xmlns:p14="http://schemas.microsoft.com/office/powerpoint/2010/main" val="13629732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6E690-4A8F-47A9-AD0B-70485AB8D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365125"/>
            <a:ext cx="11033203" cy="93475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Isotonic solutions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16AE1-41E5-4816-89C4-C786667AC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271" y="1299882"/>
            <a:ext cx="11268635" cy="539675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fr-F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saline</a:t>
            </a:r>
            <a:r>
              <a:rPr lang="fr-F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solution (0.9% NaCl) 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has an osmolality of 308 mOsm/L .</a:t>
            </a:r>
          </a:p>
          <a:p>
            <a:r>
              <a:rPr lang="en-US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Uses: 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hyponatremia, hypotension</a:t>
            </a:r>
          </a:p>
          <a:p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Contraindication: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 failure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pulmonary edema, and renal impairment, or conditions that cause</a:t>
            </a:r>
            <a:r>
              <a:rPr lang="ar-JO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sodium retention</a:t>
            </a:r>
            <a:r>
              <a:rPr lang="ar-JO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as it may risk fluid volume overload. </a:t>
            </a:r>
            <a:endParaRPr lang="en-US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Dextrose 5% in Water (D</a:t>
            </a: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W) it has an osmolality of osmolality of mOsm/L.</a:t>
            </a:r>
          </a:p>
          <a:p>
            <a:r>
              <a:rPr lang="en-US" dirty="0">
                <a:solidFill>
                  <a:srgbClr val="22222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Uses: hypoglycemia </a:t>
            </a:r>
          </a:p>
          <a:p>
            <a:r>
              <a:rPr lang="en-US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Contraindication: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 patient at risk for( increased intracranial pressure</a:t>
            </a:r>
            <a:r>
              <a:rPr lang="ar-JO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as it can cause </a:t>
            </a:r>
            <a:r>
              <a:rPr lang="ar-JO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cerebral edem</a:t>
            </a:r>
            <a:r>
              <a:rPr lang="en-US" dirty="0">
                <a:solidFill>
                  <a:srgbClr val="222222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endParaRPr lang="en-US" i="0" dirty="0">
              <a:solidFill>
                <a:srgbClr val="222222"/>
              </a:solidFill>
              <a:effectLst/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i="0" dirty="0">
              <a:solidFill>
                <a:srgbClr val="222222"/>
              </a:solidFill>
              <a:effectLst/>
              <a:latin typeface="-apple-system"/>
            </a:endParaRPr>
          </a:p>
          <a:p>
            <a:endParaRPr lang="en-US" b="1" dirty="0">
              <a:solidFill>
                <a:srgbClr val="222222"/>
              </a:solidFill>
              <a:latin typeface="-apple-system"/>
            </a:endParaRPr>
          </a:p>
          <a:p>
            <a:endParaRPr lang="en-US" b="1" i="0" dirty="0">
              <a:solidFill>
                <a:srgbClr val="222222"/>
              </a:solidFill>
              <a:effectLst/>
              <a:latin typeface="-apple-system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974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B1CEA-DDE8-40AB-8693-6C3A04C4A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I.V.F order components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6B9BA-F7E1-4DE5-A9D3-5B5C8C72F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1690688"/>
            <a:ext cx="10892161" cy="4710112"/>
          </a:xfrm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N/S (type)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0.9% (concentration)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500 ml (amount)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I.V (route)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8 h (frequency)</a:t>
            </a:r>
          </a:p>
        </p:txBody>
      </p:sp>
    </p:spTree>
    <p:extLst>
      <p:ext uri="{BB962C8B-B14F-4D97-AF65-F5344CB8AC3E}">
        <p14:creationId xmlns:p14="http://schemas.microsoft.com/office/powerpoint/2010/main" val="39124570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8113F-68D5-4882-8E99-FAF301ECE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28" y="365126"/>
            <a:ext cx="10927672" cy="57590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Isotonic solutions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89E8E-3643-443C-B3AE-DB8D853CD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127" y="1100832"/>
            <a:ext cx="11283519" cy="5486400"/>
          </a:xfrm>
        </p:spPr>
        <p:txBody>
          <a:bodyPr/>
          <a:lstStyle/>
          <a:p>
            <a:pPr marL="0" indent="0">
              <a:buNone/>
            </a:pP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C. Lactated Ringer’s 5% Dextrose in Water (D5LRS) </a:t>
            </a:r>
          </a:p>
          <a:p>
            <a:pPr marL="0" indent="0">
              <a:buNone/>
            </a:pPr>
            <a:endParaRPr lang="en-US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contains 130 mEq/L of sodium, 4 mEq/L of potassium, 3 mEq/L of calcium, and 109 mEq/L of chloride.</a:t>
            </a:r>
          </a:p>
          <a:p>
            <a:r>
              <a:rPr lang="en-US" dirty="0">
                <a:solidFill>
                  <a:srgbClr val="22222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Uses: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dehydration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replace GI tract fluid losses 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burns .</a:t>
            </a:r>
            <a:endParaRPr lang="en-US" dirty="0">
              <a:solidFill>
                <a:srgbClr val="222222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22222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Contraindication:  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liver disease (</a:t>
            </a:r>
            <a:r>
              <a:rPr lang="en-US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Lactated Ringer’s solution is metabolized in the </a:t>
            </a:r>
            <a:r>
              <a:rPr lang="en-US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liver</a:t>
            </a:r>
            <a:r>
              <a:rPr lang="en-US" dirty="0">
                <a:solidFill>
                  <a:srgbClr val="222222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  <a:r>
              <a:rPr lang="en-US" i="0" dirty="0">
                <a:solidFill>
                  <a:srgbClr val="222222"/>
                </a:solidFill>
                <a:effectLst/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used in caution for patients with heart failure and renal failure. (</a:t>
            </a:r>
            <a:r>
              <a:rPr lang="en-US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can cause sodium retention)</a:t>
            </a:r>
            <a:endParaRPr lang="en-US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68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206F-73DE-4070-9B2E-E961E1FED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71" y="365126"/>
            <a:ext cx="11265763" cy="744584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Hypotonic solutions &lt;270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F02D9-441B-49AE-B1D6-9315603BB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474" y="1296140"/>
            <a:ext cx="11576481" cy="5344357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endParaRPr lang="pt-BR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pt-BR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0.45% Sodium Chloride (0.45% NaCl)</a:t>
            </a:r>
          </a:p>
          <a:p>
            <a:r>
              <a:rPr lang="en-US" dirty="0">
                <a:solidFill>
                  <a:srgbClr val="222222"/>
                </a:solidFill>
                <a:latin typeface="-apple-system"/>
              </a:rPr>
              <a:t> </a:t>
            </a:r>
            <a:r>
              <a:rPr lang="en-US" b="0" i="0" dirty="0">
                <a:solidFill>
                  <a:srgbClr val="222222"/>
                </a:solidFill>
                <a:effectLst/>
                <a:latin typeface="-apple-system"/>
              </a:rPr>
              <a:t>It has an osmolality of 154 mOsm/L and contains 77 mEq/L sodium and chloride.</a:t>
            </a: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  <a:latin typeface="-apple-system"/>
              </a:rPr>
              <a:t>Uses: </a:t>
            </a:r>
            <a:r>
              <a:rPr lang="en-US" b="0" i="0" dirty="0">
                <a:solidFill>
                  <a:srgbClr val="222222"/>
                </a:solidFill>
                <a:effectLst/>
                <a:latin typeface="-apple-system"/>
              </a:rPr>
              <a:t>hypovolemia with hypernatremia.</a:t>
            </a:r>
            <a:endParaRPr lang="en-US" dirty="0">
              <a:solidFill>
                <a:srgbClr val="222222"/>
              </a:solidFill>
              <a:latin typeface="-apple-system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latin typeface="-apple-system"/>
              </a:rPr>
              <a:t>B.</a:t>
            </a:r>
            <a:r>
              <a:rPr lang="en-US" b="1" i="0" dirty="0">
                <a:solidFill>
                  <a:srgbClr val="222222"/>
                </a:solidFill>
                <a:effectLst/>
                <a:latin typeface="-apple-system"/>
              </a:rPr>
              <a:t> </a:t>
            </a:r>
            <a:r>
              <a:rPr lang="en-US" i="0" dirty="0">
                <a:solidFill>
                  <a:srgbClr val="222222"/>
                </a:solidFill>
                <a:effectLst/>
                <a:latin typeface="-apple-system"/>
              </a:rPr>
              <a:t>2.5% Dextrose in Water (D2.5W)</a:t>
            </a:r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highlight>
                  <a:srgbClr val="FFFF00"/>
                </a:highlight>
                <a:latin typeface="-apple-system"/>
              </a:rPr>
              <a:t>Uses: </a:t>
            </a:r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00"/>
                </a:highlight>
                <a:latin typeface="-apple-system"/>
              </a:rPr>
              <a:t> </a:t>
            </a:r>
            <a:r>
              <a:rPr lang="en-US" b="0" i="0" dirty="0">
                <a:solidFill>
                  <a:srgbClr val="222222"/>
                </a:solidFill>
                <a:effectLst/>
                <a:latin typeface="-apple-system"/>
              </a:rPr>
              <a:t>treat dehydration and decreased the levels of sodium and potassium.</a:t>
            </a:r>
            <a:endParaRPr lang="en-US" i="0" dirty="0">
              <a:solidFill>
                <a:srgbClr val="222222"/>
              </a:solidFill>
              <a:effectLst/>
              <a:latin typeface="-apple-system"/>
            </a:endParaRP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Contraindication: </a:t>
            </a:r>
            <a:r>
              <a:rPr lang="en-US" b="0" i="0" dirty="0">
                <a:solidFill>
                  <a:srgbClr val="222222"/>
                </a:solidFill>
                <a:effectLst/>
                <a:latin typeface="-apple-system"/>
              </a:rPr>
              <a:t>It should not be administered with blood products as it can cause (</a:t>
            </a:r>
            <a:r>
              <a:rPr lang="en-US" b="0" i="0" dirty="0">
                <a:solidFill>
                  <a:srgbClr val="222222"/>
                </a:solidFill>
                <a:effectLst/>
                <a:highlight>
                  <a:srgbClr val="00FFFF"/>
                </a:highlight>
                <a:latin typeface="-apple-system"/>
              </a:rPr>
              <a:t>hemolysis of red blood cells.)</a:t>
            </a:r>
            <a:endParaRPr lang="en-US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51450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A7329-3601-41EF-A8CF-381BBB6D5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05" y="365125"/>
            <a:ext cx="11176987" cy="966525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Hypertonic solutions &gt;310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11FCF-345E-457C-962C-D0699086D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5" y="1473693"/>
            <a:ext cx="11469949" cy="5019181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endParaRPr lang="en-US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3% sodium chloride (3% NaCl) containing 513 mEq/L of sodium and chloride with an osmolality of 1030 mOsm/L.</a:t>
            </a:r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Uses: sever hyponatremia ,</a:t>
            </a:r>
            <a:r>
              <a:rPr lang="en-US" b="0" i="0" dirty="0">
                <a:solidFill>
                  <a:srgbClr val="222222"/>
                </a:solidFill>
                <a:effectLst/>
                <a:latin typeface="-apple-system"/>
              </a:rPr>
              <a:t> patients with cerebral edema. </a:t>
            </a: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-apple-system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-apple-system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latin typeface="-apple-system"/>
                <a:cs typeface="Times New Roman" panose="02020603050405020304" pitchFamily="18" charset="0"/>
              </a:rPr>
              <a:t>B. 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Dextrose 10% in Water (D</a:t>
            </a:r>
            <a:r>
              <a:rPr lang="en-US" b="1" i="0" dirty="0">
                <a:solidFill>
                  <a:srgbClr val="222222"/>
                </a:solidFill>
                <a:effectLst/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W) </a:t>
            </a:r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Uses: 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 hypoglycemia 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905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EE277-156D-404F-92A3-FC75612EC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7547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I.V.F administration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49ED-AB8D-42C7-9624-A90FFFAC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6" y="1402672"/>
            <a:ext cx="10918794" cy="5237825"/>
          </a:xfrm>
        </p:spPr>
        <p:txBody>
          <a:bodyPr/>
          <a:lstStyle/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pPr algn="ctr"/>
            <a:r>
              <a:rPr lang="en-US" dirty="0">
                <a:hlinkClick r:id="rId2"/>
              </a:rPr>
              <a:t>https://youtu.be/pln-x9YKnK0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725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1083</TotalTime>
  <Words>2017</Words>
  <Application>Microsoft Office PowerPoint</Application>
  <PresentationFormat>Widescreen</PresentationFormat>
  <Paragraphs>383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-apple-system</vt:lpstr>
      <vt:lpstr>Arial</vt:lpstr>
      <vt:lpstr>Calibri</vt:lpstr>
      <vt:lpstr>Calibri Light</vt:lpstr>
      <vt:lpstr>Roboto</vt:lpstr>
      <vt:lpstr>Times New Roman</vt:lpstr>
      <vt:lpstr>Wingdings</vt:lpstr>
      <vt:lpstr>Office Theme</vt:lpstr>
      <vt:lpstr>PowerPoint Presentation</vt:lpstr>
      <vt:lpstr>Types of precaution </vt:lpstr>
      <vt:lpstr>Patient Interview </vt:lpstr>
      <vt:lpstr>Patient Interview </vt:lpstr>
      <vt:lpstr>Patient Interview </vt:lpstr>
      <vt:lpstr>Patient Interview </vt:lpstr>
      <vt:lpstr>Patient Interview </vt:lpstr>
      <vt:lpstr>Blood sample </vt:lpstr>
      <vt:lpstr>Vein characteristic </vt:lpstr>
      <vt:lpstr>Body veins </vt:lpstr>
      <vt:lpstr>Lab test components </vt:lpstr>
      <vt:lpstr>Lab test components </vt:lpstr>
      <vt:lpstr>Interpretation of abnormal lab test</vt:lpstr>
      <vt:lpstr>Interpretation of abnormal lab test</vt:lpstr>
      <vt:lpstr>Lab test components </vt:lpstr>
      <vt:lpstr>Interpretation of abnormal lab test</vt:lpstr>
      <vt:lpstr>Interpretation of abnormal lab test</vt:lpstr>
      <vt:lpstr>Lab test components </vt:lpstr>
      <vt:lpstr>Lab test components </vt:lpstr>
      <vt:lpstr>Normal Lab test Values </vt:lpstr>
      <vt:lpstr>Blood sample tubes:</vt:lpstr>
      <vt:lpstr>Blood sample tubes </vt:lpstr>
      <vt:lpstr>Blood sample video </vt:lpstr>
      <vt:lpstr>Differences between artery and vein </vt:lpstr>
      <vt:lpstr>Blood circulation </vt:lpstr>
      <vt:lpstr>Cannula gauges: </vt:lpstr>
      <vt:lpstr>Complication for cannula </vt:lpstr>
      <vt:lpstr>Cannula insertion video </vt:lpstr>
      <vt:lpstr>Subcutaneous injection (S.C)</vt:lpstr>
      <vt:lpstr>Types of Diabetic mellitus D.M</vt:lpstr>
      <vt:lpstr>Glucose level monitoring </vt:lpstr>
      <vt:lpstr>Sites for S.C insertion </vt:lpstr>
      <vt:lpstr>Think about it ?</vt:lpstr>
      <vt:lpstr> insulin types </vt:lpstr>
      <vt:lpstr>Sliding scale </vt:lpstr>
      <vt:lpstr>How to rotate insulin injection sites ? </vt:lpstr>
      <vt:lpstr>Glucose Level Monitor</vt:lpstr>
      <vt:lpstr>Insulin injection video</vt:lpstr>
      <vt:lpstr>Intravenous fluid (I.V.F)</vt:lpstr>
      <vt:lpstr>I.V.F calculation </vt:lpstr>
      <vt:lpstr>Drop Factor </vt:lpstr>
      <vt:lpstr>I.V.F calculation example</vt:lpstr>
      <vt:lpstr>Isotonic solutions</vt:lpstr>
      <vt:lpstr>I.V.F order components </vt:lpstr>
      <vt:lpstr>Isotonic solutions </vt:lpstr>
      <vt:lpstr>Hypotonic solutions &lt;270</vt:lpstr>
      <vt:lpstr>Hypertonic solutions &gt;310</vt:lpstr>
      <vt:lpstr>I.V.F administration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nadeenmansour7@gmail.com</dc:creator>
  <cp:lastModifiedBy>nadeenmansour7@gmail.com</cp:lastModifiedBy>
  <cp:revision>158</cp:revision>
  <dcterms:created xsi:type="dcterms:W3CDTF">2022-10-13T08:22:59Z</dcterms:created>
  <dcterms:modified xsi:type="dcterms:W3CDTF">2022-10-24T11:13:20Z</dcterms:modified>
</cp:coreProperties>
</file>