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1" r:id="rId3"/>
    <p:sldId id="285" r:id="rId4"/>
    <p:sldId id="286" r:id="rId5"/>
    <p:sldId id="287" r:id="rId6"/>
    <p:sldId id="288" r:id="rId7"/>
    <p:sldId id="289" r:id="rId8"/>
    <p:sldId id="303" r:id="rId9"/>
    <p:sldId id="256" r:id="rId10"/>
    <p:sldId id="259" r:id="rId11"/>
    <p:sldId id="298" r:id="rId12"/>
    <p:sldId id="302" r:id="rId13"/>
    <p:sldId id="305" r:id="rId14"/>
    <p:sldId id="306" r:id="rId15"/>
    <p:sldId id="299" r:id="rId16"/>
    <p:sldId id="307" r:id="rId17"/>
    <p:sldId id="308" r:id="rId18"/>
    <p:sldId id="301" r:id="rId19"/>
    <p:sldId id="300" r:id="rId20"/>
    <p:sldId id="297" r:id="rId21"/>
    <p:sldId id="257" r:id="rId22"/>
    <p:sldId id="258" r:id="rId23"/>
    <p:sldId id="304" r:id="rId24"/>
    <p:sldId id="260" r:id="rId25"/>
    <p:sldId id="261" r:id="rId26"/>
    <p:sldId id="262" r:id="rId27"/>
    <p:sldId id="263" r:id="rId28"/>
    <p:sldId id="282" r:id="rId29"/>
    <p:sldId id="293" r:id="rId30"/>
    <p:sldId id="265" r:id="rId31"/>
    <p:sldId id="264" r:id="rId32"/>
    <p:sldId id="295" r:id="rId33"/>
    <p:sldId id="296" r:id="rId34"/>
    <p:sldId id="266" r:id="rId35"/>
    <p:sldId id="267" r:id="rId36"/>
    <p:sldId id="292" r:id="rId37"/>
    <p:sldId id="291" r:id="rId38"/>
    <p:sldId id="290" r:id="rId39"/>
    <p:sldId id="268" r:id="rId40"/>
    <p:sldId id="280" r:id="rId41"/>
    <p:sldId id="278" r:id="rId42"/>
    <p:sldId id="281" r:id="rId43"/>
    <p:sldId id="269" r:id="rId44"/>
    <p:sldId id="284" r:id="rId45"/>
    <p:sldId id="275" r:id="rId46"/>
    <p:sldId id="276" r:id="rId47"/>
    <p:sldId id="277" r:id="rId48"/>
    <p:sldId id="283" r:id="rId49"/>
  </p:sldIdLst>
  <p:sldSz cx="12192000" cy="6858000"/>
  <p:notesSz cx="6858000" cy="9144000"/>
  <p:defaultTextStyle>
    <a:defPPr>
      <a:defRPr lang="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79BA2D-10EB-44A5-9A31-5D4E195AC973}">
          <p14:sldIdLst>
            <p14:sldId id="274"/>
            <p14:sldId id="271"/>
            <p14:sldId id="285"/>
            <p14:sldId id="286"/>
            <p14:sldId id="287"/>
            <p14:sldId id="288"/>
            <p14:sldId id="289"/>
            <p14:sldId id="303"/>
            <p14:sldId id="256"/>
            <p14:sldId id="259"/>
            <p14:sldId id="298"/>
            <p14:sldId id="302"/>
            <p14:sldId id="305"/>
            <p14:sldId id="306"/>
            <p14:sldId id="299"/>
            <p14:sldId id="307"/>
            <p14:sldId id="308"/>
            <p14:sldId id="301"/>
            <p14:sldId id="300"/>
            <p14:sldId id="297"/>
            <p14:sldId id="257"/>
            <p14:sldId id="258"/>
            <p14:sldId id="304"/>
            <p14:sldId id="260"/>
            <p14:sldId id="261"/>
            <p14:sldId id="262"/>
            <p14:sldId id="263"/>
            <p14:sldId id="282"/>
            <p14:sldId id="293"/>
            <p14:sldId id="265"/>
            <p14:sldId id="264"/>
            <p14:sldId id="295"/>
            <p14:sldId id="296"/>
            <p14:sldId id="266"/>
            <p14:sldId id="267"/>
            <p14:sldId id="292"/>
            <p14:sldId id="291"/>
            <p14:sldId id="290"/>
            <p14:sldId id="268"/>
            <p14:sldId id="280"/>
            <p14:sldId id="278"/>
            <p14:sldId id="281"/>
            <p14:sldId id="269"/>
            <p14:sldId id="284"/>
            <p14:sldId id="275"/>
            <p14:sldId id="276"/>
            <p14:sldId id="277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8690-9ACF-4674-AE38-04C997417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12D588-6E0F-4318-8C89-F2B18A566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EDFBE-6B1C-4B63-B148-A93755D18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79D4E-B354-4539-835E-4F61D0093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EDC29-DCDF-4DBD-8523-A12E65C5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7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BF3A-2B51-401F-B343-32CD5C85B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C375F-F861-4934-AE9D-004A15074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8EB71-49F6-4784-B958-192C7C9E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E5CB6-73D7-468A-9E0D-146A8A8E9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D395A-4CFD-40DB-8212-A50658C1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829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F05F1-A8DE-4AF7-B2FD-B4FDDA74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0725B-DE73-4A10-BCAA-42C66065F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8F938-63EE-4B0B-89B6-131B4B14A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FA5EB-CF66-4125-AB16-00861368A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E730B-E60F-41B2-9BA9-CDC8E7DEE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2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C948-4EE2-40A9-B6B2-E661DBFA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81B4B-5092-48DF-AF25-00B5CAB91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11974-44B8-498E-901A-23DF9B945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C7B4D-A5B7-4501-A0AC-CEE1175B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A361C-D575-435A-BF85-35FD29D0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53989-49CB-4AD6-B405-994B7967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1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45F8A-7C13-42FC-AF98-85242AD3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DEA5A-27BE-4FED-923F-C1300015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22E3A-A126-4F6E-AAFD-521375B66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8DA0A-AABE-454C-95AE-45C82B2E6C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EB54E7-4F87-43D4-9076-AEA0D10AAE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9D7C85-6965-4869-A5B4-3826672C6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67874-98B8-41CE-A3BE-96A1D4FB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D3910-5619-4A53-8576-DA5862694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9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241E-A998-43D8-AD6B-0D60117D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E3A06-DD6D-46D3-8B31-BFEE6229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D9607-C616-449D-B7EA-39D15DC1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6B10C-90E4-4D15-B1F3-05854A62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3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DEB2C-74AA-4D4C-8BB4-CF1C4AA3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1B22E-9D99-4D18-96EB-7FC6119A2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A8B9E-3610-4B15-B4F6-92C3A18A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4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51A4-C833-4779-BB62-F92D2534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503BD-7B78-4AB9-9577-73C8AE782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4B845-0A28-4522-81F4-C34C4CC5B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66D3D-3149-4EBF-B535-F8285604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C46A1-5873-43A4-886D-7CD2C2FE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3D3F3-B651-4B15-9F80-EC21D0902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05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E2FC-3E31-4109-A695-A1571156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D80254-0BDF-4259-8BC4-3A407FDFA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C16DC-DFD0-45CF-9B1F-4AC82B0EC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2D9C4-64C1-475E-8C95-5F17D932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298C57-F0D8-4E3C-891D-0BBF919A9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6C296-E5BB-46F7-9EC1-18F80665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3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8E83F-1DD5-4D17-BBA1-F7885B24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970F2-E06B-4C14-BE99-AC2EB016C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C3440-2EF5-473F-A2BC-F4DD41D3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067C5-D02D-4DA5-9CE2-2EEFD7445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87BDB-02F7-4E41-86C6-8F5BD9913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6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1D6764-F6D6-49F0-8C6F-5ECB08929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FF4BA2-0F11-4F09-831B-2C7E50E39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1A5E7-9295-4491-A0F5-7081C4F57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DF27A-0A16-410B-A90F-CF2F88F7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C20E0-2AAE-4E57-839D-F0ABEDC9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0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05CEC7-F261-43B4-A9EE-9B6E93F0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 xmlns:a="http://schemas.openxmlformats.org/drawingml/2006/main">
              <a:rPr lang="ar"/>
              <a:t>انقر لتحرير نمط العنوان الرئيسي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76A92-B948-46B6-821F-5F6E04CA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xmlns:a="http://schemas.openxmlformats.org/drawingml/2006/main" lvl="0">
              <a:bidi/>
            </a:pPr>
            <a:r xmlns:a="http://schemas.openxmlformats.org/drawingml/2006/main">
              <a:rPr lang="ar"/>
              <a:t>انقر لتحرير أنماط النص الرئيسي</a:t>
            </a:r>
          </a:p>
          <a:p>
            <a:pPr xmlns:a="http://schemas.openxmlformats.org/drawingml/2006/main" lvl="1">
              <a:bidi/>
            </a:pPr>
            <a:r xmlns:a="http://schemas.openxmlformats.org/drawingml/2006/main">
              <a:rPr lang="ar"/>
              <a:t>المستوى الثاني</a:t>
            </a:r>
          </a:p>
          <a:p>
            <a:pPr xmlns:a="http://schemas.openxmlformats.org/drawingml/2006/main" lvl="2">
              <a:bidi/>
            </a:pPr>
            <a:r xmlns:a="http://schemas.openxmlformats.org/drawingml/2006/main">
              <a:rPr lang="ar"/>
              <a:t>المستوى الثالث</a:t>
            </a:r>
          </a:p>
          <a:p>
            <a:pPr xmlns:a="http://schemas.openxmlformats.org/drawingml/2006/main" lvl="3">
              <a:bidi/>
            </a:pPr>
            <a:r xmlns:a="http://schemas.openxmlformats.org/drawingml/2006/main">
              <a:rPr lang="ar"/>
              <a:t>المستوى الرابع</a:t>
            </a:r>
          </a:p>
          <a:p>
            <a:pPr xmlns:a="http://schemas.openxmlformats.org/drawingml/2006/main" lvl="4">
              <a:bidi/>
            </a:pPr>
            <a:r xmlns:a="http://schemas.openxmlformats.org/drawingml/2006/main">
              <a:rPr lang="ar"/>
              <a:t>المستوى الخامس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260DC-5317-4777-B58B-E8B1954A9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EC428-B8A1-4AA3-8024-34E8583EE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A0BED-9B35-4293-A6EA-70CD557E5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nurseslabs.com/normal-lab-values-nclex-nursing/#bleeding_time_normal_lab_value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NSEFVbzTAU" TargetMode="External"/><Relationship Id="rId2" Type="http://schemas.openxmlformats.org/officeDocument/2006/relationships/hyperlink" Target="https://www.youtube.com/watch?v=DbUNhWmKw4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8DlRtqgh8c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LHXy20zJfI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MMpeLLgdgY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0coWZbO-_E&amp;t=78s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ln-x9YKnK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6720-A5F0-4B2F-AE53-B24252602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93" y="582706"/>
            <a:ext cx="10825884" cy="90874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A1186-80D7-4C1D-AF9A-E958EBD0B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293" y="1589103"/>
            <a:ext cx="11061577" cy="4935984"/>
          </a:xfrm>
        </p:spPr>
        <p:txBody>
          <a:bodyPr/>
          <a:lstStyle/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التدريب العملي للبالغين (1)</a:t>
            </a:r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رقم الدورة 0301216</a:t>
            </a:r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عمل السيدة نادين منصور.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9E36A-91FF-480C-82B9-01E21CE86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800" y="1720876"/>
            <a:ext cx="3329648" cy="293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3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5A0-DDFF-441B-BFA2-564A36348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2" y="365125"/>
            <a:ext cx="10785628" cy="895503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أنواع الاحتياط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771D5-3059-4EF1-8E42-9F8D9B69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4" y="1335742"/>
            <a:ext cx="11232777" cy="527124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xmlns:a="http://schemas.openxmlformats.org/drawingml/2006/main" marL="514350" indent="-514350">
              <a:buFont typeface="+mj-lt"/>
              <a:buAutoNum type="arabicPeriod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احتياطات الاتصال: مثل MRSA (المكورات العنقودية الذهبية المقاومة للميثيسيلين).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rabicPeriod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الاحتياطات العكسية: لمرضى نقص المناعة مثل زراعة الكلى والسرطان.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rabicPeriod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احتياطات الجهاز التنفسي مثل السل والدبيلة.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rabicPeriod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سوائل الدم والجسم مثل التهاب الكبد B و C و HIV.</a:t>
            </a:r>
          </a:p>
        </p:txBody>
      </p:sp>
    </p:spTree>
    <p:extLst>
      <p:ext uri="{BB962C8B-B14F-4D97-AF65-F5344CB8AC3E}">
        <p14:creationId xmlns:p14="http://schemas.microsoft.com/office/powerpoint/2010/main" val="284069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9045-8C4E-4FE9-9B3B-74CD770A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164238"/>
            <a:ext cx="11176985" cy="821183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مقابلة المريض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64A0-612F-423A-A9B2-775B1B780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74199"/>
            <a:ext cx="11176985" cy="5619564"/>
          </a:xfrm>
        </p:spPr>
        <p:txBody>
          <a:bodyPr>
            <a:normAutofit fontScale="92500" lnSpcReduction="20000"/>
          </a:bodyPr>
          <a:lstStyle/>
          <a:p>
            <a:pPr xmlns:a="http://schemas.openxmlformats.org/drawingml/2006/main" marL="514350" indent="-514350">
              <a:buAutoNum type="arabicPeriod"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المرحلة التمهيدية: (لبناء علاقة ثقة مع المريض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عرفنى بنفسك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الغرض أو سبب المقابلة.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حدد الوقت الذي تحتاجه للمقابلة.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طمأن المريض بأن المعلومات السرية ستبقى سرية.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أؤكد الموافقة الشفوية من المريض.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اسأل المريض عن الاسم المفضل للاتصال به.</a:t>
            </a:r>
          </a:p>
        </p:txBody>
      </p:sp>
    </p:spTree>
    <p:extLst>
      <p:ext uri="{BB962C8B-B14F-4D97-AF65-F5344CB8AC3E}">
        <p14:creationId xmlns:p14="http://schemas.microsoft.com/office/powerpoint/2010/main" val="127808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84D2-E30D-4BE8-B333-AEDFFD31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مقابلة المريض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65FBD-3118-4D95-8A01-2525E192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05" y="1145220"/>
            <a:ext cx="11466250" cy="54420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مرحلة العمل: (جمع البيانات)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بيانات السيرة الذاتية (الاسم ، العنوان ، الجنس ، المستوى التعليمي ، المهنة)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رئيس الشكوى (سبب طلب الرعاية الصحية)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المرض الحالي (PQRST):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P: </a:t>
            </a:r>
            <a:r xmlns:a="http://schemas.openxmlformats.org/drawingml/2006/main">
              <a:rPr lang="ar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العوامل الملطفة أو المترسبة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س: </a:t>
            </a:r>
            <a:r xmlns:a="http://schemas.openxmlformats.org/drawingml/2006/main">
              <a:rPr lang="ar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نوعية الألم (صفة الألم)</a:t>
            </a:r>
            <a:endParaRPr xmlns:a="http://schemas.openxmlformats.org/drawingml/2006/main" lang="en-US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R: </a:t>
            </a:r>
            <a:r xmlns:a="http://schemas.openxmlformats.org/drawingml/2006/main">
              <a:rPr lang="ar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إشعاع الألم</a:t>
            </a:r>
            <a:endParaRPr xmlns:a="http://schemas.openxmlformats.org/drawingml/2006/main" lang="en-US" b="1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S: 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شدة الألم (الشدة)</a:t>
            </a:r>
            <a:endParaRPr xmlns:a="http://schemas.openxmlformats.org/drawingml/2006/main" lang="en-US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T: 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الوقت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C21AC-D99B-4C1B-AEE2-17D758256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32" y="3143907"/>
            <a:ext cx="3852168" cy="275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7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F11F-1009-4421-9D08-7CF3CBAD7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365126"/>
            <a:ext cx="11194741" cy="744584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مقابلة المريض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51531-91D6-4AF0-A1A3-E9D8D5910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296140"/>
            <a:ext cx="11469949" cy="5326602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 xmlns:a="http://schemas.openxmlformats.org/drawingml/2006/main">
              <a:rPr lang="a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مرحلة العمل: (جمع البيانات)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التاريخ الصحي السابق (الطفولة ، التطعيم ، الأمراض المزمنة ، تاريخ تناول الأدوية ، العمليات الجراحية ، الحوادث ، الحساسية).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التاريخ الصحي للعائلة (عمر الوالدين ، أمراض الوالدين ، مرض الأجداد) "Genogram".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مراجعة تقنيات الأنظمة (IPPA).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نشاط الحياة اليومية "ADLs" (التسوق ، الأكل ، الاغتسال ، الملبس والعناية الشخصية ، التجوال).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58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99947-801B-4930-8448-8D3BCFE3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49" y="208625"/>
            <a:ext cx="11310151" cy="696897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مقابلة المريض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1E76-6CCC-4D6A-8BE4-85F78583E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029810"/>
            <a:ext cx="11425561" cy="5619565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مرحلة العمل: (جمع البيانات)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التغذية وإدارة الوزن (الوجبات ، تناول السوائل ، نوع النظام الغذائي ، عادات الأمعاء والمثانة ، الوزن الحالي والسابق)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نمط النوم (كم ساعة في الليلة ينام فيها الشخص ، قيلولة ، أرق)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تدخين (سيجارة / يوم) واستهلاك الكحول (كوب / يوم) والمخدرات.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التاريخ الاجتماعي (العلاقة الأسرية ، الدخل / الشهر ، نظام الدعم)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بيانات نفسية (ضغوط كبيرة حديثة ، آلية التكيف)</a:t>
            </a:r>
            <a:endParaRPr xmlns:a="http://schemas.openxmlformats.org/drawingml/2006/main" lang="en-US" sz="2600" dirty="0"/>
          </a:p>
        </p:txBody>
      </p:sp>
    </p:spTree>
    <p:extLst>
      <p:ext uri="{BB962C8B-B14F-4D97-AF65-F5344CB8AC3E}">
        <p14:creationId xmlns:p14="http://schemas.microsoft.com/office/powerpoint/2010/main" val="872436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BCF0-4A1B-4FB4-8CCF-B7ADF10E9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27" y="365125"/>
            <a:ext cx="11203619" cy="859993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مقابلة المريض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47C7B-E5C7-4FA4-A30A-F660BE81C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1" y="1225118"/>
            <a:ext cx="11292396" cy="5267757"/>
          </a:xfrm>
        </p:spPr>
        <p:txBody>
          <a:bodyPr/>
          <a:lstStyle/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 xmlns:a="http://schemas.openxmlformats.org/drawingml/2006/main">
              <a:rPr lang="a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مرحلة الإنهاء / الإغلاق: (ملخص)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نشكر المريض.</a:t>
            </a: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أعد المريض إلى الوضع المريح.</a:t>
            </a: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تخلص من المعدات واغسل يديك.</a:t>
            </a: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اسأل إذا كان لدى المريض أي أسئلة.</a:t>
            </a:r>
          </a:p>
          <a:p>
            <a:r xmlns:a="http://schemas.openxmlformats.org/drawingml/2006/main">
              <a:rPr lang="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خطط للمقابلة التالية إذا لزم الأمر.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9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2826-E934-4D13-877A-88D8C84C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749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عينة دم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17B2E97-D613-48E5-9673-ACCBDB72C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30641"/>
            <a:ext cx="4719220" cy="4167410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D64EE9-3F4B-4D16-9FB2-0F1A93E70E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6" t="3969" r="872" b="4217"/>
          <a:stretch/>
        </p:blipFill>
        <p:spPr>
          <a:xfrm>
            <a:off x="6412640" y="1242874"/>
            <a:ext cx="4622304" cy="39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63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2871-DF04-4865-BC96-FBDA1EE84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541" y="251012"/>
            <a:ext cx="9789459" cy="914399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خصائص الوريد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EFDBE-EECE-4F4A-B45A-55317380E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59" y="1461247"/>
            <a:ext cx="10892117" cy="5145741"/>
          </a:xfrm>
        </p:spPr>
        <p:txBody>
          <a:bodyPr>
            <a:normAutofit/>
          </a:bodyPr>
          <a:lstStyle/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ابدأ بالاختيار من الأوردة السفلية أولاً ثم اعمل صعودًا.</a:t>
            </a:r>
            <a:endParaRPr xmlns:a="http://schemas.openxmlformats.org/drawingml/2006/main"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مرئي</a:t>
            </a:r>
          </a:p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واضح محسوس ملموس</a:t>
            </a:r>
          </a:p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مستقيم</a:t>
            </a:r>
          </a:p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طويل</a:t>
            </a:r>
          </a:p>
          <a:p>
            <a:pPr xmlns:a="http://schemas.openxmlformats.org/drawingml/2006/main" marL="342900" indent="-342900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غير متحرك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F4632-4D06-40F8-AF24-0B8195623B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t="30040" r="11971" b="15810"/>
          <a:stretch/>
        </p:blipFill>
        <p:spPr>
          <a:xfrm>
            <a:off x="4616390" y="2015231"/>
            <a:ext cx="5530788" cy="317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8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5B18-621F-454B-B8B4-24665DD6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447" y="292964"/>
            <a:ext cx="10197353" cy="945472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عروق الجسم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56B0EC-E22E-411A-A803-8207E4F01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1" y="1953088"/>
            <a:ext cx="4116841" cy="42701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752FD-1F4D-4B69-A1E5-D1D75A8EF0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35" b="6936"/>
          <a:stretch/>
        </p:blipFill>
        <p:spPr>
          <a:xfrm>
            <a:off x="5794555" y="1953088"/>
            <a:ext cx="5004169" cy="366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8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AA2A4-371B-4A51-9A4E-02727A2F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365125"/>
            <a:ext cx="10972800" cy="948770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الاختبار المعملي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14F14-5877-4389-97B8-054286D57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491448"/>
            <a:ext cx="11274641" cy="516680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AutoNum type="arabicPeriod"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CBC (تعداد الدم الكامل):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كرات الدم الحمراء (كرات الدم الحمراء)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Hgb (الهيموجلوبين)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Hct (الهيماتوكريت) / PCV (حجم الخلايا المكدسة) " </a:t>
            </a: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النسبة المئوية لحجم الدم الكلي المكون من خلايا الدم الحمراء"</a:t>
            </a:r>
            <a:endParaRPr xmlns:a="http://schemas.openxmlformats.org/drawingml/2006/main"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WBC's (خلايا الدم البيضاء)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(الصفائح الدموية)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معدل ترسيب كريات الدم الحمراء)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5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D9E5-A184-4CDA-8D34-576F7D69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37" y="365126"/>
            <a:ext cx="11070453" cy="833360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الاختبار المعملي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BE33D-5B74-4500-A162-6DF75135D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8" y="1518082"/>
            <a:ext cx="11070454" cy="497479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US" sz="2400" b="1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 algn="l">
              <a:buNone/>
              <a:bidi/>
            </a:pPr>
            <a:r xmlns:a="http://schemas.openxmlformats.org/drawingml/2006/main">
              <a:rPr lang="ar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خلايا الدم البيضاء التفاضلية:</a:t>
            </a:r>
          </a:p>
          <a:p>
            <a:pPr marL="0" indent="0" algn="l">
              <a:buNone/>
            </a:pPr>
            <a:endParaRPr lang="en-US" b="1" i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b="1" i="0" u="sng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العدلات </a:t>
            </a: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هي النوع الأكثر شيوعًا من WBC وهي بمثابة الدفاع الأساسي ضد العدوى.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b="1" i="0" u="sng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الخلايا الليمفاوية </a:t>
            </a: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دورًا كبيرًا في الاستجابة للالتهاب أو العدوى.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b="1" i="0" u="sng" dirty="0">
                <a:solidFill>
                  <a:srgbClr val="222222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حيدات</a:t>
            </a:r>
            <a:r xmlns:a="http://schemas.openxmlformats.org/drawingml/2006/main">
              <a:rPr lang="ar" sz="2400" b="0" i="0" u="sng" dirty="0">
                <a:solidFill>
                  <a:srgbClr val="222222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هي الخلايا التي تستجيب للعدوى والالتهابات والأجسام الغريبة بقتل وهضم الكائن الغريب (البلعمة).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تستجيب </a:t>
            </a:r>
            <a:r xmlns:a="http://schemas.openxmlformats.org/drawingml/2006/main">
              <a:rPr lang="ar" sz="2400" b="1" i="0" u="sng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الحمضات أثناء </a:t>
            </a:r>
            <a:r xmlns:a="http://schemas.openxmlformats.org/drawingml/2006/main">
              <a:rPr lang="ar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رد الفعل التحسسي </a:t>
            </a: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والالتهابات الطفيلية.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تشارك </a:t>
            </a:r>
            <a:r xmlns:a="http://schemas.openxmlformats.org/drawingml/2006/main">
              <a:rPr lang="ar" sz="2400" b="1" i="0" u="sng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الخلايا القاعدية أثناء تفاعل الحساسية والالتهاب وأمراض المناعة الذاتية.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668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73BA-2DAC-41AA-91BD-DF62173CC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365125"/>
            <a:ext cx="10874406" cy="904381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تفسير الاختبارات المعملية غير الطبيعية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45BCF-E292-4E0C-B539-D0C4829B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411550"/>
            <a:ext cx="10874406" cy="5081324"/>
          </a:xfrm>
        </p:spPr>
        <p:txBody>
          <a:bodyPr/>
          <a:lstStyle/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/>
              <a:t>    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كريات الدم الحمراء فوق المستوى الطبيعي والتي تسمى </a:t>
            </a:r>
            <a:r xmlns:a="http://schemas.openxmlformats.org/drawingml/2006/main">
              <a:rPr lang="ar" b="1" dirty="0"/>
              <a:t>(كثرة الكريات الحمر)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عدد كرات الدم الحمراء تحت المعدل الطبيعي المسمى </a:t>
            </a:r>
            <a:r xmlns:a="http://schemas.openxmlformats.org/drawingml/2006/main">
              <a:rPr lang="ar" b="1" dirty="0"/>
              <a:t>(قلة الكريات الحمر)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عدد كريات الدم البيضاء فوق المعدل الطبيعي المسمى </a:t>
            </a:r>
            <a:r xmlns:a="http://schemas.openxmlformats.org/drawingml/2006/main">
              <a:rPr lang="ar" b="1" dirty="0"/>
              <a:t>(زيادة عدد الكريات البيضاء)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WBC تحت المعدل الطبيعي يسمى </a:t>
            </a:r>
            <a:r xmlns:a="http://schemas.openxmlformats.org/drawingml/2006/main">
              <a:rPr lang="ar" b="1" dirty="0"/>
              <a:t>(قلة الكريات البيض)</a:t>
            </a:r>
          </a:p>
          <a:p>
            <a:pPr marL="0" indent="0">
              <a:buNone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نسبة الهيموجلوبين فوق المعدل الطبيعي المسماة </a:t>
            </a:r>
            <a:r xmlns:a="http://schemas.openxmlformats.org/drawingml/2006/main">
              <a:rPr lang="ar" b="1" dirty="0"/>
              <a:t>(Polycythemia)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نسبة الهيموجلوبين عن المعدل الطبيعي يسمى </a:t>
            </a:r>
            <a:r xmlns:a="http://schemas.openxmlformats.org/drawingml/2006/main">
              <a:rPr lang="ar" b="1" dirty="0"/>
              <a:t>(فقر الدم)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9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13BB-64FC-4BD6-B3CC-24109796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38" y="365126"/>
            <a:ext cx="10812262" cy="780094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تفسير اختبار معمل غير طبيعي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98EDA-038A-4FD7-BCCB-0C923418C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8" y="1402671"/>
            <a:ext cx="10812262" cy="52378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عدد الصفائح الدموية عن المعدل الطبيعي يسمى </a:t>
            </a:r>
            <a:r xmlns:a="http://schemas.openxmlformats.org/drawingml/2006/main">
              <a:rPr lang="ar" b="1" dirty="0"/>
              <a:t>(كثرة الصفيحات)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عدد الصفائح الدموية عن المعدل الطبيعي يسمى </a:t>
            </a:r>
            <a:r xmlns:a="http://schemas.openxmlformats.org/drawingml/2006/main">
              <a:rPr lang="ar" b="1" dirty="0"/>
              <a:t>(قلة الصفيحات)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solidFill>
                  <a:srgbClr val="FF33CC"/>
                </a:solidFill>
              </a:rPr>
              <a:t>سؤال عصف الذهن!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/>
              <a:t>انخفاض WBC تحت المعدل الطبيعي يسمى _______؟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1CC866-0309-41C6-81AE-D3130454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22" y="3799641"/>
            <a:ext cx="2363787" cy="240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6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3314-12F8-4AAD-8E7B-54766EC12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49" y="365125"/>
            <a:ext cx="11363417" cy="80672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الاختبار المعملي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9F3F-3362-431D-B60C-A12D5EB47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1376040"/>
            <a:ext cx="11363418" cy="5273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KFT (اختبار وظائف الكلى):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 (نيتروجين اليوريا في الدم)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الكرياتينين (مصل الدم والبول)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مصل الصوديوم (Na +)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إجمالي الكالسيوم (Ca +)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مصل البوتاسيوم (K +)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كلوريد المصل (Cl-)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المغنيسيوم (ملغ)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الفوسفور (P)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03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5025-16D0-49E0-A9F9-5C8C0AC6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73" y="365125"/>
            <a:ext cx="10945427" cy="895503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تفسير الاختبارات المعملية غير الطبيعية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CC5CE-2770-4469-A91D-7F153DAD2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1509203"/>
            <a:ext cx="10945427" cy="52822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مستوى Na + فوق المعدل الطبيعي المسمى </a:t>
            </a:r>
            <a:r xmlns:a="http://schemas.openxmlformats.org/drawingml/2006/main">
              <a:rPr lang="ar" b="1" dirty="0"/>
              <a:t>(hypernatremia)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مستوى الصوديوم في الدم عن المستوى الطبيعي المسمى </a:t>
            </a:r>
            <a:r xmlns:a="http://schemas.openxmlformats.org/drawingml/2006/main">
              <a:rPr lang="ar" b="1" dirty="0"/>
              <a:t>(نقص صوديوم الدم)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مستوى k + فوق المعدل الطبيعي المسمى </a:t>
            </a:r>
            <a:r xmlns:a="http://schemas.openxmlformats.org/drawingml/2006/main">
              <a:rPr lang="ar" b="1" dirty="0"/>
              <a:t>(hyperkalemia)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مستوى k + عن المعدل الطبيعي المسمى </a:t>
            </a:r>
            <a:r xmlns:a="http://schemas.openxmlformats.org/drawingml/2006/main">
              <a:rPr lang="ar" b="1" dirty="0"/>
              <a:t>(نقص بوتاسيوم الدم)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مستوى الكالسيوم فوق المعدل الطبيعي المسمى </a:t>
            </a:r>
            <a:r xmlns:a="http://schemas.openxmlformats.org/drawingml/2006/main">
              <a:rPr lang="ar" b="1" dirty="0"/>
              <a:t>(hypercalcemia)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مستوى الكالسيوم + عن المعدل الطبيعي المسمى </a:t>
            </a:r>
            <a:r xmlns:a="http://schemas.openxmlformats.org/drawingml/2006/main">
              <a:rPr lang="ar" b="1" dirty="0"/>
              <a:t>(نقص كالسيوم الدم)</a:t>
            </a:r>
          </a:p>
        </p:txBody>
      </p:sp>
    </p:spTree>
    <p:extLst>
      <p:ext uri="{BB962C8B-B14F-4D97-AF65-F5344CB8AC3E}">
        <p14:creationId xmlns:p14="http://schemas.microsoft.com/office/powerpoint/2010/main" val="245986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ACF9-959B-4940-99DE-99192C7A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16" y="365125"/>
            <a:ext cx="10803384" cy="1010914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تفسير الاختبارات المعملية غير الطبيعية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60E05-20E6-49C1-8C59-8E6545F2F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1562470"/>
            <a:ext cx="11026065" cy="4930405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زيادة مستوى Mg + عن المعدل الطبيعي يسمى </a:t>
            </a:r>
            <a:r xmlns:a="http://schemas.openxmlformats.org/drawingml/2006/main">
              <a:rPr lang="ar" b="1" dirty="0"/>
              <a:t>(hypermagnesemia)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/>
              <a:t>انخفاض مستوى Mg + عن المعدل الطبيعي يسمى </a:t>
            </a:r>
            <a:r xmlns:a="http://schemas.openxmlformats.org/drawingml/2006/main">
              <a:rPr lang="ar" b="1" dirty="0"/>
              <a:t>(hypomagnesemia)</a:t>
            </a:r>
          </a:p>
        </p:txBody>
      </p:sp>
    </p:spTree>
    <p:extLst>
      <p:ext uri="{BB962C8B-B14F-4D97-AF65-F5344CB8AC3E}">
        <p14:creationId xmlns:p14="http://schemas.microsoft.com/office/powerpoint/2010/main" val="324618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8A725-B877-4EF7-844B-EAEE3884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63" y="177554"/>
            <a:ext cx="11265762" cy="763480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الاختبار المعملي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2EBD-CC0F-46CE-9436-0BE40CCB8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941034"/>
            <a:ext cx="11579440" cy="5739412"/>
          </a:xfrm>
        </p:spPr>
        <p:txBody>
          <a:bodyPr>
            <a:normAutofit/>
          </a:bodyPr>
          <a:lstStyle/>
          <a:p>
            <a:pPr xmlns:a="http://schemas.openxmlformats.org/drawingml/2006/main" marL="514350" indent="-514350">
              <a:buAutoNum type="arabicPeriod" startAt="3"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فحص وظائف الكبد LFT: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ألانين أمينوترانسفيراز (ALT)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ناقلة أمين الأسبارتات (AST)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البيلروبين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الزلال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الأمونيا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الأميليز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ليباز</a:t>
            </a:r>
          </a:p>
          <a:p>
            <a:pPr xmlns:a="http://schemas.openxmlformats.org/drawingml/2006/main" lvl="1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بروتين المصل</a:t>
            </a:r>
          </a:p>
          <a:p>
            <a:pPr marL="457200" lvl="1" indent="0" algn="l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sz="2400" dirty="0"/>
              <a:t>زيادة مستوى البيليروبين فوق المعدل الطبيعي المسمى </a:t>
            </a:r>
            <a:r xmlns:a="http://schemas.openxmlformats.org/drawingml/2006/main">
              <a:rPr lang="ar" sz="2400" b="1" dirty="0"/>
              <a:t>(فرط بيليروبين الدم)</a:t>
            </a: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sz="2400" dirty="0"/>
              <a:t>انخفاض مستوى البيليروبين عن المعدل الطبيعي يسمى </a:t>
            </a:r>
            <a:r xmlns:a="http://schemas.openxmlformats.org/drawingml/2006/main">
              <a:rPr lang="ar" sz="2400" b="1" dirty="0"/>
              <a:t>(نقص البيليروبين في الدم)</a:t>
            </a:r>
          </a:p>
        </p:txBody>
      </p:sp>
    </p:spTree>
    <p:extLst>
      <p:ext uri="{BB962C8B-B14F-4D97-AF65-F5344CB8AC3E}">
        <p14:creationId xmlns:p14="http://schemas.microsoft.com/office/powerpoint/2010/main" val="3231494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D9C2-2A75-4CD5-9E90-A6189AF2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365125"/>
            <a:ext cx="11203620" cy="895503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الاختبار المعملي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7277-D45B-4066-98D0-CEC190F3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376038"/>
            <a:ext cx="11203620" cy="529109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عوامل التخثر:</a:t>
            </a:r>
          </a:p>
          <a:p>
            <a:pPr marL="0" indent="0">
              <a:buNone/>
            </a:pPr>
            <a:endParaRPr lang="en-US" dirty="0"/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زمن البروثرومبين (بت)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زمن الثرومبوبلاستين الجزئي (PTT)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نسبة التطبيع الدولية (INR)</a:t>
            </a:r>
          </a:p>
          <a:p>
            <a:pPr xmlns:a="http://schemas.openxmlformats.org/drawingml/2006/main" algn="l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وقت الثرومبوبلاستين الجزئي المنشط (APTT)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60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6A49-19E5-4911-8BDB-8EFA990D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1" y="365125"/>
            <a:ext cx="10946165" cy="859993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قيم اختبار المعمل العادي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CF955-053C-45D0-BF4D-DC971519E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1" y="1411550"/>
            <a:ext cx="11248008" cy="5007005"/>
          </a:xfrm>
        </p:spPr>
        <p:txBody>
          <a:bodyPr/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تحقق من هذا الارتباط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xmlns:a="http://schemas.openxmlformats.org/drawingml/2006/main" marL="0" indent="0" algn="ctr">
              <a:buNone/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https://nurseslabs.com/normal-lab-values-nclex-nursing/#bleeding_time_normal_lab_values</a:t>
            </a:r>
            <a:endParaRPr xmlns:a="http://schemas.openxmlformats.org/drawingml/2006/main"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FB8F0A62-D969-4B7B-BD51-7E49DA566C2E}"/>
              </a:ext>
            </a:extLst>
          </p:cNvPr>
          <p:cNvSpPr/>
          <p:nvPr/>
        </p:nvSpPr>
        <p:spPr>
          <a:xfrm>
            <a:off x="8140824" y="1411550"/>
            <a:ext cx="2396971" cy="2201661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xmlns:a="http://schemas.openxmlformats.org/drawingml/2006/main" algn="ctr">
              <a:bidi/>
            </a:pPr>
            <a:r xmlns:a="http://schemas.openxmlformats.org/drawingml/2006/main">
              <a:rPr lang="ar" sz="2400" b="1" i="1" dirty="0">
                <a:solidFill>
                  <a:schemeClr val="tx1"/>
                </a:solidFill>
              </a:rPr>
              <a:t>لا تخطي !!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E5D6218-BCD5-4FCC-B4C2-8C869F13EB5F}"/>
              </a:ext>
            </a:extLst>
          </p:cNvPr>
          <p:cNvCxnSpPr>
            <a:cxnSpLocks/>
          </p:cNvCxnSpPr>
          <p:nvPr/>
        </p:nvCxnSpPr>
        <p:spPr>
          <a:xfrm>
            <a:off x="3116062" y="3000652"/>
            <a:ext cx="1535837" cy="12695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0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A1FC-C3E3-456A-838C-8B325FEA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98" y="365126"/>
            <a:ext cx="11041602" cy="859992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أنابيب عينات الدم: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77DD3-2F85-434F-BE70-448BF96C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0" y="1136342"/>
            <a:ext cx="11613472" cy="5575176"/>
          </a:xfrm>
        </p:spPr>
        <p:txBody>
          <a:bodyPr/>
          <a:lstStyle/>
          <a:p>
            <a:endParaRPr lang="en-US" dirty="0"/>
          </a:p>
          <a:p>
            <a:r xmlns:a="http://schemas.openxmlformats.org/drawingml/2006/main">
              <a:rPr lang="a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أنبوب عادي (أنبوب أحمر):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بالنسبة لـ KFT و LFT والكيمياء وبعض إنزيمات القلب.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بدون إضافات</a:t>
            </a:r>
          </a:p>
          <a:p>
            <a:r xmlns:a="http://schemas.openxmlformats.org/drawingml/2006/main">
              <a:rPr lang="a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الأنبوب الأرجواني: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بالنسبة لـ CBC (تعداد الدم الكامل) ، تطابق.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الإضافات: K3EDTA</a:t>
            </a:r>
          </a:p>
          <a:p>
            <a:r xmlns:a="http://schemas.openxmlformats.org/drawingml/2006/main">
              <a:rPr lang="a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الأنبوب الأزرق: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لعوامل التخثر (PT ، PTT ، INR ، APTT).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المضافات: سترات الصوديوم.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A092E-D6CE-4799-A127-48DE7B989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05" y="3231472"/>
            <a:ext cx="2388095" cy="3116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6CAB8-6192-4C06-9F19-60125ABE8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500" y="4248803"/>
            <a:ext cx="2657382" cy="2394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989F0-8C03-402B-B659-BC7CA184C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75" y="1136342"/>
            <a:ext cx="3190868" cy="251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4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A8B1-71D4-4504-B21A-7D724CA20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39" y="320301"/>
            <a:ext cx="11176987" cy="93475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أنابيب عينات الدم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AD131-9E33-4523-8E4F-D95FFC36C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393794"/>
            <a:ext cx="11239131" cy="530884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الأنبوب الأخضر: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بالنسبة لبعض الإنزيمات مثل Troponin-T ، بعض الهرمونات.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المضافات: هيبارين الصوديوم أو هيبارين الليثيوم.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76565-9326-43A4-81D5-E24FDA36B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037" y="2634145"/>
            <a:ext cx="2769833" cy="353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19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3B6A1-9236-42D4-85E9-952A7A16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1538"/>
            <a:ext cx="10515600" cy="896644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فيديو عينة الدم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D490-AD11-4430-BB23-DC5469F72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" y="1535836"/>
            <a:ext cx="11265764" cy="4957037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xmlns:a="http://schemas.openxmlformats.org/drawingml/2006/main" marL="0" indent="0" algn="ctr">
              <a:buNone/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https://www.youtube.com/watch؟v=DbUNhWmKw4M</a:t>
            </a:r>
            <a:endParaRPr xmlns:a="http://schemas.openxmlformats.org/drawingml/2006/main" lang="en-US" dirty="0"/>
          </a:p>
          <a:p>
            <a:pPr marL="0" indent="0" algn="ctr">
              <a:buNone/>
            </a:pPr>
            <a:endParaRPr lang="en-US" dirty="0"/>
          </a:p>
          <a:p>
            <a:pPr xmlns:a="http://schemas.openxmlformats.org/drawingml/2006/main" marL="0" indent="0" algn="ctr">
              <a:buNone/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3"/>
              </a:rPr>
              <a:t>https://www.youtube.com/watch؟v=7NSEFVbzTAU</a:t>
            </a:r>
            <a:endParaRPr xmlns:a="http://schemas.openxmlformats.org/drawingml/2006/main" lang="en-US" dirty="0"/>
          </a:p>
        </p:txBody>
      </p:sp>
    </p:spTree>
    <p:extLst>
      <p:ext uri="{BB962C8B-B14F-4D97-AF65-F5344CB8AC3E}">
        <p14:creationId xmlns:p14="http://schemas.microsoft.com/office/powerpoint/2010/main" val="1896026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5A3C-8268-4071-8D72-293855D9D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10515601" cy="1042334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الفروق بين الشريان والوريد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4770F1B-E34E-4951-A625-245D0BB9B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375323"/>
              </p:ext>
            </p:extLst>
          </p:nvPr>
        </p:nvGraphicFramePr>
        <p:xfrm>
          <a:off x="838200" y="1825625"/>
          <a:ext cx="10313895" cy="4449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965">
                  <a:extLst>
                    <a:ext uri="{9D8B030D-6E8A-4147-A177-3AD203B41FA5}">
                      <a16:colId xmlns:a16="http://schemas.microsoft.com/office/drawing/2014/main" val="1259703816"/>
                    </a:ext>
                  </a:extLst>
                </a:gridCol>
                <a:gridCol w="3437965">
                  <a:extLst>
                    <a:ext uri="{9D8B030D-6E8A-4147-A177-3AD203B41FA5}">
                      <a16:colId xmlns:a16="http://schemas.microsoft.com/office/drawing/2014/main" val="785725421"/>
                    </a:ext>
                  </a:extLst>
                </a:gridCol>
                <a:gridCol w="3437965">
                  <a:extLst>
                    <a:ext uri="{9D8B030D-6E8A-4147-A177-3AD203B41FA5}">
                      <a16:colId xmlns:a16="http://schemas.microsoft.com/office/drawing/2014/main" val="562158401"/>
                    </a:ext>
                  </a:extLst>
                </a:gridCol>
              </a:tblGrid>
              <a:tr h="883546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عمق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شريان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الوريد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353362"/>
                  </a:ext>
                </a:extLst>
              </a:tr>
              <a:tr h="883546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عمق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عميق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سطحي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33219"/>
                  </a:ext>
                </a:extLst>
              </a:tr>
              <a:tr h="883546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لون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أحمر فاتح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احمر غامق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07172"/>
                  </a:ext>
                </a:extLst>
              </a:tr>
              <a:tr h="899515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صمام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لا يوجد صمام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صمام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50354"/>
                  </a:ext>
                </a:extLst>
              </a:tr>
              <a:tr h="899515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نبض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نبض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لا نبض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99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3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0DA48-2627-44F6-BE4B-737DFC2B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6" y="365125"/>
            <a:ext cx="11053482" cy="80028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الدورة الدموية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C6B32-FA8B-4B89-9550-C30C07FF1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2" y="1237129"/>
            <a:ext cx="11752730" cy="545054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وصف الدورة الدموية؟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1ED5F-68D3-4CBF-80BA-548F68A59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65" y="2590799"/>
            <a:ext cx="8211671" cy="39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02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1575-5298-4040-B4EC-F81B28DE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94" y="320303"/>
            <a:ext cx="10067365" cy="907862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مقاييس قنية: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22FE5B-0B3F-42F4-AAD0-B6003AB02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94" y="1425388"/>
            <a:ext cx="10067365" cy="5307106"/>
          </a:xfrm>
        </p:spPr>
      </p:pic>
    </p:spTree>
    <p:extLst>
      <p:ext uri="{BB962C8B-B14F-4D97-AF65-F5344CB8AC3E}">
        <p14:creationId xmlns:p14="http://schemas.microsoft.com/office/powerpoint/2010/main" val="2369651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D5E4F-383B-4182-A857-B289459C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5" y="365125"/>
            <a:ext cx="10999693" cy="809251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تعقيد قنية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0040-31D3-461F-BC90-24FA4503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1" y="1434353"/>
            <a:ext cx="11062447" cy="5058522"/>
          </a:xfrm>
        </p:spPr>
        <p:txBody>
          <a:bodyPr/>
          <a:lstStyle/>
          <a:p>
            <a:endParaRPr lang="en-US" dirty="0"/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التهاب الوريد (التهاب الوريد).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التهاب الوريد الخثاري (جلطة دموية واحدة أو أكثر في الوريد تسبب الالتهاب).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المدة القصوى لإدخال الكانيولا 72 ساعة.</a:t>
            </a:r>
          </a:p>
        </p:txBody>
      </p:sp>
    </p:spTree>
    <p:extLst>
      <p:ext uri="{BB962C8B-B14F-4D97-AF65-F5344CB8AC3E}">
        <p14:creationId xmlns:p14="http://schemas.microsoft.com/office/powerpoint/2010/main" val="3184431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4634-566B-4A12-A0F7-9FE07866F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869" y="390617"/>
            <a:ext cx="10218198" cy="905523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فيديو إدخال قنية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B205B-430A-4863-9A4C-EA8B1F2A8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969" y="1997476"/>
            <a:ext cx="10298097" cy="4083728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https://youtu.be/h8DlRtqgh8c</a:t>
            </a:r>
            <a:endParaRPr xmlns:a="http://schemas.openxmlformats.org/drawingml/2006/main" lang="en-US" dirty="0"/>
          </a:p>
        </p:txBody>
      </p:sp>
    </p:spTree>
    <p:extLst>
      <p:ext uri="{BB962C8B-B14F-4D97-AF65-F5344CB8AC3E}">
        <p14:creationId xmlns:p14="http://schemas.microsoft.com/office/powerpoint/2010/main" val="2787711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684A-D4B2-4C3B-B027-06E8B203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365126"/>
            <a:ext cx="10892161" cy="815604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الحقن تحت الجلد (SC)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ABB49D-0E58-488B-8A88-DE50349A8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95" b="14904"/>
          <a:stretch/>
        </p:blipFill>
        <p:spPr>
          <a:xfrm>
            <a:off x="4847207" y="1703958"/>
            <a:ext cx="6853561" cy="4439389"/>
          </a:xfr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32761C31-09C0-4AB3-8893-A400D2D0FB69}"/>
              </a:ext>
            </a:extLst>
          </p:cNvPr>
          <p:cNvSpPr/>
          <p:nvPr/>
        </p:nvSpPr>
        <p:spPr>
          <a:xfrm>
            <a:off x="491232" y="1703958"/>
            <a:ext cx="4279037" cy="3994951"/>
          </a:xfrm>
          <a:prstGeom prst="hea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xmlns:a="http://schemas.openxmlformats.org/drawingml/2006/main" algn="ctr">
              <a:bidi/>
            </a:pPr>
            <a:r xmlns:a="http://schemas.openxmlformats.org/drawingml/2006/main">
              <a:rPr lang="a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بعض الأدوية التي أعطيت SC:</a:t>
            </a:r>
          </a:p>
          <a:p>
            <a:pPr xmlns:a="http://schemas.openxmlformats.org/drawingml/2006/main" algn="ctr">
              <a:bidi/>
            </a:pPr>
            <a:r xmlns:a="http://schemas.openxmlformats.org/drawingml/2006/main">
              <a:rPr lang="a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الهيبارين</a:t>
            </a:r>
          </a:p>
          <a:p>
            <a:pPr xmlns:a="http://schemas.openxmlformats.org/drawingml/2006/main" algn="ctr">
              <a:bidi/>
            </a:pPr>
            <a:r xmlns:a="http://schemas.openxmlformats.org/drawingml/2006/main">
              <a:rPr lang="a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كليكسان</a:t>
            </a:r>
          </a:p>
          <a:p>
            <a:pPr xmlns:a="http://schemas.openxmlformats.org/drawingml/2006/main" algn="ctr">
              <a:bidi/>
            </a:pPr>
            <a:r xmlns:a="http://schemas.openxmlformats.org/drawingml/2006/main">
              <a:rPr lang="ar" sz="2400" b="1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(مضادات التخثر)</a:t>
            </a:r>
          </a:p>
        </p:txBody>
      </p:sp>
    </p:spTree>
    <p:extLst>
      <p:ext uri="{BB962C8B-B14F-4D97-AF65-F5344CB8AC3E}">
        <p14:creationId xmlns:p14="http://schemas.microsoft.com/office/powerpoint/2010/main" val="3939136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878D-8FBD-468C-9E61-F1BA4E96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3" y="320302"/>
            <a:ext cx="10990729" cy="845110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أنواع داء السكري DM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8CEE-AF56-4AAC-8C27-1164B5639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6" y="1210236"/>
            <a:ext cx="11949953" cy="5486399"/>
          </a:xfrm>
        </p:spPr>
        <p:txBody>
          <a:bodyPr>
            <a:normAutofit/>
          </a:bodyPr>
          <a:lstStyle/>
          <a:p>
            <a:endParaRPr lang="en-US" dirty="0"/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النوع 1: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يعتمد على الأنسولين ،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ويتميز بتدمير خلايا بيتا في البنكرياس</a:t>
            </a:r>
            <a:endParaRPr xmlns:a="http://schemas.openxmlformats.org/drawingml/2006/main"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النوع 2: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لا تعتمد على الأنسولين وتتميز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بمقاومة الأنسولين.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العناصر الثلاثة لمرض السكري: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عطاش ، polyphagia ، بوالوريا.</a:t>
            </a: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C7F0553F-BF60-4381-ABC9-B5C80933D19C}"/>
              </a:ext>
            </a:extLst>
          </p:cNvPr>
          <p:cNvSpPr/>
          <p:nvPr/>
        </p:nvSpPr>
        <p:spPr>
          <a:xfrm>
            <a:off x="8957569" y="2965142"/>
            <a:ext cx="2885242" cy="3480046"/>
          </a:xfrm>
          <a:prstGeom prst="hea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خلية لانجرهانز: بيتا (تنتج الأنسولين)</a:t>
            </a:r>
          </a:p>
        </p:txBody>
      </p:sp>
    </p:spTree>
    <p:extLst>
      <p:ext uri="{BB962C8B-B14F-4D97-AF65-F5344CB8AC3E}">
        <p14:creationId xmlns:p14="http://schemas.microsoft.com/office/powerpoint/2010/main" val="1204107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07F7-0562-43F2-8981-5B7687C7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365125"/>
            <a:ext cx="10806953" cy="93475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مراقبة مستوى الجلوكوز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DB353-E491-4608-B53D-E3EA081E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4" y="1362635"/>
            <a:ext cx="11385175" cy="5280212"/>
          </a:xfrm>
        </p:spPr>
        <p:txBody>
          <a:bodyPr/>
          <a:lstStyle/>
          <a:p>
            <a:endParaRPr lang="en-US" dirty="0">
              <a:solidFill>
                <a:srgbClr val="3C42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عادي </a:t>
            </a:r>
            <a:r xmlns:a="http://schemas.openxmlformats.org/drawingml/2006/main">
              <a:rPr lang="ar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FBS:</a:t>
            </a:r>
            <a:r xmlns:a="http://schemas.openxmlformats.org/drawingml/2006/main">
              <a:rPr lang="ar" b="0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 xmlns:a="http://schemas.openxmlformats.org/drawingml/2006/main">
              <a:rPr lang="ar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بين 70 مجم / ديسيلتر (3.9 ملي مول / لتر) و 100 مجم / ديسيلتر (5.6 ملي مول / لتر).</a:t>
            </a:r>
          </a:p>
          <a:p>
            <a:r xmlns:a="http://schemas.openxmlformats.org/drawingml/2006/main">
              <a:rPr lang="ar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FBS:</a:t>
            </a:r>
            <a:r xmlns:a="http://schemas.openxmlformats.org/drawingml/2006/main">
              <a:rPr lang="ar" b="0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 xmlns:a="http://schemas.openxmlformats.org/drawingml/2006/main">
              <a:rPr lang="ar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يشير 100 إلى 125 مجم / ديسيلتر (5.6 إلى 6.9 ملي مول / لتر) إلى مقدمات السكري.</a:t>
            </a:r>
          </a:p>
          <a:p>
            <a:r xmlns:a="http://schemas.openxmlformats.org/drawingml/2006/main">
              <a:rPr lang="ar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 كان </a:t>
            </a:r>
            <a:r xmlns:a="http://schemas.openxmlformats.org/drawingml/2006/main">
              <a:rPr lang="ar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FBS </a:t>
            </a:r>
            <a:r xmlns:a="http://schemas.openxmlformats.org/drawingml/2006/main">
              <a:rPr lang="ar" i="1" u="sng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 xmlns:a="http://schemas.openxmlformats.org/drawingml/2006/main">
              <a:rPr lang="ar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126 مجم / ديسيلتر (7 مليمول / لتر) يتم تشخيص المريض بمرض السكري.</a:t>
            </a:r>
          </a:p>
          <a:p>
            <a:pPr marL="0" indent="0">
              <a:buNone/>
            </a:pPr>
            <a:endParaRPr lang="en-US" u="sng" dirty="0">
              <a:solidFill>
                <a:srgbClr val="3C42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اختبار HBA1C </a:t>
            </a:r>
            <a:r xmlns:a="http://schemas.openxmlformats.org/drawingml/2006/main">
              <a:rPr lang="ar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5.7٪ _ 6.4٪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هو اختبار دم يُظهر متوسط مستوى 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السكر في الدم </a:t>
            </a:r>
            <a:r xmlns:a="http://schemas.openxmlformats.org/drawingml/2006/main">
              <a:rPr lang="ar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(الجلوكوز) خلال الشهرين إلى الثلاثة أشهر الماضية.</a:t>
            </a:r>
            <a:endParaRPr xmlns:a="http://schemas.openxmlformats.org/drawingml/2006/main" lang="en-US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7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5A2EA-35DD-4F0C-9A24-D6D78274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مواقع لإدراج SC</a:t>
            </a:r>
            <a:endParaRPr xmlns:a="http://schemas.openxmlformats.org/drawingml/2006/main"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1B3CD-5EF6-482D-97E3-EAD44D961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xmlns:a="http://schemas.openxmlformats.org/drawingml/2006/main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البطن</a:t>
            </a:r>
          </a:p>
          <a:p>
            <a:pPr xmlns:a="http://schemas.openxmlformats.org/drawingml/2006/main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الجزء الخلفي من العضد</a:t>
            </a:r>
          </a:p>
          <a:p>
            <a:pPr xmlns:a="http://schemas.openxmlformats.org/drawingml/2006/main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اسفل الظهر</a:t>
            </a:r>
          </a:p>
          <a:p>
            <a:pPr xmlns:a="http://schemas.openxmlformats.org/drawingml/2006/main" algn="l">
              <a:buFont typeface="Arial" panose="020B0604020202020204" pitchFamily="34" charset="0"/>
              <a:buChar char="•"/>
              <a:bidi/>
            </a:pPr>
            <a:r xmlns:a="http://schemas.openxmlformats.org/drawingml/2006/main">
              <a:rPr lang="ar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أعلى الفخذ الخارجي</a:t>
            </a:r>
          </a:p>
          <a:p>
            <a:pPr algn="l"/>
            <a:endParaRPr lang="en-US" sz="2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algn="l">
              <a:bidi/>
            </a:pPr>
            <a:r xmlns:a="http://schemas.openxmlformats.org/drawingml/2006/main">
              <a:rPr lang="ar" sz="2600" b="1" i="0" dirty="0">
                <a:solidFill>
                  <a:srgbClr val="0914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احقن الأنسولين بالإبرة بزاوية 90 درجة تقريبًا.</a:t>
            </a:r>
          </a:p>
          <a:p>
            <a:r xmlns:a="http://schemas.openxmlformats.org/drawingml/2006/main">
              <a:rPr lang="ar" sz="2600" b="1" i="0" dirty="0">
                <a:solidFill>
                  <a:srgbClr val="0914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إذا كنت نحيفًا ، فقد تحتاج إلى قرص الجلد وحقن الأنسولين بزاوية 45 درجة</a:t>
            </a:r>
            <a:endParaRPr xmlns:a="http://schemas.openxmlformats.org/drawingml/2006/main"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56AB63-9DBD-4C90-B934-614BEBEBF8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03" y="1690688"/>
            <a:ext cx="3728620" cy="4802187"/>
          </a:xfrm>
        </p:spPr>
      </p:pic>
    </p:spTree>
    <p:extLst>
      <p:ext uri="{BB962C8B-B14F-4D97-AF65-F5344CB8AC3E}">
        <p14:creationId xmlns:p14="http://schemas.microsoft.com/office/powerpoint/2010/main" val="2608648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72678-2181-4347-97F8-700F271ED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فكر في الأمر 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99568-D640-4EB5-9E00-1CE5E6E00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194"/>
            <a:ext cx="10515600" cy="4973159"/>
          </a:xfrm>
        </p:spPr>
        <p:txBody>
          <a:bodyPr/>
          <a:lstStyle/>
          <a:p>
            <a:endParaRPr lang="en-US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لماذا نحتاج إلى تدوير الأنسولين؟</a:t>
            </a:r>
          </a:p>
          <a:p>
            <a:pPr marL="0" indent="0">
              <a:buNone/>
            </a:pPr>
            <a:endParaRPr lang="en-US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هذا مهم لأن استخدام نفس النقطة بمرور الوقت يمكن أن يسبب </a:t>
            </a:r>
            <a:r xmlns:a="http://schemas.openxmlformats.org/drawingml/2006/main">
              <a:rPr lang="ar" b="1" i="0" dirty="0">
                <a:solidFill>
                  <a:srgbClr val="202124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الحثل الشحمي. </a:t>
            </a:r>
            <a:r xmlns:a="http://schemas.openxmlformats.org/drawingml/2006/main">
              <a:rPr lang="ar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في هذه الحالة ، إما أن تتفكك الدهون أو تتراكم تحت الجلد مما يؤدي إلى </a:t>
            </a:r>
            <a:r xmlns:a="http://schemas.openxmlformats.org/drawingml/2006/main">
              <a:rPr lang="ar" b="1" i="0" dirty="0">
                <a:solidFill>
                  <a:srgbClr val="202124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سوء الامتصاص.</a:t>
            </a:r>
            <a:endParaRPr xmlns:a="http://schemas.openxmlformats.org/drawingml/2006/main" lang="en-US" b="1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682A0-ECFA-43BE-A6A1-EFA55744F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932" y="1579687"/>
            <a:ext cx="2352675" cy="1943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D2E222-970F-47C5-9C4D-4E7E33B284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t="12408" r="9149" b="32898"/>
          <a:stretch/>
        </p:blipFill>
        <p:spPr>
          <a:xfrm>
            <a:off x="7750206" y="4762855"/>
            <a:ext cx="2558202" cy="1730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188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86C92-BF49-4F01-B513-A2B427BC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71" y="320303"/>
            <a:ext cx="11205882" cy="764426"/>
          </a:xfrm>
        </p:spPr>
        <p:txBody>
          <a:bodyPr/>
          <a:lstStyle/>
          <a:p>
            <a:r xmlns:a="http://schemas.openxmlformats.org/drawingml/2006/main">
              <a:rPr lang="ar" dirty="0"/>
              <a:t> </a:t>
            </a:r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أنواع الأنسولين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8C9CA-DEB8-4249-8944-5FA3347FB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1084729"/>
            <a:ext cx="11447929" cy="56567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Actrapid ، منتظم (قصير الفعل): واضح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 xmlns:a="http://schemas.openxmlformats.org/drawingml/2006/main">
              <a:rPr lang="ar" sz="1100" b="0" i="0" dirty="0">
                <a:solidFill>
                  <a:srgbClr val="09142A"/>
                </a:solidFill>
                <a:effectLst/>
                <a:latin typeface="Roboto" panose="02000000000000000000" pitchFamily="2" charset="0"/>
              </a:rPr>
              <a:t> تعمل </a:t>
            </a:r>
            <a:r xmlns:a="http://schemas.openxmlformats.org/drawingml/2006/main">
              <a:rPr lang="ar" sz="1600" b="1" dirty="0">
                <a:solidFill>
                  <a:srgbClr val="09142A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الفطائر </a:t>
            </a:r>
            <a:r xmlns:a="http://schemas.openxmlformats.org/drawingml/2006/main">
              <a:rPr lang="ar" sz="1600" b="1" i="0" dirty="0">
                <a:solidFill>
                  <a:srgbClr val="09142A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في غضون 30 دقيقة وتستمر حوالي 5 إلى 8 ساعات.</a:t>
            </a:r>
            <a:endParaRPr xmlns:a="http://schemas.openxmlformats.org/drawingml/2006/main" lang="en-US" sz="16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الخليط (طويل المفعول): حليبي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sz="1600" b="1" dirty="0">
                <a:solidFill>
                  <a:srgbClr val="09142A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لا </a:t>
            </a:r>
            <a:r xmlns:a="http://schemas.openxmlformats.org/drawingml/2006/main">
              <a:rPr lang="ar" sz="1600" b="1" i="0" dirty="0">
                <a:solidFill>
                  <a:srgbClr val="09142A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تبدأ في العمل لمدة 4 إلى 6 ساعات ، ولكنها تستمر من 24 إلى 28 ساعة.</a:t>
            </a:r>
            <a:endParaRPr xmlns:a="http://schemas.openxmlformats.org/drawingml/2006/main" lang="en-US" sz="16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 xmlns:a="http://schemas.openxmlformats.org/drawingml/2006/main">
              <a:rPr lang="ar" dirty="0"/>
              <a:t>100 وحدة دولية = 1 سم مكعب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F1C025-D2BE-4AFA-9A24-2805F9D85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156" y="1724272"/>
            <a:ext cx="3567698" cy="2005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79FBE-6290-4D2D-866C-E8C7732A0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88" y="3913093"/>
            <a:ext cx="3333751" cy="2224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5165F-C77F-4451-A13B-6B66B354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19" y="4056948"/>
            <a:ext cx="4850771" cy="19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44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2F41-CE36-4C1C-ABDE-6DB56A4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2" y="365126"/>
            <a:ext cx="10762128" cy="1176804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مقياس متدرج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D3E1454-A858-4778-B558-0F6ADD57A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233707"/>
              </p:ext>
            </p:extLst>
          </p:nvPr>
        </p:nvGraphicFramePr>
        <p:xfrm>
          <a:off x="591672" y="1690688"/>
          <a:ext cx="10762128" cy="4907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6879">
                  <a:extLst>
                    <a:ext uri="{9D8B030D-6E8A-4147-A177-3AD203B41FA5}">
                      <a16:colId xmlns:a16="http://schemas.microsoft.com/office/drawing/2014/main" val="3998265355"/>
                    </a:ext>
                  </a:extLst>
                </a:gridCol>
                <a:gridCol w="2726879">
                  <a:extLst>
                    <a:ext uri="{9D8B030D-6E8A-4147-A177-3AD203B41FA5}">
                      <a16:colId xmlns:a16="http://schemas.microsoft.com/office/drawing/2014/main" val="439419994"/>
                    </a:ext>
                  </a:extLst>
                </a:gridCol>
                <a:gridCol w="2726879">
                  <a:extLst>
                    <a:ext uri="{9D8B030D-6E8A-4147-A177-3AD203B41FA5}">
                      <a16:colId xmlns:a16="http://schemas.microsoft.com/office/drawing/2014/main" val="1210664153"/>
                    </a:ext>
                  </a:extLst>
                </a:gridCol>
                <a:gridCol w="2581491">
                  <a:extLst>
                    <a:ext uri="{9D8B030D-6E8A-4147-A177-3AD203B41FA5}">
                      <a16:colId xmlns:a16="http://schemas.microsoft.com/office/drawing/2014/main" val="1137381100"/>
                    </a:ext>
                  </a:extLst>
                </a:gridCol>
              </a:tblGrid>
              <a:tr h="9814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مقياس كبير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مقياس معتدل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قليل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90230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180_230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11283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231_280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27649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281_330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57941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&gt; 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 xmlns:a="http://schemas.openxmlformats.org/drawingml/2006/main">
                        <a:rPr lang="ar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98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108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7D94-6ABB-4D6F-A2E8-C9D2D6EE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كيفية تدوير مواقع حقن الأنسولين؟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34135-B773-44B0-A34D-4689AFA6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xmlns:a="http://schemas.openxmlformats.org/drawingml/2006/main" algn="ctr"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https://www.youtube.com/watch؟v=ILHXy20zJfI</a:t>
            </a:r>
            <a:endParaRPr xmlns:a="http://schemas.openxmlformats.org/drawingml/2006/main" lang="en-US" dirty="0"/>
          </a:p>
        </p:txBody>
      </p:sp>
    </p:spTree>
    <p:extLst>
      <p:ext uri="{BB962C8B-B14F-4D97-AF65-F5344CB8AC3E}">
        <p14:creationId xmlns:p14="http://schemas.microsoft.com/office/powerpoint/2010/main" val="3593387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A080-B792-4505-90C4-20A26E8F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جهاز مراقبة مستوى الجلوكوز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3E2E0-5A45-44C3-BC3B-BC0DD34E6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xmlns:a="http://schemas.openxmlformats.org/drawingml/2006/main" algn="ctr"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https://www.youtube.com/watch؟v=rMMpeLLgdgY</a:t>
            </a:r>
            <a:endParaRPr xmlns:a="http://schemas.openxmlformats.org/drawingml/2006/main" lang="en-US" dirty="0"/>
          </a:p>
        </p:txBody>
      </p:sp>
    </p:spTree>
    <p:extLst>
      <p:ext uri="{BB962C8B-B14F-4D97-AF65-F5344CB8AC3E}">
        <p14:creationId xmlns:p14="http://schemas.microsoft.com/office/powerpoint/2010/main" val="853989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EAE6-6CE2-4DA6-AF0E-97B18553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فيديو حقن الأنسولين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C277C-5EEE-4A2F-B656-27972D19A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xmlns:a="http://schemas.openxmlformats.org/drawingml/2006/main" algn="ctr"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https://www.youtube.com/watch؟v=C0coWZbO-_E&amp;t=78s</a:t>
            </a:r>
            <a:endParaRPr xmlns:a="http://schemas.openxmlformats.org/drawingml/2006/main" lang="en-US" dirty="0"/>
          </a:p>
        </p:txBody>
      </p:sp>
    </p:spTree>
    <p:extLst>
      <p:ext uri="{BB962C8B-B14F-4D97-AF65-F5344CB8AC3E}">
        <p14:creationId xmlns:p14="http://schemas.microsoft.com/office/powerpoint/2010/main" val="38774802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DD91-FE35-4803-AC11-FBA2567FC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365126"/>
            <a:ext cx="10806953" cy="1087156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السائل الوريدي (IVF)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C440B-C407-4E2C-B163-1A06F573C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1380565"/>
            <a:ext cx="11529308" cy="5334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rabicPeriod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الغروانية: مكونات الدم (PRBCs ، FFP ، WB ، الزلال البشري (HA)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بلوري: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&lt;270 </a:t>
            </a:r>
            <a:r xmlns:a="http://schemas.openxmlformats.org/drawingml/2006/main">
              <a:rPr lang="ar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ملي أوسم / لتر</a:t>
            </a:r>
            <a:endParaRPr xmlns:a="http://schemas.openxmlformats.org/drawingml/2006/main"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270_310 </a:t>
            </a:r>
            <a:r xmlns:a="http://schemas.openxmlformats.org/drawingml/2006/main">
              <a:rPr lang="ar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الميلي أوسمول / لتر متساوي التوتر</a:t>
            </a:r>
            <a:endParaRPr xmlns:a="http://schemas.openxmlformats.org/drawingml/2006/main"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>
              <a:buFont typeface="Wingdings" panose="05000000000000000000" pitchFamily="2" charset="2"/>
              <a:buChar char="q"/>
              <a:bidi/>
            </a:pP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مفرط التوتر&gt; 310 </a:t>
            </a:r>
            <a:r xmlns:a="http://schemas.openxmlformats.org/drawingml/2006/main">
              <a:rPr lang="ar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ملي أوسم / لتر</a:t>
            </a:r>
            <a:endParaRPr xmlns:a="http://schemas.openxmlformats.org/drawingml/2006/main"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48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224EF-740A-4D55-9DA1-C992CAFC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4" y="365126"/>
            <a:ext cx="10643586" cy="939892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حساب التلقيح الاصطناعي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4982CF-5770-4FED-B8EA-A50FD1CD4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0" t="41548" r="27786" b="34786"/>
          <a:stretch/>
        </p:blipFill>
        <p:spPr>
          <a:xfrm>
            <a:off x="648070" y="1686756"/>
            <a:ext cx="10235953" cy="4216893"/>
          </a:xfrm>
        </p:spPr>
      </p:pic>
    </p:spTree>
    <p:extLst>
      <p:ext uri="{BB962C8B-B14F-4D97-AF65-F5344CB8AC3E}">
        <p14:creationId xmlns:p14="http://schemas.microsoft.com/office/powerpoint/2010/main" val="726832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2C06-0B44-4D5A-800F-81F875D2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 xmlns:a="http://schemas.openxmlformats.org/drawingml/2006/main">
              <a:rPr lang="ar" dirty="0"/>
              <a:t>عامل الإسقاط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6F9AED-6F4A-459F-B5B0-5FBC964A5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027" y="1878024"/>
            <a:ext cx="2864241" cy="2979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B85688-740F-417B-B959-EEE68305F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69" y="1782787"/>
            <a:ext cx="3116062" cy="3170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BE36E9-334F-4214-A570-61F4929F69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1" b="10396"/>
          <a:stretch/>
        </p:blipFill>
        <p:spPr>
          <a:xfrm>
            <a:off x="666564" y="1878024"/>
            <a:ext cx="3399409" cy="2979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3AFDE2-2190-4219-B5E3-34C53BF2DD93}"/>
              </a:ext>
            </a:extLst>
          </p:cNvPr>
          <p:cNvSpPr txBox="1"/>
          <p:nvPr/>
        </p:nvSpPr>
        <p:spPr>
          <a:xfrm>
            <a:off x="828584" y="5326562"/>
            <a:ext cx="101520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Hemo </a:t>
            </a: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 gtt / min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Microdropper = 60 gtt / دقيقة</a:t>
            </a:r>
          </a:p>
          <a:p>
            <a:pPr xmlns:a="http://schemas.openxmlformats.org/drawingml/2006/main">
              <a:buFont typeface="Wingdings" panose="05000000000000000000" pitchFamily="2" charset="2"/>
              <a:buChar char="ü"/>
              <a:bidi/>
            </a:pPr>
            <a:r xmlns:a="http://schemas.openxmlformats.org/drawingml/2006/main">
              <a:rPr lang="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قطارة ماكرو (مجموعة IV) = 15 gtt / min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7D2CE1B-E7C6-4BAC-85AD-D2E43AA57218}"/>
              </a:ext>
            </a:extLst>
          </p:cNvPr>
          <p:cNvCxnSpPr>
            <a:cxnSpLocks/>
          </p:cNvCxnSpPr>
          <p:nvPr/>
        </p:nvCxnSpPr>
        <p:spPr>
          <a:xfrm flipV="1">
            <a:off x="6374167" y="5069151"/>
            <a:ext cx="1751860" cy="13494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F4776F-63D0-4A6A-A71A-73E27721D3CF}"/>
              </a:ext>
            </a:extLst>
          </p:cNvPr>
          <p:cNvCxnSpPr>
            <a:cxnSpLocks/>
          </p:cNvCxnSpPr>
          <p:nvPr/>
        </p:nvCxnSpPr>
        <p:spPr>
          <a:xfrm flipV="1">
            <a:off x="5069150" y="4625266"/>
            <a:ext cx="652509" cy="13937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AE13BE-6864-48BE-B962-7C66BBCA22A4}"/>
              </a:ext>
            </a:extLst>
          </p:cNvPr>
          <p:cNvCxnSpPr>
            <a:cxnSpLocks/>
          </p:cNvCxnSpPr>
          <p:nvPr/>
        </p:nvCxnSpPr>
        <p:spPr>
          <a:xfrm flipV="1">
            <a:off x="3666478" y="4857935"/>
            <a:ext cx="1" cy="5929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93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D12A-8AD4-457D-9F8C-F68CC762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txBody>
          <a:bodyPr>
            <a:normAutofit fontScale="90000"/>
          </a:bodyPr>
          <a:lstStyle/>
          <a:p>
            <a:r xmlns:a="http://schemas.openxmlformats.org/drawingml/2006/main">
              <a:rPr lang="a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مثال على حساب التلقيح الاصطناعي</a:t>
            </a:r>
            <a:endParaRPr xmlns:a="http://schemas.openxmlformats.org/drawingml/2006/main"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F0C6701-E74A-4F37-B6F3-50626B6D9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4" t="18964" r="24798" b="11715"/>
          <a:stretch/>
        </p:blipFill>
        <p:spPr>
          <a:xfrm>
            <a:off x="213064" y="985422"/>
            <a:ext cx="11780668" cy="5761608"/>
          </a:xfrm>
        </p:spPr>
      </p:pic>
    </p:spTree>
    <p:extLst>
      <p:ext uri="{BB962C8B-B14F-4D97-AF65-F5344CB8AC3E}">
        <p14:creationId xmlns:p14="http://schemas.microsoft.com/office/powerpoint/2010/main" val="1362973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E690-4A8F-47A9-AD0B-70485AB8D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365125"/>
            <a:ext cx="11033203" cy="93475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حلول متساوية التوتر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16AE1-41E5-4816-89C4-C786667AC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271" y="1299882"/>
            <a:ext cx="11268635" cy="5396753"/>
          </a:xfrm>
        </p:spPr>
        <p:txBody>
          <a:bodyPr>
            <a:normAutofit/>
          </a:bodyPr>
          <a:lstStyle/>
          <a:p>
            <a:pPr xmlns:a="http://schemas.openxmlformats.org/drawingml/2006/main" marL="514350" indent="-514350">
              <a:buFont typeface="+mj-lt"/>
              <a:buAutoNum type="alphaUcPeriod"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ملحي عادي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(0.9٪ كلوريد الصوديوم)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له الأسمولية 308 ملي أسمول / لتر.</a:t>
            </a:r>
          </a:p>
          <a:p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الاستعمالات: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نقص صوديوم الدم ، انخفاض ضغط الدم</a:t>
            </a:r>
          </a:p>
          <a:p>
            <a:r xmlns:a="http://schemas.openxmlformats.org/drawingml/2006/main">
              <a:rPr lang="ar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موانع الاستعمال: 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قصور القلب </a:t>
            </a: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الوذمة الرئوية ، والضعف الكلوي ، أو الحالات التي تسبب </a:t>
            </a: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احتباس الصوديوم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لأنه قد يؤدي إلى زيادة حجم السوائل.</a:t>
            </a:r>
            <a:endParaRPr xmlns:a="http://schemas.openxmlformats.org/drawingml/2006/main" lang="en-US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دكستروز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5٪ في الماء (D </a:t>
            </a:r>
            <a:r xmlns:a="http://schemas.openxmlformats.org/drawingml/2006/main">
              <a:rPr lang="ar" b="1" i="0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 له الأسمولية الأسمولية من الميلي أسمول / لتر.</a:t>
            </a:r>
          </a:p>
          <a:p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الاستخدامات: نقص السكر في الدم</a:t>
            </a:r>
          </a:p>
          <a:p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موانع الاستعمال: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مريض معرض لخطر (زيادة الضغط داخل الجمجمة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كما يمكن أن يسبب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وذمة دماغية </a:t>
            </a:r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أ)</a:t>
            </a:r>
            <a:endParaRPr xmlns:a="http://schemas.openxmlformats.org/drawingml/2006/main" lang="en-US" i="0" dirty="0">
              <a:solidFill>
                <a:srgbClr val="222222"/>
              </a:solidFill>
              <a:effectLst/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0" dirty="0">
              <a:solidFill>
                <a:srgbClr val="222222"/>
              </a:solidFill>
              <a:effectLst/>
              <a:latin typeface="-apple-system"/>
            </a:endParaRPr>
          </a:p>
          <a:p>
            <a:endParaRPr lang="en-US" b="1" dirty="0">
              <a:solidFill>
                <a:srgbClr val="222222"/>
              </a:solidFill>
              <a:latin typeface="-apple-system"/>
            </a:endParaRPr>
          </a:p>
          <a:p>
            <a:endParaRPr lang="en-US" b="1" i="0" dirty="0">
              <a:solidFill>
                <a:srgbClr val="222222"/>
              </a:solidFill>
              <a:effectLst/>
              <a:latin typeface="-apple-system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74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B1CEA-DDE8-40AB-8693-6C3A04C4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مكونات طلب التلقيح الاصطناعي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6B9BA-F7E1-4DE5-A9D3-5B5C8C72F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690688"/>
            <a:ext cx="10892161" cy="4710112"/>
          </a:xfrm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أعط N / S (نوع)</a:t>
            </a: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0.9٪ (تركيز)</a:t>
            </a: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مل (الكمية)</a:t>
            </a: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(الطريق)</a:t>
            </a:r>
          </a:p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 8 ح (تردد)</a:t>
            </a:r>
          </a:p>
        </p:txBody>
      </p:sp>
    </p:spTree>
    <p:extLst>
      <p:ext uri="{BB962C8B-B14F-4D97-AF65-F5344CB8AC3E}">
        <p14:creationId xmlns:p14="http://schemas.microsoft.com/office/powerpoint/2010/main" val="39124570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8113F-68D5-4882-8E99-FAF301ECE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8" y="365126"/>
            <a:ext cx="10927672" cy="575907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حلول متساوية التوتر</a:t>
            </a:r>
            <a:endParaRPr xmlns:a="http://schemas.openxmlformats.org/drawingml/2006/main"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89E8E-3643-443C-B3AE-DB8D853C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7" y="1100832"/>
            <a:ext cx="11283519" cy="5486400"/>
          </a:xfrm>
        </p:spPr>
        <p:txBody>
          <a:bodyPr/>
          <a:lstStyle/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دكستروز اللاكتات 5٪ في الماء (D5LRS)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يحتوي على 130 ملي مكافئ / لتر من الصوديوم ، 4 ملي مكافئ / لتر من البوتاسيوم ، 3 ملي مكافئ / لتر من الكالسيوم ، و 109 ملي مكافئ / لتر من الكلوريد.</a:t>
            </a:r>
          </a:p>
          <a:p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الاستخدامات: 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الجفاف </a:t>
            </a: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واستبدال فقد السوائل في الجهاز الهضمي </a:t>
            </a: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الحروق .</a:t>
            </a:r>
            <a:endParaRPr xmlns:a="http://schemas.openxmlformats.org/drawingml/2006/main" lang="en-US" dirty="0">
              <a:solidFill>
                <a:srgbClr val="222222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موانع الاستعمال: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أمراض الكبد (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يتم استقلاب محلول رينجر اللاكتاتي في </a:t>
            </a:r>
            <a:r xmlns:a="http://schemas.openxmlformats.org/drawingml/2006/main">
              <a:rPr lang="ar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الكبد </a:t>
            </a:r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ملحوظة: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يجب أن يستخدم بحذر لمرضى قصور القلب والفشل الكلوي. (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يمكن أن يسبب احتباس الصوديوم)</a:t>
            </a:r>
            <a:endParaRPr xmlns:a="http://schemas.openxmlformats.org/drawingml/2006/main" lang="en-US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68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206F-73DE-4070-9B2E-E961E1FE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1" y="365126"/>
            <a:ext cx="11265763" cy="744584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محاليل منخفضة التوتر &lt;270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02D9-441B-49AE-B1D6-9315603B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74" y="1296140"/>
            <a:ext cx="11576481" cy="5344357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endParaRPr lang="pt-BR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lphaUcPeriod"/>
              <a:bidi/>
            </a:pP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0.45٪ كلوريد الصوديوم (0.45٪ كلوريد الصوديوم)</a:t>
            </a:r>
          </a:p>
          <a:p>
            <a:r xmlns:a="http://schemas.openxmlformats.org/drawingml/2006/main">
              <a:rPr lang="ar" dirty="0">
                <a:solidFill>
                  <a:srgbClr val="222222"/>
                </a:solidFill>
                <a:latin typeface="-apple-system"/>
              </a:rPr>
              <a:t>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latin typeface="-apple-system"/>
              </a:rPr>
              <a:t>يحتوي على الأسمولية 154 ملي أسمول / لتر ويحتوي على 77 ملي مكافئ / لتر صوديوم وكلوريد.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highlight>
                  <a:srgbClr val="FFFF00"/>
                </a:highlight>
                <a:latin typeface="-apple-system"/>
              </a:rPr>
              <a:t>الاستعمالات: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latin typeface="-apple-system"/>
              </a:rPr>
              <a:t>نقص حجم الدم مع فرط صوديوم الدم.</a:t>
            </a:r>
            <a:endParaRPr xmlns:a="http://schemas.openxmlformats.org/drawingml/2006/main" lang="en-US" dirty="0">
              <a:solidFill>
                <a:srgbClr val="222222"/>
              </a:solidFill>
              <a:latin typeface="-apple-system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latin typeface="-apple-system"/>
              </a:rPr>
              <a:t>ب.</a:t>
            </a:r>
            <a:r xmlns:a="http://schemas.openxmlformats.org/drawingml/2006/main">
              <a:rPr lang="ar" b="1" i="0" dirty="0">
                <a:solidFill>
                  <a:srgbClr val="222222"/>
                </a:solidFill>
                <a:effectLst/>
                <a:latin typeface="-apple-system"/>
              </a:rPr>
              <a:t>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-apple-system"/>
              </a:rPr>
              <a:t>2.5٪ سكر العنب في الماء (D2.5W)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FF00"/>
                </a:highlight>
                <a:latin typeface="-apple-system"/>
              </a:rPr>
              <a:t>الاستخدامات: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-apple-system"/>
              </a:rPr>
              <a:t>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latin typeface="-apple-system"/>
              </a:rPr>
              <a:t>يعالج الجفاف ويقلل من مستويات الصوديوم والبوتاسيوم.</a:t>
            </a:r>
            <a:endParaRPr xmlns:a="http://schemas.openxmlformats.org/drawingml/2006/main" lang="en-US" i="0" dirty="0">
              <a:solidFill>
                <a:srgbClr val="222222"/>
              </a:solidFill>
              <a:effectLst/>
              <a:latin typeface="-apple-system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highlight>
                  <a:srgbClr val="FFFF00"/>
                </a:highlight>
              </a:rPr>
              <a:t>موانع الاستعمال: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latin typeface="-apple-system"/>
              </a:rPr>
              <a:t>لا ينبغي أن تدار مع منتجات الدم لأنها يمكن أن تسبب (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-apple-system"/>
              </a:rPr>
              <a:t>انحلال الدم في خلايا الدم الحمراء).</a:t>
            </a:r>
            <a:endParaRPr xmlns:a="http://schemas.openxmlformats.org/drawingml/2006/main" lang="en-US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51450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7329-3601-41EF-A8CF-381BBB6D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05" y="365125"/>
            <a:ext cx="11176987" cy="966525"/>
          </a:xfrm>
        </p:spPr>
        <p:txBody>
          <a:bodyPr>
            <a:normAutofit/>
          </a:bodyPr>
          <a:lstStyle/>
          <a:p>
            <a:r xmlns:a="http://schemas.openxmlformats.org/drawingml/2006/main">
              <a:rPr lang="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المحاليل مفرطة التوتر&gt; 310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11FCF-345E-457C-962C-D0699086D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5" y="1473693"/>
            <a:ext cx="11469949" cy="5019181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xmlns:a="http://schemas.openxmlformats.org/drawingml/2006/main" marL="514350" indent="-514350">
              <a:buFont typeface="+mj-lt"/>
              <a:buAutoNum type="alphaUcPeriod"/>
              <a:bidi/>
            </a:pP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3٪ كلوريد الصوديوم (3٪ كلوريد الصوديوم) يحتوي على 513 ميكروغرام / لتر من الصوديوم والكلوريد مع الأسمولية 1030 ملي أسمول / لتر.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الاستعمالات: نقص صوديوم الدم الحاد ، </a:t>
            </a:r>
            <a:r xmlns:a="http://schemas.openxmlformats.org/drawingml/2006/main">
              <a:rPr lang="ar" b="0" i="0" dirty="0">
                <a:solidFill>
                  <a:srgbClr val="222222"/>
                </a:solidFill>
                <a:effectLst/>
                <a:latin typeface="-apple-system"/>
              </a:rPr>
              <a:t>وذمة دماغية.</a:t>
            </a: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-apple-system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-apple-system"/>
              <a:cs typeface="Times New Roman" panose="02020603050405020304" pitchFamily="18" charset="0"/>
            </a:endParaRP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latin typeface="-apple-system"/>
                <a:cs typeface="Times New Roman" panose="02020603050405020304" pitchFamily="18" charset="0"/>
              </a:rPr>
              <a:t>ب.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سكر العنب 10٪ في الماء (D </a:t>
            </a:r>
            <a:r xmlns:a="http://schemas.openxmlformats.org/drawingml/2006/main">
              <a:rPr lang="ar" b="1" i="0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 xmlns:a="http://schemas.openxmlformats.org/drawingml/2006/main">
              <a:rPr lang="a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</a:p>
          <a:p>
            <a:pPr xmlns:a="http://schemas.openxmlformats.org/drawingml/2006/main" marL="0" indent="0">
              <a:buNone/>
              <a:bidi/>
            </a:pPr>
            <a:r xmlns:a="http://schemas.openxmlformats.org/drawingml/2006/main">
              <a:rPr lang="ar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الاستعمالات: </a:t>
            </a:r>
            <a:r xmlns:a="http://schemas.openxmlformats.org/drawingml/2006/main">
              <a:rPr lang="a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نقص سكر الدم الحاد.</a:t>
            </a:r>
            <a:endParaRPr xmlns:a="http://schemas.openxmlformats.org/drawingml/2006/main"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90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EE277-156D-404F-92A3-FC75612EC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547"/>
          </a:xfrm>
        </p:spPr>
        <p:txBody>
          <a:bodyPr/>
          <a:lstStyle/>
          <a:p>
            <a:r xmlns:a="http://schemas.openxmlformats.org/drawingml/2006/main">
              <a:rPr lang="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إدارة أطفال الأنابيب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49ED-AB8D-42C7-9624-A90FFFAC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402672"/>
            <a:ext cx="10918794" cy="5237825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xmlns:a="http://schemas.openxmlformats.org/drawingml/2006/main" algn="ctr">
              <a:bidi/>
            </a:pPr>
            <a:r xmlns:a="http://schemas.openxmlformats.org/drawingml/2006/main" xmlns:r="http://schemas.openxmlformats.org/officeDocument/2006/relationships">
              <a:rPr lang="ar" dirty="0">
                <a:hlinkClick r:id="rId2"/>
              </a:rPr>
              <a:t>https://youtu.be/pln-x9YKnK0</a:t>
            </a:r>
            <a:endParaRPr xmlns:a="http://schemas.openxmlformats.org/drawingml/2006/main"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2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Words>2017</Words>
  <Application>Microsoft Office PowerPoint</Application>
  <PresentationFormat>Widescreen</PresentationFormat>
  <Paragraphs>383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-apple-system</vt:lpstr>
      <vt:lpstr>Arial</vt:lpstr>
      <vt:lpstr>Calibri</vt:lpstr>
      <vt:lpstr>Calibri Light</vt:lpstr>
      <vt:lpstr>Roboto</vt:lpstr>
      <vt:lpstr>Times New Roman</vt:lpstr>
      <vt:lpstr>Wingdings</vt:lpstr>
      <vt:lpstr>Office Theme</vt:lpstr>
      <vt:lpstr>PowerPoint Presentation</vt:lpstr>
      <vt:lpstr>Types of precaution </vt:lpstr>
      <vt:lpstr>Patient Interview </vt:lpstr>
      <vt:lpstr>Patient Interview </vt:lpstr>
      <vt:lpstr>Patient Interview </vt:lpstr>
      <vt:lpstr>Patient Interview </vt:lpstr>
      <vt:lpstr>Patient Interview </vt:lpstr>
      <vt:lpstr>Blood sample </vt:lpstr>
      <vt:lpstr>Vein characteristic </vt:lpstr>
      <vt:lpstr>Body veins </vt:lpstr>
      <vt:lpstr>Lab test components </vt:lpstr>
      <vt:lpstr>Lab test components </vt:lpstr>
      <vt:lpstr>Interpretation of abnormal lab test</vt:lpstr>
      <vt:lpstr>Interpretation of abnormal lab test</vt:lpstr>
      <vt:lpstr>Lab test components </vt:lpstr>
      <vt:lpstr>Interpretation of abnormal lab test</vt:lpstr>
      <vt:lpstr>Interpretation of abnormal lab test</vt:lpstr>
      <vt:lpstr>Lab test components </vt:lpstr>
      <vt:lpstr>Lab test components </vt:lpstr>
      <vt:lpstr>Normal Lab test Values </vt:lpstr>
      <vt:lpstr>Blood sample tubes:</vt:lpstr>
      <vt:lpstr>Blood sample tubes </vt:lpstr>
      <vt:lpstr>Blood sample video </vt:lpstr>
      <vt:lpstr>Differences between artery and vein </vt:lpstr>
      <vt:lpstr>Blood circulation </vt:lpstr>
      <vt:lpstr>Cannula gauges: </vt:lpstr>
      <vt:lpstr>Complication for cannula </vt:lpstr>
      <vt:lpstr>Cannula insertion video </vt:lpstr>
      <vt:lpstr>Subcutaneous injection (S.C)</vt:lpstr>
      <vt:lpstr>Types of Diabetic mellitus D.M</vt:lpstr>
      <vt:lpstr>Glucose level monitoring </vt:lpstr>
      <vt:lpstr>Sites for S.C insertion </vt:lpstr>
      <vt:lpstr>Think about it ?</vt:lpstr>
      <vt:lpstr> insulin types </vt:lpstr>
      <vt:lpstr>Sliding scale </vt:lpstr>
      <vt:lpstr>How to rotate insulin injection sites ? </vt:lpstr>
      <vt:lpstr>Glucose Level Monitor</vt:lpstr>
      <vt:lpstr>Insulin injection video</vt:lpstr>
      <vt:lpstr>Intravenous fluid (I.V.F)</vt:lpstr>
      <vt:lpstr>I.V.F calculation </vt:lpstr>
      <vt:lpstr>Drop Factor </vt:lpstr>
      <vt:lpstr>I.V.F calculation example</vt:lpstr>
      <vt:lpstr>Isotonic solutions</vt:lpstr>
      <vt:lpstr>I.V.F order components </vt:lpstr>
      <vt:lpstr>Isotonic solutions </vt:lpstr>
      <vt:lpstr>Hypotonic solutions &lt;270</vt:lpstr>
      <vt:lpstr>Hypertonic solutions &gt;310</vt:lpstr>
      <vt:lpstr>I.V.F administration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nadeenmansour7@gmail.com</dc:creator>
  <cp:lastModifiedBy>nadeenmansour7@gmail.com</cp:lastModifiedBy>
  <cp:revision>158</cp:revision>
  <dcterms:created xsi:type="dcterms:W3CDTF">2022-10-13T08:22:59Z</dcterms:created>
  <dcterms:modified xsi:type="dcterms:W3CDTF">2022-10-24T11:13:20Z</dcterms:modified>
</cp:coreProperties>
</file>