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36"/>
  </p:notesMasterIdLst>
  <p:sldIdLst>
    <p:sldId id="766" r:id="rId2"/>
    <p:sldId id="833" r:id="rId3"/>
    <p:sldId id="816" r:id="rId4"/>
    <p:sldId id="820" r:id="rId5"/>
    <p:sldId id="814" r:id="rId6"/>
    <p:sldId id="815" r:id="rId7"/>
    <p:sldId id="817" r:id="rId8"/>
    <p:sldId id="818" r:id="rId9"/>
    <p:sldId id="821" r:id="rId10"/>
    <p:sldId id="819" r:id="rId11"/>
    <p:sldId id="828" r:id="rId12"/>
    <p:sldId id="795" r:id="rId13"/>
    <p:sldId id="796" r:id="rId14"/>
    <p:sldId id="802" r:id="rId15"/>
    <p:sldId id="803" r:id="rId16"/>
    <p:sldId id="804" r:id="rId17"/>
    <p:sldId id="805" r:id="rId18"/>
    <p:sldId id="806" r:id="rId19"/>
    <p:sldId id="807" r:id="rId20"/>
    <p:sldId id="808" r:id="rId21"/>
    <p:sldId id="809" r:id="rId22"/>
    <p:sldId id="810" r:id="rId23"/>
    <p:sldId id="811" r:id="rId24"/>
    <p:sldId id="825" r:id="rId25"/>
    <p:sldId id="826" r:id="rId26"/>
    <p:sldId id="827" r:id="rId27"/>
    <p:sldId id="822" r:id="rId28"/>
    <p:sldId id="824" r:id="rId29"/>
    <p:sldId id="829" r:id="rId30"/>
    <p:sldId id="834" r:id="rId31"/>
    <p:sldId id="830" r:id="rId32"/>
    <p:sldId id="831" r:id="rId33"/>
    <p:sldId id="832" r:id="rId34"/>
    <p:sldId id="787" r:id="rId35"/>
  </p:sldIdLst>
  <p:sldSz cx="12192000" cy="6858000"/>
  <p:notesSz cx="6858000" cy="9144000"/>
  <p:defaultTextStyle>
    <a:defPPr>
      <a:defRPr lang="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4995" autoAdjust="0"/>
    <p:restoredTop sz="94660"/>
  </p:normalViewPr>
  <p:slideViewPr>
    <p:cSldViewPr snapToGrid="0">
      <p:cViewPr>
        <p:scale>
          <a:sx n="70" d="100"/>
          <a:sy n="70" d="100"/>
        </p:scale>
        <p:origin x="-732" y="-16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C063A7B-ED47-4BCB-A39A-D289302CD863}" type="datetimeFigureOut">
              <a:rPr lang="ar-SA" smtClean="0"/>
              <a:pPr/>
              <a:t>03/24/1444</a:t>
            </a:fld>
            <a:endParaRPr lang="ar-SA"/>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xmlns:a="http://schemas.openxmlformats.org/drawingml/2006/main" lvl="0">
              <a:bidi/>
            </a:pPr>
            <a:r xmlns:a="http://schemas.openxmlformats.org/drawingml/2006/main">
              <a:rPr lang="ar" smtClean="0"/>
              <a:t>انقر لتحرير أنماط النص الرئيسي</a:t>
            </a:r>
          </a:p>
          <a:p>
            <a:pPr xmlns:a="http://schemas.openxmlformats.org/drawingml/2006/main" lvl="1">
              <a:bidi/>
            </a:pPr>
            <a:r xmlns:a="http://schemas.openxmlformats.org/drawingml/2006/main">
              <a:rPr lang="ar" smtClean="0"/>
              <a:t>المستوى الثاني</a:t>
            </a:r>
          </a:p>
          <a:p>
            <a:pPr xmlns:a="http://schemas.openxmlformats.org/drawingml/2006/main" lvl="2">
              <a:bidi/>
            </a:pPr>
            <a:r xmlns:a="http://schemas.openxmlformats.org/drawingml/2006/main">
              <a:rPr lang="ar" smtClean="0"/>
              <a:t>المستوى الثالث</a:t>
            </a:r>
          </a:p>
          <a:p>
            <a:pPr xmlns:a="http://schemas.openxmlformats.org/drawingml/2006/main" lvl="3">
              <a:bidi/>
            </a:pPr>
            <a:r xmlns:a="http://schemas.openxmlformats.org/drawingml/2006/main">
              <a:rPr lang="ar" smtClean="0"/>
              <a:t>المستوى الرابع</a:t>
            </a:r>
          </a:p>
          <a:p>
            <a:pPr xmlns:a="http://schemas.openxmlformats.org/drawingml/2006/main" lvl="4">
              <a:bidi/>
            </a:pPr>
            <a:r xmlns:a="http://schemas.openxmlformats.org/drawingml/2006/main">
              <a:rPr lang="ar" smtClean="0"/>
              <a:t>المستوى الخامس</a:t>
            </a:r>
            <a:endParaRPr xmlns:a="http://schemas.openxmlformats.org/drawingml/2006/main"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86242808-9A63-4986-8686-FEB12E655BC8}"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DAAD3B-9A41-462A-90BD-AFD5041164CE}" type="slidenum">
              <a:rPr lang="ar-SA"/>
              <a:pPr/>
              <a:t>3</a:t>
            </a:fld>
            <a:endParaRPr lang="en-US"/>
          </a:p>
        </p:txBody>
      </p:sp>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p:txBody>
          <a:bodyPr/>
          <a:lstStyle/>
          <a:p>
            <a:r xmlns:a="http://schemas.openxmlformats.org/drawingml/2006/main">
              <a:rPr lang="ar"/>
              <a:t>إذا كان الأمر كذلك ، فأنت تشارك في التفكير النقدي.</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F4C818E9-D652-4EFA-8501-230061413CDE}" type="slidenum">
              <a:rPr lang="ar-SA" smtClean="0"/>
              <a:pPr/>
              <a:t>6</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F4C818E9-D652-4EFA-8501-230061413CDE}" type="slidenum">
              <a:rPr lang="ar-SA" smtClean="0"/>
              <a:pPr/>
              <a:t>7</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miter lim="800000"/>
            <a:headEnd/>
            <a:tailEnd/>
          </a:ln>
        </p:spPr>
        <p:txBody>
          <a:bodyPr/>
          <a:lstStyle/>
          <a:p>
            <a:fld id="{15613BE4-14DD-40EE-AC60-C84251FA4CE2}" type="slidenum">
              <a:rPr lang="en-US" altLang="ar-EG"/>
              <a:pPr/>
              <a:t>9</a:t>
            </a:fld>
            <a:endParaRPr lang="en-US" altLang="ar-EG"/>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p:spPr>
        <p:txBody>
          <a:bodyPr/>
          <a:lstStyle/>
          <a:p>
            <a:endParaRPr lang="ar-EG" altLang="ar-EG"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B372C7-6D50-4354-96EE-9259B99A3DAA}" type="slidenum">
              <a:rPr lang="ar-SA"/>
              <a:pPr/>
              <a:t>11</a:t>
            </a:fld>
            <a:endParaRPr lang="en-US"/>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miter lim="800000"/>
            <a:headEnd/>
            <a:tailEnd/>
          </a:ln>
        </p:spPr>
        <p:txBody>
          <a:bodyPr/>
          <a:lstStyle/>
          <a:p>
            <a:fld id="{41423DEC-9A5E-42BE-87B7-62055488EBAC}" type="slidenum">
              <a:rPr lang="en-US" altLang="en-US"/>
              <a:pPr/>
              <a:t>12</a:t>
            </a:fld>
            <a:endParaRPr lang="en-US" alt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miter lim="800000"/>
            <a:headEnd/>
            <a:tailEnd/>
          </a:ln>
        </p:spPr>
        <p:txBody>
          <a:bodyPr/>
          <a:lstStyle/>
          <a:p>
            <a:fld id="{4CC4B974-36F6-4093-B9CA-534D83215017}" type="slidenum">
              <a:rPr lang="en-US" altLang="en-US"/>
              <a:pPr/>
              <a:t>13</a:t>
            </a:fld>
            <a:endParaRPr lang="en-US" alt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miter lim="800000"/>
            <a:headEnd/>
            <a:tailEnd/>
          </a:ln>
        </p:spPr>
        <p:txBody>
          <a:bodyPr/>
          <a:lstStyle/>
          <a:p>
            <a:fld id="{3EF1BB6F-812F-4A21-A31C-E58622D27F1E}" type="slidenum">
              <a:rPr lang="en-US" altLang="ar-EG"/>
              <a:pPr/>
              <a:t>14</a:t>
            </a:fld>
            <a:endParaRPr lang="en-US" altLang="ar-EG"/>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p:spPr>
        <p:txBody>
          <a:bodyPr/>
          <a:lstStyle/>
          <a:p>
            <a:r xmlns:a="http://schemas.openxmlformats.org/drawingml/2006/main">
              <a:rPr lang="ar" altLang="ar-EG" smtClean="0"/>
              <a:t>أساسيات التفكير النقدي- هنا لا يزال المتعلم يثق في أن الخبراء لديهم إجابة لكل مشكلة وموقف</a:t>
            </a:r>
          </a:p>
          <a:p>
            <a:r xmlns:a="http://schemas.openxmlformats.org/drawingml/2006/main">
              <a:rPr lang="ar" altLang="ar-EG" smtClean="0"/>
              <a:t>التفكير ملموس وقائم على كتاب ومبادئ وقواعد وسياسات (كل ما يمكنهم قراءته أو سماعه). الكثير من اتباع الخطوات خطوة بخطوة (الاستحمام في السرير).</a:t>
            </a:r>
          </a:p>
          <a:p>
            <a:r xmlns:a="http://schemas.openxmlformats.org/drawingml/2006/main">
              <a:rPr lang="ar" altLang="ar-EG" smtClean="0"/>
              <a:t>في هذه المرحلة ، هناك قدرة محدودة للغاية على التفكير النقدي ، وتشمل الموارد المدربين والكتب والممرضات الآخرين.</a:t>
            </a:r>
          </a:p>
          <a:p>
            <a:r xmlns:a="http://schemas.openxmlformats.org/drawingml/2006/main">
              <a:rPr lang="ar" altLang="ar-EG" smtClean="0"/>
              <a:t>تحذير- لا تدع الاعتماد على الموارد يحد من القدرة على النمو ، واستخدام الخبرات والممارسة والمعرفة للنمو إلى المستوى التالي من التفكير.</a:t>
            </a:r>
          </a:p>
          <a:p>
            <a:endParaRPr lang="en-US" altLang="ar-EG" smtClean="0"/>
          </a:p>
          <a:p>
            <a:r xmlns:a="http://schemas.openxmlformats.org/drawingml/2006/main">
              <a:rPr lang="ar" altLang="ar-EG" smtClean="0"/>
              <a:t>التفكير النقدي المعقد - مع نمو الناس وتصبح أكثر استقلالية من المفكرين ، سيزداد مستوى التفكير النقدي. ببطء سوف تعتمد بشكل أقل على مواردهم ويفكر قبل أن تسألهم ، وتوصل إلى الإجابات بأنفسهم.</a:t>
            </a:r>
          </a:p>
          <a:p>
            <a:r xmlns:a="http://schemas.openxmlformats.org/drawingml/2006/main">
              <a:rPr lang="ar" altLang="ar-EG" smtClean="0"/>
              <a:t>مع حدوث النمو ، هناك إدراك أنه يمكن أن يكون هناك أكثر من بديل وربما حل.</a:t>
            </a:r>
          </a:p>
          <a:p>
            <a:r xmlns:a="http://schemas.openxmlformats.org/drawingml/2006/main">
              <a:rPr lang="ar" altLang="ar-EG" smtClean="0"/>
              <a:t>عندما تبدأ الممرضات في التفكير بطرق أكثر تعقيدًا ، فإنهم ينظرون إلى مشكلة من عدة زوايا أخرى ويبدأون في تقييم المخاطر مقابل فوائد كل قرار / حل. يبدأون في تطوير القدرة على الإبداع والتفكير خارج الصندوق.</a:t>
            </a:r>
          </a:p>
          <a:p>
            <a:endParaRPr lang="en-US" altLang="ar-EG" smtClean="0"/>
          </a:p>
          <a:p>
            <a:r xmlns:a="http://schemas.openxmlformats.org/drawingml/2006/main">
              <a:rPr lang="ar" altLang="ar-EG" smtClean="0"/>
              <a:t>الالتزام - تبدأ الممرضة في توقع احتياجات المريض بشكل مستقل. في هذا المستوى ، تتخذ الممرضة قرارًا بناءً على البدائل ثم تلتزم بالقرار. تفترض الممرضة المساءلة / المسؤولية عن القرار وتقييم هذا القرار.</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miter lim="800000"/>
            <a:headEnd/>
            <a:tailEnd/>
          </a:ln>
        </p:spPr>
        <p:txBody>
          <a:bodyPr/>
          <a:lstStyle/>
          <a:p>
            <a:fld id="{7C068CA8-0286-40BF-ABB1-773A6291FB15}" type="slidenum">
              <a:rPr lang="en-US" altLang="ar-EG"/>
              <a:pPr/>
              <a:t>17</a:t>
            </a:fld>
            <a:endParaRPr lang="en-US" altLang="ar-EG"/>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p:spPr>
        <p:txBody>
          <a:bodyPr/>
          <a:lstStyle/>
          <a:p>
            <a:r xmlns:a="http://schemas.openxmlformats.org/drawingml/2006/main">
              <a:rPr lang="ar" altLang="ar-EG" smtClean="0"/>
              <a:t>الطريقة العلمية = نهج للبحث عن الحقيقة أو التحقق من الحقائق. SM هي طريقة رسمية للتعامل مع خطة حل للمشكلة ، واختبار الحل ، والتوصل إلى نتيجة. معرض العلوم. قد تحدد الممرضة مشكلة وتبحث عن إجابات بأسلوب رسمي (جمع البيانات ، وصياغة فرضية ، واختبار الفرضية ، وتقييم النتائج.</a:t>
            </a:r>
          </a:p>
          <a:p>
            <a:endParaRPr lang="en-US" altLang="ar-EG" smtClean="0"/>
          </a:p>
          <a:p>
            <a:r xmlns:a="http://schemas.openxmlformats.org/drawingml/2006/main">
              <a:rPr lang="ar" altLang="ar-EG" smtClean="0"/>
              <a:t>حل المشكلات - استخدم حل المشكلات طوال الوقت - عند تحديد المشكلة ، نسعى للحصول على معلومات حول المشكلة والمعلومات بالإضافة إلى المعرفة التي لدينا بالفعل لإيجاد حلول. يعني حل المشكلات الفعال تقييم الحلول وتحديد ما إذا كنا بحاجة إلى تجربة حلول أخرى</a:t>
            </a:r>
          </a:p>
          <a:p>
            <a:endParaRPr lang="en-US" altLang="ar-EG" smtClean="0"/>
          </a:p>
          <a:p>
            <a:r xmlns:a="http://schemas.openxmlformats.org/drawingml/2006/main">
              <a:rPr lang="ar" altLang="ar-EG" smtClean="0"/>
              <a:t>صنع القرار- يحدث هذا عندما يكون هناك العديد من الخيارات أو مسارات العمل التي قد يتخذها المرء لحل مشكلة أو رعاية الموقف. صنع القرار هو نقطة النهاية للتفكير النقدي. يتم تقييم إيجابيات / سلبيات أو مخاطر / فوائد كل خيار لاتخاذ قرار نهائي. إذا تم أخذ الوقت لتقييم كل خيار بشكل مناسب ، فستكون النتيجة قرارًا مستنيرًا.</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miter lim="800000"/>
            <a:headEnd/>
            <a:tailEnd/>
          </a:ln>
        </p:spPr>
        <p:txBody>
          <a:bodyPr/>
          <a:lstStyle/>
          <a:p>
            <a:fld id="{A217A3D9-D539-4F05-88FA-EBA1F914A40F}" type="slidenum">
              <a:rPr lang="en-US" altLang="ar-EG"/>
              <a:pPr/>
              <a:t>21</a:t>
            </a:fld>
            <a:endParaRPr lang="en-US" altLang="ar-EG"/>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r xmlns:a="http://schemas.openxmlformats.org/drawingml/2006/main">
              <a:rPr lang="ar" altLang="ar-EG" smtClean="0"/>
              <a:t>المنطق التشخيصي- هي عملية تحديد الحالة الصحية للعميل بعد جمع البيانات وإصدار حكم سريري. يتضمن جزء من العملية إجراء استنتاجات معطاة البيانات مثل البيانات المختبرية ، والسلوكيات (الاستدلال هو عملية استخلاص النتائج في ضوء الأجزاء ذات الصلة من المعلومات أو البيانات)</a:t>
            </a:r>
          </a:p>
          <a:p>
            <a:endParaRPr lang="en-US" altLang="ar-EG" smtClean="0"/>
          </a:p>
          <a:p>
            <a:r xmlns:a="http://schemas.openxmlformats.org/drawingml/2006/main">
              <a:rPr lang="ar" altLang="ar-EG" smtClean="0"/>
              <a:t>اتخاذ القرار السريري - يتطلب تفكيرًا دقيقًا بحيث يتم اختيار الخيارات لتحقيق أفضل النتائج للعميل على أساس حالة العميل وأولوية المشكلة. تحدد الممرضة مشكلة من خلال العمل مع العميل ثم الاستمرار في العمل مع العميل وتحديد الأولويات والتدخلات التمريضية التي تلبي أهداف العميل على أفضل وجه. قد تحتاج الممرضة إلى الاختيار من بين مجموعة واسعة من الخيارات لتحقيق الأهداف. انظر المربع 14-3 لمعرفة أنواع الأشياء التي يجب على الممرضة القيام بها لرعاية مجموعات من المرضى. يمكن اتخاذ القرارات السريرية للمرضى الأفراد أو مجموعات المرضى.</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miter lim="800000"/>
            <a:headEnd/>
            <a:tailEnd/>
          </a:ln>
        </p:spPr>
        <p:txBody>
          <a:bodyPr/>
          <a:lstStyle/>
          <a:p>
            <a:fld id="{EB5BE8A9-10BD-45B1-AE82-6A2244992290}" type="slidenum">
              <a:rPr lang="en-US" altLang="ar-EG"/>
              <a:pPr/>
              <a:t>24</a:t>
            </a:fld>
            <a:endParaRPr lang="en-US" altLang="ar-EG"/>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p:spPr>
        <p:txBody>
          <a:bodyPr/>
          <a:lstStyle/>
          <a:p>
            <a:r xmlns:a="http://schemas.openxmlformats.org/drawingml/2006/main">
              <a:rPr lang="ar" altLang="ar-EG" b="1" u="sng" smtClean="0"/>
              <a:t>انعكاس- </a:t>
            </a:r>
            <a:r xmlns:a="http://schemas.openxmlformats.org/drawingml/2006/main">
              <a:rPr lang="ar" altLang="ar-EG" smtClean="0"/>
              <a:t>التفكير عمداً في العودة أو استدعاء موقف لاكتشاف الغرض منه أو معناه. إن النظر إلى الوراء والتفكير في موقف العميل يساعد الممرضة على الحصول على نظرة ثاقبة ومعنى في الموقف.</a:t>
            </a:r>
          </a:p>
          <a:p>
            <a:r xmlns:a="http://schemas.openxmlformats.org/drawingml/2006/main">
              <a:rPr lang="ar" altLang="ar-EG" smtClean="0"/>
              <a:t>يسمح التأمل للممرضة بالنظر إلى الموقف بصدق وإجراء بعض التقييم الذاتي للموقف ، وما قيل وكيف استجبت ، وكيف استجاب المريض عندما قمت بالتعليم أو تعليمات الخروج. كيف كانت ردة فعل الأسرة</a:t>
            </a:r>
          </a:p>
          <a:p>
            <a:r xmlns:a="http://schemas.openxmlformats.org/drawingml/2006/main">
              <a:rPr lang="ar" altLang="ar-EG" smtClean="0"/>
              <a:t>تحذير- لا تفرط في التحليل - ستبدأ في إنهاء كل شيء للمرة الثانية</a:t>
            </a:r>
          </a:p>
          <a:p>
            <a:r xmlns:a="http://schemas.openxmlformats.org/drawingml/2006/main">
              <a:rPr lang="ar" altLang="ar-EG" smtClean="0"/>
              <a:t>يمكن أن يكون هذا مفيدًا عند تقديم تجربة أخرى مماثلة للممرضة. عند التفكير ، من المهم أن تظل منفتحًا على المعلومات والمعرفة وطرق القيام بالأشياء الجديدة.</a:t>
            </a:r>
          </a:p>
          <a:p>
            <a:endParaRPr lang="en-US" altLang="ar-EG" smtClean="0"/>
          </a:p>
          <a:p>
            <a:r xmlns:a="http://schemas.openxmlformats.org/drawingml/2006/main">
              <a:rPr lang="ar" altLang="ar-EG" smtClean="0"/>
              <a:t>اللغة - القدرة على استخدام اللغة والتعبير عن نفسك هي انعكاس للقدرة على التفكير بشكل هادف. يجب أن تكون الممرضات قادرين على استخدام اللغة بشكل فعال (بوضوح ودقة). عندما لا تكون اللغة متطورة بشكل جيد والكلمة المنطوقة غير واضحة ومميزة ، فهذه علامة على التفكير القذر. يجب أن نتواصل (نتحدث) بشكل واضح ومميز مع كل من حولنا ، مع الأقران والممرضات والمرضى والعائلات. للتفكير النقدي ، يجب أن تكون قادرًا على تنظيم وتركيز أفكارك.</a:t>
            </a:r>
          </a:p>
          <a:p>
            <a:endParaRPr lang="en-US" altLang="ar-EG" smtClean="0"/>
          </a:p>
          <a:p>
            <a:r xmlns:a="http://schemas.openxmlformats.org/drawingml/2006/main">
              <a:rPr lang="ar" altLang="ar-EG" smtClean="0"/>
              <a:t>الحدس- أن يكون لديك فهم للتفاصيل في موقف ما دون مداولات واعية. إنه إحساس داخلي بموقف ما. هذه القدرة على الحصول على حدس عن العملاء تأتي مع الوقت والخبرة. يشير الكتاب إلى أن الحدس يمكن أن يكون الشرارة التي تبدأ شعلة التفكير التحليلي (تسعى الممرضة إلى مزيد من المعلومات التي ستؤكد ما كان يشعر به وما يقلقها بالنسبة للمريض. لا يمكن استخدام الحدس فقط يجب استخدام جميع أنواع المعرفة والمعرفة. والإشارات العاطفية لتقييم العملاء والبحث عن مزيد من المعلومات. يحتاج الممرضون أيضًا إلى أن يكونوا على دراية بما لا يعرفونه ، وأن يطلبوا المساعدة بشكل مناسب</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miter lim="800000"/>
            <a:headEnd/>
            <a:tailEnd/>
          </a:ln>
        </p:spPr>
        <p:txBody>
          <a:bodyPr/>
          <a:lstStyle/>
          <a:p>
            <a:fld id="{130EAA61-0C32-4AF2-A629-4374A2972580}" type="slidenum">
              <a:rPr lang="en-US" altLang="en-US"/>
              <a:pPr/>
              <a:t>27</a:t>
            </a:fld>
            <a:endParaRPr lang="en-US" alt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1"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914400" y="1752603"/>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5018"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EA7A671C-61D3-47C2-8A80-742B4617A6D0}" type="datetimeFigureOut">
              <a:rPr lang="en-US" smtClean="0"/>
              <a:pPr/>
              <a:t>10/19/2022</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200A99A4-AEB3-4079-8781-DE3380AA123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A7A671C-61D3-47C2-8A80-742B4617A6D0}" type="datetimeFigureOut">
              <a:rPr lang="en-US" smtClean="0"/>
              <a:pPr/>
              <a:t>10/19/2022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00A99A4-AEB3-4079-8781-DE3380AA1235}"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A7A671C-61D3-47C2-8A80-742B4617A6D0}" type="datetimeFigureOut">
              <a:rPr lang="en-US" smtClean="0"/>
              <a:pPr/>
              <a:t>10/19/2022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00A99A4-AEB3-4079-8781-DE3380AA1235}" type="slidenum">
              <a:rPr lang="en-US" smtClean="0"/>
              <a:pPr/>
              <a:t>‹#›</a:t>
            </a:fld>
            <a:endParaRPr lang="en-US"/>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30"/>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481330"/>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A7A671C-61D3-47C2-8A80-742B4617A6D0}" type="datetimeFigureOut">
              <a:rPr lang="en-US" smtClean="0"/>
              <a:pPr/>
              <a:t>10/19/2022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00A99A4-AEB3-4079-8781-DE3380AA1235}"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1"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70"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1" y="1444296"/>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70" y="1444296"/>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A7A671C-61D3-47C2-8A80-742B4617A6D0}" type="datetimeFigureOut">
              <a:rPr lang="en-US" smtClean="0"/>
              <a:pPr/>
              <a:t>10/19/2022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200A99A4-AEB3-4079-8781-DE3380AA123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EA7A671C-61D3-47C2-8A80-742B4617A6D0}" type="datetimeFigureOut">
              <a:rPr lang="en-US" smtClean="0"/>
              <a:pPr/>
              <a:t>10/19/2022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200A99A4-AEB3-4079-8781-DE3380AA1235}"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EA7A671C-61D3-47C2-8A80-742B4617A6D0}" type="datetimeFigureOut">
              <a:rPr lang="en-US" smtClean="0"/>
              <a:pPr/>
              <a:t>10/19/2022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200A99A4-AEB3-4079-8781-DE3380AA123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extLst/>
          </a:lstStyle>
          <a:p>
            <a:fld id="{EA7A671C-61D3-47C2-8A80-742B4617A6D0}" type="datetimeFigureOut">
              <a:rPr lang="en-US" smtClean="0"/>
              <a:pPr/>
              <a:t>10/19/2022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00A99A4-AEB3-4079-8781-DE3380AA123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EA7A671C-61D3-47C2-8A80-742B4617A6D0}" type="datetimeFigureOut">
              <a:rPr lang="en-US" smtClean="0"/>
              <a:pPr/>
              <a:t>10/19/2022</a:t>
            </a:fld>
            <a:endParaRPr lang="en-US"/>
          </a:p>
        </p:txBody>
      </p:sp>
      <p:sp>
        <p:nvSpPr>
          <p:cNvPr id="6" name="Footer Placeholder 5"/>
          <p:cNvSpPr>
            <a:spLocks noGrp="1"/>
          </p:cNvSpPr>
          <p:nvPr>
            <p:ph type="ftr" sz="quarter" idx="11"/>
          </p:nvPr>
        </p:nvSpPr>
        <p:spPr>
          <a:xfrm>
            <a:off x="5840099" y="6407946"/>
            <a:ext cx="3134242"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200A99A4-AEB3-4079-8781-DE3380AA1235}" type="slidenum">
              <a:rPr lang="en-US" smtClean="0"/>
              <a:pPr/>
              <a:t>‹#›</a:t>
            </a:fld>
            <a:endParaRPr lang="en-US"/>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955250" y="5001995"/>
            <a:ext cx="5069337"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71413" y="5785024"/>
            <a:ext cx="506933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8055" y="5791253"/>
            <a:ext cx="4536420"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12316" y="5787740"/>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1481330"/>
            <a:ext cx="109728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A7A671C-61D3-47C2-8A80-742B4617A6D0}" type="datetimeFigureOut">
              <a:rPr lang="en-US" smtClean="0"/>
              <a:pPr/>
              <a:t>10/19/2022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00A99A4-AEB3-4079-8781-DE3380AA123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2" y="274642"/>
            <a:ext cx="2369961"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1"/>
            <a:ext cx="84328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A7A671C-61D3-47C2-8A80-742B4617A6D0}" type="datetimeFigureOut">
              <a:rPr lang="en-US" smtClean="0"/>
              <a:pPr/>
              <a:t>10/19/2022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00A99A4-AEB3-4079-8781-DE3380AA123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30401" y="274638"/>
            <a:ext cx="9751484" cy="1143000"/>
          </a:xfrm>
        </p:spPr>
        <p:txBody>
          <a:bodyPr/>
          <a:lstStyle/>
          <a:p>
            <a:r>
              <a:rPr lang="en-US" smtClean="0"/>
              <a:t>Click to edit Master title style</a:t>
            </a:r>
            <a:endParaRPr lang="ar-SA"/>
          </a:p>
        </p:txBody>
      </p:sp>
      <p:sp>
        <p:nvSpPr>
          <p:cNvPr id="3" name="Text Placeholder 2"/>
          <p:cNvSpPr>
            <a:spLocks noGrp="1"/>
          </p:cNvSpPr>
          <p:nvPr>
            <p:ph type="body" sz="half" idx="1"/>
          </p:nvPr>
        </p:nvSpPr>
        <p:spPr>
          <a:xfrm>
            <a:off x="1930401" y="1600201"/>
            <a:ext cx="47730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6906684" y="1600201"/>
            <a:ext cx="47752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a:xfrm>
            <a:off x="1924051" y="6524626"/>
            <a:ext cx="2844800" cy="333375"/>
          </a:xfrm>
        </p:spPr>
        <p:txBody>
          <a:bodyPr/>
          <a:lstStyle>
            <a:lvl1pPr>
              <a:defRPr/>
            </a:lvl1pPr>
          </a:lstStyle>
          <a:p>
            <a:endParaRPr lang="en-US"/>
          </a:p>
        </p:txBody>
      </p:sp>
      <p:sp>
        <p:nvSpPr>
          <p:cNvPr id="6" name="Footer Placeholder 5"/>
          <p:cNvSpPr>
            <a:spLocks noGrp="1"/>
          </p:cNvSpPr>
          <p:nvPr>
            <p:ph type="ftr" sz="quarter" idx="11"/>
          </p:nvPr>
        </p:nvSpPr>
        <p:spPr>
          <a:xfrm>
            <a:off x="4978400" y="6524626"/>
            <a:ext cx="3860800" cy="333375"/>
          </a:xfrm>
        </p:spPr>
        <p:txBody>
          <a:bodyPr/>
          <a:lstStyle>
            <a:lvl1pPr>
              <a:defRPr/>
            </a:lvl1pPr>
          </a:lstStyle>
          <a:p>
            <a:endParaRPr lang="en-US"/>
          </a:p>
        </p:txBody>
      </p:sp>
      <p:sp>
        <p:nvSpPr>
          <p:cNvPr id="7" name="Slide Number Placeholder 6"/>
          <p:cNvSpPr>
            <a:spLocks noGrp="1"/>
          </p:cNvSpPr>
          <p:nvPr>
            <p:ph type="sldNum" sz="quarter" idx="12"/>
          </p:nvPr>
        </p:nvSpPr>
        <p:spPr>
          <a:xfrm>
            <a:off x="9042400" y="6524626"/>
            <a:ext cx="2844800" cy="333375"/>
          </a:xfrm>
        </p:spPr>
        <p:txBody>
          <a:bodyPr/>
          <a:lstStyle>
            <a:lvl1pPr>
              <a:defRPr/>
            </a:lvl1pPr>
          </a:lstStyle>
          <a:p>
            <a:fld id="{170C2C55-4F8A-4E0C-B54E-116878A3625D}" type="slidenum">
              <a:rPr lang="ar-SA"/>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930401" y="274638"/>
            <a:ext cx="9751484" cy="1143000"/>
          </a:xfrm>
        </p:spPr>
        <p:txBody>
          <a:bodyPr/>
          <a:lstStyle/>
          <a:p>
            <a:r>
              <a:rPr lang="en-US" smtClean="0"/>
              <a:t>Click to edit Master title style</a:t>
            </a:r>
            <a:endParaRPr lang="ar-SA"/>
          </a:p>
        </p:txBody>
      </p:sp>
      <p:sp>
        <p:nvSpPr>
          <p:cNvPr id="3" name="Table Placeholder 2"/>
          <p:cNvSpPr>
            <a:spLocks noGrp="1"/>
          </p:cNvSpPr>
          <p:nvPr>
            <p:ph type="tbl" idx="1"/>
          </p:nvPr>
        </p:nvSpPr>
        <p:spPr>
          <a:xfrm>
            <a:off x="1930401" y="1600201"/>
            <a:ext cx="9751484" cy="4525963"/>
          </a:xfrm>
        </p:spPr>
        <p:txBody>
          <a:bodyPr/>
          <a:lstStyle/>
          <a:p>
            <a:endParaRPr lang="ar-SA"/>
          </a:p>
        </p:txBody>
      </p:sp>
      <p:sp>
        <p:nvSpPr>
          <p:cNvPr id="4" name="Date Placeholder 3"/>
          <p:cNvSpPr>
            <a:spLocks noGrp="1"/>
          </p:cNvSpPr>
          <p:nvPr>
            <p:ph type="dt" sz="half" idx="10"/>
          </p:nvPr>
        </p:nvSpPr>
        <p:spPr>
          <a:xfrm>
            <a:off x="1924051" y="6524626"/>
            <a:ext cx="2844800" cy="333375"/>
          </a:xfrm>
        </p:spPr>
        <p:txBody>
          <a:bodyPr/>
          <a:lstStyle>
            <a:lvl1pPr>
              <a:defRPr/>
            </a:lvl1pPr>
          </a:lstStyle>
          <a:p>
            <a:endParaRPr lang="en-US"/>
          </a:p>
        </p:txBody>
      </p:sp>
      <p:sp>
        <p:nvSpPr>
          <p:cNvPr id="5" name="Footer Placeholder 4"/>
          <p:cNvSpPr>
            <a:spLocks noGrp="1"/>
          </p:cNvSpPr>
          <p:nvPr>
            <p:ph type="ftr" sz="quarter" idx="11"/>
          </p:nvPr>
        </p:nvSpPr>
        <p:spPr>
          <a:xfrm>
            <a:off x="4978400" y="6524626"/>
            <a:ext cx="3860800" cy="333375"/>
          </a:xfrm>
        </p:spPr>
        <p:txBody>
          <a:bodyPr/>
          <a:lstStyle>
            <a:lvl1pPr>
              <a:defRPr/>
            </a:lvl1pPr>
          </a:lstStyle>
          <a:p>
            <a:endParaRPr lang="en-US"/>
          </a:p>
        </p:txBody>
      </p:sp>
      <p:sp>
        <p:nvSpPr>
          <p:cNvPr id="6" name="Slide Number Placeholder 5"/>
          <p:cNvSpPr>
            <a:spLocks noGrp="1"/>
          </p:cNvSpPr>
          <p:nvPr>
            <p:ph type="sldNum" sz="quarter" idx="12"/>
          </p:nvPr>
        </p:nvSpPr>
        <p:spPr>
          <a:xfrm>
            <a:off x="9042400" y="6524626"/>
            <a:ext cx="2844800" cy="333375"/>
          </a:xfrm>
        </p:spPr>
        <p:txBody>
          <a:bodyPr/>
          <a:lstStyle>
            <a:lvl1pPr>
              <a:defRPr/>
            </a:lvl1pPr>
          </a:lstStyle>
          <a:p>
            <a:fld id="{F8519356-398C-4694-9261-39159B452FB8}" type="slidenum">
              <a:rPr lang="ar-SA"/>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955250" y="5001995"/>
            <a:ext cx="5069337"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71413" y="5785024"/>
            <a:ext cx="506933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8055" y="5791253"/>
            <a:ext cx="4536420" cy="1080868"/>
          </a:xfrm>
          <a:prstGeom prst="rtTriangle">
            <a:avLst/>
          </a:prstGeom>
          <a:blipFill>
            <a:blip r:embed="rId15">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12316" y="5787740"/>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extLst/>
          </a:lstStyle>
          <a:p>
            <a:r xmlns:a="http://schemas.openxmlformats.org/drawingml/2006/main">
              <a:rPr kumimoji="0" lang="ar" smtClean="0"/>
              <a:t>انقر لتحرير نمط العنوان الرئيسي</a:t>
            </a:r>
            <a:endParaRPr xmlns:a="http://schemas.openxmlformats.org/drawingml/2006/main" kumimoji="0" lang="en-US"/>
          </a:p>
        </p:txBody>
      </p:sp>
      <p:sp>
        <p:nvSpPr>
          <p:cNvPr id="30" name="Text Placeholder 29"/>
          <p:cNvSpPr>
            <a:spLocks noGrp="1"/>
          </p:cNvSpPr>
          <p:nvPr>
            <p:ph type="body" idx="1"/>
          </p:nvPr>
        </p:nvSpPr>
        <p:spPr>
          <a:xfrm>
            <a:off x="609600" y="1481330"/>
            <a:ext cx="10972800" cy="4525963"/>
          </a:xfrm>
          <a:prstGeom prst="rect">
            <a:avLst/>
          </a:prstGeom>
        </p:spPr>
        <p:txBody>
          <a:bodyPr vert="horz">
            <a:normAutofit/>
          </a:bodyPr>
          <a:lstStyle>
            <a:extLst/>
          </a:lstStyle>
          <a:p>
            <a:pPr xmlns:a="http://schemas.openxmlformats.org/drawingml/2006/main" lvl="0" eaLnBrk="1" latinLnBrk="0" hangingPunct="1">
              <a:bidi/>
            </a:pPr>
            <a:r xmlns:a="http://schemas.openxmlformats.org/drawingml/2006/main">
              <a:rPr kumimoji="0" lang="ar" smtClean="0"/>
              <a:t>انقر لتحرير أنماط النص الرئيسي</a:t>
            </a:r>
          </a:p>
          <a:p>
            <a:pPr xmlns:a="http://schemas.openxmlformats.org/drawingml/2006/main" lvl="1" eaLnBrk="1" latinLnBrk="0" hangingPunct="1">
              <a:bidi/>
            </a:pPr>
            <a:r xmlns:a="http://schemas.openxmlformats.org/drawingml/2006/main">
              <a:rPr kumimoji="0" lang="ar" smtClean="0"/>
              <a:t>المستوى الثاني</a:t>
            </a:r>
          </a:p>
          <a:p>
            <a:pPr xmlns:a="http://schemas.openxmlformats.org/drawingml/2006/main" lvl="2" eaLnBrk="1" latinLnBrk="0" hangingPunct="1">
              <a:bidi/>
            </a:pPr>
            <a:r xmlns:a="http://schemas.openxmlformats.org/drawingml/2006/main">
              <a:rPr kumimoji="0" lang="ar" smtClean="0"/>
              <a:t>المستوى الثالث</a:t>
            </a:r>
          </a:p>
          <a:p>
            <a:pPr xmlns:a="http://schemas.openxmlformats.org/drawingml/2006/main" lvl="3" eaLnBrk="1" latinLnBrk="0" hangingPunct="1">
              <a:bidi/>
            </a:pPr>
            <a:r xmlns:a="http://schemas.openxmlformats.org/drawingml/2006/main">
              <a:rPr kumimoji="0" lang="ar" smtClean="0"/>
              <a:t>المستوى الرابع</a:t>
            </a:r>
          </a:p>
          <a:p>
            <a:pPr xmlns:a="http://schemas.openxmlformats.org/drawingml/2006/main" lvl="4" eaLnBrk="1" latinLnBrk="0" hangingPunct="1">
              <a:bidi/>
            </a:pPr>
            <a:r xmlns:a="http://schemas.openxmlformats.org/drawingml/2006/main">
              <a:rPr kumimoji="0" lang="ar" smtClean="0"/>
              <a:t>المستوى الخامس</a:t>
            </a:r>
            <a:endParaRPr xmlns:a="http://schemas.openxmlformats.org/drawingml/2006/main" kumimoji="0" lang="en-US"/>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EA7A671C-61D3-47C2-8A80-742B4617A6D0}" type="datetimeFigureOut">
              <a:rPr lang="en-US" smtClean="0"/>
              <a:pPr/>
              <a:t>10/19/2022</a:t>
            </a:fld>
            <a:endParaRPr lang="en-US"/>
          </a:p>
        </p:txBody>
      </p:sp>
      <p:sp>
        <p:nvSpPr>
          <p:cNvPr id="22" name="Footer Placeholder 21"/>
          <p:cNvSpPr>
            <a:spLocks noGrp="1"/>
          </p:cNvSpPr>
          <p:nvPr>
            <p:ph type="ftr" sz="quarter" idx="3"/>
          </p:nvPr>
        </p:nvSpPr>
        <p:spPr>
          <a:xfrm>
            <a:off x="5840099" y="6407946"/>
            <a:ext cx="3134242"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11529696" y="6407946"/>
            <a:ext cx="487680" cy="365125"/>
          </a:xfrm>
          <a:prstGeom prst="rect">
            <a:avLst/>
          </a:prstGeom>
        </p:spPr>
        <p:txBody>
          <a:bodyPr vert="horz" anchor="b"/>
          <a:lstStyle>
            <a:lvl1pPr algn="r" eaLnBrk="1" latinLnBrk="0" hangingPunct="1">
              <a:defRPr kumimoji="0" sz="1000" b="0">
                <a:solidFill>
                  <a:schemeClr val="tx1"/>
                </a:solidFill>
              </a:defRPr>
            </a:lvl1pPr>
            <a:extLst/>
          </a:lstStyle>
          <a:p>
            <a:fld id="{200A99A4-AEB3-4079-8781-DE3380AA123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542747" y="2772410"/>
            <a:ext cx="10001320" cy="1252542"/>
          </a:xfrm>
        </p:spPr>
        <p:txBody>
          <a:bodyPr/>
          <a:lstStyle/>
          <a:p>
            <a:pPr xmlns:a="http://schemas.openxmlformats.org/drawingml/2006/main" algn="ctr" rtl="0" eaLnBrk="1" fontAlgn="auto" hangingPunct="1">
              <a:spcAft>
                <a:spcPts val="0"/>
              </a:spcAft>
              <a:defRPr/>
              <a:bidi/>
            </a:pPr>
            <a:r xmlns:a="http://schemas.openxmlformats.org/drawingml/2006/main">
              <a:rPr lang="ar" sz="3200" dirty="0" smtClean="0">
                <a:solidFill>
                  <a:schemeClr val="tx1"/>
                </a:solidFill>
                <a:effectLst>
                  <a:outerShdw blurRad="38100" dist="38100" dir="2700000" algn="tl">
                    <a:srgbClr val="000000">
                      <a:alpha val="43137"/>
                    </a:srgbClr>
                  </a:outerShdw>
                </a:effectLst>
              </a:rPr>
              <a:t>2- التفكير النقدي في التمريض</a:t>
            </a:r>
            <a:endParaRPr xmlns:a="http://schemas.openxmlformats.org/drawingml/2006/main" sz="3200" smtClean="0">
              <a:solidFill>
                <a:schemeClr val="tx2">
                  <a:satMod val="130000"/>
                </a:schemeClr>
              </a:solidFill>
              <a:latin typeface="Times New Roman" pitchFamily="18" charset="0"/>
              <a:cs typeface="Times New Roman" pitchFamily="18" charset="0"/>
            </a:endParaRPr>
          </a:p>
        </p:txBody>
      </p:sp>
      <p:sp>
        <p:nvSpPr>
          <p:cNvPr id="9222" name="Subtitle 6"/>
          <p:cNvSpPr>
            <a:spLocks noGrp="1"/>
          </p:cNvSpPr>
          <p:nvPr>
            <p:ph type="subTitle" idx="1"/>
          </p:nvPr>
        </p:nvSpPr>
        <p:spPr>
          <a:xfrm>
            <a:off x="461181" y="4027796"/>
            <a:ext cx="10363200" cy="1200150"/>
          </a:xfrm>
        </p:spPr>
        <p:txBody>
          <a:bodyPr/>
          <a:lstStyle/>
          <a:p>
            <a:pPr marR="0" algn="ctr" eaLnBrk="1" hangingPunct="1"/>
            <a:endParaRPr lang="en-US" b="1" dirty="0" smtClean="0">
              <a:solidFill>
                <a:schemeClr val="tx1"/>
              </a:solidFill>
            </a:endParaRPr>
          </a:p>
          <a:p>
            <a:pPr xmlns:a="http://schemas.openxmlformats.org/drawingml/2006/main" marR="0" algn="ctr" eaLnBrk="1" hangingPunct="1">
              <a:bidi/>
            </a:pPr>
            <a:r xmlns:a="http://schemas.openxmlformats.org/drawingml/2006/main">
              <a:rPr lang="ar" dirty="0" smtClean="0">
                <a:solidFill>
                  <a:schemeClr val="tx1"/>
                </a:solidFill>
              </a:rPr>
              <a:t>بقلم الدكتور: حسن أبو الرز RN، MSN، PhD</a:t>
            </a:r>
            <a:endParaRPr xmlns:a="http://schemas.openxmlformats.org/drawingml/2006/main" lang="ar-SA" dirty="0" smtClean="0">
              <a:solidFill>
                <a:schemeClr val="tx1"/>
              </a:solidFill>
            </a:endParaRPr>
          </a:p>
        </p:txBody>
      </p:sp>
      <p:sp>
        <p:nvSpPr>
          <p:cNvPr id="9219" name="Rectangle 5"/>
          <p:cNvSpPr>
            <a:spLocks noChangeArrowheads="1"/>
          </p:cNvSpPr>
          <p:nvPr/>
        </p:nvSpPr>
        <p:spPr bwMode="auto">
          <a:xfrm>
            <a:off x="1007658" y="646137"/>
            <a:ext cx="8805081" cy="677108"/>
          </a:xfrm>
          <a:prstGeom prst="rect">
            <a:avLst/>
          </a:prstGeom>
          <a:noFill/>
          <a:ln w="9525">
            <a:noFill/>
            <a:miter lim="800000"/>
            <a:headEnd/>
            <a:tailEnd/>
          </a:ln>
        </p:spPr>
        <p:txBody>
          <a:bodyPr wrap="square" anchor="ctr">
            <a:spAutoFit/>
          </a:bodyPr>
          <a:lstStyle/>
          <a:p>
            <a:pPr xmlns:a="http://schemas.openxmlformats.org/drawingml/2006/main" algn="ctr">
              <a:tabLst>
                <a:tab pos="4065588" algn="l"/>
              </a:tabLst>
              <a:bidi/>
            </a:pPr>
            <a:r xmlns:a="http://schemas.openxmlformats.org/drawingml/2006/main">
              <a:rPr lang="ar" sz="2000" b="1" dirty="0" smtClean="0"/>
              <a:t>جامعة </a:t>
            </a:r>
            <a:endParaRPr xmlns:a="http://schemas.openxmlformats.org/drawingml/2006/main" lang="en-US" sz="2000" dirty="0"/>
            <a:r xmlns:a="http://schemas.openxmlformats.org/drawingml/2006/main">
              <a:rPr lang="ar" sz="2000" b="1" dirty="0" smtClean="0"/>
              <a:t>الزيتونة </a:t>
            </a:r>
            <a:r xmlns:a="http://schemas.openxmlformats.org/drawingml/2006/main">
              <a:rPr lang="ar" sz="2000" b="1" dirty="0" err="1" smtClean="0"/>
              <a:t>_</a:t>
            </a:r>
          </a:p>
          <a:p>
            <a:pPr>
              <a:tabLst>
                <a:tab pos="4065588" algn="l"/>
              </a:tabLst>
            </a:pPr>
            <a:endParaRPr lang="en-US" dirty="0"/>
          </a:p>
        </p:txBody>
      </p:sp>
      <p:sp>
        <p:nvSpPr>
          <p:cNvPr id="9221" name="Rectangle 5"/>
          <p:cNvSpPr>
            <a:spLocks noChangeArrowheads="1"/>
          </p:cNvSpPr>
          <p:nvPr/>
        </p:nvSpPr>
        <p:spPr bwMode="auto">
          <a:xfrm>
            <a:off x="2528817" y="1500187"/>
            <a:ext cx="5791200" cy="830997"/>
          </a:xfrm>
          <a:prstGeom prst="rect">
            <a:avLst/>
          </a:prstGeom>
          <a:noFill/>
          <a:ln w="9525">
            <a:noFill/>
            <a:miter lim="800000"/>
            <a:headEnd/>
            <a:tailEnd/>
          </a:ln>
        </p:spPr>
        <p:txBody>
          <a:bodyPr wrap="square">
            <a:spAutoFit/>
          </a:bodyPr>
          <a:lstStyle/>
          <a:p>
            <a:pPr xmlns:a="http://schemas.openxmlformats.org/drawingml/2006/main" algn="ctr">
              <a:tabLst>
                <a:tab pos="4149725" algn="l"/>
              </a:tabLst>
              <a:bidi/>
            </a:pPr>
            <a:r xmlns:a="http://schemas.openxmlformats.org/drawingml/2006/main">
              <a:rPr lang="ar" altLang="en-US" sz="2400" b="1" dirty="0" smtClean="0">
                <a:latin typeface="Times New Roman" pitchFamily="18" charset="0"/>
                <a:cs typeface="Times New Roman" pitchFamily="18" charset="0"/>
              </a:rPr>
              <a:t>أساسيات التمريض</a:t>
            </a:r>
            <a:endParaRPr xmlns:a="http://schemas.openxmlformats.org/drawingml/2006/main" lang="en-US" altLang="en-US" sz="2400" dirty="0">
              <a:latin typeface="Times New Roman" pitchFamily="18" charset="0"/>
              <a:cs typeface="Times New Roman" pitchFamily="18" charset="0"/>
            </a:endParaRPr>
          </a:p>
          <a:p>
            <a:pPr xmlns:a="http://schemas.openxmlformats.org/drawingml/2006/main" algn="ctr">
              <a:tabLst>
                <a:tab pos="4149725" algn="l"/>
              </a:tabLst>
              <a:bidi/>
            </a:pPr>
            <a:r xmlns:a="http://schemas.openxmlformats.org/drawingml/2006/main">
              <a:rPr lang="ar" altLang="en-US" sz="2400" b="1" dirty="0">
                <a:latin typeface="Times New Roman" pitchFamily="18" charset="0"/>
                <a:cs typeface="Times New Roman" pitchFamily="18" charset="0"/>
              </a:rPr>
              <a:t>(نظرية </a:t>
            </a:r>
            <a:r xmlns:a="http://schemas.openxmlformats.org/drawingml/2006/main">
              <a:rPr lang="ar" altLang="en-US" sz="2400" b="1" dirty="0" smtClean="0">
                <a:latin typeface="Times New Roman" pitchFamily="18" charset="0"/>
                <a:cs typeface="Times New Roman" pitchFamily="18" charset="0"/>
              </a:rPr>
              <a:t>)</a:t>
            </a:r>
            <a:endParaRPr xmlns:a="http://schemas.openxmlformats.org/drawingml/2006/main" lang="en-US" altLang="en-US" sz="2400" dirty="0">
              <a:latin typeface="Times New Roman" pitchFamily="18" charset="0"/>
              <a:cs typeface="Times New Roman" pitchFamily="18" charset="0"/>
            </a:endParaRPr>
          </a:p>
        </p:txBody>
      </p:sp>
      <p:pic>
        <p:nvPicPr>
          <p:cNvPr id="7" name="Picture 6"/>
          <p:cNvPicPr/>
          <p:nvPr/>
        </p:nvPicPr>
        <p:blipFill>
          <a:blip r:embed="rId2"/>
          <a:srcRect/>
          <a:stretch>
            <a:fillRect/>
          </a:stretch>
        </p:blipFill>
        <p:spPr bwMode="auto">
          <a:xfrm>
            <a:off x="9744502" y="-1"/>
            <a:ext cx="2447498" cy="234741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xmlns:a="http://schemas.openxmlformats.org/drawingml/2006/main" algn="l" rtl="0">
              <a:bidi/>
            </a:pPr>
            <a:r xmlns:a="http://schemas.openxmlformats.org/drawingml/2006/main">
              <a:rPr lang="ar" dirty="0" smtClean="0"/>
              <a:t>عملية التفكير</a:t>
            </a:r>
          </a:p>
          <a:p>
            <a:pPr xmlns:a="http://schemas.openxmlformats.org/drawingml/2006/main" algn="l" rtl="0">
              <a:bidi/>
            </a:pPr>
            <a:r xmlns:a="http://schemas.openxmlformats.org/drawingml/2006/main">
              <a:rPr lang="ar" dirty="0" smtClean="0"/>
              <a:t>تعريفات التفكير النقدي</a:t>
            </a:r>
          </a:p>
          <a:p>
            <a:pPr xmlns:a="http://schemas.openxmlformats.org/drawingml/2006/main" algn="l" rtl="0">
              <a:bidi/>
            </a:pPr>
            <a:r xmlns:a="http://schemas.openxmlformats.org/drawingml/2006/main">
              <a:rPr lang="ar" dirty="0" smtClean="0"/>
              <a:t>أغراض التفكير النقدي</a:t>
            </a:r>
          </a:p>
          <a:p>
            <a:pPr xmlns:a="http://schemas.openxmlformats.org/drawingml/2006/main" algn="l" rtl="0">
              <a:bidi/>
            </a:pPr>
            <a:r xmlns:a="http://schemas.openxmlformats.org/drawingml/2006/main">
              <a:rPr lang="ar" dirty="0" smtClean="0"/>
              <a:t>حل المشكلات والتفكير النقدي</a:t>
            </a:r>
          </a:p>
          <a:p>
            <a:pPr xmlns:a="http://schemas.openxmlformats.org/drawingml/2006/main" algn="l" rtl="0">
              <a:bidi/>
            </a:pPr>
            <a:r xmlns:a="http://schemas.openxmlformats.org/drawingml/2006/main">
              <a:rPr lang="ar" dirty="0" smtClean="0"/>
              <a:t>صنع القرار والتفكير النقدي</a:t>
            </a:r>
          </a:p>
          <a:p>
            <a:pPr xmlns:a="http://schemas.openxmlformats.org/drawingml/2006/main" algn="l" rtl="0">
              <a:bidi/>
            </a:pPr>
            <a:r xmlns:a="http://schemas.openxmlformats.org/drawingml/2006/main">
              <a:rPr lang="ar" dirty="0" smtClean="0"/>
              <a:t>مستويات التفكير النقدي</a:t>
            </a:r>
          </a:p>
          <a:p>
            <a:pPr xmlns:a="http://schemas.openxmlformats.org/drawingml/2006/main" algn="l" rtl="0">
              <a:bidi/>
            </a:pPr>
            <a:r xmlns:a="http://schemas.openxmlformats.org/drawingml/2006/main">
              <a:rPr lang="ar" dirty="0" smtClean="0"/>
              <a:t>كفاءات التفكير النقدي</a:t>
            </a:r>
          </a:p>
          <a:p>
            <a:pPr xmlns:a="http://schemas.openxmlformats.org/drawingml/2006/main" algn="l" rtl="0">
              <a:bidi/>
            </a:pPr>
            <a:r xmlns:a="http://schemas.openxmlformats.org/drawingml/2006/main">
              <a:rPr lang="ar" dirty="0" smtClean="0"/>
              <a:t>الجوانب تحسن التفكير النقدي</a:t>
            </a:r>
          </a:p>
          <a:p>
            <a:pPr xmlns:a="http://schemas.openxmlformats.org/drawingml/2006/main" algn="l" rtl="0">
              <a:bidi/>
            </a:pPr>
            <a:r xmlns:a="http://schemas.openxmlformats.org/drawingml/2006/main">
              <a:rPr lang="ar" dirty="0" smtClean="0"/>
              <a:t>التفكير النقدي في عملية التمريض</a:t>
            </a:r>
          </a:p>
          <a:p>
            <a:pPr algn="l" rtl="0"/>
            <a:endParaRPr lang="ar-SA" dirty="0"/>
          </a:p>
        </p:txBody>
      </p:sp>
      <p:sp>
        <p:nvSpPr>
          <p:cNvPr id="3" name="Title 2"/>
          <p:cNvSpPr>
            <a:spLocks noGrp="1"/>
          </p:cNvSpPr>
          <p:nvPr>
            <p:ph type="title"/>
          </p:nvPr>
        </p:nvSpPr>
        <p:spPr/>
        <p:txBody>
          <a:bodyPr/>
          <a:lstStyle/>
          <a:p>
            <a:pPr xmlns:a="http://schemas.openxmlformats.org/drawingml/2006/main" algn="ctr">
              <a:bidi/>
            </a:pPr>
            <a:r xmlns:a="http://schemas.openxmlformats.org/drawingml/2006/main">
              <a:rPr lang="ar" dirty="0" smtClean="0"/>
              <a:t>الخطوط العريضة</a:t>
            </a:r>
            <a:endParaRPr xmlns:a="http://schemas.openxmlformats.org/drawingml/2006/main" lang="ar-S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3" name="Rectangle 5"/>
          <p:cNvSpPr>
            <a:spLocks noGrp="1" noChangeArrowheads="1"/>
          </p:cNvSpPr>
          <p:nvPr>
            <p:ph type="title"/>
          </p:nvPr>
        </p:nvSpPr>
        <p:spPr/>
        <p:txBody>
          <a:bodyPr/>
          <a:lstStyle/>
          <a:p>
            <a:endParaRPr lang="ar-SA"/>
          </a:p>
        </p:txBody>
      </p:sp>
      <p:sp>
        <p:nvSpPr>
          <p:cNvPr id="124931" name="Rectangle 3"/>
          <p:cNvSpPr>
            <a:spLocks noGrp="1" noChangeArrowheads="1"/>
          </p:cNvSpPr>
          <p:nvPr>
            <p:ph type="body" sz="half" idx="1"/>
          </p:nvPr>
        </p:nvSpPr>
        <p:spPr/>
        <p:txBody>
          <a:bodyPr/>
          <a:lstStyle/>
          <a:p>
            <a:pPr>
              <a:buFontTx/>
              <a:buNone/>
            </a:pPr>
            <a:endParaRPr lang="en-US" sz="2400" dirty="0"/>
          </a:p>
          <a:p>
            <a:pPr>
              <a:buFontTx/>
              <a:buNone/>
            </a:pPr>
            <a:endParaRPr lang="en-US" sz="2400" dirty="0"/>
          </a:p>
          <a:p>
            <a:pPr>
              <a:buFontTx/>
              <a:buNone/>
            </a:pPr>
            <a:endParaRPr lang="en-US" sz="2400" dirty="0"/>
          </a:p>
          <a:p>
            <a:pPr xmlns:a="http://schemas.openxmlformats.org/drawingml/2006/main" algn="l">
              <a:buFontTx/>
              <a:buNone/>
              <a:bidi/>
            </a:pPr>
            <a:r xmlns:a="http://schemas.openxmlformats.org/drawingml/2006/main">
              <a:rPr lang="ar" sz="2400" dirty="0"/>
              <a:t>هل فكرت يومًا في أفكارك لتفكر بشكل أكثر وضوحًا؟</a:t>
            </a:r>
          </a:p>
        </p:txBody>
      </p:sp>
      <p:pic>
        <p:nvPicPr>
          <p:cNvPr id="124932" name="Picture 4" descr="AN00093_"/>
          <p:cNvPicPr>
            <a:picLocks noGrp="1" noChangeAspect="1" noChangeArrowheads="1"/>
          </p:cNvPicPr>
          <p:nvPr>
            <p:ph sz="half" idx="2"/>
          </p:nvPr>
        </p:nvPicPr>
        <p:blipFill>
          <a:blip r:embed="rId3"/>
          <a:srcRect/>
          <a:stretch>
            <a:fillRect/>
          </a:stretch>
        </p:blipFill>
        <p:spPr>
          <a:xfrm>
            <a:off x="6807200" y="1928803"/>
            <a:ext cx="4775200" cy="3243263"/>
          </a:xfrm>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ooter Placeholder 2"/>
          <p:cNvSpPr>
            <a:spLocks noGrp="1"/>
          </p:cNvSpPr>
          <p:nvPr>
            <p:ph type="ftr" sz="quarter" idx="11"/>
          </p:nvPr>
        </p:nvSpPr>
        <p:spPr/>
        <p:txBody>
          <a:bodyPr/>
          <a:lstStyle/>
          <a:p>
            <a:r xmlns:a="http://schemas.openxmlformats.org/drawingml/2006/main">
              <a:rPr lang="ar" dirty="0"/>
              <a:t>Paul R.، &amp; Elder، L. 2001 التفكير النقدي: أدوات لتولي مسؤولية التعلم والحياة</a:t>
            </a:r>
          </a:p>
        </p:txBody>
      </p:sp>
      <p:sp>
        <p:nvSpPr>
          <p:cNvPr id="152578" name="Oval 2"/>
          <p:cNvSpPr>
            <a:spLocks noChangeArrowheads="1"/>
          </p:cNvSpPr>
          <p:nvPr/>
        </p:nvSpPr>
        <p:spPr bwMode="auto">
          <a:xfrm>
            <a:off x="1809720" y="990600"/>
            <a:ext cx="9245600" cy="5867400"/>
          </a:xfrm>
          <a:prstGeom prst="ellipse">
            <a:avLst/>
          </a:prstGeom>
          <a:solidFill>
            <a:schemeClr val="accent1"/>
          </a:solidFill>
          <a:ln w="9525">
            <a:solidFill>
              <a:schemeClr val="tx1"/>
            </a:solidFill>
            <a:round/>
            <a:headEnd/>
            <a:tailEnd/>
          </a:ln>
          <a:effectLst/>
        </p:spPr>
        <p:txBody>
          <a:bodyPr wrap="none" anchor="ctr"/>
          <a:lstStyle/>
          <a:p>
            <a:pPr algn="ctr"/>
            <a:endParaRPr lang="ar-SA"/>
          </a:p>
        </p:txBody>
      </p:sp>
      <p:sp>
        <p:nvSpPr>
          <p:cNvPr id="152579" name="Line 3"/>
          <p:cNvSpPr>
            <a:spLocks noChangeShapeType="1"/>
          </p:cNvSpPr>
          <p:nvPr/>
        </p:nvSpPr>
        <p:spPr bwMode="auto">
          <a:xfrm flipH="1">
            <a:off x="6502400" y="533400"/>
            <a:ext cx="203200" cy="5867400"/>
          </a:xfrm>
          <a:prstGeom prst="line">
            <a:avLst/>
          </a:prstGeom>
          <a:noFill/>
          <a:ln w="9525">
            <a:solidFill>
              <a:schemeClr val="tx1"/>
            </a:solidFill>
            <a:round/>
            <a:headEnd/>
            <a:tailEnd/>
          </a:ln>
          <a:effectLst/>
        </p:spPr>
        <p:txBody>
          <a:bodyPr/>
          <a:lstStyle/>
          <a:p>
            <a:endParaRPr lang="ar-SA"/>
          </a:p>
        </p:txBody>
      </p:sp>
      <p:sp>
        <p:nvSpPr>
          <p:cNvPr id="152580" name="Line 4"/>
          <p:cNvSpPr>
            <a:spLocks noChangeShapeType="1"/>
          </p:cNvSpPr>
          <p:nvPr/>
        </p:nvSpPr>
        <p:spPr bwMode="auto">
          <a:xfrm flipV="1">
            <a:off x="1930400" y="3429000"/>
            <a:ext cx="9144000" cy="76200"/>
          </a:xfrm>
          <a:prstGeom prst="line">
            <a:avLst/>
          </a:prstGeom>
          <a:noFill/>
          <a:ln w="9525">
            <a:solidFill>
              <a:schemeClr val="tx1"/>
            </a:solidFill>
            <a:round/>
            <a:headEnd/>
            <a:tailEnd/>
          </a:ln>
          <a:effectLst/>
        </p:spPr>
        <p:txBody>
          <a:bodyPr/>
          <a:lstStyle/>
          <a:p>
            <a:endParaRPr lang="ar-SA"/>
          </a:p>
        </p:txBody>
      </p:sp>
      <p:sp>
        <p:nvSpPr>
          <p:cNvPr id="152581" name="Line 5"/>
          <p:cNvSpPr>
            <a:spLocks noChangeShapeType="1"/>
          </p:cNvSpPr>
          <p:nvPr/>
        </p:nvSpPr>
        <p:spPr bwMode="auto">
          <a:xfrm flipH="1">
            <a:off x="3454400" y="1447800"/>
            <a:ext cx="6400800" cy="4038600"/>
          </a:xfrm>
          <a:prstGeom prst="line">
            <a:avLst/>
          </a:prstGeom>
          <a:noFill/>
          <a:ln w="9525">
            <a:solidFill>
              <a:schemeClr val="tx1"/>
            </a:solidFill>
            <a:round/>
            <a:headEnd/>
            <a:tailEnd/>
          </a:ln>
          <a:effectLst/>
        </p:spPr>
        <p:txBody>
          <a:bodyPr/>
          <a:lstStyle/>
          <a:p>
            <a:endParaRPr lang="ar-SA"/>
          </a:p>
        </p:txBody>
      </p:sp>
      <p:sp>
        <p:nvSpPr>
          <p:cNvPr id="152582" name="Line 6"/>
          <p:cNvSpPr>
            <a:spLocks noChangeShapeType="1"/>
          </p:cNvSpPr>
          <p:nvPr/>
        </p:nvSpPr>
        <p:spPr bwMode="auto">
          <a:xfrm>
            <a:off x="3149600" y="1524000"/>
            <a:ext cx="6908800" cy="3886200"/>
          </a:xfrm>
          <a:prstGeom prst="line">
            <a:avLst/>
          </a:prstGeom>
          <a:noFill/>
          <a:ln w="9525">
            <a:solidFill>
              <a:schemeClr val="tx1"/>
            </a:solidFill>
            <a:round/>
            <a:headEnd/>
            <a:tailEnd/>
          </a:ln>
          <a:effectLst/>
        </p:spPr>
        <p:txBody>
          <a:bodyPr/>
          <a:lstStyle/>
          <a:p>
            <a:endParaRPr lang="ar-SA"/>
          </a:p>
        </p:txBody>
      </p:sp>
      <p:sp>
        <p:nvSpPr>
          <p:cNvPr id="152583" name="Text Box 7"/>
          <p:cNvSpPr txBox="1">
            <a:spLocks noChangeArrowheads="1"/>
          </p:cNvSpPr>
          <p:nvPr/>
        </p:nvSpPr>
        <p:spPr bwMode="auto">
          <a:xfrm>
            <a:off x="6762755" y="1142984"/>
            <a:ext cx="2133600" cy="992188"/>
          </a:xfrm>
          <a:prstGeom prst="rect">
            <a:avLst/>
          </a:prstGeom>
          <a:noFill/>
          <a:ln w="9525">
            <a:noFill/>
            <a:miter lim="800000"/>
            <a:headEnd/>
            <a:tailEnd/>
          </a:ln>
          <a:effectLst/>
        </p:spPr>
        <p:txBody>
          <a:bodyPr>
            <a:spAutoFit/>
          </a:bodyPr>
          <a:lstStyle/>
          <a:p>
            <a:pPr>
              <a:spcBef>
                <a:spcPct val="50000"/>
              </a:spcBef>
            </a:pPr>
            <a:endParaRPr lang="en-US" sz="1200" dirty="0"/>
          </a:p>
          <a:p>
            <a:pPr xmlns:a="http://schemas.openxmlformats.org/drawingml/2006/main">
              <a:spcBef>
                <a:spcPct val="50000"/>
              </a:spcBef>
              <a:bidi/>
            </a:pPr>
            <a:r xmlns:a="http://schemas.openxmlformats.org/drawingml/2006/main">
              <a:rPr lang="ar" sz="1800" dirty="0"/>
              <a:t>نعتقد ل</a:t>
            </a:r>
            <a:r xmlns:a="http://schemas.openxmlformats.org/drawingml/2006/main">
              <a:rPr lang="ar" sz="1600" dirty="0"/>
              <a:t> </a:t>
            </a:r>
            <a:r xmlns:a="http://schemas.openxmlformats.org/drawingml/2006/main">
              <a:rPr lang="ar" sz="2000" b="1" dirty="0"/>
              <a:t>غاية</a:t>
            </a:r>
          </a:p>
        </p:txBody>
      </p:sp>
      <p:sp>
        <p:nvSpPr>
          <p:cNvPr id="152584" name="Text Box 8"/>
          <p:cNvSpPr txBox="1">
            <a:spLocks noChangeArrowheads="1"/>
          </p:cNvSpPr>
          <p:nvPr/>
        </p:nvSpPr>
        <p:spPr bwMode="auto">
          <a:xfrm>
            <a:off x="8005234" y="2057401"/>
            <a:ext cx="2561167" cy="369332"/>
          </a:xfrm>
          <a:prstGeom prst="rect">
            <a:avLst/>
          </a:prstGeom>
          <a:noFill/>
          <a:ln w="9525">
            <a:noFill/>
            <a:miter lim="800000"/>
            <a:headEnd/>
            <a:tailEnd/>
          </a:ln>
          <a:effectLst/>
        </p:spPr>
        <p:txBody>
          <a:bodyPr>
            <a:spAutoFit/>
          </a:bodyPr>
          <a:lstStyle/>
          <a:p>
            <a:endParaRPr lang="ar-SA"/>
          </a:p>
        </p:txBody>
      </p:sp>
      <p:sp>
        <p:nvSpPr>
          <p:cNvPr id="152585" name="Text Box 9"/>
          <p:cNvSpPr txBox="1">
            <a:spLocks noChangeArrowheads="1"/>
          </p:cNvSpPr>
          <p:nvPr/>
        </p:nvSpPr>
        <p:spPr bwMode="auto">
          <a:xfrm>
            <a:off x="7810513" y="2428869"/>
            <a:ext cx="2307167" cy="779463"/>
          </a:xfrm>
          <a:prstGeom prst="rect">
            <a:avLst/>
          </a:prstGeom>
          <a:noFill/>
          <a:ln w="9525">
            <a:noFill/>
            <a:miter lim="800000"/>
            <a:headEnd/>
            <a:tailEnd/>
          </a:ln>
          <a:effectLst/>
        </p:spPr>
        <p:txBody>
          <a:bodyPr>
            <a:spAutoFit/>
          </a:bodyPr>
          <a:lstStyle/>
          <a:p>
            <a:pPr xmlns:a="http://schemas.openxmlformats.org/drawingml/2006/main">
              <a:spcBef>
                <a:spcPct val="50000"/>
              </a:spcBef>
              <a:bidi/>
            </a:pPr>
            <a:r xmlns:a="http://schemas.openxmlformats.org/drawingml/2006/main">
              <a:rPr lang="ar" sz="1800" dirty="0"/>
              <a:t>ضمن أ</a:t>
            </a:r>
          </a:p>
          <a:p>
            <a:pPr xmlns:a="http://schemas.openxmlformats.org/drawingml/2006/main">
              <a:spcBef>
                <a:spcPct val="50000"/>
              </a:spcBef>
              <a:bidi/>
            </a:pPr>
            <a:r xmlns:a="http://schemas.openxmlformats.org/drawingml/2006/main">
              <a:rPr lang="ar" sz="1800" b="1" dirty="0"/>
              <a:t>وجهة نظر</a:t>
            </a:r>
          </a:p>
        </p:txBody>
      </p:sp>
      <p:sp>
        <p:nvSpPr>
          <p:cNvPr id="152586" name="Text Box 10"/>
          <p:cNvSpPr txBox="1">
            <a:spLocks noChangeArrowheads="1"/>
          </p:cNvSpPr>
          <p:nvPr/>
        </p:nvSpPr>
        <p:spPr bwMode="auto">
          <a:xfrm>
            <a:off x="7905763" y="3571876"/>
            <a:ext cx="3238523" cy="738664"/>
          </a:xfrm>
          <a:prstGeom prst="rect">
            <a:avLst/>
          </a:prstGeom>
          <a:noFill/>
          <a:ln w="9525">
            <a:noFill/>
            <a:miter lim="800000"/>
            <a:headEnd/>
            <a:tailEnd/>
          </a:ln>
          <a:effectLst/>
        </p:spPr>
        <p:txBody>
          <a:bodyPr wrap="square">
            <a:spAutoFit/>
          </a:bodyPr>
          <a:lstStyle/>
          <a:p>
            <a:pPr xmlns:a="http://schemas.openxmlformats.org/drawingml/2006/main" algn="ctr">
              <a:bidi/>
            </a:pPr>
            <a:r xmlns:a="http://schemas.openxmlformats.org/drawingml/2006/main">
              <a:rPr lang="ar" sz="1800" dirty="0"/>
              <a:t>مرتكز على</a:t>
            </a:r>
            <a:endParaRPr xmlns:a="http://schemas.openxmlformats.org/drawingml/2006/main" lang="en-US" sz="2000" dirty="0">
              <a:solidFill>
                <a:srgbClr val="FF0000"/>
              </a:solidFill>
            </a:endParaRPr>
          </a:p>
          <a:p>
            <a:pPr xmlns:a="http://schemas.openxmlformats.org/drawingml/2006/main" algn="ctr">
              <a:bidi/>
            </a:pPr>
            <a:r xmlns:a="http://schemas.openxmlformats.org/drawingml/2006/main">
              <a:rPr lang="ar" sz="2400" b="1" dirty="0" smtClean="0">
                <a:solidFill>
                  <a:srgbClr val="FF0000"/>
                </a:solidFill>
              </a:rPr>
              <a:t>الافتراضات </a:t>
            </a:r>
            <a:r xmlns:a="http://schemas.openxmlformats.org/drawingml/2006/main">
              <a:rPr lang="ar" sz="2000" b="1" dirty="0" smtClean="0">
                <a:solidFill>
                  <a:srgbClr val="FF0000"/>
                </a:solidFill>
              </a:rPr>
              <a:t>؟؟؟</a:t>
            </a:r>
            <a:endParaRPr xmlns:a="http://schemas.openxmlformats.org/drawingml/2006/main" lang="en-US" sz="2000" b="1" dirty="0">
              <a:solidFill>
                <a:srgbClr val="FF0000"/>
              </a:solidFill>
            </a:endParaRPr>
          </a:p>
        </p:txBody>
      </p:sp>
      <p:sp>
        <p:nvSpPr>
          <p:cNvPr id="152587" name="Text Box 11"/>
          <p:cNvSpPr txBox="1">
            <a:spLocks noChangeArrowheads="1"/>
          </p:cNvSpPr>
          <p:nvPr/>
        </p:nvSpPr>
        <p:spPr bwMode="auto">
          <a:xfrm>
            <a:off x="6286502" y="4286256"/>
            <a:ext cx="2762269" cy="1200329"/>
          </a:xfrm>
          <a:prstGeom prst="rect">
            <a:avLst/>
          </a:prstGeom>
          <a:noFill/>
          <a:ln w="9525">
            <a:noFill/>
            <a:miter lim="800000"/>
            <a:headEnd/>
            <a:tailEnd/>
          </a:ln>
          <a:effectLst/>
        </p:spPr>
        <p:txBody>
          <a:bodyPr wrap="square">
            <a:spAutoFit/>
          </a:bodyPr>
          <a:lstStyle/>
          <a:p>
            <a:pPr xmlns:a="http://schemas.openxmlformats.org/drawingml/2006/main" algn="ctr">
              <a:spcBef>
                <a:spcPct val="50000"/>
              </a:spcBef>
              <a:bidi/>
            </a:pPr>
            <a:r xmlns:a="http://schemas.openxmlformats.org/drawingml/2006/main">
              <a:rPr lang="ar" sz="1800" dirty="0"/>
              <a:t>يؤدي إلى</a:t>
            </a:r>
          </a:p>
          <a:p>
            <a:pPr xmlns:a="http://schemas.openxmlformats.org/drawingml/2006/main" algn="ctr">
              <a:spcBef>
                <a:spcPct val="50000"/>
              </a:spcBef>
              <a:bidi/>
            </a:pPr>
            <a:r xmlns:a="http://schemas.openxmlformats.org/drawingml/2006/main">
              <a:rPr lang="ar" sz="1800" b="1" dirty="0"/>
              <a:t>تداعيات</a:t>
            </a:r>
          </a:p>
          <a:p>
            <a:pPr xmlns:a="http://schemas.openxmlformats.org/drawingml/2006/main">
              <a:spcBef>
                <a:spcPct val="50000"/>
              </a:spcBef>
              <a:bidi/>
            </a:pPr>
            <a:r xmlns:a="http://schemas.openxmlformats.org/drawingml/2006/main">
              <a:rPr lang="ar" sz="1800" b="1" dirty="0"/>
              <a:t>والعواقب </a:t>
            </a:r>
            <a:r xmlns:a="http://schemas.openxmlformats.org/drawingml/2006/main">
              <a:rPr lang="ar" sz="1800" dirty="0"/>
              <a:t>_</a:t>
            </a:r>
          </a:p>
        </p:txBody>
      </p:sp>
      <p:sp>
        <p:nvSpPr>
          <p:cNvPr id="152588" name="Text Box 12"/>
          <p:cNvSpPr txBox="1">
            <a:spLocks noChangeArrowheads="1"/>
          </p:cNvSpPr>
          <p:nvPr/>
        </p:nvSpPr>
        <p:spPr bwMode="auto">
          <a:xfrm>
            <a:off x="4476739" y="4786323"/>
            <a:ext cx="2032000" cy="1107996"/>
          </a:xfrm>
          <a:prstGeom prst="rect">
            <a:avLst/>
          </a:prstGeom>
          <a:noFill/>
          <a:ln w="9525">
            <a:noFill/>
            <a:miter lim="800000"/>
            <a:headEnd/>
            <a:tailEnd/>
          </a:ln>
          <a:effectLst/>
        </p:spPr>
        <p:txBody>
          <a:bodyPr>
            <a:spAutoFit/>
          </a:bodyPr>
          <a:lstStyle/>
          <a:p>
            <a:pPr xmlns:a="http://schemas.openxmlformats.org/drawingml/2006/main" algn="ctr">
              <a:spcBef>
                <a:spcPct val="50000"/>
              </a:spcBef>
              <a:bidi/>
            </a:pPr>
            <a:r xmlns:a="http://schemas.openxmlformats.org/drawingml/2006/main">
              <a:rPr lang="ar" sz="1800" dirty="0"/>
              <a:t>نستخدم </a:t>
            </a:r>
            <a:r xmlns:a="http://schemas.openxmlformats.org/drawingml/2006/main">
              <a:rPr lang="ar" sz="1800" b="1" dirty="0"/>
              <a:t>البيانات </a:t>
            </a:r>
            <a:r xmlns:a="http://schemas.openxmlformats.org/drawingml/2006/main">
              <a:rPr lang="ar" sz="1800" dirty="0"/>
              <a:t>والحقائق</a:t>
            </a:r>
          </a:p>
          <a:p>
            <a:pPr xmlns:a="http://schemas.openxmlformats.org/drawingml/2006/main" algn="ctr">
              <a:spcBef>
                <a:spcPct val="50000"/>
              </a:spcBef>
              <a:bidi/>
            </a:pPr>
            <a:r xmlns:a="http://schemas.openxmlformats.org/drawingml/2006/main">
              <a:rPr lang="ar" sz="1800" dirty="0"/>
              <a:t>&amp; خبرة</a:t>
            </a:r>
            <a:r xmlns:a="http://schemas.openxmlformats.org/drawingml/2006/main">
              <a:rPr lang="ar" sz="2000" b="1" dirty="0"/>
              <a:t> </a:t>
            </a:r>
            <a:endParaRPr xmlns:a="http://schemas.openxmlformats.org/drawingml/2006/main" lang="en-US" sz="2000" dirty="0"/>
          </a:p>
        </p:txBody>
      </p:sp>
      <p:sp>
        <p:nvSpPr>
          <p:cNvPr id="152589" name="Text Box 13"/>
          <p:cNvSpPr txBox="1">
            <a:spLocks noChangeArrowheads="1"/>
          </p:cNvSpPr>
          <p:nvPr/>
        </p:nvSpPr>
        <p:spPr bwMode="auto">
          <a:xfrm>
            <a:off x="2438400" y="3657602"/>
            <a:ext cx="2800344" cy="784830"/>
          </a:xfrm>
          <a:prstGeom prst="rect">
            <a:avLst/>
          </a:prstGeom>
          <a:noFill/>
          <a:ln w="9525">
            <a:noFill/>
            <a:miter lim="800000"/>
            <a:headEnd/>
            <a:tailEnd/>
          </a:ln>
          <a:effectLst/>
        </p:spPr>
        <p:txBody>
          <a:bodyPr wrap="square">
            <a:spAutoFit/>
          </a:bodyPr>
          <a:lstStyle/>
          <a:p>
            <a:pPr xmlns:a="http://schemas.openxmlformats.org/drawingml/2006/main" algn="ctr">
              <a:spcBef>
                <a:spcPct val="50000"/>
              </a:spcBef>
              <a:bidi/>
            </a:pPr>
            <a:r xmlns:a="http://schemas.openxmlformats.org/drawingml/2006/main">
              <a:rPr lang="ar" sz="1800" dirty="0"/>
              <a:t>لعمل </a:t>
            </a:r>
            <a:r xmlns:a="http://schemas.openxmlformats.org/drawingml/2006/main">
              <a:rPr lang="ar" sz="1800" b="1" dirty="0"/>
              <a:t>الاستدلالات </a:t>
            </a:r>
            <a:r xmlns:a="http://schemas.openxmlformats.org/drawingml/2006/main">
              <a:rPr lang="ar" sz="1800" dirty="0"/>
              <a:t>و</a:t>
            </a:r>
          </a:p>
          <a:p>
            <a:pPr xmlns:a="http://schemas.openxmlformats.org/drawingml/2006/main">
              <a:spcBef>
                <a:spcPct val="50000"/>
              </a:spcBef>
              <a:bidi/>
            </a:pPr>
            <a:r xmlns:a="http://schemas.openxmlformats.org/drawingml/2006/main">
              <a:rPr lang="ar" sz="1800" dirty="0" smtClean="0"/>
              <a:t>أحكام ----</a:t>
            </a:r>
            <a:endParaRPr xmlns:a="http://schemas.openxmlformats.org/drawingml/2006/main" lang="en-US" sz="1800" b="1" dirty="0"/>
          </a:p>
        </p:txBody>
      </p:sp>
      <p:sp>
        <p:nvSpPr>
          <p:cNvPr id="152590" name="Text Box 14"/>
          <p:cNvSpPr txBox="1">
            <a:spLocks noChangeArrowheads="1"/>
          </p:cNvSpPr>
          <p:nvPr/>
        </p:nvSpPr>
        <p:spPr bwMode="auto">
          <a:xfrm>
            <a:off x="2285973" y="2571744"/>
            <a:ext cx="2743200" cy="338554"/>
          </a:xfrm>
          <a:prstGeom prst="rect">
            <a:avLst/>
          </a:prstGeom>
          <a:noFill/>
          <a:ln w="9525">
            <a:noFill/>
            <a:miter lim="800000"/>
            <a:headEnd/>
            <a:tailEnd/>
          </a:ln>
          <a:effectLst/>
        </p:spPr>
        <p:txBody>
          <a:bodyPr>
            <a:spAutoFit/>
          </a:bodyPr>
          <a:lstStyle/>
          <a:p>
            <a:pPr xmlns:a="http://schemas.openxmlformats.org/drawingml/2006/main" algn="ctr">
              <a:spcBef>
                <a:spcPct val="50000"/>
              </a:spcBef>
              <a:bidi/>
            </a:pPr>
            <a:r xmlns:a="http://schemas.openxmlformats.org/drawingml/2006/main">
              <a:rPr lang="ar" sz="1600" dirty="0" smtClean="0"/>
              <a:t>اكتشاف</a:t>
            </a:r>
            <a:endParaRPr xmlns:a="http://schemas.openxmlformats.org/drawingml/2006/main" lang="en-US" sz="1600" b="1" dirty="0"/>
          </a:p>
        </p:txBody>
      </p:sp>
      <p:sp>
        <p:nvSpPr>
          <p:cNvPr id="152591" name="Text Box 15"/>
          <p:cNvSpPr txBox="1">
            <a:spLocks noChangeArrowheads="1"/>
          </p:cNvSpPr>
          <p:nvPr/>
        </p:nvSpPr>
        <p:spPr bwMode="auto">
          <a:xfrm>
            <a:off x="4095736" y="1357298"/>
            <a:ext cx="2641600" cy="646331"/>
          </a:xfrm>
          <a:prstGeom prst="rect">
            <a:avLst/>
          </a:prstGeom>
          <a:noFill/>
          <a:ln w="9525">
            <a:noFill/>
            <a:miter lim="800000"/>
            <a:headEnd/>
            <a:tailEnd/>
          </a:ln>
          <a:effectLst/>
        </p:spPr>
        <p:txBody>
          <a:bodyPr>
            <a:spAutoFit/>
          </a:bodyPr>
          <a:lstStyle/>
          <a:p>
            <a:pPr xmlns:a="http://schemas.openxmlformats.org/drawingml/2006/main" algn="ctr">
              <a:spcBef>
                <a:spcPct val="50000"/>
              </a:spcBef>
              <a:bidi/>
            </a:pPr>
            <a:r xmlns:a="http://schemas.openxmlformats.org/drawingml/2006/main">
              <a:rPr lang="ar" sz="1800" dirty="0"/>
              <a:t>في محاولة للإجابة على </a:t>
            </a:r>
            <a:r xmlns:a="http://schemas.openxmlformats.org/drawingml/2006/main">
              <a:rPr lang="ar" sz="1800" b="1" dirty="0"/>
              <a:t>سؤال</a:t>
            </a:r>
            <a:endParaRPr xmlns:a="http://schemas.openxmlformats.org/drawingml/2006/main" lang="en-US" sz="1800" dirty="0"/>
          </a:p>
        </p:txBody>
      </p:sp>
      <p:sp>
        <p:nvSpPr>
          <p:cNvPr id="152592" name="Text Box 16"/>
          <p:cNvSpPr txBox="1">
            <a:spLocks noChangeArrowheads="1"/>
          </p:cNvSpPr>
          <p:nvPr/>
        </p:nvSpPr>
        <p:spPr bwMode="auto">
          <a:xfrm>
            <a:off x="2952728" y="0"/>
            <a:ext cx="6477045" cy="523220"/>
          </a:xfrm>
          <a:prstGeom prst="rect">
            <a:avLst/>
          </a:prstGeom>
          <a:noFill/>
          <a:ln w="9525">
            <a:noFill/>
            <a:miter lim="800000"/>
            <a:headEnd/>
            <a:tailEnd/>
          </a:ln>
          <a:effectLst/>
        </p:spPr>
        <p:txBody>
          <a:bodyPr wrap="square">
            <a:spAutoFit/>
          </a:bodyPr>
          <a:lstStyle/>
          <a:p>
            <a:pPr xmlns:a="http://schemas.openxmlformats.org/drawingml/2006/main" algn="ctr">
              <a:spcBef>
                <a:spcPct val="50000"/>
              </a:spcBef>
              <a:bidi/>
            </a:pPr>
            <a:r xmlns:a="http://schemas.openxmlformats.org/drawingml/2006/main">
              <a:rPr lang="ar" sz="2800" b="1" dirty="0"/>
              <a:t>متى </a:t>
            </a:r>
            <a:r xmlns:a="http://schemas.openxmlformats.org/drawingml/2006/main">
              <a:rPr lang="ar" sz="2800" b="1" dirty="0" smtClean="0"/>
              <a:t>نفكر؟</a:t>
            </a:r>
            <a:endParaRPr xmlns:a="http://schemas.openxmlformats.org/drawingml/2006/main" 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52592">
                                            <p:txEl>
                                              <p:pRg st="0" end="0"/>
                                            </p:txEl>
                                          </p:spTgt>
                                        </p:tgtEl>
                                        <p:attrNameLst>
                                          <p:attrName>style.visibility</p:attrName>
                                        </p:attrNameLst>
                                      </p:cBhvr>
                                      <p:to>
                                        <p:strVal val="visible"/>
                                      </p:to>
                                    </p:set>
                                    <p:anim calcmode="lin" valueType="num">
                                      <p:cBhvr>
                                        <p:cTn id="7" dur="500" fill="hold"/>
                                        <p:tgtEl>
                                          <p:spTgt spid="15259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52592">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152583">
                                            <p:txEl>
                                              <p:pRg st="1" end="1"/>
                                            </p:txEl>
                                          </p:spTgt>
                                        </p:tgtEl>
                                        <p:attrNameLst>
                                          <p:attrName>style.visibility</p:attrName>
                                        </p:attrNameLst>
                                      </p:cBhvr>
                                      <p:to>
                                        <p:strVal val="visible"/>
                                      </p:to>
                                    </p:set>
                                    <p:anim calcmode="lin" valueType="num">
                                      <p:cBhvr>
                                        <p:cTn id="13" dur="500" fill="hold"/>
                                        <p:tgtEl>
                                          <p:spTgt spid="15258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52583">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152585">
                                            <p:txEl>
                                              <p:pRg st="0" end="0"/>
                                            </p:txEl>
                                          </p:spTgt>
                                        </p:tgtEl>
                                        <p:attrNameLst>
                                          <p:attrName>style.visibility</p:attrName>
                                        </p:attrNameLst>
                                      </p:cBhvr>
                                      <p:to>
                                        <p:strVal val="visible"/>
                                      </p:to>
                                    </p:set>
                                    <p:anim calcmode="lin" valueType="num">
                                      <p:cBhvr>
                                        <p:cTn id="19" dur="500" fill="hold"/>
                                        <p:tgtEl>
                                          <p:spTgt spid="152585">
                                            <p:txEl>
                                              <p:pRg st="0" end="0"/>
                                            </p:txEl>
                                          </p:spTgt>
                                        </p:tgtEl>
                                        <p:attrNameLst>
                                          <p:attrName>ppt_w</p:attrName>
                                        </p:attrNameLst>
                                      </p:cBhvr>
                                      <p:tavLst>
                                        <p:tav tm="0">
                                          <p:val>
                                            <p:fltVal val="0"/>
                                          </p:val>
                                        </p:tav>
                                        <p:tav tm="100000">
                                          <p:val>
                                            <p:strVal val="#ppt_w"/>
                                          </p:val>
                                        </p:tav>
                                      </p:tavLst>
                                    </p:anim>
                                    <p:anim calcmode="lin" valueType="num">
                                      <p:cBhvr>
                                        <p:cTn id="20" dur="500" fill="hold"/>
                                        <p:tgtEl>
                                          <p:spTgt spid="152585">
                                            <p:txEl>
                                              <p:pRg st="0" end="0"/>
                                            </p:txEl>
                                          </p:spTgt>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152585">
                                            <p:txEl>
                                              <p:pRg st="1" end="1"/>
                                            </p:txEl>
                                          </p:spTgt>
                                        </p:tgtEl>
                                        <p:attrNameLst>
                                          <p:attrName>style.visibility</p:attrName>
                                        </p:attrNameLst>
                                      </p:cBhvr>
                                      <p:to>
                                        <p:strVal val="visible"/>
                                      </p:to>
                                    </p:set>
                                    <p:anim calcmode="lin" valueType="num">
                                      <p:cBhvr>
                                        <p:cTn id="23" dur="500" fill="hold"/>
                                        <p:tgtEl>
                                          <p:spTgt spid="152585">
                                            <p:txEl>
                                              <p:pRg st="1" end="1"/>
                                            </p:txEl>
                                          </p:spTgt>
                                        </p:tgtEl>
                                        <p:attrNameLst>
                                          <p:attrName>ppt_w</p:attrName>
                                        </p:attrNameLst>
                                      </p:cBhvr>
                                      <p:tavLst>
                                        <p:tav tm="0">
                                          <p:val>
                                            <p:fltVal val="0"/>
                                          </p:val>
                                        </p:tav>
                                        <p:tav tm="100000">
                                          <p:val>
                                            <p:strVal val="#ppt_w"/>
                                          </p:val>
                                        </p:tav>
                                      </p:tavLst>
                                    </p:anim>
                                    <p:anim calcmode="lin" valueType="num">
                                      <p:cBhvr>
                                        <p:cTn id="24" dur="500" fill="hold"/>
                                        <p:tgtEl>
                                          <p:spTgt spid="152585">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23" presetClass="entr" presetSubtype="16" fill="hold" nodeType="clickEffect">
                                  <p:stCondLst>
                                    <p:cond delay="0"/>
                                  </p:stCondLst>
                                  <p:childTnLst>
                                    <p:set>
                                      <p:cBhvr>
                                        <p:cTn id="28" dur="1" fill="hold">
                                          <p:stCondLst>
                                            <p:cond delay="0"/>
                                          </p:stCondLst>
                                        </p:cTn>
                                        <p:tgtEl>
                                          <p:spTgt spid="152586">
                                            <p:txEl>
                                              <p:pRg st="0" end="0"/>
                                            </p:txEl>
                                          </p:spTgt>
                                        </p:tgtEl>
                                        <p:attrNameLst>
                                          <p:attrName>style.visibility</p:attrName>
                                        </p:attrNameLst>
                                      </p:cBhvr>
                                      <p:to>
                                        <p:strVal val="visible"/>
                                      </p:to>
                                    </p:set>
                                    <p:anim calcmode="lin" valueType="num">
                                      <p:cBhvr>
                                        <p:cTn id="29" dur="500" fill="hold"/>
                                        <p:tgtEl>
                                          <p:spTgt spid="152586">
                                            <p:txEl>
                                              <p:pRg st="0" end="0"/>
                                            </p:txEl>
                                          </p:spTgt>
                                        </p:tgtEl>
                                        <p:attrNameLst>
                                          <p:attrName>ppt_w</p:attrName>
                                        </p:attrNameLst>
                                      </p:cBhvr>
                                      <p:tavLst>
                                        <p:tav tm="0">
                                          <p:val>
                                            <p:fltVal val="0"/>
                                          </p:val>
                                        </p:tav>
                                        <p:tav tm="100000">
                                          <p:val>
                                            <p:strVal val="#ppt_w"/>
                                          </p:val>
                                        </p:tav>
                                      </p:tavLst>
                                    </p:anim>
                                    <p:anim calcmode="lin" valueType="num">
                                      <p:cBhvr>
                                        <p:cTn id="30" dur="500" fill="hold"/>
                                        <p:tgtEl>
                                          <p:spTgt spid="152586">
                                            <p:txEl>
                                              <p:pRg st="0" end="0"/>
                                            </p:txEl>
                                          </p:spTgt>
                                        </p:tgtEl>
                                        <p:attrNameLst>
                                          <p:attrName>ppt_h</p:attrName>
                                        </p:attrNameLst>
                                      </p:cBhvr>
                                      <p:tavLst>
                                        <p:tav tm="0">
                                          <p:val>
                                            <p:fltVal val="0"/>
                                          </p:val>
                                        </p:tav>
                                        <p:tav tm="100000">
                                          <p:val>
                                            <p:strVal val="#ppt_h"/>
                                          </p:val>
                                        </p:tav>
                                      </p:tavLst>
                                    </p:anim>
                                  </p:childTnLst>
                                </p:cTn>
                              </p:par>
                              <p:par>
                                <p:cTn id="31" presetID="23" presetClass="entr" presetSubtype="16" fill="hold" nodeType="withEffect">
                                  <p:stCondLst>
                                    <p:cond delay="0"/>
                                  </p:stCondLst>
                                  <p:childTnLst>
                                    <p:set>
                                      <p:cBhvr>
                                        <p:cTn id="32" dur="1" fill="hold">
                                          <p:stCondLst>
                                            <p:cond delay="0"/>
                                          </p:stCondLst>
                                        </p:cTn>
                                        <p:tgtEl>
                                          <p:spTgt spid="152586">
                                            <p:txEl>
                                              <p:pRg st="1" end="1"/>
                                            </p:txEl>
                                          </p:spTgt>
                                        </p:tgtEl>
                                        <p:attrNameLst>
                                          <p:attrName>style.visibility</p:attrName>
                                        </p:attrNameLst>
                                      </p:cBhvr>
                                      <p:to>
                                        <p:strVal val="visible"/>
                                      </p:to>
                                    </p:set>
                                    <p:anim calcmode="lin" valueType="num">
                                      <p:cBhvr>
                                        <p:cTn id="33" dur="500" fill="hold"/>
                                        <p:tgtEl>
                                          <p:spTgt spid="152586">
                                            <p:txEl>
                                              <p:pRg st="1" end="1"/>
                                            </p:txEl>
                                          </p:spTgt>
                                        </p:tgtEl>
                                        <p:attrNameLst>
                                          <p:attrName>ppt_w</p:attrName>
                                        </p:attrNameLst>
                                      </p:cBhvr>
                                      <p:tavLst>
                                        <p:tav tm="0">
                                          <p:val>
                                            <p:fltVal val="0"/>
                                          </p:val>
                                        </p:tav>
                                        <p:tav tm="100000">
                                          <p:val>
                                            <p:strVal val="#ppt_w"/>
                                          </p:val>
                                        </p:tav>
                                      </p:tavLst>
                                    </p:anim>
                                    <p:anim calcmode="lin" valueType="num">
                                      <p:cBhvr>
                                        <p:cTn id="34" dur="500" fill="hold"/>
                                        <p:tgtEl>
                                          <p:spTgt spid="152586">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23" presetClass="entr" presetSubtype="16" fill="hold" nodeType="clickEffect">
                                  <p:stCondLst>
                                    <p:cond delay="0"/>
                                  </p:stCondLst>
                                  <p:childTnLst>
                                    <p:set>
                                      <p:cBhvr>
                                        <p:cTn id="38" dur="1" fill="hold">
                                          <p:stCondLst>
                                            <p:cond delay="0"/>
                                          </p:stCondLst>
                                        </p:cTn>
                                        <p:tgtEl>
                                          <p:spTgt spid="152587">
                                            <p:txEl>
                                              <p:pRg st="0" end="0"/>
                                            </p:txEl>
                                          </p:spTgt>
                                        </p:tgtEl>
                                        <p:attrNameLst>
                                          <p:attrName>style.visibility</p:attrName>
                                        </p:attrNameLst>
                                      </p:cBhvr>
                                      <p:to>
                                        <p:strVal val="visible"/>
                                      </p:to>
                                    </p:set>
                                    <p:anim calcmode="lin" valueType="num">
                                      <p:cBhvr>
                                        <p:cTn id="39" dur="500" fill="hold"/>
                                        <p:tgtEl>
                                          <p:spTgt spid="152587">
                                            <p:txEl>
                                              <p:pRg st="0" end="0"/>
                                            </p:txEl>
                                          </p:spTgt>
                                        </p:tgtEl>
                                        <p:attrNameLst>
                                          <p:attrName>ppt_w</p:attrName>
                                        </p:attrNameLst>
                                      </p:cBhvr>
                                      <p:tavLst>
                                        <p:tav tm="0">
                                          <p:val>
                                            <p:fltVal val="0"/>
                                          </p:val>
                                        </p:tav>
                                        <p:tav tm="100000">
                                          <p:val>
                                            <p:strVal val="#ppt_w"/>
                                          </p:val>
                                        </p:tav>
                                      </p:tavLst>
                                    </p:anim>
                                    <p:anim calcmode="lin" valueType="num">
                                      <p:cBhvr>
                                        <p:cTn id="40" dur="500" fill="hold"/>
                                        <p:tgtEl>
                                          <p:spTgt spid="152587">
                                            <p:txEl>
                                              <p:pRg st="0" end="0"/>
                                            </p:txEl>
                                          </p:spTgt>
                                        </p:tgtEl>
                                        <p:attrNameLst>
                                          <p:attrName>ppt_h</p:attrName>
                                        </p:attrNameLst>
                                      </p:cBhvr>
                                      <p:tavLst>
                                        <p:tav tm="0">
                                          <p:val>
                                            <p:fltVal val="0"/>
                                          </p:val>
                                        </p:tav>
                                        <p:tav tm="100000">
                                          <p:val>
                                            <p:strVal val="#ppt_h"/>
                                          </p:val>
                                        </p:tav>
                                      </p:tavLst>
                                    </p:anim>
                                  </p:childTnLst>
                                </p:cTn>
                              </p:par>
                              <p:par>
                                <p:cTn id="41" presetID="23" presetClass="entr" presetSubtype="16" fill="hold" nodeType="withEffect">
                                  <p:stCondLst>
                                    <p:cond delay="0"/>
                                  </p:stCondLst>
                                  <p:childTnLst>
                                    <p:set>
                                      <p:cBhvr>
                                        <p:cTn id="42" dur="1" fill="hold">
                                          <p:stCondLst>
                                            <p:cond delay="0"/>
                                          </p:stCondLst>
                                        </p:cTn>
                                        <p:tgtEl>
                                          <p:spTgt spid="152587">
                                            <p:txEl>
                                              <p:pRg st="1" end="1"/>
                                            </p:txEl>
                                          </p:spTgt>
                                        </p:tgtEl>
                                        <p:attrNameLst>
                                          <p:attrName>style.visibility</p:attrName>
                                        </p:attrNameLst>
                                      </p:cBhvr>
                                      <p:to>
                                        <p:strVal val="visible"/>
                                      </p:to>
                                    </p:set>
                                    <p:anim calcmode="lin" valueType="num">
                                      <p:cBhvr>
                                        <p:cTn id="43" dur="500" fill="hold"/>
                                        <p:tgtEl>
                                          <p:spTgt spid="152587">
                                            <p:txEl>
                                              <p:pRg st="1" end="1"/>
                                            </p:txEl>
                                          </p:spTgt>
                                        </p:tgtEl>
                                        <p:attrNameLst>
                                          <p:attrName>ppt_w</p:attrName>
                                        </p:attrNameLst>
                                      </p:cBhvr>
                                      <p:tavLst>
                                        <p:tav tm="0">
                                          <p:val>
                                            <p:fltVal val="0"/>
                                          </p:val>
                                        </p:tav>
                                        <p:tav tm="100000">
                                          <p:val>
                                            <p:strVal val="#ppt_w"/>
                                          </p:val>
                                        </p:tav>
                                      </p:tavLst>
                                    </p:anim>
                                    <p:anim calcmode="lin" valueType="num">
                                      <p:cBhvr>
                                        <p:cTn id="44" dur="500" fill="hold"/>
                                        <p:tgtEl>
                                          <p:spTgt spid="152587">
                                            <p:txEl>
                                              <p:pRg st="1" end="1"/>
                                            </p:txEl>
                                          </p:spTgt>
                                        </p:tgtEl>
                                        <p:attrNameLst>
                                          <p:attrName>ppt_h</p:attrName>
                                        </p:attrNameLst>
                                      </p:cBhvr>
                                      <p:tavLst>
                                        <p:tav tm="0">
                                          <p:val>
                                            <p:fltVal val="0"/>
                                          </p:val>
                                        </p:tav>
                                        <p:tav tm="100000">
                                          <p:val>
                                            <p:strVal val="#ppt_h"/>
                                          </p:val>
                                        </p:tav>
                                      </p:tavLst>
                                    </p:anim>
                                  </p:childTnLst>
                                </p:cTn>
                              </p:par>
                              <p:par>
                                <p:cTn id="45" presetID="23" presetClass="entr" presetSubtype="16" fill="hold" nodeType="withEffect">
                                  <p:stCondLst>
                                    <p:cond delay="0"/>
                                  </p:stCondLst>
                                  <p:childTnLst>
                                    <p:set>
                                      <p:cBhvr>
                                        <p:cTn id="46" dur="1" fill="hold">
                                          <p:stCondLst>
                                            <p:cond delay="0"/>
                                          </p:stCondLst>
                                        </p:cTn>
                                        <p:tgtEl>
                                          <p:spTgt spid="152587">
                                            <p:txEl>
                                              <p:pRg st="2" end="2"/>
                                            </p:txEl>
                                          </p:spTgt>
                                        </p:tgtEl>
                                        <p:attrNameLst>
                                          <p:attrName>style.visibility</p:attrName>
                                        </p:attrNameLst>
                                      </p:cBhvr>
                                      <p:to>
                                        <p:strVal val="visible"/>
                                      </p:to>
                                    </p:set>
                                    <p:anim calcmode="lin" valueType="num">
                                      <p:cBhvr>
                                        <p:cTn id="47" dur="500" fill="hold"/>
                                        <p:tgtEl>
                                          <p:spTgt spid="152587">
                                            <p:txEl>
                                              <p:pRg st="2" end="2"/>
                                            </p:txEl>
                                          </p:spTgt>
                                        </p:tgtEl>
                                        <p:attrNameLst>
                                          <p:attrName>ppt_w</p:attrName>
                                        </p:attrNameLst>
                                      </p:cBhvr>
                                      <p:tavLst>
                                        <p:tav tm="0">
                                          <p:val>
                                            <p:fltVal val="0"/>
                                          </p:val>
                                        </p:tav>
                                        <p:tav tm="100000">
                                          <p:val>
                                            <p:strVal val="#ppt_w"/>
                                          </p:val>
                                        </p:tav>
                                      </p:tavLst>
                                    </p:anim>
                                    <p:anim calcmode="lin" valueType="num">
                                      <p:cBhvr>
                                        <p:cTn id="48" dur="500" fill="hold"/>
                                        <p:tgtEl>
                                          <p:spTgt spid="152587">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3" presetClass="entr" presetSubtype="16" fill="hold" nodeType="clickEffect">
                                  <p:stCondLst>
                                    <p:cond delay="0"/>
                                  </p:stCondLst>
                                  <p:childTnLst>
                                    <p:set>
                                      <p:cBhvr>
                                        <p:cTn id="52" dur="1" fill="hold">
                                          <p:stCondLst>
                                            <p:cond delay="0"/>
                                          </p:stCondLst>
                                        </p:cTn>
                                        <p:tgtEl>
                                          <p:spTgt spid="152588">
                                            <p:txEl>
                                              <p:pRg st="0" end="0"/>
                                            </p:txEl>
                                          </p:spTgt>
                                        </p:tgtEl>
                                        <p:attrNameLst>
                                          <p:attrName>style.visibility</p:attrName>
                                        </p:attrNameLst>
                                      </p:cBhvr>
                                      <p:to>
                                        <p:strVal val="visible"/>
                                      </p:to>
                                    </p:set>
                                    <p:anim calcmode="lin" valueType="num">
                                      <p:cBhvr>
                                        <p:cTn id="53" dur="500" fill="hold"/>
                                        <p:tgtEl>
                                          <p:spTgt spid="152588">
                                            <p:txEl>
                                              <p:pRg st="0" end="0"/>
                                            </p:txEl>
                                          </p:spTgt>
                                        </p:tgtEl>
                                        <p:attrNameLst>
                                          <p:attrName>ppt_w</p:attrName>
                                        </p:attrNameLst>
                                      </p:cBhvr>
                                      <p:tavLst>
                                        <p:tav tm="0">
                                          <p:val>
                                            <p:fltVal val="0"/>
                                          </p:val>
                                        </p:tav>
                                        <p:tav tm="100000">
                                          <p:val>
                                            <p:strVal val="#ppt_w"/>
                                          </p:val>
                                        </p:tav>
                                      </p:tavLst>
                                    </p:anim>
                                    <p:anim calcmode="lin" valueType="num">
                                      <p:cBhvr>
                                        <p:cTn id="54" dur="500" fill="hold"/>
                                        <p:tgtEl>
                                          <p:spTgt spid="152588">
                                            <p:txEl>
                                              <p:pRg st="0" end="0"/>
                                            </p:txEl>
                                          </p:spTgt>
                                        </p:tgtEl>
                                        <p:attrNameLst>
                                          <p:attrName>ppt_h</p:attrName>
                                        </p:attrNameLst>
                                      </p:cBhvr>
                                      <p:tavLst>
                                        <p:tav tm="0">
                                          <p:val>
                                            <p:fltVal val="0"/>
                                          </p:val>
                                        </p:tav>
                                        <p:tav tm="100000">
                                          <p:val>
                                            <p:strVal val="#ppt_h"/>
                                          </p:val>
                                        </p:tav>
                                      </p:tavLst>
                                    </p:anim>
                                  </p:childTnLst>
                                </p:cTn>
                              </p:par>
                              <p:par>
                                <p:cTn id="55" presetID="23" presetClass="entr" presetSubtype="16" fill="hold" nodeType="withEffect">
                                  <p:stCondLst>
                                    <p:cond delay="0"/>
                                  </p:stCondLst>
                                  <p:childTnLst>
                                    <p:set>
                                      <p:cBhvr>
                                        <p:cTn id="56" dur="1" fill="hold">
                                          <p:stCondLst>
                                            <p:cond delay="0"/>
                                          </p:stCondLst>
                                        </p:cTn>
                                        <p:tgtEl>
                                          <p:spTgt spid="152588">
                                            <p:txEl>
                                              <p:pRg st="1" end="1"/>
                                            </p:txEl>
                                          </p:spTgt>
                                        </p:tgtEl>
                                        <p:attrNameLst>
                                          <p:attrName>style.visibility</p:attrName>
                                        </p:attrNameLst>
                                      </p:cBhvr>
                                      <p:to>
                                        <p:strVal val="visible"/>
                                      </p:to>
                                    </p:set>
                                    <p:anim calcmode="lin" valueType="num">
                                      <p:cBhvr>
                                        <p:cTn id="57" dur="500" fill="hold"/>
                                        <p:tgtEl>
                                          <p:spTgt spid="152588">
                                            <p:txEl>
                                              <p:pRg st="1" end="1"/>
                                            </p:txEl>
                                          </p:spTgt>
                                        </p:tgtEl>
                                        <p:attrNameLst>
                                          <p:attrName>ppt_w</p:attrName>
                                        </p:attrNameLst>
                                      </p:cBhvr>
                                      <p:tavLst>
                                        <p:tav tm="0">
                                          <p:val>
                                            <p:fltVal val="0"/>
                                          </p:val>
                                        </p:tav>
                                        <p:tav tm="100000">
                                          <p:val>
                                            <p:strVal val="#ppt_w"/>
                                          </p:val>
                                        </p:tav>
                                      </p:tavLst>
                                    </p:anim>
                                    <p:anim calcmode="lin" valueType="num">
                                      <p:cBhvr>
                                        <p:cTn id="58" dur="500" fill="hold"/>
                                        <p:tgtEl>
                                          <p:spTgt spid="152588">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59" fill="hold">
                      <p:stCondLst>
                        <p:cond delay="indefinite"/>
                      </p:stCondLst>
                      <p:childTnLst>
                        <p:par>
                          <p:cTn id="60" fill="hold">
                            <p:stCondLst>
                              <p:cond delay="0"/>
                            </p:stCondLst>
                            <p:childTnLst>
                              <p:par>
                                <p:cTn id="61" presetID="23" presetClass="entr" presetSubtype="16" fill="hold" nodeType="clickEffect">
                                  <p:stCondLst>
                                    <p:cond delay="0"/>
                                  </p:stCondLst>
                                  <p:childTnLst>
                                    <p:set>
                                      <p:cBhvr>
                                        <p:cTn id="62" dur="1" fill="hold">
                                          <p:stCondLst>
                                            <p:cond delay="0"/>
                                          </p:stCondLst>
                                        </p:cTn>
                                        <p:tgtEl>
                                          <p:spTgt spid="152589">
                                            <p:txEl>
                                              <p:pRg st="0" end="0"/>
                                            </p:txEl>
                                          </p:spTgt>
                                        </p:tgtEl>
                                        <p:attrNameLst>
                                          <p:attrName>style.visibility</p:attrName>
                                        </p:attrNameLst>
                                      </p:cBhvr>
                                      <p:to>
                                        <p:strVal val="visible"/>
                                      </p:to>
                                    </p:set>
                                    <p:anim calcmode="lin" valueType="num">
                                      <p:cBhvr>
                                        <p:cTn id="63" dur="500" fill="hold"/>
                                        <p:tgtEl>
                                          <p:spTgt spid="152589">
                                            <p:txEl>
                                              <p:pRg st="0" end="0"/>
                                            </p:txEl>
                                          </p:spTgt>
                                        </p:tgtEl>
                                        <p:attrNameLst>
                                          <p:attrName>ppt_w</p:attrName>
                                        </p:attrNameLst>
                                      </p:cBhvr>
                                      <p:tavLst>
                                        <p:tav tm="0">
                                          <p:val>
                                            <p:fltVal val="0"/>
                                          </p:val>
                                        </p:tav>
                                        <p:tav tm="100000">
                                          <p:val>
                                            <p:strVal val="#ppt_w"/>
                                          </p:val>
                                        </p:tav>
                                      </p:tavLst>
                                    </p:anim>
                                    <p:anim calcmode="lin" valueType="num">
                                      <p:cBhvr>
                                        <p:cTn id="64" dur="500" fill="hold"/>
                                        <p:tgtEl>
                                          <p:spTgt spid="152589">
                                            <p:txEl>
                                              <p:pRg st="0" end="0"/>
                                            </p:txEl>
                                          </p:spTgt>
                                        </p:tgtEl>
                                        <p:attrNameLst>
                                          <p:attrName>ppt_h</p:attrName>
                                        </p:attrNameLst>
                                      </p:cBhvr>
                                      <p:tavLst>
                                        <p:tav tm="0">
                                          <p:val>
                                            <p:fltVal val="0"/>
                                          </p:val>
                                        </p:tav>
                                        <p:tav tm="100000">
                                          <p:val>
                                            <p:strVal val="#ppt_h"/>
                                          </p:val>
                                        </p:tav>
                                      </p:tavLst>
                                    </p:anim>
                                  </p:childTnLst>
                                </p:cTn>
                              </p:par>
                              <p:par>
                                <p:cTn id="65" presetID="23" presetClass="entr" presetSubtype="16" fill="hold" nodeType="withEffect">
                                  <p:stCondLst>
                                    <p:cond delay="0"/>
                                  </p:stCondLst>
                                  <p:childTnLst>
                                    <p:set>
                                      <p:cBhvr>
                                        <p:cTn id="66" dur="1" fill="hold">
                                          <p:stCondLst>
                                            <p:cond delay="0"/>
                                          </p:stCondLst>
                                        </p:cTn>
                                        <p:tgtEl>
                                          <p:spTgt spid="152589">
                                            <p:txEl>
                                              <p:pRg st="1" end="1"/>
                                            </p:txEl>
                                          </p:spTgt>
                                        </p:tgtEl>
                                        <p:attrNameLst>
                                          <p:attrName>style.visibility</p:attrName>
                                        </p:attrNameLst>
                                      </p:cBhvr>
                                      <p:to>
                                        <p:strVal val="visible"/>
                                      </p:to>
                                    </p:set>
                                    <p:anim calcmode="lin" valueType="num">
                                      <p:cBhvr>
                                        <p:cTn id="67" dur="500" fill="hold"/>
                                        <p:tgtEl>
                                          <p:spTgt spid="152589">
                                            <p:txEl>
                                              <p:pRg st="1" end="1"/>
                                            </p:txEl>
                                          </p:spTgt>
                                        </p:tgtEl>
                                        <p:attrNameLst>
                                          <p:attrName>ppt_w</p:attrName>
                                        </p:attrNameLst>
                                      </p:cBhvr>
                                      <p:tavLst>
                                        <p:tav tm="0">
                                          <p:val>
                                            <p:fltVal val="0"/>
                                          </p:val>
                                        </p:tav>
                                        <p:tav tm="100000">
                                          <p:val>
                                            <p:strVal val="#ppt_w"/>
                                          </p:val>
                                        </p:tav>
                                      </p:tavLst>
                                    </p:anim>
                                    <p:anim calcmode="lin" valueType="num">
                                      <p:cBhvr>
                                        <p:cTn id="68" dur="500" fill="hold"/>
                                        <p:tgtEl>
                                          <p:spTgt spid="152589">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69" fill="hold">
                      <p:stCondLst>
                        <p:cond delay="indefinite"/>
                      </p:stCondLst>
                      <p:childTnLst>
                        <p:par>
                          <p:cTn id="70" fill="hold">
                            <p:stCondLst>
                              <p:cond delay="0"/>
                            </p:stCondLst>
                            <p:childTnLst>
                              <p:par>
                                <p:cTn id="71" presetID="23" presetClass="entr" presetSubtype="16" fill="hold" nodeType="clickEffect">
                                  <p:stCondLst>
                                    <p:cond delay="0"/>
                                  </p:stCondLst>
                                  <p:childTnLst>
                                    <p:set>
                                      <p:cBhvr>
                                        <p:cTn id="72" dur="1" fill="hold">
                                          <p:stCondLst>
                                            <p:cond delay="0"/>
                                          </p:stCondLst>
                                        </p:cTn>
                                        <p:tgtEl>
                                          <p:spTgt spid="152590">
                                            <p:txEl>
                                              <p:pRg st="0" end="0"/>
                                            </p:txEl>
                                          </p:spTgt>
                                        </p:tgtEl>
                                        <p:attrNameLst>
                                          <p:attrName>style.visibility</p:attrName>
                                        </p:attrNameLst>
                                      </p:cBhvr>
                                      <p:to>
                                        <p:strVal val="visible"/>
                                      </p:to>
                                    </p:set>
                                    <p:anim calcmode="lin" valueType="num">
                                      <p:cBhvr>
                                        <p:cTn id="73" dur="500" fill="hold"/>
                                        <p:tgtEl>
                                          <p:spTgt spid="152590">
                                            <p:txEl>
                                              <p:pRg st="0" end="0"/>
                                            </p:txEl>
                                          </p:spTgt>
                                        </p:tgtEl>
                                        <p:attrNameLst>
                                          <p:attrName>ppt_w</p:attrName>
                                        </p:attrNameLst>
                                      </p:cBhvr>
                                      <p:tavLst>
                                        <p:tav tm="0">
                                          <p:val>
                                            <p:fltVal val="0"/>
                                          </p:val>
                                        </p:tav>
                                        <p:tav tm="100000">
                                          <p:val>
                                            <p:strVal val="#ppt_w"/>
                                          </p:val>
                                        </p:tav>
                                      </p:tavLst>
                                    </p:anim>
                                    <p:anim calcmode="lin" valueType="num">
                                      <p:cBhvr>
                                        <p:cTn id="74" dur="500" fill="hold"/>
                                        <p:tgtEl>
                                          <p:spTgt spid="152590">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23" presetClass="entr" presetSubtype="16" fill="hold" nodeType="clickEffect">
                                  <p:stCondLst>
                                    <p:cond delay="0"/>
                                  </p:stCondLst>
                                  <p:childTnLst>
                                    <p:set>
                                      <p:cBhvr>
                                        <p:cTn id="78" dur="1" fill="hold">
                                          <p:stCondLst>
                                            <p:cond delay="0"/>
                                          </p:stCondLst>
                                        </p:cTn>
                                        <p:tgtEl>
                                          <p:spTgt spid="152591">
                                            <p:txEl>
                                              <p:pRg st="0" end="0"/>
                                            </p:txEl>
                                          </p:spTgt>
                                        </p:tgtEl>
                                        <p:attrNameLst>
                                          <p:attrName>style.visibility</p:attrName>
                                        </p:attrNameLst>
                                      </p:cBhvr>
                                      <p:to>
                                        <p:strVal val="visible"/>
                                      </p:to>
                                    </p:set>
                                    <p:anim calcmode="lin" valueType="num">
                                      <p:cBhvr>
                                        <p:cTn id="79" dur="500" fill="hold"/>
                                        <p:tgtEl>
                                          <p:spTgt spid="152591">
                                            <p:txEl>
                                              <p:pRg st="0" end="0"/>
                                            </p:txEl>
                                          </p:spTgt>
                                        </p:tgtEl>
                                        <p:attrNameLst>
                                          <p:attrName>ppt_w</p:attrName>
                                        </p:attrNameLst>
                                      </p:cBhvr>
                                      <p:tavLst>
                                        <p:tav tm="0">
                                          <p:val>
                                            <p:fltVal val="0"/>
                                          </p:val>
                                        </p:tav>
                                        <p:tav tm="100000">
                                          <p:val>
                                            <p:strVal val="#ppt_w"/>
                                          </p:val>
                                        </p:tav>
                                      </p:tavLst>
                                    </p:anim>
                                    <p:anim calcmode="lin" valueType="num">
                                      <p:cBhvr>
                                        <p:cTn id="80" dur="500" fill="hold"/>
                                        <p:tgtEl>
                                          <p:spTgt spid="152591">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flipV="1">
            <a:off x="670560" y="6035040"/>
            <a:ext cx="10911840" cy="45719"/>
          </a:xfrm>
        </p:spPr>
        <p:txBody>
          <a:bodyPr>
            <a:normAutofit fontScale="90000"/>
          </a:bodyPr>
          <a:lstStyle/>
          <a:p>
            <a:endParaRPr lang="en-US" b="1" dirty="0"/>
          </a:p>
        </p:txBody>
      </p:sp>
      <p:sp>
        <p:nvSpPr>
          <p:cNvPr id="11267" name="Rectangle 3"/>
          <p:cNvSpPr>
            <a:spLocks noGrp="1" noChangeArrowheads="1"/>
          </p:cNvSpPr>
          <p:nvPr>
            <p:ph type="body" idx="1"/>
          </p:nvPr>
        </p:nvSpPr>
        <p:spPr>
          <a:xfrm>
            <a:off x="464024" y="530352"/>
            <a:ext cx="11118376" cy="6041920"/>
          </a:xfrm>
        </p:spPr>
        <p:txBody>
          <a:bodyPr>
            <a:normAutofit/>
          </a:bodyPr>
          <a:lstStyle/>
          <a:p>
            <a:pPr xmlns:a="http://schemas.openxmlformats.org/drawingml/2006/main" algn="l" rtl="0">
              <a:lnSpc>
                <a:spcPct val="80000"/>
              </a:lnSpc>
              <a:buFont typeface="Wingdings" pitchFamily="2" charset="2"/>
              <a:buChar char="à"/>
              <a:bidi/>
            </a:pPr>
            <a:r xmlns:a="http://schemas.openxmlformats.org/drawingml/2006/main">
              <a:rPr lang="ar" altLang="ar-SA" b="1" dirty="0" smtClean="0">
                <a:sym typeface="Wingdings" pitchFamily="2" charset="2"/>
              </a:rPr>
              <a:t>ما هو التفكير النقدي؟</a:t>
            </a:r>
          </a:p>
          <a:p>
            <a:pPr algn="l" rtl="0">
              <a:lnSpc>
                <a:spcPct val="80000"/>
              </a:lnSpc>
              <a:buNone/>
            </a:pPr>
            <a:endParaRPr lang="en-US" altLang="ar-SA" sz="2000" b="1" dirty="0" smtClean="0"/>
          </a:p>
          <a:p>
            <a:pPr xmlns:a="http://schemas.openxmlformats.org/drawingml/2006/main" algn="l" rtl="0">
              <a:lnSpc>
                <a:spcPct val="80000"/>
              </a:lnSpc>
              <a:bidi/>
            </a:pPr>
            <a:r xmlns:a="http://schemas.openxmlformats.org/drawingml/2006/main">
              <a:rPr lang="ar" altLang="ar-SA" sz="2400" dirty="0" smtClean="0"/>
              <a:t>أكثر من مجموعة محددة من المهارات المعرفية والمعرفة والسلوك </a:t>
            </a:r>
            <a:r xmlns:a="http://schemas.openxmlformats.org/drawingml/2006/main">
              <a:rPr lang="ar" altLang="ar-SA" sz="2400" dirty="0" smtClean="0">
                <a:latin typeface="Monotype Corsiva" pitchFamily="66" charset="0"/>
              </a:rPr>
              <a:t>(Watson &amp; Glaser 1980).</a:t>
            </a:r>
          </a:p>
          <a:p>
            <a:pPr algn="l" rtl="0">
              <a:lnSpc>
                <a:spcPct val="80000"/>
              </a:lnSpc>
            </a:pPr>
            <a:endParaRPr lang="en-US" altLang="ar-SA" sz="2400" dirty="0" smtClean="0">
              <a:latin typeface="Monotype Corsiva" pitchFamily="66" charset="0"/>
            </a:endParaRPr>
          </a:p>
          <a:p>
            <a:pPr algn="l" rtl="0">
              <a:lnSpc>
                <a:spcPct val="80000"/>
              </a:lnSpc>
            </a:pPr>
            <a:endParaRPr lang="en-US" altLang="ar-SA" sz="2400" dirty="0" smtClean="0">
              <a:latin typeface="Monotype Corsiva" pitchFamily="66" charset="0"/>
            </a:endParaRPr>
          </a:p>
          <a:p>
            <a:pPr algn="l" rtl="0">
              <a:lnSpc>
                <a:spcPct val="80000"/>
              </a:lnSpc>
            </a:pPr>
            <a:endParaRPr lang="en-US" altLang="ar-SA" sz="2400" dirty="0" smtClean="0">
              <a:latin typeface="Monotype Corsiva" pitchFamily="66" charset="0"/>
            </a:endParaRPr>
          </a:p>
          <a:p>
            <a:pPr algn="l" rtl="0">
              <a:lnSpc>
                <a:spcPct val="80000"/>
              </a:lnSpc>
            </a:pPr>
            <a:endParaRPr lang="en-US" altLang="ar-SA" sz="2400" dirty="0" smtClean="0">
              <a:latin typeface="Monotype Corsiva" pitchFamily="66" charset="0"/>
            </a:endParaRPr>
          </a:p>
          <a:p>
            <a:pPr algn="l" rtl="0">
              <a:lnSpc>
                <a:spcPct val="80000"/>
              </a:lnSpc>
            </a:pPr>
            <a:endParaRPr lang="en-US" altLang="ar-SA" sz="2400" dirty="0" smtClean="0">
              <a:latin typeface="Monotype Corsiva" pitchFamily="66" charset="0"/>
            </a:endParaRPr>
          </a:p>
          <a:p>
            <a:pPr algn="l" rtl="0">
              <a:lnSpc>
                <a:spcPct val="80000"/>
              </a:lnSpc>
            </a:pPr>
            <a:endParaRPr lang="en-US" altLang="ar-SA" sz="2400" dirty="0" smtClean="0">
              <a:latin typeface="Monotype Corsiva" pitchFamily="66" charset="0"/>
            </a:endParaRPr>
          </a:p>
          <a:p>
            <a:pPr xmlns:a="http://schemas.openxmlformats.org/drawingml/2006/main" algn="l" rtl="0">
              <a:lnSpc>
                <a:spcPct val="80000"/>
              </a:lnSpc>
              <a:bidi/>
            </a:pPr>
            <a:r xmlns:a="http://schemas.openxmlformats.org/drawingml/2006/main">
              <a:rPr lang="ar" altLang="ar-SA" sz="2400" dirty="0" smtClean="0"/>
              <a:t>معقدة من حل المشكلات أو اتخاذ القرار وتنطوي على تحليل ومنطق عالي المستوى </a:t>
            </a:r>
            <a:r xmlns:a="http://schemas.openxmlformats.org/drawingml/2006/main">
              <a:rPr lang="ar" altLang="ar-SA" sz="2400" dirty="0" smtClean="0">
                <a:latin typeface="Monotype Corsiva" pitchFamily="66" charset="0"/>
              </a:rPr>
              <a:t>(Paul ، 1992 و Ruggiero ، 1995).</a:t>
            </a:r>
          </a:p>
          <a:p>
            <a:pPr algn="l" rtl="0">
              <a:lnSpc>
                <a:spcPct val="80000"/>
              </a:lnSpc>
            </a:pPr>
            <a:endParaRPr lang="en-US" altLang="ar-SA" sz="2400" dirty="0" smtClean="0">
              <a:latin typeface="Monotype Corsiva" pitchFamily="66" charset="0"/>
            </a:endParaRPr>
          </a:p>
          <a:p>
            <a:pPr algn="l" rtl="0">
              <a:lnSpc>
                <a:spcPct val="80000"/>
              </a:lnSpc>
              <a:buNone/>
            </a:pPr>
            <a:endParaRPr lang="en-US" altLang="ar-SA" sz="2400" dirty="0" smtClean="0">
              <a:latin typeface="Monotype Corsiva" pitchFamily="66" charset="0"/>
              <a:cs typeface="Times New Roman" pitchFamily="18" charset="0"/>
            </a:endParaRPr>
          </a:p>
          <a:p>
            <a:pPr algn="l" rtl="0">
              <a:lnSpc>
                <a:spcPct val="80000"/>
              </a:lnSpc>
              <a:buNone/>
            </a:pPr>
            <a:endParaRPr lang="en-US" altLang="ar-SA" sz="2400" dirty="0" smtClean="0">
              <a:latin typeface="Monotype Corsiva" pitchFamily="66" charset="0"/>
              <a:cs typeface="Times New Roman" pitchFamily="18" charset="0"/>
            </a:endParaRPr>
          </a:p>
          <a:p>
            <a:pPr>
              <a:lnSpc>
                <a:spcPct val="80000"/>
              </a:lnSpc>
            </a:pPr>
            <a:endParaRPr lang="en-US" sz="2000" dirty="0"/>
          </a:p>
        </p:txBody>
      </p:sp>
      <p:pic>
        <p:nvPicPr>
          <p:cNvPr id="4" name="Picture 3" descr="تنزيل (1).jpg"/>
          <p:cNvPicPr>
            <a:picLocks noChangeAspect="1"/>
          </p:cNvPicPr>
          <p:nvPr/>
        </p:nvPicPr>
        <p:blipFill>
          <a:blip r:embed="rId2"/>
          <a:stretch>
            <a:fillRect/>
          </a:stretch>
        </p:blipFill>
        <p:spPr>
          <a:xfrm>
            <a:off x="666712" y="1928803"/>
            <a:ext cx="10953827" cy="1785950"/>
          </a:xfrm>
          <a:prstGeom prst="rect">
            <a:avLst/>
          </a:prstGeom>
        </p:spPr>
      </p:pic>
      <p:pic>
        <p:nvPicPr>
          <p:cNvPr id="5" name="Picture 4" descr="تنزيل (2).jpg"/>
          <p:cNvPicPr>
            <a:picLocks noChangeAspect="1"/>
          </p:cNvPicPr>
          <p:nvPr/>
        </p:nvPicPr>
        <p:blipFill>
          <a:blip r:embed="rId3"/>
          <a:stretch>
            <a:fillRect/>
          </a:stretch>
        </p:blipFill>
        <p:spPr>
          <a:xfrm>
            <a:off x="571462" y="4786322"/>
            <a:ext cx="11049077" cy="18478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1267">
                                            <p:txEl>
                                              <p:pRg st="2" end="2"/>
                                            </p:txEl>
                                          </p:spTgt>
                                        </p:tgtEl>
                                        <p:attrNameLst>
                                          <p:attrName>style.visibility</p:attrName>
                                        </p:attrNameLst>
                                      </p:cBhvr>
                                      <p:to>
                                        <p:strVal val="visible"/>
                                      </p:to>
                                    </p:set>
                                    <p:anim calcmode="lin" valueType="num">
                                      <p:cBhvr>
                                        <p:cTn id="7" dur="500" fill="hold"/>
                                        <p:tgtEl>
                                          <p:spTgt spid="11267">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11267">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11267">
                                            <p:txEl>
                                              <p:pRg st="0" end="0"/>
                                            </p:txEl>
                                          </p:spTgt>
                                        </p:tgtEl>
                                        <p:attrNameLst>
                                          <p:attrName>style.visibility</p:attrName>
                                        </p:attrNameLst>
                                      </p:cBhvr>
                                      <p:to>
                                        <p:strVal val="visible"/>
                                      </p:to>
                                    </p:set>
                                    <p:anim calcmode="lin" valueType="num">
                                      <p:cBhvr>
                                        <p:cTn id="13" dur="500" fill="hold"/>
                                        <p:tgtEl>
                                          <p:spTgt spid="11267">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1267">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11267">
                                            <p:txEl>
                                              <p:pRg st="9" end="9"/>
                                            </p:txEl>
                                          </p:spTgt>
                                        </p:tgtEl>
                                        <p:attrNameLst>
                                          <p:attrName>style.visibility</p:attrName>
                                        </p:attrNameLst>
                                      </p:cBhvr>
                                      <p:to>
                                        <p:strVal val="visible"/>
                                      </p:to>
                                    </p:set>
                                    <p:anim calcmode="lin" valueType="num">
                                      <p:cBhvr>
                                        <p:cTn id="19" dur="500" fill="hold"/>
                                        <p:tgtEl>
                                          <p:spTgt spid="11267">
                                            <p:txEl>
                                              <p:pRg st="9" end="9"/>
                                            </p:txEl>
                                          </p:spTgt>
                                        </p:tgtEl>
                                        <p:attrNameLst>
                                          <p:attrName>ppt_w</p:attrName>
                                        </p:attrNameLst>
                                      </p:cBhvr>
                                      <p:tavLst>
                                        <p:tav tm="0">
                                          <p:val>
                                            <p:fltVal val="0"/>
                                          </p:val>
                                        </p:tav>
                                        <p:tav tm="100000">
                                          <p:val>
                                            <p:strVal val="#ppt_w"/>
                                          </p:val>
                                        </p:tav>
                                      </p:tavLst>
                                    </p:anim>
                                    <p:anim calcmode="lin" valueType="num">
                                      <p:cBhvr>
                                        <p:cTn id="20" dur="500" fill="hold"/>
                                        <p:tgtEl>
                                          <p:spTgt spid="11267">
                                            <p:txEl>
                                              <p:pRg st="9" end="9"/>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560" y="5929330"/>
            <a:ext cx="10911840" cy="105710"/>
          </a:xfrm>
        </p:spPr>
        <p:txBody>
          <a:bodyPr>
            <a:normAutofit fontScale="90000"/>
          </a:bodyPr>
          <a:lstStyle/>
          <a:p>
            <a:endParaRPr lang="ar-SA" dirty="0"/>
          </a:p>
        </p:txBody>
      </p:sp>
      <p:sp>
        <p:nvSpPr>
          <p:cNvPr id="3" name="Content Placeholder 2"/>
          <p:cNvSpPr>
            <a:spLocks noGrp="1"/>
          </p:cNvSpPr>
          <p:nvPr>
            <p:ph idx="1"/>
          </p:nvPr>
        </p:nvSpPr>
        <p:spPr>
          <a:xfrm>
            <a:off x="670560" y="530352"/>
            <a:ext cx="10911840" cy="5899044"/>
          </a:xfrm>
        </p:spPr>
        <p:txBody>
          <a:bodyPr>
            <a:normAutofit fontScale="92500" lnSpcReduction="10000"/>
          </a:bodyPr>
          <a:lstStyle/>
          <a:p>
            <a:pPr algn="l" rtl="0">
              <a:lnSpc>
                <a:spcPct val="80000"/>
              </a:lnSpc>
            </a:pPr>
            <a:endParaRPr lang="en-US" altLang="ar-SA" dirty="0" smtClean="0">
              <a:cs typeface="Times New Roman" pitchFamily="18" charset="0"/>
            </a:endParaRPr>
          </a:p>
          <a:p>
            <a:pPr algn="l" rtl="0">
              <a:lnSpc>
                <a:spcPct val="80000"/>
              </a:lnSpc>
            </a:pPr>
            <a:endParaRPr lang="en-US" altLang="ar-SA" dirty="0" smtClean="0">
              <a:cs typeface="Times New Roman" pitchFamily="18" charset="0"/>
            </a:endParaRPr>
          </a:p>
          <a:p>
            <a:pPr algn="l" rtl="0">
              <a:lnSpc>
                <a:spcPct val="80000"/>
              </a:lnSpc>
            </a:pPr>
            <a:endParaRPr lang="en-US" altLang="ar-SA" dirty="0" smtClean="0">
              <a:cs typeface="Times New Roman" pitchFamily="18" charset="0"/>
            </a:endParaRPr>
          </a:p>
          <a:p>
            <a:pPr xmlns:a="http://schemas.openxmlformats.org/drawingml/2006/main" algn="l" rtl="0">
              <a:lnSpc>
                <a:spcPct val="80000"/>
              </a:lnSpc>
              <a:bidi/>
            </a:pPr>
            <a:r xmlns:a="http://schemas.openxmlformats.org/drawingml/2006/main">
              <a:rPr lang="ar" altLang="ar-SA" dirty="0" smtClean="0">
                <a:cs typeface="Times New Roman" pitchFamily="18" charset="0"/>
              </a:rPr>
              <a:t>"</a:t>
            </a:r>
          </a:p>
          <a:p>
            <a:pPr xmlns:a="http://schemas.openxmlformats.org/drawingml/2006/main" algn="l" rtl="0">
              <a:lnSpc>
                <a:spcPct val="80000"/>
              </a:lnSpc>
              <a:bidi/>
            </a:pPr>
            <a:r xmlns:a="http://schemas.openxmlformats.org/drawingml/2006/main">
              <a:rPr lang="ar" altLang="ar-SA" dirty="0" smtClean="0">
                <a:cs typeface="Times New Roman" pitchFamily="18" charset="0"/>
              </a:rPr>
              <a:t>سياق الاكتشاف "و" سياق التبرير " </a:t>
            </a:r>
            <a:r xmlns:a="http://schemas.openxmlformats.org/drawingml/2006/main">
              <a:rPr lang="ar" altLang="ar-SA" dirty="0" smtClean="0">
                <a:latin typeface="Monotype Corsiva" pitchFamily="66" charset="0"/>
                <a:cs typeface="Times New Roman" pitchFamily="18" charset="0"/>
              </a:rPr>
              <a:t>( </a:t>
            </a:r>
            <a:r xmlns:a="http://schemas.openxmlformats.org/drawingml/2006/main">
              <a:rPr lang="ar" altLang="ar-SA" dirty="0" err="1" smtClean="0">
                <a:latin typeface="Monotype Corsiva" pitchFamily="66" charset="0"/>
                <a:cs typeface="Times New Roman" pitchFamily="18" charset="0"/>
              </a:rPr>
              <a:t>McPeck </a:t>
            </a:r>
            <a:r xmlns:a="http://schemas.openxmlformats.org/drawingml/2006/main">
              <a:rPr lang="ar" altLang="ar-SA" dirty="0" smtClean="0">
                <a:latin typeface="Monotype Corsiva" pitchFamily="66" charset="0"/>
                <a:cs typeface="Times New Roman" pitchFamily="18" charset="0"/>
              </a:rPr>
              <a:t>1981)</a:t>
            </a:r>
          </a:p>
          <a:p>
            <a:pPr algn="l" rtl="0">
              <a:lnSpc>
                <a:spcPct val="80000"/>
              </a:lnSpc>
            </a:pPr>
            <a:endParaRPr lang="en-US" altLang="ar-SA" dirty="0" smtClean="0">
              <a:latin typeface="Monotype Corsiva" pitchFamily="66" charset="0"/>
              <a:cs typeface="Times New Roman" pitchFamily="18" charset="0"/>
            </a:endParaRPr>
          </a:p>
          <a:p>
            <a:pPr algn="l" rtl="0">
              <a:lnSpc>
                <a:spcPct val="80000"/>
              </a:lnSpc>
            </a:pPr>
            <a:endParaRPr lang="en-US" altLang="ar-SA" dirty="0" smtClean="0">
              <a:latin typeface="Monotype Corsiva" pitchFamily="66" charset="0"/>
              <a:cs typeface="Times New Roman" pitchFamily="18" charset="0"/>
            </a:endParaRPr>
          </a:p>
          <a:p>
            <a:pPr algn="l" rtl="0">
              <a:lnSpc>
                <a:spcPct val="80000"/>
              </a:lnSpc>
            </a:pPr>
            <a:endParaRPr lang="en-US" altLang="ar-SA" dirty="0" smtClean="0">
              <a:latin typeface="Monotype Corsiva" pitchFamily="66" charset="0"/>
              <a:cs typeface="Times New Roman" pitchFamily="18" charset="0"/>
            </a:endParaRPr>
          </a:p>
          <a:p>
            <a:pPr algn="l" rtl="0">
              <a:lnSpc>
                <a:spcPct val="80000"/>
              </a:lnSpc>
            </a:pPr>
            <a:endParaRPr lang="en-US" altLang="ar-SA" dirty="0" smtClean="0">
              <a:latin typeface="Monotype Corsiva" pitchFamily="66" charset="0"/>
              <a:cs typeface="Times New Roman" pitchFamily="18" charset="0"/>
            </a:endParaRPr>
          </a:p>
          <a:p>
            <a:pPr algn="l" rtl="0">
              <a:lnSpc>
                <a:spcPct val="80000"/>
              </a:lnSpc>
            </a:pPr>
            <a:endParaRPr lang="en-US" altLang="ar-SA" dirty="0" smtClean="0">
              <a:latin typeface="Monotype Corsiva" pitchFamily="66" charset="0"/>
              <a:cs typeface="Times New Roman" pitchFamily="18" charset="0"/>
            </a:endParaRPr>
          </a:p>
          <a:p>
            <a:pPr xmlns:a="http://schemas.openxmlformats.org/drawingml/2006/main" algn="l" rtl="0">
              <a:lnSpc>
                <a:spcPct val="80000"/>
              </a:lnSpc>
              <a:bidi/>
            </a:pPr>
            <a:r xmlns:a="http://schemas.openxmlformats.org/drawingml/2006/main">
              <a:rPr lang="ar" altLang="ar-SA" dirty="0" smtClean="0">
                <a:cs typeface="Times New Roman" pitchFamily="18" charset="0"/>
              </a:rPr>
              <a:t>الافتراضات </a:t>
            </a:r>
            <a:r xmlns:a="http://schemas.openxmlformats.org/drawingml/2006/main">
              <a:rPr lang="ar" altLang="ar-SA" dirty="0" smtClean="0">
                <a:latin typeface="Monotype Corsiva" pitchFamily="66" charset="0"/>
                <a:cs typeface="Times New Roman" pitchFamily="18" charset="0"/>
              </a:rPr>
              <a:t>الصعبة (Brookfield 1987)</a:t>
            </a:r>
          </a:p>
          <a:p>
            <a:pPr algn="l" rtl="0">
              <a:lnSpc>
                <a:spcPct val="80000"/>
              </a:lnSpc>
            </a:pPr>
            <a:endParaRPr lang="en-US" altLang="ar-SA" dirty="0" smtClean="0">
              <a:latin typeface="Monotype Corsiva" pitchFamily="66" charset="0"/>
              <a:cs typeface="Times New Roman" pitchFamily="18" charset="0"/>
            </a:endParaRPr>
          </a:p>
          <a:p>
            <a:pPr algn="l" rtl="0">
              <a:lnSpc>
                <a:spcPct val="80000"/>
              </a:lnSpc>
            </a:pPr>
            <a:endParaRPr lang="en-US" altLang="ar-SA" dirty="0" smtClean="0">
              <a:latin typeface="Monotype Corsiva" pitchFamily="66" charset="0"/>
              <a:cs typeface="Times New Roman" pitchFamily="18" charset="0"/>
            </a:endParaRPr>
          </a:p>
          <a:p>
            <a:pPr algn="l" rtl="0">
              <a:lnSpc>
                <a:spcPct val="80000"/>
              </a:lnSpc>
            </a:pPr>
            <a:endParaRPr lang="en-US" altLang="ar-SA" dirty="0" smtClean="0">
              <a:latin typeface="Monotype Corsiva" pitchFamily="66" charset="0"/>
              <a:cs typeface="Times New Roman" pitchFamily="18" charset="0"/>
            </a:endParaRPr>
          </a:p>
          <a:p>
            <a:pPr algn="l" rtl="0">
              <a:lnSpc>
                <a:spcPct val="80000"/>
              </a:lnSpc>
            </a:pPr>
            <a:endParaRPr lang="en-US" altLang="ar-SA" dirty="0" smtClean="0">
              <a:cs typeface="Times New Roman" pitchFamily="18" charset="0"/>
            </a:endParaRPr>
          </a:p>
          <a:p>
            <a:pPr xmlns:a="http://schemas.openxmlformats.org/drawingml/2006/main" algn="l" rtl="0">
              <a:lnSpc>
                <a:spcPct val="80000"/>
              </a:lnSpc>
              <a:bidi/>
            </a:pPr>
            <a:r xmlns:a="http://schemas.openxmlformats.org/drawingml/2006/main">
              <a:rPr lang="ar" altLang="ar-SA" dirty="0" smtClean="0">
                <a:cs typeface="Times New Roman" pitchFamily="18" charset="0"/>
              </a:rPr>
              <a:t>الاستدلال الاستنتاجي والاستقرائي </a:t>
            </a:r>
            <a:r xmlns:a="http://schemas.openxmlformats.org/drawingml/2006/main">
              <a:rPr lang="ar" altLang="ar-SA" dirty="0" smtClean="0">
                <a:latin typeface="Monotype Corsiva" pitchFamily="66" charset="0"/>
                <a:cs typeface="Times New Roman" pitchFamily="18" charset="0"/>
              </a:rPr>
              <a:t>(Ennis ، 1996</a:t>
            </a:r>
            <a:endParaRPr xmlns:a="http://schemas.openxmlformats.org/drawingml/2006/main" lang="ar-SA" dirty="0"/>
          </a:p>
        </p:txBody>
      </p:sp>
      <p:pic>
        <p:nvPicPr>
          <p:cNvPr id="4" name="Picture 3" descr="filsafat-ilmu-context-of-discovery-dan-justification-2-638.jpg"/>
          <p:cNvPicPr>
            <a:picLocks noChangeAspect="1"/>
          </p:cNvPicPr>
          <p:nvPr/>
        </p:nvPicPr>
        <p:blipFill>
          <a:blip r:embed="rId3"/>
          <a:stretch>
            <a:fillRect/>
          </a:stretch>
        </p:blipFill>
        <p:spPr>
          <a:xfrm>
            <a:off x="571462" y="-571528"/>
            <a:ext cx="11049076" cy="2286015"/>
          </a:xfrm>
          <a:prstGeom prst="rect">
            <a:avLst/>
          </a:prstGeom>
        </p:spPr>
      </p:pic>
      <p:pic>
        <p:nvPicPr>
          <p:cNvPr id="5" name="Picture 4" descr="images.jpg"/>
          <p:cNvPicPr>
            <a:picLocks noChangeAspect="1"/>
          </p:cNvPicPr>
          <p:nvPr/>
        </p:nvPicPr>
        <p:blipFill>
          <a:blip r:embed="rId4"/>
          <a:stretch>
            <a:fillRect/>
          </a:stretch>
        </p:blipFill>
        <p:spPr>
          <a:xfrm>
            <a:off x="761963" y="4429133"/>
            <a:ext cx="10763325" cy="1071571"/>
          </a:xfrm>
          <a:prstGeom prst="rect">
            <a:avLst/>
          </a:prstGeom>
        </p:spPr>
      </p:pic>
      <p:pic>
        <p:nvPicPr>
          <p:cNvPr id="6" name="Picture 5" descr="project-assumptions-header.png"/>
          <p:cNvPicPr>
            <a:picLocks noChangeAspect="1"/>
          </p:cNvPicPr>
          <p:nvPr/>
        </p:nvPicPr>
        <p:blipFill>
          <a:blip r:embed="rId5"/>
          <a:stretch>
            <a:fillRect/>
          </a:stretch>
        </p:blipFill>
        <p:spPr>
          <a:xfrm>
            <a:off x="571461" y="2428868"/>
            <a:ext cx="10953827" cy="1571636"/>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endParaRPr lang="ar-SA"/>
          </a:p>
        </p:txBody>
      </p:sp>
      <p:pic>
        <p:nvPicPr>
          <p:cNvPr id="5" name="Content Placeholder 4" descr="images.png"/>
          <p:cNvPicPr>
            <a:picLocks noGrp="1" noChangeAspect="1"/>
          </p:cNvPicPr>
          <p:nvPr>
            <p:ph idx="1"/>
          </p:nvPr>
        </p:nvPicPr>
        <p:blipFill>
          <a:blip r:embed="rId3"/>
          <a:stretch>
            <a:fillRect/>
          </a:stretch>
        </p:blipFill>
        <p:spPr>
          <a:xfrm>
            <a:off x="761964" y="357167"/>
            <a:ext cx="10763325" cy="5715039"/>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xmlns:a="http://schemas.openxmlformats.org/drawingml/2006/main">
              <a:rPr lang="ar"/>
              <a:t>سوليفان ، إي. ، 2005</a:t>
            </a:r>
          </a:p>
        </p:txBody>
      </p:sp>
      <p:sp>
        <p:nvSpPr>
          <p:cNvPr id="72707" name="Rectangle 3"/>
          <p:cNvSpPr>
            <a:spLocks noGrp="1" noChangeArrowheads="1"/>
          </p:cNvSpPr>
          <p:nvPr>
            <p:ph type="body" idx="1"/>
          </p:nvPr>
        </p:nvSpPr>
        <p:spPr>
          <a:xfrm>
            <a:off x="670560" y="530352"/>
            <a:ext cx="10911840" cy="5970482"/>
          </a:xfrm>
        </p:spPr>
        <p:txBody>
          <a:bodyPr>
            <a:normAutofit/>
          </a:bodyPr>
          <a:lstStyle/>
          <a:p>
            <a:pPr algn="l" rtl="0">
              <a:buFontTx/>
              <a:buNone/>
            </a:pPr>
            <a:endParaRPr lang="en-US" b="1" dirty="0" smtClean="0"/>
          </a:p>
          <a:p>
            <a:pPr xmlns:a="http://schemas.openxmlformats.org/drawingml/2006/main" algn="ctr" rtl="0">
              <a:buFontTx/>
              <a:buNone/>
              <a:bidi/>
            </a:pPr>
            <a:r xmlns:a="http://schemas.openxmlformats.org/drawingml/2006/main">
              <a:rPr lang="ar" b="1" dirty="0" smtClean="0"/>
              <a:t>تعريفات التفكير النقدي</a:t>
            </a:r>
          </a:p>
          <a:p>
            <a:pPr algn="ctr" rtl="0">
              <a:buFontTx/>
              <a:buNone/>
            </a:pPr>
            <a:endParaRPr lang="en-US" b="1" dirty="0" smtClean="0"/>
          </a:p>
          <a:p>
            <a:pPr xmlns:a="http://schemas.openxmlformats.org/drawingml/2006/main" algn="l" rtl="0">
              <a:buFontTx/>
              <a:buNone/>
              <a:bidi/>
            </a:pPr>
            <a:r xmlns:a="http://schemas.openxmlformats.org/drawingml/2006/main">
              <a:rPr lang="ar" b="1" dirty="0"/>
              <a:t>التفكير </a:t>
            </a:r>
            <a:r xmlns:a="http://schemas.openxmlformats.org/drawingml/2006/main">
              <a:rPr lang="ar" b="1" dirty="0" smtClean="0"/>
              <a:t>النقدي </a:t>
            </a:r>
            <a:r xmlns:a="http://schemas.openxmlformats.org/drawingml/2006/main">
              <a:rPr lang="ar" dirty="0"/>
              <a:t>هو عملية فحص الافتراضات الأساسية ، </a:t>
            </a:r>
            <a:r xmlns:a="http://schemas.openxmlformats.org/drawingml/2006/main">
              <a:rPr lang="ar" dirty="0" smtClean="0"/>
              <a:t>بغرض </a:t>
            </a:r>
            <a:r xmlns:a="http://schemas.openxmlformats.org/drawingml/2006/main">
              <a:rPr lang="ar" dirty="0"/>
              <a:t>الوصول إلى </a:t>
            </a:r>
            <a:r xmlns:a="http://schemas.openxmlformats.org/drawingml/2006/main">
              <a:rPr lang="ar" b="1" dirty="0"/>
              <a:t>نتيجة منطقية يمكن تبريرها </a:t>
            </a:r>
            <a:r xmlns:a="http://schemas.openxmlformats.org/drawingml/2006/main">
              <a:rPr lang="ar" b="1" dirty="0" smtClean="0"/>
              <a:t>.</a:t>
            </a:r>
          </a:p>
          <a:p>
            <a:pPr algn="l" rtl="0">
              <a:buFontTx/>
              <a:buNone/>
            </a:pPr>
            <a:endParaRPr lang="en-US" dirty="0"/>
          </a:p>
          <a:p>
            <a:pPr xmlns:a="http://schemas.openxmlformats.org/drawingml/2006/main" algn="l" rtl="0">
              <a:buFontTx/>
              <a:buNone/>
              <a:bidi/>
            </a:pPr>
            <a:r xmlns:a="http://schemas.openxmlformats.org/drawingml/2006/main">
              <a:rPr lang="ar" dirty="0" smtClean="0"/>
              <a:t>- إنها </a:t>
            </a:r>
            <a:r xmlns:a="http://schemas.openxmlformats.org/drawingml/2006/main">
              <a:rPr lang="ar" b="1" dirty="0"/>
              <a:t>عملية معرفية </a:t>
            </a:r>
            <a:r xmlns:a="http://schemas.openxmlformats.org/drawingml/2006/main">
              <a:rPr lang="ar" dirty="0"/>
              <a:t>أعلى </a:t>
            </a:r>
            <a:r xmlns:a="http://schemas.openxmlformats.org/drawingml/2006/main">
              <a:rPr lang="ar" dirty="0"/>
              <a:t>تتضمن </a:t>
            </a:r>
            <a:r xmlns:a="http://schemas.openxmlformats.org/drawingml/2006/main">
              <a:rPr lang="ar" b="1" dirty="0">
                <a:solidFill>
                  <a:srgbClr val="FF0000"/>
                </a:solidFill>
              </a:rPr>
              <a:t>الإبداع </a:t>
            </a:r>
            <a:r xmlns:a="http://schemas.openxmlformats.org/drawingml/2006/main">
              <a:rPr lang="ar" b="1" dirty="0"/>
              <a:t>وحل </a:t>
            </a:r>
            <a:r xmlns:a="http://schemas.openxmlformats.org/drawingml/2006/main">
              <a:rPr lang="ar" b="1" dirty="0">
                <a:solidFill>
                  <a:srgbClr val="FF0000"/>
                </a:solidFill>
              </a:rPr>
              <a:t>المشكلات </a:t>
            </a:r>
            <a:r xmlns:a="http://schemas.openxmlformats.org/drawingml/2006/main">
              <a:rPr lang="ar" b="1" dirty="0"/>
              <a:t>واتخاذ </a:t>
            </a:r>
            <a:r xmlns:a="http://schemas.openxmlformats.org/drawingml/2006/main">
              <a:rPr lang="ar" b="1" dirty="0" smtClean="0">
                <a:solidFill>
                  <a:srgbClr val="FF0000"/>
                </a:solidFill>
              </a:rPr>
              <a:t>القرار </a:t>
            </a:r>
            <a:r xmlns:a="http://schemas.openxmlformats.org/drawingml/2006/main">
              <a:rPr lang="ar" b="1" dirty="0" smtClean="0"/>
              <a:t>.</a:t>
            </a:r>
            <a:endParaRPr xmlns:a="http://schemas.openxmlformats.org/drawingml/2006/main"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72707">
                                            <p:txEl>
                                              <p:pRg st="3" end="3"/>
                                            </p:txEl>
                                          </p:spTgt>
                                        </p:tgtEl>
                                        <p:attrNameLst>
                                          <p:attrName>style.visibility</p:attrName>
                                        </p:attrNameLst>
                                      </p:cBhvr>
                                      <p:to>
                                        <p:strVal val="visible"/>
                                      </p:to>
                                    </p:set>
                                    <p:anim calcmode="lin" valueType="num">
                                      <p:cBhvr>
                                        <p:cTn id="7" dur="500" fill="hold"/>
                                        <p:tgtEl>
                                          <p:spTgt spid="72707">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72707">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72707">
                                            <p:txEl>
                                              <p:pRg st="1" end="1"/>
                                            </p:txEl>
                                          </p:spTgt>
                                        </p:tgtEl>
                                        <p:attrNameLst>
                                          <p:attrName>style.visibility</p:attrName>
                                        </p:attrNameLst>
                                      </p:cBhvr>
                                      <p:to>
                                        <p:strVal val="visible"/>
                                      </p:to>
                                    </p:set>
                                    <p:anim calcmode="lin" valueType="num">
                                      <p:cBhvr>
                                        <p:cTn id="13" dur="500" fill="hold"/>
                                        <p:tgtEl>
                                          <p:spTgt spid="7270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72707">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72707">
                                            <p:txEl>
                                              <p:pRg st="5" end="5"/>
                                            </p:txEl>
                                          </p:spTgt>
                                        </p:tgtEl>
                                        <p:attrNameLst>
                                          <p:attrName>style.visibility</p:attrName>
                                        </p:attrNameLst>
                                      </p:cBhvr>
                                      <p:to>
                                        <p:strVal val="visible"/>
                                      </p:to>
                                    </p:set>
                                    <p:anim calcmode="lin" valueType="num">
                                      <p:cBhvr>
                                        <p:cTn id="19" dur="500" fill="hold"/>
                                        <p:tgtEl>
                                          <p:spTgt spid="72707">
                                            <p:txEl>
                                              <p:pRg st="5" end="5"/>
                                            </p:txEl>
                                          </p:spTgt>
                                        </p:tgtEl>
                                        <p:attrNameLst>
                                          <p:attrName>ppt_w</p:attrName>
                                        </p:attrNameLst>
                                      </p:cBhvr>
                                      <p:tavLst>
                                        <p:tav tm="0">
                                          <p:val>
                                            <p:fltVal val="0"/>
                                          </p:val>
                                        </p:tav>
                                        <p:tav tm="100000">
                                          <p:val>
                                            <p:strVal val="#ppt_w"/>
                                          </p:val>
                                        </p:tav>
                                      </p:tavLst>
                                    </p:anim>
                                    <p:anim calcmode="lin" valueType="num">
                                      <p:cBhvr>
                                        <p:cTn id="20" dur="500" fill="hold"/>
                                        <p:tgtEl>
                                          <p:spTgt spid="72707">
                                            <p:txEl>
                                              <p:pRg st="5" end="5"/>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xmlns:a="http://schemas.openxmlformats.org/drawingml/2006/main" algn="ctr" rtl="0">
              <a:bidi/>
            </a:pPr>
            <a:r xmlns:a="http://schemas.openxmlformats.org/drawingml/2006/main">
              <a:rPr lang="ar" altLang="ar-EG" sz="3600" dirty="0" smtClean="0"/>
              <a:t>أغراض التفكير النقدي في التمريض</a:t>
            </a:r>
          </a:p>
        </p:txBody>
      </p:sp>
      <p:sp>
        <p:nvSpPr>
          <p:cNvPr id="30723" name="Rectangle 3"/>
          <p:cNvSpPr>
            <a:spLocks noGrp="1" noChangeArrowheads="1"/>
          </p:cNvSpPr>
          <p:nvPr>
            <p:ph idx="1"/>
          </p:nvPr>
        </p:nvSpPr>
        <p:spPr>
          <a:xfrm>
            <a:off x="609600" y="1481330"/>
            <a:ext cx="10972800" cy="4987709"/>
          </a:xfrm>
        </p:spPr>
        <p:txBody>
          <a:bodyPr/>
          <a:lstStyle/>
          <a:p>
            <a:pPr xmlns:a="http://schemas.openxmlformats.org/drawingml/2006/main" algn="l" rtl="0">
              <a:lnSpc>
                <a:spcPct val="90000"/>
              </a:lnSpc>
              <a:bidi/>
            </a:pPr>
            <a:r xmlns:a="http://schemas.openxmlformats.org/drawingml/2006/main">
              <a:rPr lang="ar" altLang="ar-EG" dirty="0" smtClean="0"/>
              <a:t>الحاجة إلى اتخاذ </a:t>
            </a:r>
            <a:r xmlns:a="http://schemas.openxmlformats.org/drawingml/2006/main">
              <a:rPr lang="ar" altLang="ar-EG" b="1" dirty="0" smtClean="0"/>
              <a:t>قرارات سريرية دقيقة ومناسبة </a:t>
            </a:r>
            <a:r xmlns:a="http://schemas.openxmlformats.org/drawingml/2006/main">
              <a:rPr lang="ar" altLang="ar-EG" dirty="0" smtClean="0"/>
              <a:t>.</a:t>
            </a:r>
          </a:p>
          <a:p>
            <a:pPr algn="l" rtl="0">
              <a:lnSpc>
                <a:spcPct val="90000"/>
              </a:lnSpc>
            </a:pPr>
            <a:endParaRPr lang="en-US" altLang="ar-EG" dirty="0" smtClean="0"/>
          </a:p>
          <a:p>
            <a:pPr xmlns:a="http://schemas.openxmlformats.org/drawingml/2006/main" algn="l" rtl="0">
              <a:lnSpc>
                <a:spcPct val="90000"/>
              </a:lnSpc>
              <a:bidi/>
            </a:pPr>
            <a:r xmlns:a="http://schemas.openxmlformats.org/drawingml/2006/main">
              <a:rPr lang="ar" altLang="ar-EG" dirty="0" smtClean="0"/>
              <a:t>بحاجة إلى </a:t>
            </a:r>
            <a:r xmlns:a="http://schemas.openxmlformats.org/drawingml/2006/main">
              <a:rPr lang="ar" altLang="ar-EG" b="1" dirty="0" smtClean="0"/>
              <a:t>حل المشاكل </a:t>
            </a:r>
            <a:r xmlns:a="http://schemas.openxmlformats.org/drawingml/2006/main">
              <a:rPr lang="ar" altLang="ar-EG" dirty="0" smtClean="0"/>
              <a:t>وإيجاد الحلول.</a:t>
            </a:r>
          </a:p>
          <a:p>
            <a:pPr algn="l" rtl="0">
              <a:lnSpc>
                <a:spcPct val="90000"/>
              </a:lnSpc>
            </a:pPr>
            <a:endParaRPr lang="en-US" altLang="ar-EG" dirty="0" smtClean="0"/>
          </a:p>
          <a:p>
            <a:pPr xmlns:a="http://schemas.openxmlformats.org/drawingml/2006/main" algn="l" rtl="0">
              <a:lnSpc>
                <a:spcPct val="90000"/>
              </a:lnSpc>
              <a:bidi/>
            </a:pPr>
            <a:r xmlns:a="http://schemas.openxmlformats.org/drawingml/2006/main">
              <a:rPr lang="ar" altLang="ar-EG" dirty="0" smtClean="0"/>
              <a:t>تحتاج إلى </a:t>
            </a:r>
            <a:r xmlns:a="http://schemas.openxmlformats.org/drawingml/2006/main">
              <a:rPr lang="ar" altLang="ar-EG" b="1" dirty="0" smtClean="0"/>
              <a:t>تخطيط الرعاية </a:t>
            </a:r>
            <a:r xmlns:a="http://schemas.openxmlformats.org/drawingml/2006/main">
              <a:rPr lang="ar" altLang="ar-EG" dirty="0" smtClean="0"/>
              <a:t>لكل مشكلة فريدة من نوعها للعميل والعميل.</a:t>
            </a:r>
          </a:p>
          <a:p>
            <a:pPr algn="l" rtl="0">
              <a:lnSpc>
                <a:spcPct val="90000"/>
              </a:lnSpc>
            </a:pPr>
            <a:endParaRPr lang="en-US" altLang="ar-EG" dirty="0" smtClean="0"/>
          </a:p>
          <a:p>
            <a:pPr xmlns:a="http://schemas.openxmlformats.org/drawingml/2006/main" algn="l" rtl="0">
              <a:lnSpc>
                <a:spcPct val="90000"/>
              </a:lnSpc>
              <a:bidi/>
            </a:pPr>
            <a:r xmlns:a="http://schemas.openxmlformats.org/drawingml/2006/main">
              <a:rPr lang="ar" altLang="ar-EG" dirty="0" smtClean="0"/>
              <a:t>الحاجة إلى </a:t>
            </a:r>
            <a:r xmlns:a="http://schemas.openxmlformats.org/drawingml/2006/main">
              <a:rPr lang="ar" altLang="ar-EG" b="1" dirty="0" smtClean="0"/>
              <a:t>البحث عن المعرفة </a:t>
            </a:r>
            <a:r xmlns:a="http://schemas.openxmlformats.org/drawingml/2006/main">
              <a:rPr lang="ar" altLang="ar-EG" dirty="0" smtClean="0"/>
              <a:t>واستخدامها لاتخاذ القرارات السريرية وحل المشكلات.</a:t>
            </a:r>
          </a:p>
          <a:p>
            <a:pPr algn="l" rtl="0">
              <a:lnSpc>
                <a:spcPct val="90000"/>
              </a:lnSpc>
            </a:pPr>
            <a:endParaRPr lang="en-US" altLang="ar-EG" dirty="0" smtClean="0"/>
          </a:p>
          <a:p>
            <a:pPr xmlns:a="http://schemas.openxmlformats.org/drawingml/2006/main" algn="l" rtl="0">
              <a:lnSpc>
                <a:spcPct val="90000"/>
              </a:lnSpc>
              <a:bidi/>
            </a:pPr>
            <a:r xmlns:a="http://schemas.openxmlformats.org/drawingml/2006/main">
              <a:rPr lang="ar" altLang="ar-EG" dirty="0" smtClean="0"/>
              <a:t>يجب أن تكون قادرًا على التفكير </a:t>
            </a:r>
            <a:r xmlns:a="http://schemas.openxmlformats.org/drawingml/2006/main">
              <a:rPr lang="ar" altLang="ar-EG" b="1" dirty="0" smtClean="0"/>
              <a:t>بشكل خلاق </a:t>
            </a:r>
            <a:r xmlns:a="http://schemas.openxmlformats.org/drawingml/2006/main">
              <a:rPr lang="ar" altLang="ar-EG" dirty="0" smtClean="0"/>
              <a:t>عند التخطيط لرعاية العملاء.</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3"/>
          <p:cNvSpPr>
            <a:spLocks noGrp="1"/>
          </p:cNvSpPr>
          <p:nvPr>
            <p:ph type="ftr" sz="quarter" idx="11"/>
          </p:nvPr>
        </p:nvSpPr>
        <p:spPr/>
        <p:txBody>
          <a:bodyPr/>
          <a:lstStyle/>
          <a:p>
            <a:r xmlns:a="http://schemas.openxmlformats.org/drawingml/2006/main">
              <a:rPr lang="ar"/>
              <a:t>سوليفان ، إي. ، 2005</a:t>
            </a:r>
          </a:p>
        </p:txBody>
      </p:sp>
      <p:sp>
        <p:nvSpPr>
          <p:cNvPr id="73732" name="Oval 4"/>
          <p:cNvSpPr>
            <a:spLocks noChangeArrowheads="1"/>
          </p:cNvSpPr>
          <p:nvPr/>
        </p:nvSpPr>
        <p:spPr bwMode="auto">
          <a:xfrm>
            <a:off x="1428717" y="1643050"/>
            <a:ext cx="2743200" cy="1066800"/>
          </a:xfrm>
          <a:prstGeom prst="ellipse">
            <a:avLst/>
          </a:prstGeom>
          <a:solidFill>
            <a:schemeClr val="accent1"/>
          </a:solidFill>
          <a:ln w="9525">
            <a:solidFill>
              <a:schemeClr val="tx1"/>
            </a:solidFill>
            <a:round/>
            <a:headEnd/>
            <a:tailEnd/>
          </a:ln>
          <a:effectLst/>
        </p:spPr>
        <p:txBody>
          <a:bodyPr wrap="none" anchor="ctr"/>
          <a:lstStyle/>
          <a:p>
            <a:pPr xmlns:a="http://schemas.openxmlformats.org/drawingml/2006/main" algn="ctr">
              <a:bidi/>
            </a:pPr>
            <a:r xmlns:a="http://schemas.openxmlformats.org/drawingml/2006/main">
              <a:rPr lang="ar" sz="1800" dirty="0"/>
              <a:t>مشكلة</a:t>
            </a:r>
          </a:p>
          <a:p>
            <a:pPr xmlns:a="http://schemas.openxmlformats.org/drawingml/2006/main" algn="ctr">
              <a:bidi/>
            </a:pPr>
            <a:r xmlns:a="http://schemas.openxmlformats.org/drawingml/2006/main">
              <a:rPr lang="ar" sz="1800" dirty="0"/>
              <a:t>حل</a:t>
            </a:r>
          </a:p>
        </p:txBody>
      </p:sp>
      <p:sp>
        <p:nvSpPr>
          <p:cNvPr id="73733" name="Oval 5"/>
          <p:cNvSpPr>
            <a:spLocks noChangeArrowheads="1"/>
          </p:cNvSpPr>
          <p:nvPr/>
        </p:nvSpPr>
        <p:spPr bwMode="auto">
          <a:xfrm>
            <a:off x="8477267" y="1571612"/>
            <a:ext cx="2336800" cy="1295400"/>
          </a:xfrm>
          <a:prstGeom prst="ellipse">
            <a:avLst/>
          </a:prstGeom>
          <a:solidFill>
            <a:schemeClr val="accent1"/>
          </a:solidFill>
          <a:ln w="9525">
            <a:solidFill>
              <a:schemeClr val="tx1"/>
            </a:solidFill>
            <a:round/>
            <a:headEnd/>
            <a:tailEnd/>
          </a:ln>
          <a:effectLst/>
        </p:spPr>
        <p:txBody>
          <a:bodyPr wrap="none" anchor="ctr"/>
          <a:lstStyle/>
          <a:p>
            <a:pPr xmlns:a="http://schemas.openxmlformats.org/drawingml/2006/main" algn="ctr">
              <a:bidi/>
            </a:pPr>
            <a:r xmlns:a="http://schemas.openxmlformats.org/drawingml/2006/main">
              <a:rPr lang="ar" sz="1800" dirty="0" smtClean="0"/>
              <a:t>الإبداع والاختبار</a:t>
            </a:r>
          </a:p>
          <a:p>
            <a:pPr xmlns:a="http://schemas.openxmlformats.org/drawingml/2006/main" algn="ctr">
              <a:bidi/>
            </a:pPr>
            <a:r xmlns:a="http://schemas.openxmlformats.org/drawingml/2006/main">
              <a:rPr lang="ar" sz="1800" dirty="0" smtClean="0"/>
              <a:t>الافتراضات</a:t>
            </a:r>
            <a:endParaRPr xmlns:a="http://schemas.openxmlformats.org/drawingml/2006/main" lang="en-US" sz="1800" dirty="0"/>
          </a:p>
        </p:txBody>
      </p:sp>
      <p:sp>
        <p:nvSpPr>
          <p:cNvPr id="73734" name="Oval 6"/>
          <p:cNvSpPr>
            <a:spLocks noChangeArrowheads="1"/>
          </p:cNvSpPr>
          <p:nvPr/>
        </p:nvSpPr>
        <p:spPr bwMode="auto">
          <a:xfrm>
            <a:off x="4762491" y="4500570"/>
            <a:ext cx="2844800" cy="1219200"/>
          </a:xfrm>
          <a:prstGeom prst="ellipse">
            <a:avLst/>
          </a:prstGeom>
          <a:solidFill>
            <a:schemeClr val="accent1"/>
          </a:solidFill>
          <a:ln w="9525">
            <a:solidFill>
              <a:schemeClr val="tx1"/>
            </a:solidFill>
            <a:round/>
            <a:headEnd/>
            <a:tailEnd/>
          </a:ln>
          <a:effectLst/>
        </p:spPr>
        <p:txBody>
          <a:bodyPr wrap="none" anchor="ctr"/>
          <a:lstStyle/>
          <a:p>
            <a:pPr xmlns:a="http://schemas.openxmlformats.org/drawingml/2006/main" algn="ctr">
              <a:bidi/>
            </a:pPr>
            <a:r xmlns:a="http://schemas.openxmlformats.org/drawingml/2006/main">
              <a:rPr lang="ar" sz="1800" b="1"/>
              <a:t>قرار</a:t>
            </a:r>
          </a:p>
          <a:p>
            <a:pPr xmlns:a="http://schemas.openxmlformats.org/drawingml/2006/main" algn="ctr">
              <a:bidi/>
            </a:pPr>
            <a:r xmlns:a="http://schemas.openxmlformats.org/drawingml/2006/main">
              <a:rPr lang="ar" sz="1800" b="1"/>
              <a:t>صناعة</a:t>
            </a:r>
          </a:p>
        </p:txBody>
      </p:sp>
      <p:sp>
        <p:nvSpPr>
          <p:cNvPr id="73737" name="AutoShape 9"/>
          <p:cNvSpPr>
            <a:spLocks noChangeArrowheads="1"/>
          </p:cNvSpPr>
          <p:nvPr/>
        </p:nvSpPr>
        <p:spPr bwMode="auto">
          <a:xfrm>
            <a:off x="4000485" y="2428868"/>
            <a:ext cx="4470400" cy="2057400"/>
          </a:xfrm>
          <a:prstGeom prst="flowChartMerge">
            <a:avLst/>
          </a:prstGeom>
          <a:solidFill>
            <a:schemeClr val="accent1"/>
          </a:solidFill>
          <a:ln w="9525">
            <a:solidFill>
              <a:schemeClr val="tx1"/>
            </a:solidFill>
            <a:miter lim="800000"/>
            <a:headEnd/>
            <a:tailEnd/>
          </a:ln>
          <a:effectLst/>
        </p:spPr>
        <p:txBody>
          <a:bodyPr wrap="none" anchor="ctr"/>
          <a:lstStyle/>
          <a:p>
            <a:pPr xmlns:a="http://schemas.openxmlformats.org/drawingml/2006/main" algn="ctr">
              <a:bidi/>
            </a:pPr>
            <a:r xmlns:a="http://schemas.openxmlformats.org/drawingml/2006/main">
              <a:rPr lang="ar" sz="2400" b="1" dirty="0"/>
              <a:t>التفكير النقدي</a:t>
            </a:r>
          </a:p>
        </p:txBody>
      </p:sp>
      <p:sp>
        <p:nvSpPr>
          <p:cNvPr id="73740" name="Rectangle 12"/>
          <p:cNvSpPr>
            <a:spLocks noGrp="1" noChangeArrowheads="1"/>
          </p:cNvSpPr>
          <p:nvPr>
            <p:ph type="title"/>
          </p:nvPr>
        </p:nvSpPr>
        <p:spPr>
          <a:xfrm>
            <a:off x="1280160" y="218364"/>
            <a:ext cx="10911840" cy="1051560"/>
          </a:xfrm>
        </p:spPr>
        <p:txBody>
          <a:bodyPr/>
          <a:lstStyle/>
          <a:p>
            <a:pPr xmlns:a="http://schemas.openxmlformats.org/drawingml/2006/main" algn="ctr">
              <a:bidi/>
            </a:pPr>
            <a:r xmlns:a="http://schemas.openxmlformats.org/drawingml/2006/main">
              <a:rPr lang="ar" dirty="0"/>
              <a:t>عملية معرفية عالية المستوى</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73737">
                                            <p:txEl>
                                              <p:pRg st="0" end="0"/>
                                            </p:txEl>
                                          </p:spTgt>
                                        </p:tgtEl>
                                        <p:attrNameLst>
                                          <p:attrName>style.visibility</p:attrName>
                                        </p:attrNameLst>
                                      </p:cBhvr>
                                      <p:to>
                                        <p:strVal val="visible"/>
                                      </p:to>
                                    </p:set>
                                    <p:anim calcmode="lin" valueType="num">
                                      <p:cBhvr>
                                        <p:cTn id="7" dur="500" fill="hold"/>
                                        <p:tgtEl>
                                          <p:spTgt spid="7373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3737">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73732">
                                            <p:txEl>
                                              <p:pRg st="0" end="0"/>
                                            </p:txEl>
                                          </p:spTgt>
                                        </p:tgtEl>
                                        <p:attrNameLst>
                                          <p:attrName>style.visibility</p:attrName>
                                        </p:attrNameLst>
                                      </p:cBhvr>
                                      <p:to>
                                        <p:strVal val="visible"/>
                                      </p:to>
                                    </p:set>
                                    <p:anim calcmode="lin" valueType="num">
                                      <p:cBhvr>
                                        <p:cTn id="13" dur="500" fill="hold"/>
                                        <p:tgtEl>
                                          <p:spTgt spid="73732">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73732">
                                            <p:txEl>
                                              <p:pRg st="0" end="0"/>
                                            </p:txEl>
                                          </p:spTgt>
                                        </p:tgtEl>
                                        <p:attrNameLst>
                                          <p:attrName>ppt_h</p:attrName>
                                        </p:attrNameLst>
                                      </p:cBhvr>
                                      <p:tavLst>
                                        <p:tav tm="0">
                                          <p:val>
                                            <p:fltVal val="0"/>
                                          </p:val>
                                        </p:tav>
                                        <p:tav tm="100000">
                                          <p:val>
                                            <p:strVal val="#ppt_h"/>
                                          </p:val>
                                        </p:tav>
                                      </p:tavLst>
                                    </p:anim>
                                  </p:childTnLst>
                                </p:cTn>
                              </p:par>
                              <p:par>
                                <p:cTn id="15" presetID="23" presetClass="entr" presetSubtype="16" fill="hold" nodeType="withEffect">
                                  <p:stCondLst>
                                    <p:cond delay="0"/>
                                  </p:stCondLst>
                                  <p:childTnLst>
                                    <p:set>
                                      <p:cBhvr>
                                        <p:cTn id="16" dur="1" fill="hold">
                                          <p:stCondLst>
                                            <p:cond delay="0"/>
                                          </p:stCondLst>
                                        </p:cTn>
                                        <p:tgtEl>
                                          <p:spTgt spid="73732">
                                            <p:txEl>
                                              <p:pRg st="1" end="1"/>
                                            </p:txEl>
                                          </p:spTgt>
                                        </p:tgtEl>
                                        <p:attrNameLst>
                                          <p:attrName>style.visibility</p:attrName>
                                        </p:attrNameLst>
                                      </p:cBhvr>
                                      <p:to>
                                        <p:strVal val="visible"/>
                                      </p:to>
                                    </p:set>
                                    <p:anim calcmode="lin" valueType="num">
                                      <p:cBhvr>
                                        <p:cTn id="17" dur="500" fill="hold"/>
                                        <p:tgtEl>
                                          <p:spTgt spid="73732">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73732">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nodeType="clickEffect">
                                  <p:stCondLst>
                                    <p:cond delay="0"/>
                                  </p:stCondLst>
                                  <p:childTnLst>
                                    <p:set>
                                      <p:cBhvr>
                                        <p:cTn id="22" dur="1" fill="hold">
                                          <p:stCondLst>
                                            <p:cond delay="0"/>
                                          </p:stCondLst>
                                        </p:cTn>
                                        <p:tgtEl>
                                          <p:spTgt spid="73733">
                                            <p:txEl>
                                              <p:pRg st="0" end="0"/>
                                            </p:txEl>
                                          </p:spTgt>
                                        </p:tgtEl>
                                        <p:attrNameLst>
                                          <p:attrName>style.visibility</p:attrName>
                                        </p:attrNameLst>
                                      </p:cBhvr>
                                      <p:to>
                                        <p:strVal val="visible"/>
                                      </p:to>
                                    </p:set>
                                    <p:anim calcmode="lin" valueType="num">
                                      <p:cBhvr>
                                        <p:cTn id="23" dur="500" fill="hold"/>
                                        <p:tgtEl>
                                          <p:spTgt spid="73733">
                                            <p:txEl>
                                              <p:pRg st="0" end="0"/>
                                            </p:txEl>
                                          </p:spTgt>
                                        </p:tgtEl>
                                        <p:attrNameLst>
                                          <p:attrName>ppt_w</p:attrName>
                                        </p:attrNameLst>
                                      </p:cBhvr>
                                      <p:tavLst>
                                        <p:tav tm="0">
                                          <p:val>
                                            <p:fltVal val="0"/>
                                          </p:val>
                                        </p:tav>
                                        <p:tav tm="100000">
                                          <p:val>
                                            <p:strVal val="#ppt_w"/>
                                          </p:val>
                                        </p:tav>
                                      </p:tavLst>
                                    </p:anim>
                                    <p:anim calcmode="lin" valueType="num">
                                      <p:cBhvr>
                                        <p:cTn id="24" dur="500" fill="hold"/>
                                        <p:tgtEl>
                                          <p:spTgt spid="73733">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23" presetClass="entr" presetSubtype="16" fill="hold" nodeType="clickEffect">
                                  <p:stCondLst>
                                    <p:cond delay="0"/>
                                  </p:stCondLst>
                                  <p:childTnLst>
                                    <p:set>
                                      <p:cBhvr>
                                        <p:cTn id="28" dur="1" fill="hold">
                                          <p:stCondLst>
                                            <p:cond delay="0"/>
                                          </p:stCondLst>
                                        </p:cTn>
                                        <p:tgtEl>
                                          <p:spTgt spid="73733">
                                            <p:txEl>
                                              <p:pRg st="1" end="1"/>
                                            </p:txEl>
                                          </p:spTgt>
                                        </p:tgtEl>
                                        <p:attrNameLst>
                                          <p:attrName>style.visibility</p:attrName>
                                        </p:attrNameLst>
                                      </p:cBhvr>
                                      <p:to>
                                        <p:strVal val="visible"/>
                                      </p:to>
                                    </p:set>
                                    <p:anim calcmode="lin" valueType="num">
                                      <p:cBhvr>
                                        <p:cTn id="29" dur="500" fill="hold"/>
                                        <p:tgtEl>
                                          <p:spTgt spid="73733">
                                            <p:txEl>
                                              <p:pRg st="1" end="1"/>
                                            </p:txEl>
                                          </p:spTgt>
                                        </p:tgtEl>
                                        <p:attrNameLst>
                                          <p:attrName>ppt_w</p:attrName>
                                        </p:attrNameLst>
                                      </p:cBhvr>
                                      <p:tavLst>
                                        <p:tav tm="0">
                                          <p:val>
                                            <p:fltVal val="0"/>
                                          </p:val>
                                        </p:tav>
                                        <p:tav tm="100000">
                                          <p:val>
                                            <p:strVal val="#ppt_w"/>
                                          </p:val>
                                        </p:tav>
                                      </p:tavLst>
                                    </p:anim>
                                    <p:anim calcmode="lin" valueType="num">
                                      <p:cBhvr>
                                        <p:cTn id="30" dur="500" fill="hold"/>
                                        <p:tgtEl>
                                          <p:spTgt spid="73733">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23" presetClass="entr" presetSubtype="16" fill="hold" nodeType="clickEffect">
                                  <p:stCondLst>
                                    <p:cond delay="0"/>
                                  </p:stCondLst>
                                  <p:childTnLst>
                                    <p:set>
                                      <p:cBhvr>
                                        <p:cTn id="34" dur="1" fill="hold">
                                          <p:stCondLst>
                                            <p:cond delay="0"/>
                                          </p:stCondLst>
                                        </p:cTn>
                                        <p:tgtEl>
                                          <p:spTgt spid="73734">
                                            <p:txEl>
                                              <p:pRg st="0" end="0"/>
                                            </p:txEl>
                                          </p:spTgt>
                                        </p:tgtEl>
                                        <p:attrNameLst>
                                          <p:attrName>style.visibility</p:attrName>
                                        </p:attrNameLst>
                                      </p:cBhvr>
                                      <p:to>
                                        <p:strVal val="visible"/>
                                      </p:to>
                                    </p:set>
                                    <p:anim calcmode="lin" valueType="num">
                                      <p:cBhvr>
                                        <p:cTn id="35" dur="500" fill="hold"/>
                                        <p:tgtEl>
                                          <p:spTgt spid="73734">
                                            <p:txEl>
                                              <p:pRg st="0" end="0"/>
                                            </p:txEl>
                                          </p:spTgt>
                                        </p:tgtEl>
                                        <p:attrNameLst>
                                          <p:attrName>ppt_w</p:attrName>
                                        </p:attrNameLst>
                                      </p:cBhvr>
                                      <p:tavLst>
                                        <p:tav tm="0">
                                          <p:val>
                                            <p:fltVal val="0"/>
                                          </p:val>
                                        </p:tav>
                                        <p:tav tm="100000">
                                          <p:val>
                                            <p:strVal val="#ppt_w"/>
                                          </p:val>
                                        </p:tav>
                                      </p:tavLst>
                                    </p:anim>
                                    <p:anim calcmode="lin" valueType="num">
                                      <p:cBhvr>
                                        <p:cTn id="36" dur="500" fill="hold"/>
                                        <p:tgtEl>
                                          <p:spTgt spid="73734">
                                            <p:txEl>
                                              <p:pRg st="0" end="0"/>
                                            </p:txEl>
                                          </p:spTgt>
                                        </p:tgtEl>
                                        <p:attrNameLst>
                                          <p:attrName>ppt_h</p:attrName>
                                        </p:attrNameLst>
                                      </p:cBhvr>
                                      <p:tavLst>
                                        <p:tav tm="0">
                                          <p:val>
                                            <p:fltVal val="0"/>
                                          </p:val>
                                        </p:tav>
                                        <p:tav tm="100000">
                                          <p:val>
                                            <p:strVal val="#ppt_h"/>
                                          </p:val>
                                        </p:tav>
                                      </p:tavLst>
                                    </p:anim>
                                  </p:childTnLst>
                                </p:cTn>
                              </p:par>
                              <p:par>
                                <p:cTn id="37" presetID="23" presetClass="entr" presetSubtype="16" fill="hold" nodeType="withEffect">
                                  <p:stCondLst>
                                    <p:cond delay="0"/>
                                  </p:stCondLst>
                                  <p:childTnLst>
                                    <p:set>
                                      <p:cBhvr>
                                        <p:cTn id="38" dur="1" fill="hold">
                                          <p:stCondLst>
                                            <p:cond delay="0"/>
                                          </p:stCondLst>
                                        </p:cTn>
                                        <p:tgtEl>
                                          <p:spTgt spid="73734">
                                            <p:txEl>
                                              <p:pRg st="1" end="1"/>
                                            </p:txEl>
                                          </p:spTgt>
                                        </p:tgtEl>
                                        <p:attrNameLst>
                                          <p:attrName>style.visibility</p:attrName>
                                        </p:attrNameLst>
                                      </p:cBhvr>
                                      <p:to>
                                        <p:strVal val="visible"/>
                                      </p:to>
                                    </p:set>
                                    <p:anim calcmode="lin" valueType="num">
                                      <p:cBhvr>
                                        <p:cTn id="39" dur="500" fill="hold"/>
                                        <p:tgtEl>
                                          <p:spTgt spid="73734">
                                            <p:txEl>
                                              <p:pRg st="1" end="1"/>
                                            </p:txEl>
                                          </p:spTgt>
                                        </p:tgtEl>
                                        <p:attrNameLst>
                                          <p:attrName>ppt_w</p:attrName>
                                        </p:attrNameLst>
                                      </p:cBhvr>
                                      <p:tavLst>
                                        <p:tav tm="0">
                                          <p:val>
                                            <p:fltVal val="0"/>
                                          </p:val>
                                        </p:tav>
                                        <p:tav tm="100000">
                                          <p:val>
                                            <p:strVal val="#ppt_w"/>
                                          </p:val>
                                        </p:tav>
                                      </p:tavLst>
                                    </p:anim>
                                    <p:anim calcmode="lin" valueType="num">
                                      <p:cBhvr>
                                        <p:cTn id="40" dur="500" fill="hold"/>
                                        <p:tgtEl>
                                          <p:spTgt spid="73734">
                                            <p:txEl>
                                              <p:pRg st="1" end="1"/>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7" name="Rectangle 5"/>
          <p:cNvSpPr>
            <a:spLocks noGrp="1" noChangeArrowheads="1"/>
          </p:cNvSpPr>
          <p:nvPr>
            <p:ph type="title"/>
          </p:nvPr>
        </p:nvSpPr>
        <p:spPr>
          <a:xfrm>
            <a:off x="857213" y="571480"/>
            <a:ext cx="11334787" cy="1285884"/>
          </a:xfrm>
        </p:spPr>
        <p:txBody>
          <a:bodyPr>
            <a:normAutofit/>
          </a:bodyPr>
          <a:lstStyle/>
          <a:p>
            <a:r xmlns:a="http://schemas.openxmlformats.org/drawingml/2006/main">
              <a:rPr lang="ar" sz="3200" i="1" dirty="0">
                <a:solidFill>
                  <a:schemeClr val="tx1"/>
                </a:solidFill>
              </a:rPr>
              <a:t>ما هي الافتراضات الأساسية؟</a:t>
            </a:r>
            <a:r xmlns:a="http://schemas.openxmlformats.org/drawingml/2006/main">
              <a:rPr lang="ar" sz="3200" i="1" dirty="0"/>
              <a:t/>
            </a:r>
            <a:br xmlns:a="http://schemas.openxmlformats.org/drawingml/2006/main">
              <a:rPr lang="en-US" sz="3200" i="1" dirty="0"/>
            </a:br>
            <a:endParaRPr xmlns:a="http://schemas.openxmlformats.org/drawingml/2006/main" lang="en-US" sz="3200" i="1" dirty="0"/>
          </a:p>
        </p:txBody>
      </p:sp>
      <p:sp>
        <p:nvSpPr>
          <p:cNvPr id="141318" name="Rectangle 6"/>
          <p:cNvSpPr>
            <a:spLocks noGrp="1" noChangeArrowheads="1"/>
          </p:cNvSpPr>
          <p:nvPr>
            <p:ph type="body" idx="1"/>
          </p:nvPr>
        </p:nvSpPr>
        <p:spPr>
          <a:xfrm>
            <a:off x="571461" y="1714488"/>
            <a:ext cx="10911840" cy="4830894"/>
          </a:xfrm>
        </p:spPr>
        <p:txBody>
          <a:bodyPr/>
          <a:lstStyle/>
          <a:p>
            <a:pPr>
              <a:buFontTx/>
              <a:buNone/>
            </a:pPr>
            <a:endParaRPr lang="en-US" i="1" dirty="0"/>
          </a:p>
          <a:p>
            <a:pPr xmlns:a="http://schemas.openxmlformats.org/drawingml/2006/main" algn="l" rtl="0">
              <a:buFontTx/>
              <a:buNone/>
              <a:bidi/>
            </a:pPr>
            <a:r xmlns:a="http://schemas.openxmlformats.org/drawingml/2006/main">
              <a:rPr lang="ar" i="1" dirty="0"/>
              <a:t> </a:t>
            </a:r>
            <a:endParaRPr xmlns:a="http://schemas.openxmlformats.org/drawingml/2006/main" lang="en-US" dirty="0" smtClean="0"/>
          </a:p>
          <a:p>
            <a:pPr algn="l" rtl="0">
              <a:buFontTx/>
              <a:buNone/>
            </a:pPr>
            <a:endParaRPr lang="en-US" dirty="0" smtClean="0"/>
          </a:p>
          <a:p>
            <a:pPr algn="l" rtl="0">
              <a:buFontTx/>
              <a:buNone/>
            </a:pPr>
            <a:endParaRPr lang="en-US" dirty="0" smtClean="0"/>
          </a:p>
          <a:p>
            <a:pPr xmlns:a="http://schemas.openxmlformats.org/drawingml/2006/main" algn="l" rtl="0">
              <a:buFontTx/>
              <a:buNone/>
              <a:bidi/>
            </a:pPr>
            <a:r xmlns:a="http://schemas.openxmlformats.org/drawingml/2006/main">
              <a:rPr lang="ar" b="1" dirty="0" smtClean="0"/>
              <a:t>تأتي الافتراضات من:</a:t>
            </a:r>
          </a:p>
          <a:p>
            <a:pPr xmlns:a="http://schemas.openxmlformats.org/drawingml/2006/main" algn="l" rtl="0">
              <a:buFontTx/>
              <a:buChar char="-"/>
              <a:bidi/>
            </a:pPr>
            <a:r xmlns:a="http://schemas.openxmlformats.org/drawingml/2006/main">
              <a:rPr lang="ar" dirty="0" smtClean="0"/>
              <a:t>خبرة</a:t>
            </a:r>
          </a:p>
          <a:p>
            <a:pPr xmlns:a="http://schemas.openxmlformats.org/drawingml/2006/main" algn="l" rtl="0">
              <a:buFontTx/>
              <a:buChar char="-"/>
              <a:bidi/>
            </a:pPr>
            <a:r xmlns:a="http://schemas.openxmlformats.org/drawingml/2006/main">
              <a:rPr lang="ar" dirty="0" smtClean="0"/>
              <a:t>معرفة</a:t>
            </a:r>
          </a:p>
          <a:p>
            <a:pPr xmlns:a="http://schemas.openxmlformats.org/drawingml/2006/main" algn="l" rtl="0">
              <a:buFontTx/>
              <a:buChar char="-"/>
              <a:bidi/>
            </a:pPr>
            <a:r xmlns:a="http://schemas.openxmlformats.org/drawingml/2006/main">
              <a:rPr lang="ar" dirty="0" smtClean="0"/>
              <a:t>ممارسة …… الخ.</a:t>
            </a:r>
          </a:p>
          <a:p>
            <a:pPr xmlns:a="http://schemas.openxmlformats.org/drawingml/2006/main" algn="l" rtl="0">
              <a:buFontTx/>
              <a:buChar char="-"/>
              <a:bidi/>
            </a:pPr>
            <a:r xmlns:a="http://schemas.openxmlformats.org/drawingml/2006/main">
              <a:rPr lang="ar" dirty="0" smtClean="0"/>
              <a:t>يحتاج الإبداع</a:t>
            </a:r>
          </a:p>
          <a:p>
            <a:pPr algn="l" rtl="0">
              <a:buFontTx/>
              <a:buNone/>
            </a:pPr>
            <a:endParaRPr lang="en-US" b="1" dirty="0" smtClean="0"/>
          </a:p>
        </p:txBody>
      </p:sp>
      <p:sp>
        <p:nvSpPr>
          <p:cNvPr id="4" name="Round Diagonal Corner Rectangle 3"/>
          <p:cNvSpPr/>
          <p:nvPr/>
        </p:nvSpPr>
        <p:spPr>
          <a:xfrm>
            <a:off x="1238216" y="1571612"/>
            <a:ext cx="9429816" cy="1928826"/>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xmlns:a="http://schemas.openxmlformats.org/drawingml/2006/main" algn="ctr">
              <a:bidi/>
            </a:pPr>
            <a:r xmlns:a="http://schemas.openxmlformats.org/drawingml/2006/main">
              <a:rPr lang="ar" sz="2400" dirty="0" smtClean="0">
                <a:solidFill>
                  <a:schemeClr val="tx1"/>
                </a:solidFill>
              </a:rPr>
              <a:t>الافتراضات الأساسية هي معتقدات لا جدال فيها تؤثر على تفكير الأفراد وفكرهم وبالتالي على التفكير النقدي </a:t>
            </a:r>
            <a:r xmlns:a="http://schemas.openxmlformats.org/drawingml/2006/main">
              <a:rPr lang="ar" dirty="0" smtClean="0"/>
              <a:t>.</a:t>
            </a:r>
            <a:endParaRPr xmlns:a="http://schemas.openxmlformats.org/drawingml/2006/main" lang="ar-SA" dirty="0"/>
          </a:p>
        </p:txBody>
      </p:sp>
      <p:pic>
        <p:nvPicPr>
          <p:cNvPr id="6" name="Picture 5" descr="YPS-Transparent-Knowledge.png"/>
          <p:cNvPicPr>
            <a:picLocks noChangeAspect="1"/>
          </p:cNvPicPr>
          <p:nvPr/>
        </p:nvPicPr>
        <p:blipFill>
          <a:blip r:embed="rId3" cstate="print"/>
          <a:stretch>
            <a:fillRect/>
          </a:stretch>
        </p:blipFill>
        <p:spPr>
          <a:xfrm>
            <a:off x="5714998" y="4143380"/>
            <a:ext cx="5556509" cy="228599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1318">
                                            <p:txEl>
                                              <p:pRg st="1" end="1"/>
                                            </p:txEl>
                                          </p:spTgt>
                                        </p:tgtEl>
                                        <p:attrNameLst>
                                          <p:attrName>style.visibility</p:attrName>
                                        </p:attrNameLst>
                                      </p:cBhvr>
                                      <p:to>
                                        <p:strVal val="visible"/>
                                      </p:to>
                                    </p:set>
                                    <p:animEffect transition="in" filter="box(in)">
                                      <p:cBhvr>
                                        <p:cTn id="7" dur="500"/>
                                        <p:tgtEl>
                                          <p:spTgt spid="14131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41318">
                                            <p:txEl>
                                              <p:pRg st="4" end="4"/>
                                            </p:txEl>
                                          </p:spTgt>
                                        </p:tgtEl>
                                        <p:attrNameLst>
                                          <p:attrName>style.visibility</p:attrName>
                                        </p:attrNameLst>
                                      </p:cBhvr>
                                      <p:to>
                                        <p:strVal val="visible"/>
                                      </p:to>
                                    </p:set>
                                    <p:animEffect transition="in" filter="box(in)">
                                      <p:cBhvr>
                                        <p:cTn id="12" dur="500"/>
                                        <p:tgtEl>
                                          <p:spTgt spid="141318">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41318">
                                            <p:txEl>
                                              <p:pRg st="5" end="5"/>
                                            </p:txEl>
                                          </p:spTgt>
                                        </p:tgtEl>
                                        <p:attrNameLst>
                                          <p:attrName>style.visibility</p:attrName>
                                        </p:attrNameLst>
                                      </p:cBhvr>
                                      <p:to>
                                        <p:strVal val="visible"/>
                                      </p:to>
                                    </p:set>
                                    <p:animEffect transition="in" filter="box(in)">
                                      <p:cBhvr>
                                        <p:cTn id="17" dur="500"/>
                                        <p:tgtEl>
                                          <p:spTgt spid="141318">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41318">
                                            <p:txEl>
                                              <p:pRg st="6" end="6"/>
                                            </p:txEl>
                                          </p:spTgt>
                                        </p:tgtEl>
                                        <p:attrNameLst>
                                          <p:attrName>style.visibility</p:attrName>
                                        </p:attrNameLst>
                                      </p:cBhvr>
                                      <p:to>
                                        <p:strVal val="visible"/>
                                      </p:to>
                                    </p:set>
                                    <p:animEffect transition="in" filter="box(in)">
                                      <p:cBhvr>
                                        <p:cTn id="22" dur="500"/>
                                        <p:tgtEl>
                                          <p:spTgt spid="141318">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41318">
                                            <p:txEl>
                                              <p:pRg st="7" end="7"/>
                                            </p:txEl>
                                          </p:spTgt>
                                        </p:tgtEl>
                                        <p:attrNameLst>
                                          <p:attrName>style.visibility</p:attrName>
                                        </p:attrNameLst>
                                      </p:cBhvr>
                                      <p:to>
                                        <p:strVal val="visible"/>
                                      </p:to>
                                    </p:set>
                                    <p:animEffect transition="in" filter="box(in)">
                                      <p:cBhvr>
                                        <p:cTn id="27" dur="500"/>
                                        <p:tgtEl>
                                          <p:spTgt spid="141318">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41318">
                                            <p:txEl>
                                              <p:pRg st="8" end="8"/>
                                            </p:txEl>
                                          </p:spTgt>
                                        </p:tgtEl>
                                        <p:attrNameLst>
                                          <p:attrName>style.visibility</p:attrName>
                                        </p:attrNameLst>
                                      </p:cBhvr>
                                      <p:to>
                                        <p:strVal val="visible"/>
                                      </p:to>
                                    </p:set>
                                    <p:animEffect transition="in" filter="box(in)">
                                      <p:cBhvr>
                                        <p:cTn id="32" dur="500"/>
                                        <p:tgtEl>
                                          <p:spTgt spid="14131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8"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endParaRPr lang="en-US" altLang="en-US" dirty="0"/>
          </a:p>
        </p:txBody>
      </p:sp>
      <p:sp>
        <p:nvSpPr>
          <p:cNvPr id="45059" name="Rectangle 2"/>
          <p:cNvSpPr>
            <a:spLocks noGrp="1" noChangeArrowheads="1"/>
          </p:cNvSpPr>
          <p:nvPr>
            <p:ph type="title"/>
          </p:nvPr>
        </p:nvSpPr>
        <p:spPr>
          <a:xfrm>
            <a:off x="1117600" y="274638"/>
            <a:ext cx="10972800" cy="1143000"/>
          </a:xfrm>
        </p:spPr>
        <p:txBody>
          <a:bodyPr>
            <a:normAutofit fontScale="90000"/>
          </a:bodyPr>
          <a:lstStyle/>
          <a:p>
            <a:pPr xmlns:a="http://schemas.openxmlformats.org/drawingml/2006/main" algn="ctr" eaLnBrk="1" hangingPunct="1">
              <a:bidi/>
            </a:pPr>
            <a:r xmlns:a="http://schemas.openxmlformats.org/drawingml/2006/main">
              <a:rPr lang="ar" altLang="en-US" sz="4000" dirty="0" smtClean="0"/>
              <a:t>عملية حل المشكلات</a:t>
            </a:r>
            <a:br xmlns:a="http://schemas.openxmlformats.org/drawingml/2006/main">
              <a:rPr lang="en-US" altLang="en-US" sz="4000" dirty="0" smtClean="0"/>
            </a:br>
            <a:endParaRPr xmlns:a="http://schemas.openxmlformats.org/drawingml/2006/main" lang="en-CA" altLang="en-US" sz="4000" dirty="0" smtClean="0"/>
          </a:p>
        </p:txBody>
      </p:sp>
      <p:sp>
        <p:nvSpPr>
          <p:cNvPr id="45060" name="Rectangle 3"/>
          <p:cNvSpPr>
            <a:spLocks noGrp="1" noChangeArrowheads="1"/>
          </p:cNvSpPr>
          <p:nvPr>
            <p:ph type="body" idx="1"/>
          </p:nvPr>
        </p:nvSpPr>
        <p:spPr>
          <a:xfrm>
            <a:off x="0" y="1600201"/>
            <a:ext cx="12192000" cy="4525963"/>
          </a:xfrm>
        </p:spPr>
        <p:txBody>
          <a:bodyPr/>
          <a:lstStyle/>
          <a:p>
            <a:pPr xmlns:a="http://schemas.openxmlformats.org/drawingml/2006/main" algn="l" rtl="0" eaLnBrk="1" hangingPunct="1">
              <a:lnSpc>
                <a:spcPct val="90000"/>
              </a:lnSpc>
              <a:bidi/>
            </a:pPr>
            <a:r xmlns:a="http://schemas.openxmlformats.org/drawingml/2006/main">
              <a:rPr lang="ar" altLang="en-US" dirty="0" smtClean="0"/>
              <a:t>وضح طبيعة المشكلة واقترح الحلول الممكنة.</a:t>
            </a:r>
          </a:p>
          <a:p>
            <a:pPr xmlns:a="http://schemas.openxmlformats.org/drawingml/2006/main" algn="l" rtl="0" eaLnBrk="1" hangingPunct="1">
              <a:lnSpc>
                <a:spcPct val="90000"/>
              </a:lnSpc>
              <a:bidi/>
            </a:pPr>
            <a:r xmlns:a="http://schemas.openxmlformats.org/drawingml/2006/main">
              <a:rPr lang="ar" altLang="en-US" dirty="0" smtClean="0"/>
              <a:t>تقييم الحلول واختيار أفضل الحلول للتنفيذ.</a:t>
            </a:r>
          </a:p>
          <a:p>
            <a:pPr xmlns:a="http://schemas.openxmlformats.org/drawingml/2006/main" algn="l" rtl="0" eaLnBrk="1" hangingPunct="1">
              <a:lnSpc>
                <a:spcPct val="90000"/>
              </a:lnSpc>
              <a:bidi/>
            </a:pPr>
            <a:r xmlns:a="http://schemas.openxmlformats.org/drawingml/2006/main">
              <a:rPr lang="ar" altLang="en-US" dirty="0" smtClean="0"/>
              <a:t>الأساليب شائعة الاستخدام</a:t>
            </a:r>
          </a:p>
          <a:p>
            <a:pPr xmlns:a="http://schemas.openxmlformats.org/drawingml/2006/main" lvl="1" algn="l" rtl="0" eaLnBrk="1" hangingPunct="1">
              <a:lnSpc>
                <a:spcPct val="90000"/>
              </a:lnSpc>
              <a:bidi/>
            </a:pPr>
            <a:r xmlns:a="http://schemas.openxmlformats.org/drawingml/2006/main">
              <a:rPr lang="ar" altLang="en-US" dirty="0" smtClean="0"/>
              <a:t>المحاولة و الخطأ</a:t>
            </a:r>
          </a:p>
          <a:p>
            <a:pPr xmlns:a="http://schemas.openxmlformats.org/drawingml/2006/main" lvl="1" algn="l" rtl="0" eaLnBrk="1" hangingPunct="1">
              <a:lnSpc>
                <a:spcPct val="90000"/>
              </a:lnSpc>
              <a:bidi/>
            </a:pPr>
            <a:r xmlns:a="http://schemas.openxmlformats.org/drawingml/2006/main">
              <a:rPr lang="ar" altLang="en-US" dirty="0" smtClean="0"/>
              <a:t>البديهة</a:t>
            </a:r>
            <a:endParaRPr xmlns:a="http://schemas.openxmlformats.org/drawingml/2006/main" lang="en-US" altLang="en-US" sz="1200" dirty="0" smtClean="0"/>
          </a:p>
          <a:p>
            <a:pPr xmlns:a="http://schemas.openxmlformats.org/drawingml/2006/main" lvl="1" algn="l" rtl="0" eaLnBrk="1" hangingPunct="1">
              <a:lnSpc>
                <a:spcPct val="90000"/>
              </a:lnSpc>
              <a:bidi/>
            </a:pPr>
            <a:r xmlns:a="http://schemas.openxmlformats.org/drawingml/2006/main">
              <a:rPr lang="ar" altLang="en-US" dirty="0" smtClean="0"/>
              <a:t>عملية البحث</a:t>
            </a:r>
          </a:p>
          <a:p>
            <a:pPr xmlns:a="http://schemas.openxmlformats.org/drawingml/2006/main" lvl="1" algn="l" rtl="0" eaLnBrk="1" hangingPunct="1">
              <a:lnSpc>
                <a:spcPct val="90000"/>
              </a:lnSpc>
              <a:bidi/>
            </a:pPr>
            <a:r xmlns:a="http://schemas.openxmlformats.org/drawingml/2006/main">
              <a:rPr lang="ar" altLang="en-US" dirty="0" smtClean="0"/>
              <a:t>طريقة علمية</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endParaRPr lang="en-US" altLang="en-US" dirty="0"/>
          </a:p>
        </p:txBody>
      </p:sp>
      <p:sp>
        <p:nvSpPr>
          <p:cNvPr id="47107" name="Rectangle 2"/>
          <p:cNvSpPr>
            <a:spLocks noGrp="1" noChangeArrowheads="1"/>
          </p:cNvSpPr>
          <p:nvPr>
            <p:ph type="title"/>
          </p:nvPr>
        </p:nvSpPr>
        <p:spPr/>
        <p:txBody>
          <a:bodyPr/>
          <a:lstStyle/>
          <a:p>
            <a:pPr xmlns:a="http://schemas.openxmlformats.org/drawingml/2006/main" algn="ctr" eaLnBrk="1" hangingPunct="1">
              <a:bidi/>
            </a:pPr>
            <a:r xmlns:a="http://schemas.openxmlformats.org/drawingml/2006/main">
              <a:rPr lang="ar" altLang="en-US" dirty="0" smtClean="0"/>
              <a:t>عملية إتخاذ القرار</a:t>
            </a:r>
          </a:p>
        </p:txBody>
      </p:sp>
      <p:sp>
        <p:nvSpPr>
          <p:cNvPr id="47108" name="Rectangle 3"/>
          <p:cNvSpPr>
            <a:spLocks noGrp="1" noChangeArrowheads="1"/>
          </p:cNvSpPr>
          <p:nvPr>
            <p:ph type="body" idx="1"/>
          </p:nvPr>
        </p:nvSpPr>
        <p:spPr>
          <a:xfrm>
            <a:off x="0" y="1600201"/>
            <a:ext cx="12192000" cy="4525963"/>
          </a:xfrm>
        </p:spPr>
        <p:txBody>
          <a:bodyPr/>
          <a:lstStyle/>
          <a:p>
            <a:pPr xmlns:a="http://schemas.openxmlformats.org/drawingml/2006/main" algn="l" rtl="0" eaLnBrk="1" hangingPunct="1">
              <a:bidi/>
            </a:pPr>
            <a:r xmlns:a="http://schemas.openxmlformats.org/drawingml/2006/main">
              <a:rPr lang="ar" altLang="en-US" dirty="0" smtClean="0"/>
              <a:t>اختيار أفضل الإجراءات لتحقيق الهدف المنشود</a:t>
            </a:r>
          </a:p>
          <a:p>
            <a:pPr xmlns:a="http://schemas.openxmlformats.org/drawingml/2006/main" lvl="1" algn="l" rtl="0" eaLnBrk="1" hangingPunct="1">
              <a:bidi/>
            </a:pPr>
            <a:r xmlns:a="http://schemas.openxmlformats.org/drawingml/2006/main">
              <a:rPr lang="ar" altLang="en-US" dirty="0" smtClean="0"/>
              <a:t>تحديد الغرض</a:t>
            </a:r>
          </a:p>
          <a:p>
            <a:pPr xmlns:a="http://schemas.openxmlformats.org/drawingml/2006/main" lvl="1" algn="l" rtl="0" eaLnBrk="1" hangingPunct="1">
              <a:bidi/>
            </a:pPr>
            <a:r xmlns:a="http://schemas.openxmlformats.org/drawingml/2006/main">
              <a:rPr lang="ar" altLang="en-US" dirty="0" smtClean="0"/>
              <a:t>ضع المعايير ووزنها</a:t>
            </a:r>
          </a:p>
          <a:p>
            <a:pPr xmlns:a="http://schemas.openxmlformats.org/drawingml/2006/main" lvl="1" algn="l" rtl="0" eaLnBrk="1" hangingPunct="1">
              <a:bidi/>
            </a:pPr>
            <a:r xmlns:a="http://schemas.openxmlformats.org/drawingml/2006/main">
              <a:rPr lang="ar" altLang="en-US" dirty="0" smtClean="0"/>
              <a:t>ابحث عن البدائل واختبرها</a:t>
            </a:r>
          </a:p>
          <a:p>
            <a:pPr xmlns:a="http://schemas.openxmlformats.org/drawingml/2006/main" lvl="1" algn="l" rtl="0" eaLnBrk="1" hangingPunct="1">
              <a:bidi/>
            </a:pPr>
            <a:r xmlns:a="http://schemas.openxmlformats.org/drawingml/2006/main">
              <a:rPr lang="ar" altLang="en-US" dirty="0" smtClean="0"/>
              <a:t>مشروع وتنفيذ وتقييم النتائج</a:t>
            </a:r>
            <a:endParaRPr xmlns:a="http://schemas.openxmlformats.org/drawingml/2006/main" lang="en-CA" altLang="en-US" dirty="0" smtClean="0"/>
          </a:p>
          <a:p>
            <a:pPr eaLnBrk="1" hangingPunct="1"/>
            <a:endParaRPr lang="en-US" altLang="en-US"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xmlns:a="http://schemas.openxmlformats.org/drawingml/2006/main" algn="ctr">
              <a:bidi/>
            </a:pPr>
            <a:r xmlns:a="http://schemas.openxmlformats.org/drawingml/2006/main">
              <a:rPr lang="ar" altLang="ar-EG" dirty="0" smtClean="0"/>
              <a:t>مستويات التفكير النقدي</a:t>
            </a:r>
          </a:p>
        </p:txBody>
      </p:sp>
      <p:sp>
        <p:nvSpPr>
          <p:cNvPr id="57347" name="Rectangle 3"/>
          <p:cNvSpPr>
            <a:spLocks noGrp="1" noChangeArrowheads="1"/>
          </p:cNvSpPr>
          <p:nvPr>
            <p:ph idx="1"/>
          </p:nvPr>
        </p:nvSpPr>
        <p:spPr>
          <a:xfrm>
            <a:off x="0" y="1600200"/>
            <a:ext cx="12192000" cy="5257800"/>
          </a:xfrm>
        </p:spPr>
        <p:txBody>
          <a:bodyPr/>
          <a:lstStyle/>
          <a:p>
            <a:pPr xmlns:a="http://schemas.openxmlformats.org/drawingml/2006/main" algn="l" rtl="0">
              <a:buFontTx/>
              <a:buNone/>
              <a:bidi/>
            </a:pPr>
            <a:r xmlns:a="http://schemas.openxmlformats.org/drawingml/2006/main">
              <a:rPr lang="ar" altLang="ar-EG" sz="2800" b="1" dirty="0" smtClean="0"/>
              <a:t>1. أساسيات التفكير النقدي:</a:t>
            </a:r>
          </a:p>
          <a:p>
            <a:pPr xmlns:a="http://schemas.openxmlformats.org/drawingml/2006/main" algn="l" rtl="0">
              <a:lnSpc>
                <a:spcPct val="150000"/>
              </a:lnSpc>
              <a:bidi/>
            </a:pPr>
            <a:r xmlns:a="http://schemas.openxmlformats.org/drawingml/2006/main">
              <a:rPr lang="ar" altLang="ar-EG" sz="2000" dirty="0" smtClean="0"/>
              <a:t>لا يزال المتعلم هنا واثقًا من أن الخبراء لديهم إجابة لكل مشكلة وموقف.</a:t>
            </a:r>
          </a:p>
          <a:p>
            <a:pPr xmlns:a="http://schemas.openxmlformats.org/drawingml/2006/main" algn="l" rtl="0">
              <a:lnSpc>
                <a:spcPct val="150000"/>
              </a:lnSpc>
              <a:bidi/>
            </a:pPr>
            <a:r xmlns:a="http://schemas.openxmlformats.org/drawingml/2006/main">
              <a:rPr lang="ar" altLang="ar-EG" sz="2000" dirty="0" smtClean="0"/>
              <a:t>التفكير ملموس وقائم على كتاب ومبادئ وقواعد وسياسات (كل ما يمكنهم قراءته أو سماعه).</a:t>
            </a:r>
          </a:p>
          <a:p>
            <a:pPr xmlns:a="http://schemas.openxmlformats.org/drawingml/2006/main" algn="l" rtl="0">
              <a:lnSpc>
                <a:spcPct val="150000"/>
              </a:lnSpc>
              <a:bidi/>
            </a:pPr>
            <a:r xmlns:a="http://schemas.openxmlformats.org/drawingml/2006/main">
              <a:rPr lang="ar" altLang="ar-EG" sz="2000" dirty="0" smtClean="0"/>
              <a:t>الكثير من اتباع الخطوات خطوة بخطوة (الاستحمام في السرير).</a:t>
            </a:r>
          </a:p>
          <a:p>
            <a:pPr xmlns:a="http://schemas.openxmlformats.org/drawingml/2006/main" algn="l" rtl="0">
              <a:lnSpc>
                <a:spcPct val="150000"/>
              </a:lnSpc>
              <a:bidi/>
            </a:pPr>
            <a:r xmlns:a="http://schemas.openxmlformats.org/drawingml/2006/main">
              <a:rPr lang="ar" altLang="ar-EG" sz="2000" dirty="0" smtClean="0"/>
              <a:t>في هذه المرحلة ، هناك قدرة محدودة للغاية على التفكير النقدي ، وتشمل الموارد المدربين والكتب والممرضات الآخرين.</a:t>
            </a:r>
          </a:p>
          <a:p>
            <a:pPr xmlns:a="http://schemas.openxmlformats.org/drawingml/2006/main" algn="ctr" rtl="0">
              <a:lnSpc>
                <a:spcPct val="150000"/>
              </a:lnSpc>
              <a:bidi/>
            </a:pPr>
            <a:r xmlns:a="http://schemas.openxmlformats.org/drawingml/2006/main">
              <a:rPr lang="ar" altLang="ar-EG" sz="2000" dirty="0" smtClean="0"/>
              <a:t>تحذير- لا تدع الاعتماد على الموارد يحد من القدرة على النمو ، واستخدام الخبرات والممارسة والمعرفة للنمو إلى المستوى التالي من التفكير.</a:t>
            </a:r>
          </a:p>
          <a:p>
            <a:pPr algn="l" rtl="0"/>
            <a:endParaRPr lang="en-US" altLang="ar-EG" sz="2000"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noChangeArrowheads="1"/>
          </p:cNvSpPr>
          <p:nvPr>
            <p:ph type="title"/>
          </p:nvPr>
        </p:nvSpPr>
        <p:spPr/>
        <p:txBody>
          <a:bodyPr/>
          <a:lstStyle/>
          <a:p>
            <a:pPr xmlns:a="http://schemas.openxmlformats.org/drawingml/2006/main" algn="ctr">
              <a:bidi/>
            </a:pPr>
            <a:r xmlns:a="http://schemas.openxmlformats.org/drawingml/2006/main">
              <a:rPr lang="ar" altLang="ar-EG" dirty="0" smtClean="0"/>
              <a:t>مستويات التفكير النقدي</a:t>
            </a:r>
          </a:p>
        </p:txBody>
      </p:sp>
      <p:sp>
        <p:nvSpPr>
          <p:cNvPr id="59395" name="Content Placeholder 2"/>
          <p:cNvSpPr>
            <a:spLocks noGrp="1" noChangeArrowheads="1"/>
          </p:cNvSpPr>
          <p:nvPr>
            <p:ph idx="1"/>
          </p:nvPr>
        </p:nvSpPr>
        <p:spPr>
          <a:xfrm>
            <a:off x="0" y="1600200"/>
            <a:ext cx="12192000" cy="5029200"/>
          </a:xfrm>
        </p:spPr>
        <p:txBody>
          <a:bodyPr/>
          <a:lstStyle/>
          <a:p>
            <a:pPr xmlns:a="http://schemas.openxmlformats.org/drawingml/2006/main" algn="l" rtl="0">
              <a:buFontTx/>
              <a:buNone/>
              <a:bidi/>
            </a:pPr>
            <a:r xmlns:a="http://schemas.openxmlformats.org/drawingml/2006/main">
              <a:rPr lang="ar" altLang="ar-EG" b="1" dirty="0" smtClean="0"/>
              <a:t>2. التفكير النقدي المعقد:</a:t>
            </a:r>
          </a:p>
          <a:p>
            <a:pPr algn="l" rtl="0">
              <a:buFontTx/>
              <a:buNone/>
            </a:pPr>
            <a:endParaRPr lang="en-US" altLang="ar-EG" dirty="0" smtClean="0"/>
          </a:p>
          <a:p>
            <a:pPr xmlns:a="http://schemas.openxmlformats.org/drawingml/2006/main" algn="l" rtl="0">
              <a:bidi/>
            </a:pPr>
            <a:r xmlns:a="http://schemas.openxmlformats.org/drawingml/2006/main">
              <a:rPr lang="ar" altLang="ar-EG" sz="2000" dirty="0" smtClean="0"/>
              <a:t>التفكير النقدي المعقد-</a:t>
            </a:r>
          </a:p>
          <a:p>
            <a:pPr xmlns:a="http://schemas.openxmlformats.org/drawingml/2006/main" algn="l" rtl="0">
              <a:bidi/>
            </a:pPr>
            <a:r xmlns:a="http://schemas.openxmlformats.org/drawingml/2006/main">
              <a:rPr lang="ar" altLang="ar-EG" sz="2000" dirty="0" smtClean="0"/>
              <a:t>مع نمو الناس وتصبح أكثر استقلالية مفكرين ، سيزداد مستوى التفكير النقدي.</a:t>
            </a:r>
          </a:p>
          <a:p>
            <a:pPr xmlns:a="http://schemas.openxmlformats.org/drawingml/2006/main" algn="l" rtl="0">
              <a:bidi/>
            </a:pPr>
            <a:r xmlns:a="http://schemas.openxmlformats.org/drawingml/2006/main">
              <a:rPr lang="ar" altLang="ar-EG" sz="2000" dirty="0" smtClean="0"/>
              <a:t>ببطء سوف تعتمد بشكل أقل على مواردهم ويفكر قبل أن تسألهم ، وتوصل إلى الإجابات بأنفسهم.</a:t>
            </a:r>
          </a:p>
          <a:p>
            <a:pPr xmlns:a="http://schemas.openxmlformats.org/drawingml/2006/main" algn="l" rtl="0">
              <a:bidi/>
            </a:pPr>
            <a:r xmlns:a="http://schemas.openxmlformats.org/drawingml/2006/main">
              <a:rPr lang="ar" altLang="ar-EG" sz="2000" dirty="0" smtClean="0"/>
              <a:t>مع حدوث النمو ، هناك إدراك أنه يمكن أن يكون هناك أكثر من بديل وربما حل.</a:t>
            </a:r>
          </a:p>
          <a:p>
            <a:pPr xmlns:a="http://schemas.openxmlformats.org/drawingml/2006/main" algn="l" rtl="0">
              <a:bidi/>
            </a:pPr>
            <a:r xmlns:a="http://schemas.openxmlformats.org/drawingml/2006/main">
              <a:rPr lang="ar" altLang="ar-EG" sz="2000" dirty="0" smtClean="0"/>
              <a:t>عندما تبدأ الممرضات في التفكير بطرق أكثر تعقيدًا ، فإنهم ينظرون إلى مشكلة من عدة زوايا أخرى ويبدأون في تقييم المخاطر </a:t>
            </a:r>
            <a:r xmlns:a="http://schemas.openxmlformats.org/drawingml/2006/main">
              <a:rPr lang="ar" altLang="ar-EG" sz="2000" dirty="0" err="1" smtClean="0"/>
              <a:t>مقابل </a:t>
            </a:r>
            <a:r xmlns:a="http://schemas.openxmlformats.org/drawingml/2006/main">
              <a:rPr lang="ar" altLang="ar-EG" sz="2000" dirty="0" smtClean="0"/>
              <a:t>فوائد كل قرار / حل.</a:t>
            </a:r>
          </a:p>
          <a:p>
            <a:pPr xmlns:a="http://schemas.openxmlformats.org/drawingml/2006/main" algn="l" rtl="0">
              <a:bidi/>
            </a:pPr>
            <a:r xmlns:a="http://schemas.openxmlformats.org/drawingml/2006/main">
              <a:rPr lang="ar" altLang="ar-EG" sz="2000" dirty="0" smtClean="0"/>
              <a:t>يبدأون في تطوير القدرة على الإبداع والتفكير خارج الصندوق.</a:t>
            </a:r>
          </a:p>
          <a:p>
            <a:pPr algn="l" rtl="0"/>
            <a:endParaRPr lang="en-US" altLang="ar-EG" sz="2000"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noChangeArrowheads="1"/>
          </p:cNvSpPr>
          <p:nvPr>
            <p:ph type="title"/>
          </p:nvPr>
        </p:nvSpPr>
        <p:spPr/>
        <p:txBody>
          <a:bodyPr/>
          <a:lstStyle/>
          <a:p>
            <a:pPr xmlns:a="http://schemas.openxmlformats.org/drawingml/2006/main" algn="ctr">
              <a:bidi/>
            </a:pPr>
            <a:r xmlns:a="http://schemas.openxmlformats.org/drawingml/2006/main">
              <a:rPr lang="ar" altLang="ar-EG" dirty="0" smtClean="0"/>
              <a:t>مستويات التفكير النقدي</a:t>
            </a:r>
          </a:p>
        </p:txBody>
      </p:sp>
      <p:sp>
        <p:nvSpPr>
          <p:cNvPr id="60419" name="Content Placeholder 2"/>
          <p:cNvSpPr>
            <a:spLocks noGrp="1" noChangeArrowheads="1"/>
          </p:cNvSpPr>
          <p:nvPr>
            <p:ph idx="1"/>
          </p:nvPr>
        </p:nvSpPr>
        <p:spPr>
          <a:xfrm>
            <a:off x="101600" y="1600200"/>
            <a:ext cx="12090400" cy="5257800"/>
          </a:xfrm>
        </p:spPr>
        <p:txBody>
          <a:bodyPr/>
          <a:lstStyle/>
          <a:p>
            <a:pPr xmlns:a="http://schemas.openxmlformats.org/drawingml/2006/main" algn="l" rtl="0">
              <a:buFontTx/>
              <a:buNone/>
              <a:bidi/>
            </a:pPr>
            <a:r xmlns:a="http://schemas.openxmlformats.org/drawingml/2006/main">
              <a:rPr lang="ar" altLang="ar-EG" b="1" dirty="0" smtClean="0"/>
              <a:t>3. الالتزام </a:t>
            </a:r>
            <a:r xmlns:a="http://schemas.openxmlformats.org/drawingml/2006/main">
              <a:rPr lang="ar" altLang="ar-EG" dirty="0" smtClean="0"/>
              <a:t>:</a:t>
            </a:r>
          </a:p>
          <a:p>
            <a:pPr xmlns:a="http://schemas.openxmlformats.org/drawingml/2006/main" algn="l" rtl="0">
              <a:buFontTx/>
              <a:buNone/>
              <a:bidi/>
            </a:pPr>
            <a:r xmlns:a="http://schemas.openxmlformats.org/drawingml/2006/main">
              <a:rPr lang="ar" altLang="ar-EG" dirty="0" smtClean="0"/>
              <a:t>تبدأ الممرضة في توقع احتياجات المريض بشكل مستقل.</a:t>
            </a:r>
          </a:p>
          <a:p>
            <a:pPr xmlns:a="http://schemas.openxmlformats.org/drawingml/2006/main" algn="l" rtl="0">
              <a:bidi/>
            </a:pPr>
            <a:r xmlns:a="http://schemas.openxmlformats.org/drawingml/2006/main">
              <a:rPr lang="ar" altLang="ar-EG" dirty="0" smtClean="0"/>
              <a:t>في هذا المستوى ، تتخذ الممرضة قرارًا بناءً على البدائل ثم تلتزم بالقرار.</a:t>
            </a:r>
          </a:p>
          <a:p>
            <a:pPr xmlns:a="http://schemas.openxmlformats.org/drawingml/2006/main" algn="l" rtl="0">
              <a:bidi/>
            </a:pPr>
            <a:r xmlns:a="http://schemas.openxmlformats.org/drawingml/2006/main">
              <a:rPr lang="ar" altLang="ar-EG" dirty="0" smtClean="0"/>
              <a:t>تفترض الممرضة المساءلة / المسؤولية عن القرار وتقييم هذا القرار.</a:t>
            </a:r>
          </a:p>
          <a:p>
            <a:pPr>
              <a:buFontTx/>
              <a:buNone/>
            </a:pPr>
            <a:endParaRPr lang="en-US" altLang="ar-EG" sz="4400" dirty="0" smtClean="0"/>
          </a:p>
          <a:p>
            <a:endParaRPr lang="en-US" altLang="ar-EG" dirty="0" smtClean="0"/>
          </a:p>
          <a:p>
            <a:endParaRPr lang="en-US" altLang="ar-EG" dirty="0" smtClean="0"/>
          </a:p>
          <a:p>
            <a:endParaRPr lang="en-US" altLang="ar-EG" dirty="0" smtClean="0"/>
          </a:p>
          <a:p>
            <a:endParaRPr lang="en-US" altLang="ar-EG"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xmlns:a="http://schemas.openxmlformats.org/drawingml/2006/main" algn="ctr">
              <a:bidi/>
            </a:pPr>
            <a:r xmlns:a="http://schemas.openxmlformats.org/drawingml/2006/main">
              <a:rPr lang="ar" altLang="ar-EG" sz="4000" dirty="0" smtClean="0"/>
              <a:t>كفاءات التفكير النقدي</a:t>
            </a:r>
          </a:p>
        </p:txBody>
      </p:sp>
      <p:sp>
        <p:nvSpPr>
          <p:cNvPr id="61443" name="Rectangle 3"/>
          <p:cNvSpPr>
            <a:spLocks noGrp="1" noChangeArrowheads="1"/>
          </p:cNvSpPr>
          <p:nvPr>
            <p:ph idx="1"/>
          </p:nvPr>
        </p:nvSpPr>
        <p:spPr/>
        <p:txBody>
          <a:bodyPr/>
          <a:lstStyle/>
          <a:p>
            <a:pPr xmlns:a="http://schemas.openxmlformats.org/drawingml/2006/main" algn="l" rtl="0">
              <a:bidi/>
            </a:pPr>
            <a:r xmlns:a="http://schemas.openxmlformats.org/drawingml/2006/main">
              <a:rPr lang="ar" altLang="ar-EG" dirty="0" smtClean="0"/>
              <a:t>كفاءات التفكير النقدي العامة المستخدمة من قبل العديد من التخصصات ، في العديد من المواقف اليومية.</a:t>
            </a:r>
          </a:p>
          <a:p>
            <a:pPr algn="l" rtl="0">
              <a:buFont typeface="Wingdings" pitchFamily="2" charset="2"/>
              <a:buNone/>
            </a:pPr>
            <a:endParaRPr lang="en-US" altLang="ar-EG" dirty="0" smtClean="0"/>
          </a:p>
          <a:p>
            <a:pPr xmlns:a="http://schemas.openxmlformats.org/drawingml/2006/main" lvl="1" algn="l" rtl="0">
              <a:buNone/>
              <a:bidi/>
            </a:pPr>
            <a:r xmlns:a="http://schemas.openxmlformats.org/drawingml/2006/main">
              <a:rPr lang="ar" altLang="ar-EG" dirty="0" smtClean="0"/>
              <a:t>1. المنهج العلمي</a:t>
            </a:r>
          </a:p>
          <a:p>
            <a:pPr xmlns:a="http://schemas.openxmlformats.org/drawingml/2006/main" lvl="1" algn="l" rtl="0">
              <a:buNone/>
              <a:bidi/>
            </a:pPr>
            <a:r xmlns:a="http://schemas.openxmlformats.org/drawingml/2006/main">
              <a:rPr lang="ar" altLang="ar-EG" dirty="0" smtClean="0"/>
              <a:t>2. حل المشكلات</a:t>
            </a:r>
          </a:p>
          <a:p>
            <a:pPr xmlns:a="http://schemas.openxmlformats.org/drawingml/2006/main" lvl="1" algn="l" rtl="0">
              <a:buNone/>
              <a:bidi/>
            </a:pPr>
            <a:r xmlns:a="http://schemas.openxmlformats.org/drawingml/2006/main">
              <a:rPr lang="ar" altLang="ar-EG" dirty="0" smtClean="0"/>
              <a:t>3. اتخاذ القرار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noChangeArrowheads="1"/>
          </p:cNvSpPr>
          <p:nvPr>
            <p:ph type="title"/>
          </p:nvPr>
        </p:nvSpPr>
        <p:spPr/>
        <p:txBody>
          <a:bodyPr/>
          <a:lstStyle/>
          <a:p>
            <a:pPr xmlns:a="http://schemas.openxmlformats.org/drawingml/2006/main" algn="ctr">
              <a:bidi/>
            </a:pPr>
            <a:r xmlns:a="http://schemas.openxmlformats.org/drawingml/2006/main">
              <a:rPr lang="ar" altLang="ar-EG" dirty="0" smtClean="0"/>
              <a:t>كفاءات التفكير النقدي</a:t>
            </a:r>
          </a:p>
        </p:txBody>
      </p:sp>
      <p:sp>
        <p:nvSpPr>
          <p:cNvPr id="63491" name="Content Placeholder 2"/>
          <p:cNvSpPr>
            <a:spLocks noGrp="1" noChangeArrowheads="1"/>
          </p:cNvSpPr>
          <p:nvPr>
            <p:ph idx="1"/>
          </p:nvPr>
        </p:nvSpPr>
        <p:spPr>
          <a:xfrm>
            <a:off x="755651" y="1752600"/>
            <a:ext cx="10668000" cy="5105400"/>
          </a:xfrm>
        </p:spPr>
        <p:txBody>
          <a:bodyPr/>
          <a:lstStyle/>
          <a:p>
            <a:pPr xmlns:a="http://schemas.openxmlformats.org/drawingml/2006/main" algn="l" rtl="0">
              <a:buFontTx/>
              <a:buNone/>
              <a:bidi/>
            </a:pPr>
            <a:r xmlns:a="http://schemas.openxmlformats.org/drawingml/2006/main">
              <a:rPr lang="ar" altLang="ar-EG" sz="2800" b="1" dirty="0" smtClean="0"/>
              <a:t>1. الطريقة العلمية </a:t>
            </a:r>
            <a:r xmlns:a="http://schemas.openxmlformats.org/drawingml/2006/main">
              <a:rPr lang="ar" altLang="ar-EG" sz="2800" dirty="0" smtClean="0"/>
              <a:t>:</a:t>
            </a:r>
          </a:p>
          <a:p>
            <a:pPr xmlns:a="http://schemas.openxmlformats.org/drawingml/2006/main" algn="l" rtl="0">
              <a:bidi/>
            </a:pPr>
            <a:r xmlns:a="http://schemas.openxmlformats.org/drawingml/2006/main">
              <a:rPr lang="ar" altLang="ar-EG" sz="2800" dirty="0" smtClean="0"/>
              <a:t>نهج للبحث عن الحقيقة أو التحقق من الحقائق.</a:t>
            </a:r>
          </a:p>
          <a:p>
            <a:pPr xmlns:a="http://schemas.openxmlformats.org/drawingml/2006/main" algn="l" rtl="0">
              <a:bidi/>
            </a:pPr>
            <a:r xmlns:a="http://schemas.openxmlformats.org/drawingml/2006/main">
              <a:rPr lang="ar" altLang="ar-EG" sz="2800" dirty="0" smtClean="0"/>
              <a:t>العلمية هي طريقة رسمية للتعامل مع خطة حل المشكلة ، واختبار الحل ، والتوصل إلى نتيجة.</a:t>
            </a:r>
          </a:p>
          <a:p>
            <a:pPr xmlns:a="http://schemas.openxmlformats.org/drawingml/2006/main" algn="l" rtl="0">
              <a:bidi/>
            </a:pPr>
            <a:r xmlns:a="http://schemas.openxmlformats.org/drawingml/2006/main">
              <a:rPr lang="ar" altLang="ar-EG" sz="2800" dirty="0" smtClean="0"/>
              <a:t>قد تحدد الممرضة مشكلة وتبحث عن إجابات بأسلوب رسمي (جمع البيانات ، وصياغة فرضية ، واختبار الفرضية ، وتقييم النتائج.</a:t>
            </a:r>
          </a:p>
          <a:p>
            <a:pPr algn="l" rtl="0"/>
            <a:endParaRPr lang="en-US" altLang="ar-EG"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noChangeArrowheads="1"/>
          </p:cNvSpPr>
          <p:nvPr>
            <p:ph type="title"/>
          </p:nvPr>
        </p:nvSpPr>
        <p:spPr/>
        <p:txBody>
          <a:bodyPr/>
          <a:lstStyle/>
          <a:p>
            <a:pPr xmlns:a="http://schemas.openxmlformats.org/drawingml/2006/main" algn="ctr">
              <a:bidi/>
            </a:pPr>
            <a:r xmlns:a="http://schemas.openxmlformats.org/drawingml/2006/main">
              <a:rPr lang="ar" altLang="ar-EG" dirty="0" smtClean="0"/>
              <a:t>كفاءات التفكير النقدي</a:t>
            </a:r>
          </a:p>
        </p:txBody>
      </p:sp>
      <p:sp>
        <p:nvSpPr>
          <p:cNvPr id="64515" name="Content Placeholder 2"/>
          <p:cNvSpPr>
            <a:spLocks noGrp="1" noChangeArrowheads="1"/>
          </p:cNvSpPr>
          <p:nvPr>
            <p:ph idx="1"/>
          </p:nvPr>
        </p:nvSpPr>
        <p:spPr/>
        <p:txBody>
          <a:bodyPr/>
          <a:lstStyle/>
          <a:p>
            <a:pPr xmlns:a="http://schemas.openxmlformats.org/drawingml/2006/main" algn="l" rtl="0">
              <a:buFontTx/>
              <a:buNone/>
              <a:bidi/>
            </a:pPr>
            <a:r xmlns:a="http://schemas.openxmlformats.org/drawingml/2006/main">
              <a:rPr lang="ar" altLang="ar-EG" b="1" dirty="0" smtClean="0"/>
              <a:t>2. حل المشكلات:</a:t>
            </a:r>
          </a:p>
          <a:p>
            <a:pPr xmlns:a="http://schemas.openxmlformats.org/drawingml/2006/main" algn="l" rtl="0">
              <a:bidi/>
            </a:pPr>
            <a:r xmlns:a="http://schemas.openxmlformats.org/drawingml/2006/main">
              <a:rPr lang="ar" altLang="ar-EG" dirty="0" smtClean="0"/>
              <a:t>استخدم حل المشكلات طوال الوقت - عندما يتم تحديد المشكلة ، نسعى للحصول على معلومات حول المشكلة والمعلومات بالإضافة إلى المعرفة التي لدينا بالفعل لإيجاد حلول.</a:t>
            </a:r>
          </a:p>
          <a:p>
            <a:pPr xmlns:a="http://schemas.openxmlformats.org/drawingml/2006/main" algn="l" rtl="0">
              <a:bidi/>
            </a:pPr>
            <a:r xmlns:a="http://schemas.openxmlformats.org/drawingml/2006/main">
              <a:rPr lang="ar" altLang="ar-EG" dirty="0" smtClean="0"/>
              <a:t>يعني حل المشكلات الفعال تقييم الحلول وتحديد ما إذا كنا بحاجة إلى تجربة حلول أخرى</a:t>
            </a:r>
          </a:p>
          <a:p>
            <a:pPr algn="l" rtl="0"/>
            <a:endParaRPr lang="en-US" altLang="ar-EG"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noChangeArrowheads="1"/>
          </p:cNvSpPr>
          <p:nvPr>
            <p:ph type="title"/>
          </p:nvPr>
        </p:nvSpPr>
        <p:spPr/>
        <p:txBody>
          <a:bodyPr/>
          <a:lstStyle/>
          <a:p>
            <a:pPr xmlns:a="http://schemas.openxmlformats.org/drawingml/2006/main" algn="ctr">
              <a:bidi/>
            </a:pPr>
            <a:r xmlns:a="http://schemas.openxmlformats.org/drawingml/2006/main">
              <a:rPr lang="ar" altLang="ar-EG" dirty="0" smtClean="0"/>
              <a:t>كفاءات التفكير النقدي</a:t>
            </a:r>
          </a:p>
        </p:txBody>
      </p:sp>
      <p:sp>
        <p:nvSpPr>
          <p:cNvPr id="65539" name="Content Placeholder 2"/>
          <p:cNvSpPr>
            <a:spLocks noGrp="1" noChangeArrowheads="1"/>
          </p:cNvSpPr>
          <p:nvPr>
            <p:ph idx="1"/>
          </p:nvPr>
        </p:nvSpPr>
        <p:spPr/>
        <p:txBody>
          <a:bodyPr/>
          <a:lstStyle/>
          <a:p>
            <a:pPr xmlns:a="http://schemas.openxmlformats.org/drawingml/2006/main" algn="l" rtl="0">
              <a:buFontTx/>
              <a:buNone/>
              <a:bidi/>
            </a:pPr>
            <a:r xmlns:a="http://schemas.openxmlformats.org/drawingml/2006/main">
              <a:rPr lang="ar" altLang="ar-EG" b="1" dirty="0" smtClean="0"/>
              <a:t>3. اتخاذ القرار:</a:t>
            </a:r>
          </a:p>
          <a:p>
            <a:pPr xmlns:a="http://schemas.openxmlformats.org/drawingml/2006/main" algn="l" rtl="0">
              <a:bidi/>
            </a:pPr>
            <a:r xmlns:a="http://schemas.openxmlformats.org/drawingml/2006/main">
              <a:rPr lang="ar" altLang="ar-EG" sz="2800" dirty="0" smtClean="0"/>
              <a:t>يحدث هذا عندما يكون هناك العديد من الخيارات أو مسارات العمل التي قد يتخذها المرء لحل مشكلة أو رعاية الموقف.</a:t>
            </a:r>
          </a:p>
          <a:p>
            <a:pPr xmlns:a="http://schemas.openxmlformats.org/drawingml/2006/main" algn="l" rtl="0">
              <a:bidi/>
            </a:pPr>
            <a:r xmlns:a="http://schemas.openxmlformats.org/drawingml/2006/main">
              <a:rPr lang="ar" altLang="ar-EG" sz="2800" dirty="0" smtClean="0"/>
              <a:t>صنع القرار هو نقطة النهاية للتفكير النقدي. يتم تقييم إيجابيات / سلبيات أو مخاطر / فوائد كل خيار لاتخاذ قرار نهائي.</a:t>
            </a:r>
          </a:p>
          <a:p>
            <a:pPr xmlns:a="http://schemas.openxmlformats.org/drawingml/2006/main" algn="l" rtl="0">
              <a:bidi/>
            </a:pPr>
            <a:r xmlns:a="http://schemas.openxmlformats.org/drawingml/2006/main">
              <a:rPr lang="ar" altLang="ar-EG" sz="2800" dirty="0" smtClean="0"/>
              <a:t>إذا تم أخذ الوقت لتقييم كل خيار بشكل مناسب ، فستكون النتيجة قرارًا مستنيرًا.</a:t>
            </a:r>
          </a:p>
          <a:p>
            <a:pPr algn="l" rtl="0"/>
            <a:endParaRPr lang="en-US" altLang="ar-EG"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normAutofit fontScale="90000"/>
          </a:bodyPr>
          <a:lstStyle/>
          <a:p>
            <a:pPr xmlns:a="http://schemas.openxmlformats.org/drawingml/2006/main" algn="ctr">
              <a:bidi/>
            </a:pPr>
            <a:r xmlns:a="http://schemas.openxmlformats.org/drawingml/2006/main">
              <a:rPr lang="ar" altLang="ar-EG" dirty="0" smtClean="0"/>
              <a:t>كفاءات إضافية في التفكير النقدي </a:t>
            </a:r>
            <a:br xmlns:a="http://schemas.openxmlformats.org/drawingml/2006/main">
              <a:rPr lang="en-US" altLang="ar-EG" dirty="0" smtClean="0"/>
            </a:br>
            <a:r xmlns:a="http://schemas.openxmlformats.org/drawingml/2006/main">
              <a:rPr lang="ar" altLang="ar-EG" dirty="0" smtClean="0"/>
              <a:t>في البيئات السريرية</a:t>
            </a:r>
          </a:p>
        </p:txBody>
      </p:sp>
      <p:sp>
        <p:nvSpPr>
          <p:cNvPr id="66563" name="Rectangle 3"/>
          <p:cNvSpPr>
            <a:spLocks noGrp="1" noChangeArrowheads="1"/>
          </p:cNvSpPr>
          <p:nvPr>
            <p:ph idx="1"/>
          </p:nvPr>
        </p:nvSpPr>
        <p:spPr/>
        <p:txBody>
          <a:bodyPr/>
          <a:lstStyle/>
          <a:p>
            <a:pPr xmlns:a="http://schemas.openxmlformats.org/drawingml/2006/main" algn="l" rtl="0">
              <a:bidi/>
            </a:pPr>
            <a:r xmlns:a="http://schemas.openxmlformats.org/drawingml/2006/main">
              <a:rPr lang="ar" altLang="ar-EG" dirty="0" smtClean="0"/>
              <a:t>التفكير النقدي المحدد في المواقف السريرية يستخدمه الأطباء والممرضات وغيرهم من المتخصصين في الرعاية الصحية.</a:t>
            </a:r>
          </a:p>
          <a:p>
            <a:pPr algn="l" rtl="0"/>
            <a:endParaRPr lang="en-US" altLang="ar-EG" b="1" dirty="0" smtClean="0"/>
          </a:p>
          <a:p>
            <a:pPr xmlns:a="http://schemas.openxmlformats.org/drawingml/2006/main" lvl="1" algn="l" rtl="0">
              <a:buNone/>
              <a:bidi/>
            </a:pPr>
            <a:r xmlns:a="http://schemas.openxmlformats.org/drawingml/2006/main">
              <a:rPr lang="ar" altLang="ar-EG" b="1" dirty="0" smtClean="0"/>
              <a:t>1. التفكير التشخيصي / الاستدلال السريري</a:t>
            </a:r>
          </a:p>
          <a:p>
            <a:pPr lvl="1" algn="l" rtl="0">
              <a:buFont typeface="Wingdings" pitchFamily="2" charset="2"/>
              <a:buNone/>
            </a:pPr>
            <a:endParaRPr lang="en-US" altLang="ar-EG" b="1" dirty="0" smtClean="0"/>
          </a:p>
          <a:p>
            <a:pPr xmlns:a="http://schemas.openxmlformats.org/drawingml/2006/main" lvl="1" algn="l" rtl="0">
              <a:buNone/>
              <a:bidi/>
            </a:pPr>
            <a:r xmlns:a="http://schemas.openxmlformats.org/drawingml/2006/main">
              <a:rPr lang="ar" altLang="ar-EG" b="1" dirty="0" smtClean="0"/>
              <a:t>2. اتخاذ القرارات السريرية</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noChangeArrowheads="1"/>
          </p:cNvSpPr>
          <p:nvPr>
            <p:ph type="title"/>
          </p:nvPr>
        </p:nvSpPr>
        <p:spPr/>
        <p:txBody>
          <a:bodyPr>
            <a:normAutofit fontScale="90000"/>
          </a:bodyPr>
          <a:lstStyle/>
          <a:p>
            <a:pPr xmlns:a="http://schemas.openxmlformats.org/drawingml/2006/main" algn="ctr">
              <a:bidi/>
            </a:pPr>
            <a:r xmlns:a="http://schemas.openxmlformats.org/drawingml/2006/main">
              <a:rPr lang="ar" altLang="ar-EG" sz="4000" dirty="0" smtClean="0"/>
              <a:t>كفاءات إضافية في التفكير النقدي </a:t>
            </a:r>
            <a:br xmlns:a="http://schemas.openxmlformats.org/drawingml/2006/main">
              <a:rPr lang="en-US" altLang="ar-EG" sz="4000" dirty="0" smtClean="0"/>
            </a:br>
            <a:r xmlns:a="http://schemas.openxmlformats.org/drawingml/2006/main">
              <a:rPr lang="ar" altLang="ar-EG" sz="4000" dirty="0" smtClean="0"/>
              <a:t>في البيئات السريرية</a:t>
            </a:r>
          </a:p>
        </p:txBody>
      </p:sp>
      <p:sp>
        <p:nvSpPr>
          <p:cNvPr id="68611" name="Content Placeholder 2"/>
          <p:cNvSpPr>
            <a:spLocks noGrp="1" noChangeArrowheads="1"/>
          </p:cNvSpPr>
          <p:nvPr>
            <p:ph idx="1"/>
          </p:nvPr>
        </p:nvSpPr>
        <p:spPr/>
        <p:txBody>
          <a:bodyPr/>
          <a:lstStyle/>
          <a:p>
            <a:pPr xmlns:a="http://schemas.openxmlformats.org/drawingml/2006/main" algn="l" rtl="0">
              <a:buFontTx/>
              <a:buNone/>
              <a:bidi/>
            </a:pPr>
            <a:r xmlns:a="http://schemas.openxmlformats.org/drawingml/2006/main">
              <a:rPr lang="ar" altLang="ar-EG" b="1" dirty="0" smtClean="0"/>
              <a:t>1- المنطق التشخيصي:</a:t>
            </a:r>
          </a:p>
          <a:p>
            <a:pPr xmlns:a="http://schemas.openxmlformats.org/drawingml/2006/main" algn="l" rtl="0">
              <a:bidi/>
            </a:pPr>
            <a:r xmlns:a="http://schemas.openxmlformats.org/drawingml/2006/main">
              <a:rPr lang="ar" altLang="ar-EG" dirty="0" smtClean="0"/>
              <a:t>إنها عملية تحديد الحالة الصحية للعميل بعد جمع البيانات وإصدار حكم سريري.</a:t>
            </a:r>
          </a:p>
          <a:p>
            <a:pPr xmlns:a="http://schemas.openxmlformats.org/drawingml/2006/main" algn="l" rtl="0">
              <a:bidi/>
            </a:pPr>
            <a:r xmlns:a="http://schemas.openxmlformats.org/drawingml/2006/main">
              <a:rPr lang="ar" altLang="ar-EG" dirty="0" smtClean="0"/>
              <a:t>يتضمن جزء من العملية إجراء استنتاجات معطاة البيانات مثل البيانات المختبرية ، والسلوكيات (الاستدلال هو عملية استخلاص النتائج في ضوء الأجزاء ذات الصلة من المعلومات أو البيانات).</a:t>
            </a:r>
          </a:p>
          <a:p>
            <a:pPr algn="l" rtl="0"/>
            <a:endParaRPr lang="en-US" altLang="ar-EG"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noChangeArrowheads="1"/>
          </p:cNvSpPr>
          <p:nvPr>
            <p:ph type="title"/>
          </p:nvPr>
        </p:nvSpPr>
        <p:spPr>
          <a:xfrm>
            <a:off x="0" y="274638"/>
            <a:ext cx="12010030" cy="1143000"/>
          </a:xfrm>
        </p:spPr>
        <p:txBody>
          <a:bodyPr>
            <a:normAutofit/>
          </a:bodyPr>
          <a:lstStyle/>
          <a:p>
            <a:pPr xmlns:a="http://schemas.openxmlformats.org/drawingml/2006/main" algn="ctr">
              <a:bidi/>
            </a:pPr>
            <a:r xmlns:a="http://schemas.openxmlformats.org/drawingml/2006/main">
              <a:rPr lang="ar" altLang="ar-EG" sz="3200" dirty="0" smtClean="0"/>
              <a:t>كفاءات إضافية في التفكير النقدي في البيئات السريرية</a:t>
            </a:r>
          </a:p>
        </p:txBody>
      </p:sp>
      <p:sp>
        <p:nvSpPr>
          <p:cNvPr id="69635" name="Content Placeholder 2"/>
          <p:cNvSpPr>
            <a:spLocks noGrp="1" noChangeArrowheads="1"/>
          </p:cNvSpPr>
          <p:nvPr>
            <p:ph idx="1"/>
          </p:nvPr>
        </p:nvSpPr>
        <p:spPr/>
        <p:txBody>
          <a:bodyPr/>
          <a:lstStyle/>
          <a:p>
            <a:pPr xmlns:a="http://schemas.openxmlformats.org/drawingml/2006/main" algn="l" rtl="0">
              <a:buFontTx/>
              <a:buNone/>
              <a:bidi/>
            </a:pPr>
            <a:r xmlns:a="http://schemas.openxmlformats.org/drawingml/2006/main">
              <a:rPr lang="ar" altLang="ar-EG" b="1" dirty="0" smtClean="0"/>
              <a:t>2. اتخاذ القرار السريري:</a:t>
            </a:r>
          </a:p>
          <a:p>
            <a:pPr xmlns:a="http://schemas.openxmlformats.org/drawingml/2006/main" algn="l" rtl="0">
              <a:bidi/>
            </a:pPr>
            <a:r xmlns:a="http://schemas.openxmlformats.org/drawingml/2006/main">
              <a:rPr lang="ar" altLang="ar-EG" sz="2800" dirty="0" smtClean="0"/>
              <a:t>يتطلب تفكيرًا دقيقًا بحيث يتم اختيار الخيارات لتحقيق أفضل النتائج للعملاء على أساس حالة العميل وأولوية المشكلة.</a:t>
            </a:r>
          </a:p>
          <a:p>
            <a:pPr xmlns:a="http://schemas.openxmlformats.org/drawingml/2006/main" algn="l" rtl="0">
              <a:bidi/>
            </a:pPr>
            <a:r xmlns:a="http://schemas.openxmlformats.org/drawingml/2006/main">
              <a:rPr lang="ar" altLang="ar-EG" sz="2800" dirty="0" smtClean="0"/>
              <a:t>تحدد الممرضة مشكلة من خلال العمل مع العميل ثم الاستمرار في العمل مع العميل وتحديد الأولويات والتدخلات التمريضية التي تلبي أهداف العميل على أفضل وجه.</a:t>
            </a:r>
          </a:p>
          <a:p>
            <a:pPr xmlns:a="http://schemas.openxmlformats.org/drawingml/2006/main" algn="l" rtl="0">
              <a:bidi/>
            </a:pPr>
            <a:r xmlns:a="http://schemas.openxmlformats.org/drawingml/2006/main">
              <a:rPr lang="ar" altLang="ar-EG" sz="2800" dirty="0" smtClean="0"/>
              <a:t>قد تحتاج الممرضة إلى الاختيار من بين مجموعة واسعة من الخيارات لتحقيق الأهداف</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normAutofit fontScale="90000"/>
          </a:bodyPr>
          <a:lstStyle/>
          <a:p>
            <a:pPr xmlns:a="http://schemas.openxmlformats.org/drawingml/2006/main" algn="ctr">
              <a:bidi/>
            </a:pPr>
            <a:r xmlns:a="http://schemas.openxmlformats.org/drawingml/2006/main">
              <a:rPr lang="ar" altLang="ar-EG" dirty="0" smtClean="0"/>
              <a:t>الجوانب التي تحسن التفكير النقدي لدى الممرضات</a:t>
            </a:r>
          </a:p>
        </p:txBody>
      </p:sp>
      <p:sp>
        <p:nvSpPr>
          <p:cNvPr id="53251" name="Rectangle 3"/>
          <p:cNvSpPr>
            <a:spLocks noGrp="1" noChangeArrowheads="1"/>
          </p:cNvSpPr>
          <p:nvPr>
            <p:ph idx="1"/>
          </p:nvPr>
        </p:nvSpPr>
        <p:spPr>
          <a:xfrm>
            <a:off x="0" y="1600200"/>
            <a:ext cx="12192000" cy="4876800"/>
          </a:xfrm>
        </p:spPr>
        <p:txBody>
          <a:bodyPr/>
          <a:lstStyle/>
          <a:p>
            <a:pPr xmlns:a="http://schemas.openxmlformats.org/drawingml/2006/main" algn="l" rtl="0">
              <a:bidi/>
            </a:pPr>
            <a:r xmlns:a="http://schemas.openxmlformats.org/drawingml/2006/main">
              <a:rPr lang="ar" altLang="ar-EG" dirty="0" smtClean="0"/>
              <a:t>لكي تتحول إلى مفكر نقدي خبير ، تحتاج الممرضة إلى استخدام:</a:t>
            </a:r>
          </a:p>
          <a:p>
            <a:pPr xmlns:a="http://schemas.openxmlformats.org/drawingml/2006/main" algn="l" rtl="0">
              <a:buFontTx/>
              <a:buNone/>
              <a:bidi/>
            </a:pPr>
            <a:r xmlns:a="http://schemas.openxmlformats.org/drawingml/2006/main">
              <a:rPr lang="ar" altLang="ar-EG" b="1" dirty="0" smtClean="0"/>
              <a:t>1. انعكاس </a:t>
            </a:r>
            <a:r xmlns:a="http://schemas.openxmlformats.org/drawingml/2006/main">
              <a:rPr lang="ar" altLang="ar-EG" dirty="0" smtClean="0"/>
              <a:t>:</a:t>
            </a:r>
          </a:p>
          <a:p>
            <a:pPr xmlns:a="http://schemas.openxmlformats.org/drawingml/2006/main" algn="l" rtl="0">
              <a:lnSpc>
                <a:spcPct val="150000"/>
              </a:lnSpc>
              <a:bidi/>
            </a:pPr>
            <a:r xmlns:a="http://schemas.openxmlformats.org/drawingml/2006/main">
              <a:rPr lang="ar" altLang="ar-EG" sz="2000" dirty="0" smtClean="0"/>
              <a:t>إعادة التفكير عن قصد أو استدعاء موقف لاكتشاف الغرض منه أو معناه. إن النظر إلى الوراء والتفكير في موقف العميل يساعد الممرضة على الحصول على نظرة ثاقبة ومعنى في الموقف.</a:t>
            </a:r>
          </a:p>
          <a:p>
            <a:pPr xmlns:a="http://schemas.openxmlformats.org/drawingml/2006/main" algn="l" rtl="0">
              <a:lnSpc>
                <a:spcPct val="150000"/>
              </a:lnSpc>
              <a:bidi/>
            </a:pPr>
            <a:r xmlns:a="http://schemas.openxmlformats.org/drawingml/2006/main">
              <a:rPr lang="ar" altLang="ar-EG" sz="2000" dirty="0" smtClean="0"/>
              <a:t>يسمح التأمل للممرضة بالنظر إلى الموقف بصدق وإجراء بعض التقييم الذاتي للموقف ، وما قيل وكيف استجبت ، وكيف استجاب المريض عندما قمت بالتعليم أو تعليمات الخروج. كيف كانت ردة فعل الأسرة</a:t>
            </a:r>
          </a:p>
          <a:p>
            <a:pPr lvl="1" algn="l" rtl="0">
              <a:lnSpc>
                <a:spcPct val="150000"/>
              </a:lnSpc>
            </a:pPr>
            <a:endParaRPr lang="en-US" altLang="ar-EG" dirty="0" smtClean="0"/>
          </a:p>
          <a:p>
            <a:pPr lvl="1" algn="l" rtl="0">
              <a:buFontTx/>
              <a:buNone/>
            </a:pPr>
            <a:endParaRPr lang="en-US" altLang="ar-EG" dirty="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noChangeArrowheads="1"/>
          </p:cNvSpPr>
          <p:nvPr>
            <p:ph type="title"/>
          </p:nvPr>
        </p:nvSpPr>
        <p:spPr/>
        <p:txBody>
          <a:bodyPr/>
          <a:lstStyle/>
          <a:p>
            <a:pPr xmlns:a="http://schemas.openxmlformats.org/drawingml/2006/main" algn="ctr">
              <a:bidi/>
            </a:pPr>
            <a:r xmlns:a="http://schemas.openxmlformats.org/drawingml/2006/main">
              <a:rPr lang="ar" altLang="ar-EG" dirty="0" smtClean="0"/>
              <a:t>الجوانب تحسن التفكير النقدي</a:t>
            </a:r>
          </a:p>
        </p:txBody>
      </p:sp>
      <p:sp>
        <p:nvSpPr>
          <p:cNvPr id="55299" name="Content Placeholder 2"/>
          <p:cNvSpPr>
            <a:spLocks noGrp="1" noChangeArrowheads="1"/>
          </p:cNvSpPr>
          <p:nvPr>
            <p:ph idx="1"/>
          </p:nvPr>
        </p:nvSpPr>
        <p:spPr>
          <a:xfrm>
            <a:off x="0" y="1676400"/>
            <a:ext cx="12192000" cy="4800600"/>
          </a:xfrm>
        </p:spPr>
        <p:txBody>
          <a:bodyPr/>
          <a:lstStyle/>
          <a:p>
            <a:pPr xmlns:a="http://schemas.openxmlformats.org/drawingml/2006/main" lvl="1" algn="l" rtl="0">
              <a:buFontTx/>
              <a:buNone/>
              <a:bidi/>
            </a:pPr>
            <a:r xmlns:a="http://schemas.openxmlformats.org/drawingml/2006/main">
              <a:rPr lang="ar" altLang="ar-EG" b="1" dirty="0" smtClean="0"/>
              <a:t>2. اللغة:</a:t>
            </a:r>
          </a:p>
          <a:p>
            <a:pPr xmlns:a="http://schemas.openxmlformats.org/drawingml/2006/main" lvl="1" algn="l" rtl="0">
              <a:bidi/>
            </a:pPr>
            <a:r xmlns:a="http://schemas.openxmlformats.org/drawingml/2006/main">
              <a:rPr lang="ar" altLang="ar-EG" sz="2400" dirty="0" smtClean="0"/>
              <a:t>القدرة على استخدام اللغة والتعبير عن نفسك هي انعكاس للقدرة على التفكير بشكل هادف.</a:t>
            </a:r>
          </a:p>
          <a:p>
            <a:pPr xmlns:a="http://schemas.openxmlformats.org/drawingml/2006/main" lvl="1" algn="l" rtl="0">
              <a:bidi/>
            </a:pPr>
            <a:r xmlns:a="http://schemas.openxmlformats.org/drawingml/2006/main">
              <a:rPr lang="ar" altLang="ar-EG" sz="2400" dirty="0" smtClean="0"/>
              <a:t>يجب أن يكون الممرضون قادرين على استخدام اللغة بشكل فعال (بوضوح ودقة) عندما لا تكون اللغة متطورة بشكل جيد والكلمة المنطوقة غير واضحة ومميزة ، فهذه علامة على التفكير القذر </a:t>
            </a:r>
            <a:r xmlns:a="http://schemas.openxmlformats.org/drawingml/2006/main">
              <a:rPr lang="ar" altLang="ar-EG" sz="1200" dirty="0" smtClean="0"/>
              <a:t>.</a:t>
            </a:r>
            <a:r xmlns:a="http://schemas.openxmlformats.org/drawingml/2006/main">
              <a:rPr lang="ar" altLang="ar-EG" sz="1200" dirty="0" smtClean="0"/>
              <a:t> </a:t>
            </a:r>
            <a:endParaRPr xmlns:a="http://schemas.openxmlformats.org/drawingml/2006/main" lang="en-US" altLang="ar-EG" sz="1200" dirty="0" smtClean="0"/>
          </a:p>
          <a:p>
            <a:pPr xmlns:a="http://schemas.openxmlformats.org/drawingml/2006/main" lvl="1" algn="l" rtl="0">
              <a:bidi/>
            </a:pPr>
            <a:r xmlns:a="http://schemas.openxmlformats.org/drawingml/2006/main">
              <a:rPr lang="ar" altLang="ar-EG" sz="2400" dirty="0" smtClean="0"/>
              <a:t>يجب أن نتواصل (نتحدث) بشكل واضح ومميز مع كل من حولنا ، مع الأقران والممرضات والمرضى والعائلات. للتفكير النقدي ، يجب أن تكون قادرًا على تنظيم وتركيز أفكارك.</a:t>
            </a:r>
            <a:endParaRPr xmlns:a="http://schemas.openxmlformats.org/drawingml/2006/main" lang="en-US" altLang="ar-EG" dirty="0" smtClean="0"/>
          </a:p>
          <a:p>
            <a:pPr lvl="1" algn="l" rtl="0"/>
            <a:endParaRPr lang="en-US" altLang="ar-EG" dirty="0" smtClean="0"/>
          </a:p>
          <a:p>
            <a:pPr algn="l" rtl="0"/>
            <a:endParaRPr lang="en-US" altLang="ar-EG"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noChangeArrowheads="1"/>
          </p:cNvSpPr>
          <p:nvPr>
            <p:ph type="title"/>
          </p:nvPr>
        </p:nvSpPr>
        <p:spPr/>
        <p:txBody>
          <a:bodyPr/>
          <a:lstStyle/>
          <a:p>
            <a:pPr xmlns:a="http://schemas.openxmlformats.org/drawingml/2006/main" algn="ctr">
              <a:bidi/>
            </a:pPr>
            <a:r xmlns:a="http://schemas.openxmlformats.org/drawingml/2006/main">
              <a:rPr lang="ar" altLang="ar-EG" dirty="0" smtClean="0"/>
              <a:t>جوانب التفكير النقدي</a:t>
            </a:r>
          </a:p>
        </p:txBody>
      </p:sp>
      <p:sp>
        <p:nvSpPr>
          <p:cNvPr id="56323" name="Content Placeholder 2"/>
          <p:cNvSpPr>
            <a:spLocks noGrp="1" noChangeArrowheads="1"/>
          </p:cNvSpPr>
          <p:nvPr>
            <p:ph idx="1"/>
          </p:nvPr>
        </p:nvSpPr>
        <p:spPr>
          <a:xfrm>
            <a:off x="0" y="1600200"/>
            <a:ext cx="12192000" cy="5105400"/>
          </a:xfrm>
        </p:spPr>
        <p:txBody>
          <a:bodyPr/>
          <a:lstStyle/>
          <a:p>
            <a:pPr xmlns:a="http://schemas.openxmlformats.org/drawingml/2006/main" marL="469900" lvl="1" indent="-469900" algn="l" rtl="0">
              <a:buFontTx/>
              <a:buNone/>
              <a:bidi/>
            </a:pPr>
            <a:r xmlns:a="http://schemas.openxmlformats.org/drawingml/2006/main">
              <a:rPr lang="ar" altLang="ar-EG" b="1" dirty="0" smtClean="0"/>
              <a:t>3- الحدس:</a:t>
            </a:r>
            <a:r xmlns:a="http://schemas.openxmlformats.org/drawingml/2006/main">
              <a:rPr lang="ar" altLang="ar-EG" b="1" dirty="0" smtClean="0"/>
              <a:t>  </a:t>
            </a:r>
            <a:endParaRPr xmlns:a="http://schemas.openxmlformats.org/drawingml/2006/main" lang="en-US" altLang="ar-EG" b="1" dirty="0" smtClean="0"/>
          </a:p>
          <a:p>
            <a:pPr xmlns:a="http://schemas.openxmlformats.org/drawingml/2006/main" marL="469900" lvl="1" indent="-469900" algn="l" rtl="0">
              <a:buFontTx/>
              <a:buNone/>
              <a:bidi/>
            </a:pPr>
            <a:r xmlns:a="http://schemas.openxmlformats.org/drawingml/2006/main">
              <a:rPr lang="ar" altLang="ar-EG" sz="2000" b="1" dirty="0" smtClean="0"/>
              <a:t>- </a:t>
            </a:r>
            <a:r xmlns:a="http://schemas.openxmlformats.org/drawingml/2006/main">
              <a:rPr lang="ar" altLang="ar-EG" sz="2000" dirty="0" smtClean="0"/>
              <a:t>أن يكون لديك فهم للتفاصيل في موقف ما دون مداولات واعية. إنه إحساس داخلي بموقف ما.</a:t>
            </a:r>
          </a:p>
          <a:p>
            <a:pPr xmlns:a="http://schemas.openxmlformats.org/drawingml/2006/main" marL="469900" lvl="1" indent="-469900" algn="l" rtl="0">
              <a:buNone/>
              <a:bidi/>
            </a:pPr>
            <a:r xmlns:a="http://schemas.openxmlformats.org/drawingml/2006/main">
              <a:rPr lang="ar" altLang="ar-EG" sz="2000" dirty="0" smtClean="0"/>
              <a:t>- هذه القدرة على الحصول على حدس عن العملاء تأتي مع الوقت والخبرة.</a:t>
            </a:r>
          </a:p>
          <a:p>
            <a:pPr xmlns:a="http://schemas.openxmlformats.org/drawingml/2006/main" marL="469900" lvl="1" indent="-469900" algn="l" rtl="0">
              <a:buNone/>
              <a:bidi/>
            </a:pPr>
            <a:r xmlns:a="http://schemas.openxmlformats.org/drawingml/2006/main">
              <a:rPr lang="ar" altLang="ar-EG" sz="2000" dirty="0" smtClean="0"/>
              <a:t>- يشير الكتاب إلى أن الحدس يمكن أن يكون الشرارة التي تطلق شعلة التفكير التحليلي (تسعى الممرضة إلى مزيد من المعلومات التي ستؤكد ما يشعر به المريض ويقلقه تجاهه.</a:t>
            </a:r>
          </a:p>
          <a:p>
            <a:pPr xmlns:a="http://schemas.openxmlformats.org/drawingml/2006/main" marL="469900" lvl="1" indent="-469900" algn="l" rtl="0">
              <a:buNone/>
              <a:bidi/>
            </a:pPr>
            <a:r xmlns:a="http://schemas.openxmlformats.org/drawingml/2006/main">
              <a:rPr lang="ar" altLang="ar-EG" sz="2000" dirty="0" smtClean="0"/>
              <a:t>- لا يمكن استخدام الحدس فقط يجب استخدام جميع أنواع المعرفة والإشارات المعرفية والعاطفية لتقييم العملاء والبحث عن مزيد من المعلومات.</a:t>
            </a:r>
          </a:p>
          <a:p>
            <a:pPr xmlns:a="http://schemas.openxmlformats.org/drawingml/2006/main" marL="469900" lvl="1" indent="-469900" algn="l" rtl="0">
              <a:buNone/>
              <a:bidi/>
            </a:pPr>
            <a:r xmlns:a="http://schemas.openxmlformats.org/drawingml/2006/main">
              <a:rPr lang="ar" altLang="ar-EG" sz="2000" dirty="0" smtClean="0"/>
              <a:t>- يحتاج الممرضون أيضًا إلى أن يكونوا على دراية بما لا يعرفونه ، وأن يطلبوا المساعدة بشكل مناسب</a:t>
            </a:r>
          </a:p>
          <a:p>
            <a:pPr algn="l" rtl="0"/>
            <a:endParaRPr lang="en-US" altLang="ar-EG"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endParaRPr lang="en-US" altLang="en-US" dirty="0"/>
          </a:p>
        </p:txBody>
      </p:sp>
      <p:sp>
        <p:nvSpPr>
          <p:cNvPr id="40963" name="Rectangle 2"/>
          <p:cNvSpPr>
            <a:spLocks noGrp="1" noChangeArrowheads="1"/>
          </p:cNvSpPr>
          <p:nvPr>
            <p:ph type="title"/>
          </p:nvPr>
        </p:nvSpPr>
        <p:spPr>
          <a:xfrm>
            <a:off x="1117600" y="274638"/>
            <a:ext cx="10972800" cy="1143000"/>
          </a:xfrm>
        </p:spPr>
        <p:txBody>
          <a:bodyPr/>
          <a:lstStyle/>
          <a:p>
            <a:pPr xmlns:a="http://schemas.openxmlformats.org/drawingml/2006/main" algn="ctr" eaLnBrk="1" hangingPunct="1">
              <a:bidi/>
            </a:pPr>
            <a:r xmlns:a="http://schemas.openxmlformats.org/drawingml/2006/main">
              <a:rPr lang="ar" altLang="en-US" sz="4000" dirty="0" smtClean="0"/>
              <a:t>التفكير النقدي وعملية التمريض</a:t>
            </a:r>
            <a:endParaRPr xmlns:a="http://schemas.openxmlformats.org/drawingml/2006/main" lang="en-CA" altLang="en-US" sz="4000" dirty="0" smtClean="0"/>
          </a:p>
        </p:txBody>
      </p:sp>
      <p:sp>
        <p:nvSpPr>
          <p:cNvPr id="40964" name="Rectangle 3"/>
          <p:cNvSpPr>
            <a:spLocks noGrp="1" noChangeArrowheads="1"/>
          </p:cNvSpPr>
          <p:nvPr>
            <p:ph type="body" idx="1"/>
          </p:nvPr>
        </p:nvSpPr>
        <p:spPr>
          <a:xfrm>
            <a:off x="0" y="1600201"/>
            <a:ext cx="12192000" cy="4525963"/>
          </a:xfrm>
        </p:spPr>
        <p:txBody>
          <a:bodyPr/>
          <a:lstStyle/>
          <a:p>
            <a:pPr xmlns:a="http://schemas.openxmlformats.org/drawingml/2006/main" algn="l" rtl="0" eaLnBrk="1" hangingPunct="1">
              <a:bidi/>
            </a:pPr>
            <a:r xmlns:a="http://schemas.openxmlformats.org/drawingml/2006/main">
              <a:rPr lang="ar" altLang="en-US" dirty="0" smtClean="0"/>
              <a:t>يكمن التفكير النقدي وراء كل خطوة من خطوات عملية التمريض </a:t>
            </a:r>
            <a:r xmlns:a="http://schemas.openxmlformats.org/drawingml/2006/main">
              <a:rPr lang="ar" altLang="en-US" b="1" dirty="0" smtClean="0"/>
              <a:t>وحل المشكلات وعمليات صنع القرار.</a:t>
            </a:r>
          </a:p>
          <a:p>
            <a:pPr algn="l" rtl="0" eaLnBrk="1" hangingPunct="1"/>
            <a:endParaRPr lang="en-CA" altLang="en-US" dirty="0" smtClean="0"/>
          </a:p>
        </p:txBody>
      </p:sp>
      <p:pic>
        <p:nvPicPr>
          <p:cNvPr id="5" name="Picture 4" descr="تنزيل (6).jpg"/>
          <p:cNvPicPr>
            <a:picLocks noChangeAspect="1"/>
          </p:cNvPicPr>
          <p:nvPr/>
        </p:nvPicPr>
        <p:blipFill>
          <a:blip r:embed="rId3"/>
          <a:stretch>
            <a:fillRect/>
          </a:stretch>
        </p:blipFill>
        <p:spPr>
          <a:xfrm>
            <a:off x="1916202" y="2753861"/>
            <a:ext cx="8483392" cy="3357586"/>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3"/>
          <p:cNvSpPr>
            <a:spLocks noGrp="1"/>
          </p:cNvSpPr>
          <p:nvPr>
            <p:ph type="ftr" sz="quarter" idx="11"/>
          </p:nvPr>
        </p:nvSpPr>
        <p:spPr/>
        <p:txBody>
          <a:bodyPr/>
          <a:lstStyle/>
          <a:p>
            <a:r xmlns:a="http://schemas.openxmlformats.org/drawingml/2006/main">
              <a:rPr lang="ar"/>
              <a:t>سوليفان ، إي. ، 2005</a:t>
            </a:r>
          </a:p>
        </p:txBody>
      </p:sp>
      <p:sp>
        <p:nvSpPr>
          <p:cNvPr id="73732" name="Oval 4"/>
          <p:cNvSpPr>
            <a:spLocks noChangeArrowheads="1"/>
          </p:cNvSpPr>
          <p:nvPr/>
        </p:nvSpPr>
        <p:spPr bwMode="auto">
          <a:xfrm>
            <a:off x="1428717" y="1643050"/>
            <a:ext cx="2743200" cy="1066800"/>
          </a:xfrm>
          <a:prstGeom prst="ellipse">
            <a:avLst/>
          </a:prstGeom>
          <a:solidFill>
            <a:schemeClr val="accent1"/>
          </a:solidFill>
          <a:ln w="9525">
            <a:solidFill>
              <a:schemeClr val="tx1"/>
            </a:solidFill>
            <a:round/>
            <a:headEnd/>
            <a:tailEnd/>
          </a:ln>
          <a:effectLst/>
        </p:spPr>
        <p:txBody>
          <a:bodyPr wrap="none" anchor="ctr"/>
          <a:lstStyle/>
          <a:p>
            <a:pPr xmlns:a="http://schemas.openxmlformats.org/drawingml/2006/main" algn="ctr">
              <a:bidi/>
            </a:pPr>
            <a:r xmlns:a="http://schemas.openxmlformats.org/drawingml/2006/main">
              <a:rPr lang="ar" sz="1800" dirty="0"/>
              <a:t>مشكلة</a:t>
            </a:r>
          </a:p>
          <a:p>
            <a:pPr xmlns:a="http://schemas.openxmlformats.org/drawingml/2006/main" algn="ctr">
              <a:bidi/>
            </a:pPr>
            <a:r xmlns:a="http://schemas.openxmlformats.org/drawingml/2006/main">
              <a:rPr lang="ar" sz="1800" dirty="0"/>
              <a:t>حل</a:t>
            </a:r>
          </a:p>
        </p:txBody>
      </p:sp>
      <p:sp>
        <p:nvSpPr>
          <p:cNvPr id="73733" name="Oval 5"/>
          <p:cNvSpPr>
            <a:spLocks noChangeArrowheads="1"/>
          </p:cNvSpPr>
          <p:nvPr/>
        </p:nvSpPr>
        <p:spPr bwMode="auto">
          <a:xfrm>
            <a:off x="8477267" y="1571612"/>
            <a:ext cx="2336800" cy="1295400"/>
          </a:xfrm>
          <a:prstGeom prst="ellipse">
            <a:avLst/>
          </a:prstGeom>
          <a:solidFill>
            <a:schemeClr val="accent1"/>
          </a:solidFill>
          <a:ln w="9525">
            <a:solidFill>
              <a:schemeClr val="tx1"/>
            </a:solidFill>
            <a:round/>
            <a:headEnd/>
            <a:tailEnd/>
          </a:ln>
          <a:effectLst/>
        </p:spPr>
        <p:txBody>
          <a:bodyPr wrap="none" anchor="ctr"/>
          <a:lstStyle/>
          <a:p>
            <a:pPr xmlns:a="http://schemas.openxmlformats.org/drawingml/2006/main" algn="ctr">
              <a:bidi/>
            </a:pPr>
            <a:r xmlns:a="http://schemas.openxmlformats.org/drawingml/2006/main">
              <a:rPr lang="ar" sz="1800" dirty="0" smtClean="0"/>
              <a:t>اختبارات</a:t>
            </a:r>
          </a:p>
          <a:p>
            <a:pPr xmlns:a="http://schemas.openxmlformats.org/drawingml/2006/main" algn="ctr">
              <a:bidi/>
            </a:pPr>
            <a:r xmlns:a="http://schemas.openxmlformats.org/drawingml/2006/main">
              <a:rPr lang="ar" sz="1800" dirty="0" smtClean="0"/>
              <a:t>الافتراضات</a:t>
            </a:r>
            <a:endParaRPr xmlns:a="http://schemas.openxmlformats.org/drawingml/2006/main" lang="en-US" sz="1800" dirty="0"/>
          </a:p>
        </p:txBody>
      </p:sp>
      <p:sp>
        <p:nvSpPr>
          <p:cNvPr id="73734" name="Oval 6"/>
          <p:cNvSpPr>
            <a:spLocks noChangeArrowheads="1"/>
          </p:cNvSpPr>
          <p:nvPr/>
        </p:nvSpPr>
        <p:spPr bwMode="auto">
          <a:xfrm>
            <a:off x="4762491" y="4500570"/>
            <a:ext cx="2844800" cy="1219200"/>
          </a:xfrm>
          <a:prstGeom prst="ellipse">
            <a:avLst/>
          </a:prstGeom>
          <a:solidFill>
            <a:schemeClr val="accent1"/>
          </a:solidFill>
          <a:ln w="9525">
            <a:solidFill>
              <a:schemeClr val="tx1"/>
            </a:solidFill>
            <a:round/>
            <a:headEnd/>
            <a:tailEnd/>
          </a:ln>
          <a:effectLst/>
        </p:spPr>
        <p:txBody>
          <a:bodyPr wrap="none" anchor="ctr"/>
          <a:lstStyle/>
          <a:p>
            <a:pPr xmlns:a="http://schemas.openxmlformats.org/drawingml/2006/main" algn="ctr">
              <a:bidi/>
            </a:pPr>
            <a:r xmlns:a="http://schemas.openxmlformats.org/drawingml/2006/main">
              <a:rPr lang="ar" sz="1800" b="1"/>
              <a:t>قرار</a:t>
            </a:r>
          </a:p>
          <a:p>
            <a:pPr xmlns:a="http://schemas.openxmlformats.org/drawingml/2006/main" algn="ctr">
              <a:bidi/>
            </a:pPr>
            <a:r xmlns:a="http://schemas.openxmlformats.org/drawingml/2006/main">
              <a:rPr lang="ar" sz="1800" b="1"/>
              <a:t>صناعة</a:t>
            </a:r>
          </a:p>
        </p:txBody>
      </p:sp>
      <p:sp>
        <p:nvSpPr>
          <p:cNvPr id="73737" name="AutoShape 9"/>
          <p:cNvSpPr>
            <a:spLocks noChangeArrowheads="1"/>
          </p:cNvSpPr>
          <p:nvPr/>
        </p:nvSpPr>
        <p:spPr bwMode="auto">
          <a:xfrm>
            <a:off x="4000485" y="2428868"/>
            <a:ext cx="4470400" cy="2057400"/>
          </a:xfrm>
          <a:prstGeom prst="flowChartMerge">
            <a:avLst/>
          </a:prstGeom>
          <a:solidFill>
            <a:schemeClr val="accent1"/>
          </a:solidFill>
          <a:ln w="9525">
            <a:solidFill>
              <a:schemeClr val="tx1"/>
            </a:solidFill>
            <a:miter lim="800000"/>
            <a:headEnd/>
            <a:tailEnd/>
          </a:ln>
          <a:effectLst/>
        </p:spPr>
        <p:txBody>
          <a:bodyPr wrap="none" anchor="ctr"/>
          <a:lstStyle/>
          <a:p>
            <a:pPr xmlns:a="http://schemas.openxmlformats.org/drawingml/2006/main" algn="ctr">
              <a:bidi/>
            </a:pPr>
            <a:r xmlns:a="http://schemas.openxmlformats.org/drawingml/2006/main">
              <a:rPr lang="ar" sz="2400" b="1" dirty="0"/>
              <a:t>التفكير النقدي</a:t>
            </a:r>
          </a:p>
        </p:txBody>
      </p:sp>
      <p:sp>
        <p:nvSpPr>
          <p:cNvPr id="73740" name="Rectangle 12"/>
          <p:cNvSpPr>
            <a:spLocks noGrp="1" noChangeArrowheads="1"/>
          </p:cNvSpPr>
          <p:nvPr>
            <p:ph type="title"/>
          </p:nvPr>
        </p:nvSpPr>
        <p:spPr>
          <a:xfrm>
            <a:off x="1280160" y="218364"/>
            <a:ext cx="10911840" cy="1051560"/>
          </a:xfrm>
        </p:spPr>
        <p:txBody>
          <a:bodyPr/>
          <a:lstStyle/>
          <a:p>
            <a:pPr xmlns:a="http://schemas.openxmlformats.org/drawingml/2006/main" algn="ctr">
              <a:bidi/>
            </a:pPr>
            <a:r xmlns:a="http://schemas.openxmlformats.org/drawingml/2006/main">
              <a:rPr lang="ar" dirty="0"/>
              <a:t>عملية معرفية عالية المستوى</a:t>
            </a:r>
          </a:p>
        </p:txBody>
      </p:sp>
      <p:sp>
        <p:nvSpPr>
          <p:cNvPr id="10" name="Rectangle 9"/>
          <p:cNvSpPr/>
          <p:nvPr/>
        </p:nvSpPr>
        <p:spPr>
          <a:xfrm>
            <a:off x="1719618" y="6291618"/>
            <a:ext cx="8898339" cy="5663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xmlns:a="http://schemas.openxmlformats.org/drawingml/2006/main" algn="ctr">
              <a:bidi/>
            </a:pPr>
            <a:r xmlns:a="http://schemas.openxmlformats.org/drawingml/2006/main">
              <a:rPr lang="ar" dirty="0" smtClean="0"/>
              <a:t>عملية التمريض</a:t>
            </a:r>
            <a:endParaRPr xmlns:a="http://schemas.openxmlformats.org/drawingml/2006/main" lang="ar-SA" dirty="0"/>
          </a:p>
        </p:txBody>
      </p:sp>
      <p:sp>
        <p:nvSpPr>
          <p:cNvPr id="11" name="Left-Right Arrow 10"/>
          <p:cNvSpPr/>
          <p:nvPr/>
        </p:nvSpPr>
        <p:spPr>
          <a:xfrm>
            <a:off x="1624084" y="5759354"/>
            <a:ext cx="9062113" cy="48463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73737">
                                            <p:txEl>
                                              <p:pRg st="0" end="0"/>
                                            </p:txEl>
                                          </p:spTgt>
                                        </p:tgtEl>
                                        <p:attrNameLst>
                                          <p:attrName>style.visibility</p:attrName>
                                        </p:attrNameLst>
                                      </p:cBhvr>
                                      <p:to>
                                        <p:strVal val="visible"/>
                                      </p:to>
                                    </p:set>
                                    <p:anim calcmode="lin" valueType="num">
                                      <p:cBhvr>
                                        <p:cTn id="7" dur="500" fill="hold"/>
                                        <p:tgtEl>
                                          <p:spTgt spid="7373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3737">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73732">
                                            <p:txEl>
                                              <p:pRg st="0" end="0"/>
                                            </p:txEl>
                                          </p:spTgt>
                                        </p:tgtEl>
                                        <p:attrNameLst>
                                          <p:attrName>style.visibility</p:attrName>
                                        </p:attrNameLst>
                                      </p:cBhvr>
                                      <p:to>
                                        <p:strVal val="visible"/>
                                      </p:to>
                                    </p:set>
                                    <p:anim calcmode="lin" valueType="num">
                                      <p:cBhvr>
                                        <p:cTn id="13" dur="500" fill="hold"/>
                                        <p:tgtEl>
                                          <p:spTgt spid="73732">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73732">
                                            <p:txEl>
                                              <p:pRg st="0" end="0"/>
                                            </p:txEl>
                                          </p:spTgt>
                                        </p:tgtEl>
                                        <p:attrNameLst>
                                          <p:attrName>ppt_h</p:attrName>
                                        </p:attrNameLst>
                                      </p:cBhvr>
                                      <p:tavLst>
                                        <p:tav tm="0">
                                          <p:val>
                                            <p:fltVal val="0"/>
                                          </p:val>
                                        </p:tav>
                                        <p:tav tm="100000">
                                          <p:val>
                                            <p:strVal val="#ppt_h"/>
                                          </p:val>
                                        </p:tav>
                                      </p:tavLst>
                                    </p:anim>
                                  </p:childTnLst>
                                </p:cTn>
                              </p:par>
                              <p:par>
                                <p:cTn id="15" presetID="23" presetClass="entr" presetSubtype="16" fill="hold" nodeType="withEffect">
                                  <p:stCondLst>
                                    <p:cond delay="0"/>
                                  </p:stCondLst>
                                  <p:childTnLst>
                                    <p:set>
                                      <p:cBhvr>
                                        <p:cTn id="16" dur="1" fill="hold">
                                          <p:stCondLst>
                                            <p:cond delay="0"/>
                                          </p:stCondLst>
                                        </p:cTn>
                                        <p:tgtEl>
                                          <p:spTgt spid="73732">
                                            <p:txEl>
                                              <p:pRg st="1" end="1"/>
                                            </p:txEl>
                                          </p:spTgt>
                                        </p:tgtEl>
                                        <p:attrNameLst>
                                          <p:attrName>style.visibility</p:attrName>
                                        </p:attrNameLst>
                                      </p:cBhvr>
                                      <p:to>
                                        <p:strVal val="visible"/>
                                      </p:to>
                                    </p:set>
                                    <p:anim calcmode="lin" valueType="num">
                                      <p:cBhvr>
                                        <p:cTn id="17" dur="500" fill="hold"/>
                                        <p:tgtEl>
                                          <p:spTgt spid="73732">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73732">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nodeType="clickEffect">
                                  <p:stCondLst>
                                    <p:cond delay="0"/>
                                  </p:stCondLst>
                                  <p:childTnLst>
                                    <p:set>
                                      <p:cBhvr>
                                        <p:cTn id="22" dur="1" fill="hold">
                                          <p:stCondLst>
                                            <p:cond delay="0"/>
                                          </p:stCondLst>
                                        </p:cTn>
                                        <p:tgtEl>
                                          <p:spTgt spid="73733">
                                            <p:txEl>
                                              <p:pRg st="0" end="0"/>
                                            </p:txEl>
                                          </p:spTgt>
                                        </p:tgtEl>
                                        <p:attrNameLst>
                                          <p:attrName>style.visibility</p:attrName>
                                        </p:attrNameLst>
                                      </p:cBhvr>
                                      <p:to>
                                        <p:strVal val="visible"/>
                                      </p:to>
                                    </p:set>
                                    <p:anim calcmode="lin" valueType="num">
                                      <p:cBhvr>
                                        <p:cTn id="23" dur="500" fill="hold"/>
                                        <p:tgtEl>
                                          <p:spTgt spid="73733">
                                            <p:txEl>
                                              <p:pRg st="0" end="0"/>
                                            </p:txEl>
                                          </p:spTgt>
                                        </p:tgtEl>
                                        <p:attrNameLst>
                                          <p:attrName>ppt_w</p:attrName>
                                        </p:attrNameLst>
                                      </p:cBhvr>
                                      <p:tavLst>
                                        <p:tav tm="0">
                                          <p:val>
                                            <p:fltVal val="0"/>
                                          </p:val>
                                        </p:tav>
                                        <p:tav tm="100000">
                                          <p:val>
                                            <p:strVal val="#ppt_w"/>
                                          </p:val>
                                        </p:tav>
                                      </p:tavLst>
                                    </p:anim>
                                    <p:anim calcmode="lin" valueType="num">
                                      <p:cBhvr>
                                        <p:cTn id="24" dur="500" fill="hold"/>
                                        <p:tgtEl>
                                          <p:spTgt spid="73733">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23" presetClass="entr" presetSubtype="16" fill="hold" nodeType="clickEffect">
                                  <p:stCondLst>
                                    <p:cond delay="0"/>
                                  </p:stCondLst>
                                  <p:childTnLst>
                                    <p:set>
                                      <p:cBhvr>
                                        <p:cTn id="28" dur="1" fill="hold">
                                          <p:stCondLst>
                                            <p:cond delay="0"/>
                                          </p:stCondLst>
                                        </p:cTn>
                                        <p:tgtEl>
                                          <p:spTgt spid="73733">
                                            <p:txEl>
                                              <p:pRg st="1" end="1"/>
                                            </p:txEl>
                                          </p:spTgt>
                                        </p:tgtEl>
                                        <p:attrNameLst>
                                          <p:attrName>style.visibility</p:attrName>
                                        </p:attrNameLst>
                                      </p:cBhvr>
                                      <p:to>
                                        <p:strVal val="visible"/>
                                      </p:to>
                                    </p:set>
                                    <p:anim calcmode="lin" valueType="num">
                                      <p:cBhvr>
                                        <p:cTn id="29" dur="500" fill="hold"/>
                                        <p:tgtEl>
                                          <p:spTgt spid="73733">
                                            <p:txEl>
                                              <p:pRg st="1" end="1"/>
                                            </p:txEl>
                                          </p:spTgt>
                                        </p:tgtEl>
                                        <p:attrNameLst>
                                          <p:attrName>ppt_w</p:attrName>
                                        </p:attrNameLst>
                                      </p:cBhvr>
                                      <p:tavLst>
                                        <p:tav tm="0">
                                          <p:val>
                                            <p:fltVal val="0"/>
                                          </p:val>
                                        </p:tav>
                                        <p:tav tm="100000">
                                          <p:val>
                                            <p:strVal val="#ppt_w"/>
                                          </p:val>
                                        </p:tav>
                                      </p:tavLst>
                                    </p:anim>
                                    <p:anim calcmode="lin" valueType="num">
                                      <p:cBhvr>
                                        <p:cTn id="30" dur="500" fill="hold"/>
                                        <p:tgtEl>
                                          <p:spTgt spid="73733">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23" presetClass="entr" presetSubtype="16" fill="hold" nodeType="clickEffect">
                                  <p:stCondLst>
                                    <p:cond delay="0"/>
                                  </p:stCondLst>
                                  <p:childTnLst>
                                    <p:set>
                                      <p:cBhvr>
                                        <p:cTn id="34" dur="1" fill="hold">
                                          <p:stCondLst>
                                            <p:cond delay="0"/>
                                          </p:stCondLst>
                                        </p:cTn>
                                        <p:tgtEl>
                                          <p:spTgt spid="73734">
                                            <p:txEl>
                                              <p:pRg st="0" end="0"/>
                                            </p:txEl>
                                          </p:spTgt>
                                        </p:tgtEl>
                                        <p:attrNameLst>
                                          <p:attrName>style.visibility</p:attrName>
                                        </p:attrNameLst>
                                      </p:cBhvr>
                                      <p:to>
                                        <p:strVal val="visible"/>
                                      </p:to>
                                    </p:set>
                                    <p:anim calcmode="lin" valueType="num">
                                      <p:cBhvr>
                                        <p:cTn id="35" dur="500" fill="hold"/>
                                        <p:tgtEl>
                                          <p:spTgt spid="73734">
                                            <p:txEl>
                                              <p:pRg st="0" end="0"/>
                                            </p:txEl>
                                          </p:spTgt>
                                        </p:tgtEl>
                                        <p:attrNameLst>
                                          <p:attrName>ppt_w</p:attrName>
                                        </p:attrNameLst>
                                      </p:cBhvr>
                                      <p:tavLst>
                                        <p:tav tm="0">
                                          <p:val>
                                            <p:fltVal val="0"/>
                                          </p:val>
                                        </p:tav>
                                        <p:tav tm="100000">
                                          <p:val>
                                            <p:strVal val="#ppt_w"/>
                                          </p:val>
                                        </p:tav>
                                      </p:tavLst>
                                    </p:anim>
                                    <p:anim calcmode="lin" valueType="num">
                                      <p:cBhvr>
                                        <p:cTn id="36" dur="500" fill="hold"/>
                                        <p:tgtEl>
                                          <p:spTgt spid="73734">
                                            <p:txEl>
                                              <p:pRg st="0" end="0"/>
                                            </p:txEl>
                                          </p:spTgt>
                                        </p:tgtEl>
                                        <p:attrNameLst>
                                          <p:attrName>ppt_h</p:attrName>
                                        </p:attrNameLst>
                                      </p:cBhvr>
                                      <p:tavLst>
                                        <p:tav tm="0">
                                          <p:val>
                                            <p:fltVal val="0"/>
                                          </p:val>
                                        </p:tav>
                                        <p:tav tm="100000">
                                          <p:val>
                                            <p:strVal val="#ppt_h"/>
                                          </p:val>
                                        </p:tav>
                                      </p:tavLst>
                                    </p:anim>
                                  </p:childTnLst>
                                </p:cTn>
                              </p:par>
                              <p:par>
                                <p:cTn id="37" presetID="23" presetClass="entr" presetSubtype="16" fill="hold" nodeType="withEffect">
                                  <p:stCondLst>
                                    <p:cond delay="0"/>
                                  </p:stCondLst>
                                  <p:childTnLst>
                                    <p:set>
                                      <p:cBhvr>
                                        <p:cTn id="38" dur="1" fill="hold">
                                          <p:stCondLst>
                                            <p:cond delay="0"/>
                                          </p:stCondLst>
                                        </p:cTn>
                                        <p:tgtEl>
                                          <p:spTgt spid="73734">
                                            <p:txEl>
                                              <p:pRg st="1" end="1"/>
                                            </p:txEl>
                                          </p:spTgt>
                                        </p:tgtEl>
                                        <p:attrNameLst>
                                          <p:attrName>style.visibility</p:attrName>
                                        </p:attrNameLst>
                                      </p:cBhvr>
                                      <p:to>
                                        <p:strVal val="visible"/>
                                      </p:to>
                                    </p:set>
                                    <p:anim calcmode="lin" valueType="num">
                                      <p:cBhvr>
                                        <p:cTn id="39" dur="500" fill="hold"/>
                                        <p:tgtEl>
                                          <p:spTgt spid="73734">
                                            <p:txEl>
                                              <p:pRg st="1" end="1"/>
                                            </p:txEl>
                                          </p:spTgt>
                                        </p:tgtEl>
                                        <p:attrNameLst>
                                          <p:attrName>ppt_w</p:attrName>
                                        </p:attrNameLst>
                                      </p:cBhvr>
                                      <p:tavLst>
                                        <p:tav tm="0">
                                          <p:val>
                                            <p:fltVal val="0"/>
                                          </p:val>
                                        </p:tav>
                                        <p:tav tm="100000">
                                          <p:val>
                                            <p:strVal val="#ppt_w"/>
                                          </p:val>
                                        </p:tav>
                                      </p:tavLst>
                                    </p:anim>
                                    <p:anim calcmode="lin" valueType="num">
                                      <p:cBhvr>
                                        <p:cTn id="40" dur="500" fill="hold"/>
                                        <p:tgtEl>
                                          <p:spTgt spid="73734">
                                            <p:txEl>
                                              <p:pRg st="1" end="1"/>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571461" y="0"/>
            <a:ext cx="12287336" cy="796908"/>
          </a:xfrm>
        </p:spPr>
        <p:txBody>
          <a:bodyPr>
            <a:normAutofit/>
          </a:bodyPr>
          <a:lstStyle/>
          <a:p>
            <a:r xmlns:a="http://schemas.openxmlformats.org/drawingml/2006/main">
              <a:rPr lang="ar" sz="2400" dirty="0">
                <a:solidFill>
                  <a:schemeClr val="tx1"/>
                </a:solidFill>
              </a:rPr>
              <a:t>استخدام التفكير النقدي في عملية التمريض</a:t>
            </a:r>
          </a:p>
        </p:txBody>
      </p:sp>
      <p:graphicFrame>
        <p:nvGraphicFramePr>
          <p:cNvPr id="160771" name="Group 3"/>
          <p:cNvGraphicFramePr>
            <a:graphicFrameLocks noGrp="1"/>
          </p:cNvGraphicFramePr>
          <p:nvPr>
            <p:ph type="tbl" idx="1"/>
          </p:nvPr>
        </p:nvGraphicFramePr>
        <p:xfrm>
          <a:off x="761963" y="857232"/>
          <a:ext cx="10629936" cy="5286412"/>
        </p:xfrm>
        <a:graphic>
          <a:graphicData uri="http://schemas.openxmlformats.org/drawingml/2006/table">
            <a:tbl>
              <a:tblPr/>
              <a:tblGrid>
                <a:gridCol w="3543312"/>
                <a:gridCol w="6808917"/>
                <a:gridCol w="277707"/>
              </a:tblGrid>
              <a:tr h="619502">
                <a:tc>
                  <a:txBody>
                    <a:bodyPr/>
                    <a:lstStyle/>
                    <a:p>
                      <a:pPr xmlns:a="http://schemas.openxmlformats.org/drawingml/2006/main" marL="0" marR="0" lvl="0" indent="0" algn="l" defTabSz="914400" rtl="0" eaLnBrk="1" fontAlgn="base" latinLnBrk="0" hangingPunct="1">
                        <a:lnSpc>
                          <a:spcPct val="100000"/>
                        </a:lnSpc>
                        <a:spcBef>
                          <a:spcPct val="20000"/>
                        </a:spcBef>
                        <a:spcAft>
                          <a:spcPct val="0"/>
                        </a:spcAft>
                        <a:buClrTx/>
                        <a:buSzTx/>
                        <a:buFontTx/>
                        <a:buNone/>
                        <a:tabLst/>
                        <a:bidi/>
                      </a:pPr>
                      <a:r xmlns:a="http://schemas.openxmlformats.org/drawingml/2006/main">
                        <a:rPr kumimoji="0" lang="ar" sz="1800" b="1" i="0" u="none" strike="noStrike" cap="none" normalizeH="0" baseline="0" dirty="0" smtClean="0">
                          <a:ln>
                            <a:noFill/>
                          </a:ln>
                          <a:solidFill>
                            <a:srgbClr val="000099"/>
                          </a:solidFill>
                          <a:effectLst/>
                          <a:latin typeface="Arial" pitchFamily="34" charset="0"/>
                        </a:rPr>
                        <a:t>خطوة عملية التمريض</a:t>
                      </a: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xmlns:a="http://schemas.openxmlformats.org/drawingml/2006/main" marL="0" marR="0" lvl="0" indent="0" algn="l" defTabSz="914400" rtl="0" eaLnBrk="1" fontAlgn="base" latinLnBrk="0" hangingPunct="1">
                        <a:lnSpc>
                          <a:spcPct val="100000"/>
                        </a:lnSpc>
                        <a:spcBef>
                          <a:spcPct val="20000"/>
                        </a:spcBef>
                        <a:spcAft>
                          <a:spcPct val="0"/>
                        </a:spcAft>
                        <a:buClrTx/>
                        <a:buSzTx/>
                        <a:buFontTx/>
                        <a:buNone/>
                        <a:tabLst/>
                        <a:bidi/>
                      </a:pPr>
                      <a:r xmlns:a="http://schemas.openxmlformats.org/drawingml/2006/main">
                        <a:rPr kumimoji="0" lang="ar" sz="1800" b="1" i="0" u="none" strike="noStrike" cap="none" normalizeH="0" baseline="0" dirty="0" smtClean="0">
                          <a:ln>
                            <a:noFill/>
                          </a:ln>
                          <a:solidFill>
                            <a:srgbClr val="000099"/>
                          </a:solidFill>
                          <a:effectLst/>
                          <a:latin typeface="Arial" pitchFamily="34" charset="0"/>
                        </a:rPr>
                        <a:t>مهارات التفكير الناقد</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dirty="0" smtClean="0">
                        <a:ln>
                          <a:noFill/>
                        </a:ln>
                        <a:solidFill>
                          <a:srgbClr val="000099"/>
                        </a:solidFill>
                        <a:effectLst/>
                        <a:latin typeface="Arial" pitchFamily="34" charset="0"/>
                      </a:endParaRPr>
                    </a:p>
                  </a:txBody>
                  <a:tcPr marL="121920" marR="1219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66691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rgbClr val="CC3300"/>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rgbClr val="CC3300"/>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rgbClr val="CC3300"/>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rgbClr val="CC3300"/>
                        </a:solidFill>
                        <a:effectLst/>
                        <a:latin typeface="Arial" pitchFamily="34" charset="0"/>
                      </a:endParaRPr>
                    </a:p>
                    <a:p>
                      <a:pPr xmlns:a="http://schemas.openxmlformats.org/drawingml/2006/main" marL="0" marR="0" lvl="0" indent="0" algn="l" defTabSz="914400" rtl="0" eaLnBrk="1" fontAlgn="base" latinLnBrk="0" hangingPunct="1">
                        <a:lnSpc>
                          <a:spcPct val="100000"/>
                        </a:lnSpc>
                        <a:spcBef>
                          <a:spcPct val="20000"/>
                        </a:spcBef>
                        <a:spcAft>
                          <a:spcPct val="0"/>
                        </a:spcAft>
                        <a:buClrTx/>
                        <a:buSzTx/>
                        <a:buFontTx/>
                        <a:buNone/>
                        <a:tabLst/>
                        <a:bidi/>
                      </a:pPr>
                      <a:r xmlns:a="http://schemas.openxmlformats.org/drawingml/2006/main">
                        <a:rPr kumimoji="0" lang="ar" sz="1600" b="0" i="0" u="none" strike="noStrike" cap="none" normalizeH="0" baseline="0" dirty="0" smtClean="0">
                          <a:ln>
                            <a:noFill/>
                          </a:ln>
                          <a:solidFill>
                            <a:srgbClr val="CC3300"/>
                          </a:solidFill>
                          <a:effectLst/>
                          <a:latin typeface="Arial" pitchFamily="34" charset="0"/>
                        </a:rPr>
                        <a:t>          </a:t>
                      </a:r>
                      <a:r xmlns:a="http://schemas.openxmlformats.org/drawingml/2006/main">
                        <a:rPr kumimoji="0" lang="ar" sz="2800" b="0" i="0" u="none" strike="noStrike" cap="none" normalizeH="0" baseline="0" dirty="0" smtClean="0">
                          <a:ln>
                            <a:noFill/>
                          </a:ln>
                          <a:solidFill>
                            <a:srgbClr val="CC3300"/>
                          </a:solidFill>
                          <a:effectLst/>
                          <a:latin typeface="Arial" pitchFamily="34" charset="0"/>
                        </a:rPr>
                        <a:t>تقييم</a:t>
                      </a: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xmlns:a="http://schemas.openxmlformats.org/drawingml/2006/main" marL="0" marR="0" lvl="0" indent="0" algn="l" defTabSz="914400" rtl="0" eaLnBrk="1" fontAlgn="base" latinLnBrk="0" hangingPunct="1">
                        <a:lnSpc>
                          <a:spcPct val="100000"/>
                        </a:lnSpc>
                        <a:spcBef>
                          <a:spcPct val="20000"/>
                        </a:spcBef>
                        <a:spcAft>
                          <a:spcPct val="0"/>
                        </a:spcAft>
                        <a:buClrTx/>
                        <a:buSzTx/>
                        <a:buFontTx/>
                        <a:buNone/>
                        <a:tabLst/>
                        <a:bidi/>
                      </a:pPr>
                      <a:r xmlns:a="http://schemas.openxmlformats.org/drawingml/2006/main">
                        <a:rPr kumimoji="0" lang="ar" sz="1800" b="0" i="0" u="none" strike="noStrike" cap="none" normalizeH="0" baseline="0" dirty="0" smtClean="0">
                          <a:ln>
                            <a:noFill/>
                          </a:ln>
                          <a:solidFill>
                            <a:srgbClr val="CC3300"/>
                          </a:solidFill>
                          <a:effectLst/>
                          <a:latin typeface="Arial" pitchFamily="34" charset="0"/>
                        </a:rPr>
                        <a:t>.</a:t>
                      </a:r>
                    </a:p>
                    <a:p>
                      <a:pPr xmlns:a="http://schemas.openxmlformats.org/drawingml/2006/main" marL="0" marR="0" lvl="0" indent="0" algn="l" defTabSz="914400" rtl="0" eaLnBrk="1" fontAlgn="base" latinLnBrk="0" hangingPunct="1">
                        <a:lnSpc>
                          <a:spcPct val="100000"/>
                        </a:lnSpc>
                        <a:spcBef>
                          <a:spcPct val="20000"/>
                        </a:spcBef>
                        <a:spcAft>
                          <a:spcPct val="0"/>
                        </a:spcAft>
                        <a:buClrTx/>
                        <a:buSzTx/>
                        <a:buFontTx/>
                        <a:buNone/>
                        <a:tabLst/>
                        <a:bidi/>
                      </a:pPr>
                      <a:r xmlns:a="http://schemas.openxmlformats.org/drawingml/2006/main">
                        <a:rPr kumimoji="0" lang="ar" sz="2000" b="0" i="0" u="none" strike="noStrike" cap="none" normalizeH="0" baseline="0" dirty="0" smtClean="0">
                          <a:ln>
                            <a:noFill/>
                          </a:ln>
                          <a:solidFill>
                            <a:srgbClr val="CC3300"/>
                          </a:solidFill>
                          <a:effectLst/>
                          <a:latin typeface="Arial" pitchFamily="34" charset="0"/>
                        </a:rPr>
                        <a:t>التمييز بين البيانات ذات الصلة وغير ذات الصلة.</a:t>
                      </a:r>
                    </a:p>
                    <a:p>
                      <a:pPr xmlns:a="http://schemas.openxmlformats.org/drawingml/2006/main" marL="0" marR="0" lvl="0" indent="0" algn="l" defTabSz="914400" rtl="0" eaLnBrk="1" fontAlgn="base" latinLnBrk="0" hangingPunct="1">
                        <a:lnSpc>
                          <a:spcPct val="100000"/>
                        </a:lnSpc>
                        <a:spcBef>
                          <a:spcPct val="20000"/>
                        </a:spcBef>
                        <a:spcAft>
                          <a:spcPct val="0"/>
                        </a:spcAft>
                        <a:buClrTx/>
                        <a:buSzTx/>
                        <a:buFontTx/>
                        <a:buNone/>
                        <a:tabLst/>
                        <a:bidi/>
                      </a:pPr>
                      <a:r xmlns:a="http://schemas.openxmlformats.org/drawingml/2006/main">
                        <a:rPr kumimoji="0" lang="ar" sz="2000" b="0" i="0" u="none" strike="noStrike" cap="none" normalizeH="0" baseline="0" dirty="0" smtClean="0">
                          <a:ln>
                            <a:noFill/>
                          </a:ln>
                          <a:solidFill>
                            <a:srgbClr val="CC3300"/>
                          </a:solidFill>
                          <a:effectLst/>
                          <a:latin typeface="Arial" pitchFamily="34" charset="0"/>
                        </a:rPr>
                        <a:t>التمييز بين البيانات المهمة وغير المهمة.</a:t>
                      </a:r>
                    </a:p>
                    <a:p>
                      <a:pPr xmlns:a="http://schemas.openxmlformats.org/drawingml/2006/main" marL="0" marR="0" lvl="0" indent="0" algn="l" defTabSz="914400" rtl="0" eaLnBrk="1" fontAlgn="base" latinLnBrk="0" hangingPunct="1">
                        <a:lnSpc>
                          <a:spcPct val="100000"/>
                        </a:lnSpc>
                        <a:spcBef>
                          <a:spcPct val="20000"/>
                        </a:spcBef>
                        <a:spcAft>
                          <a:spcPct val="0"/>
                        </a:spcAft>
                        <a:buClrTx/>
                        <a:buSzTx/>
                        <a:buFontTx/>
                        <a:buNone/>
                        <a:tabLst/>
                        <a:bidi/>
                      </a:pPr>
                      <a:r xmlns:a="http://schemas.openxmlformats.org/drawingml/2006/main">
                        <a:rPr kumimoji="0" lang="ar" sz="2000" b="0" i="0" u="none" strike="noStrike" cap="none" normalizeH="0" baseline="0" dirty="0" smtClean="0">
                          <a:ln>
                            <a:noFill/>
                          </a:ln>
                          <a:solidFill>
                            <a:srgbClr val="CC3300"/>
                          </a:solidFill>
                          <a:effectLst/>
                          <a:latin typeface="Arial" pitchFamily="34" charset="0"/>
                        </a:rPr>
                        <a:t>تنظيم البيانات.</a:t>
                      </a:r>
                    </a:p>
                    <a:p>
                      <a:pPr xmlns:a="http://schemas.openxmlformats.org/drawingml/2006/main" marL="0" marR="0" lvl="0" indent="0" algn="l" defTabSz="914400" rtl="0" eaLnBrk="1" fontAlgn="base" latinLnBrk="0" hangingPunct="1">
                        <a:lnSpc>
                          <a:spcPct val="100000"/>
                        </a:lnSpc>
                        <a:spcBef>
                          <a:spcPct val="20000"/>
                        </a:spcBef>
                        <a:spcAft>
                          <a:spcPct val="0"/>
                        </a:spcAft>
                        <a:buClrTx/>
                        <a:buSzTx/>
                        <a:buFontTx/>
                        <a:buNone/>
                        <a:tabLst/>
                        <a:bidi/>
                      </a:pPr>
                      <a:r xmlns:a="http://schemas.openxmlformats.org/drawingml/2006/main">
                        <a:rPr kumimoji="0" lang="ar" sz="2000" b="0" i="0" u="none" strike="noStrike" cap="none" normalizeH="0" baseline="0" dirty="0" smtClean="0">
                          <a:ln>
                            <a:noFill/>
                          </a:ln>
                          <a:solidFill>
                            <a:srgbClr val="CC3300"/>
                          </a:solidFill>
                          <a:effectLst/>
                          <a:latin typeface="Arial" pitchFamily="34" charset="0"/>
                        </a:rPr>
                        <a:t>التعرف على الافتراضات </a:t>
                      </a:r>
                      <a:r xmlns:a="http://schemas.openxmlformats.org/drawingml/2006/main">
                        <a:rPr kumimoji="0" lang="ar" sz="1800" b="0" i="0" u="none" strike="noStrike" cap="none" normalizeH="0" baseline="0" dirty="0" smtClean="0">
                          <a:ln>
                            <a:noFill/>
                          </a:ln>
                          <a:solidFill>
                            <a:srgbClr val="CC3300"/>
                          </a:solidFill>
                          <a:effectLst/>
                          <a:latin typeface="Arial" pitchFamily="34" charset="0"/>
                        </a:rPr>
                        <a:t>.</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rgbClr val="CC3300"/>
                        </a:solidFill>
                        <a:effectLst/>
                        <a:latin typeface="Arial" pitchFamily="34" charset="0"/>
                      </a:endParaRPr>
                    </a:p>
                  </a:txBody>
                  <a:tcPr marL="121920" marR="1219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4" name="Picture 3" descr="تنزيل (4).jpg"/>
          <p:cNvPicPr>
            <a:picLocks noChangeAspect="1"/>
          </p:cNvPicPr>
          <p:nvPr/>
        </p:nvPicPr>
        <p:blipFill>
          <a:blip r:embed="rId2"/>
          <a:stretch>
            <a:fillRect/>
          </a:stretch>
        </p:blipFill>
        <p:spPr>
          <a:xfrm>
            <a:off x="761963" y="4000504"/>
            <a:ext cx="10477573" cy="2000264"/>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60771"/>
                                        </p:tgtEl>
                                        <p:attrNameLst>
                                          <p:attrName>style.visibility</p:attrName>
                                        </p:attrNameLst>
                                      </p:cBhvr>
                                      <p:to>
                                        <p:strVal val="visible"/>
                                      </p:to>
                                    </p:set>
                                    <p:animEffect transition="in" filter="box(in)">
                                      <p:cBhvr>
                                        <p:cTn id="7" dur="500"/>
                                        <p:tgtEl>
                                          <p:spTgt spid="1607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571461" y="0"/>
            <a:ext cx="12287336" cy="796908"/>
          </a:xfrm>
        </p:spPr>
        <p:txBody>
          <a:bodyPr>
            <a:normAutofit/>
          </a:bodyPr>
          <a:lstStyle/>
          <a:p>
            <a:r xmlns:a="http://schemas.openxmlformats.org/drawingml/2006/main">
              <a:rPr lang="ar" sz="2400" dirty="0">
                <a:solidFill>
                  <a:schemeClr val="tx1"/>
                </a:solidFill>
              </a:rPr>
              <a:t>استخدام التفكير النقدي في عملية التمريض</a:t>
            </a:r>
          </a:p>
        </p:txBody>
      </p:sp>
      <p:graphicFrame>
        <p:nvGraphicFramePr>
          <p:cNvPr id="160771" name="Group 3"/>
          <p:cNvGraphicFramePr>
            <a:graphicFrameLocks noGrp="1"/>
          </p:cNvGraphicFramePr>
          <p:nvPr>
            <p:ph type="tbl" idx="1"/>
          </p:nvPr>
        </p:nvGraphicFramePr>
        <p:xfrm>
          <a:off x="761963" y="857232"/>
          <a:ext cx="10629936" cy="5286412"/>
        </p:xfrm>
        <a:graphic>
          <a:graphicData uri="http://schemas.openxmlformats.org/drawingml/2006/table">
            <a:tbl>
              <a:tblPr/>
              <a:tblGrid>
                <a:gridCol w="3543312"/>
                <a:gridCol w="6808917"/>
                <a:gridCol w="277707"/>
              </a:tblGrid>
              <a:tr h="619502">
                <a:tc>
                  <a:txBody>
                    <a:bodyPr/>
                    <a:lstStyle/>
                    <a:p>
                      <a:pPr xmlns:a="http://schemas.openxmlformats.org/drawingml/2006/main" marL="0" marR="0" lvl="0" indent="0" algn="l" defTabSz="914400" rtl="0" eaLnBrk="1" fontAlgn="base" latinLnBrk="0" hangingPunct="1">
                        <a:lnSpc>
                          <a:spcPct val="100000"/>
                        </a:lnSpc>
                        <a:spcBef>
                          <a:spcPct val="20000"/>
                        </a:spcBef>
                        <a:spcAft>
                          <a:spcPct val="0"/>
                        </a:spcAft>
                        <a:buClrTx/>
                        <a:buSzTx/>
                        <a:buFontTx/>
                        <a:buNone/>
                        <a:tabLst/>
                        <a:bidi/>
                      </a:pPr>
                      <a:r xmlns:a="http://schemas.openxmlformats.org/drawingml/2006/main">
                        <a:rPr kumimoji="0" lang="ar" sz="1800" b="1" i="0" u="none" strike="noStrike" cap="none" normalizeH="0" baseline="0" dirty="0" smtClean="0">
                          <a:ln>
                            <a:noFill/>
                          </a:ln>
                          <a:solidFill>
                            <a:srgbClr val="000099"/>
                          </a:solidFill>
                          <a:effectLst/>
                          <a:latin typeface="Arial" pitchFamily="34" charset="0"/>
                        </a:rPr>
                        <a:t>خطوة عملية التمريض</a:t>
                      </a: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xmlns:a="http://schemas.openxmlformats.org/drawingml/2006/main" marL="0" marR="0" lvl="0" indent="0" algn="l" defTabSz="914400" rtl="0" eaLnBrk="1" fontAlgn="base" latinLnBrk="0" hangingPunct="1">
                        <a:lnSpc>
                          <a:spcPct val="100000"/>
                        </a:lnSpc>
                        <a:spcBef>
                          <a:spcPct val="20000"/>
                        </a:spcBef>
                        <a:spcAft>
                          <a:spcPct val="0"/>
                        </a:spcAft>
                        <a:buClrTx/>
                        <a:buSzTx/>
                        <a:buFontTx/>
                        <a:buNone/>
                        <a:tabLst/>
                        <a:bidi/>
                      </a:pPr>
                      <a:r xmlns:a="http://schemas.openxmlformats.org/drawingml/2006/main">
                        <a:rPr kumimoji="0" lang="ar" sz="1800" b="1" i="0" u="none" strike="noStrike" cap="none" normalizeH="0" baseline="0" dirty="0" smtClean="0">
                          <a:ln>
                            <a:noFill/>
                          </a:ln>
                          <a:solidFill>
                            <a:srgbClr val="000099"/>
                          </a:solidFill>
                          <a:effectLst/>
                          <a:latin typeface="Arial" pitchFamily="34" charset="0"/>
                        </a:rPr>
                        <a:t>مهارات التفكير الناقد</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dirty="0" smtClean="0">
                        <a:ln>
                          <a:noFill/>
                        </a:ln>
                        <a:solidFill>
                          <a:srgbClr val="000099"/>
                        </a:solidFill>
                        <a:effectLst/>
                        <a:latin typeface="Arial" pitchFamily="34" charset="0"/>
                      </a:endParaRPr>
                    </a:p>
                  </a:txBody>
                  <a:tcPr marL="121920" marR="1219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66691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rgbClr val="CC3300"/>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rgbClr val="CC3300"/>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rgbClr val="CC3300"/>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rgbClr val="CC3300"/>
                        </a:solidFill>
                        <a:effectLst/>
                        <a:latin typeface="Arial" pitchFamily="34" charset="0"/>
                      </a:endParaRPr>
                    </a:p>
                    <a:p>
                      <a:pPr xmlns:a="http://schemas.openxmlformats.org/drawingml/2006/main" marL="0" marR="0" lvl="0" indent="0" algn="ctr" defTabSz="914400" rtl="0" eaLnBrk="1" fontAlgn="base" latinLnBrk="0" hangingPunct="1">
                        <a:lnSpc>
                          <a:spcPct val="100000"/>
                        </a:lnSpc>
                        <a:spcBef>
                          <a:spcPct val="20000"/>
                        </a:spcBef>
                        <a:spcAft>
                          <a:spcPct val="0"/>
                        </a:spcAft>
                        <a:buClrTx/>
                        <a:buSzTx/>
                        <a:buFontTx/>
                        <a:buNone/>
                        <a:tabLst/>
                        <a:bidi/>
                      </a:pPr>
                      <a:r xmlns:a="http://schemas.openxmlformats.org/drawingml/2006/main">
                        <a:rPr kumimoji="0" lang="ar" sz="2000" b="0" i="0" u="none" strike="noStrike" cap="none" normalizeH="0" baseline="0" dirty="0" smtClean="0">
                          <a:ln>
                            <a:noFill/>
                          </a:ln>
                          <a:solidFill>
                            <a:srgbClr val="CC3300"/>
                          </a:solidFill>
                          <a:effectLst/>
                          <a:latin typeface="Arial" pitchFamily="34" charset="0"/>
                        </a:rPr>
                        <a:t>تشخبص</a:t>
                      </a:r>
                      <a:endParaRPr xmlns:a="http://schemas.openxmlformats.org/drawingml/2006/main" kumimoji="0" lang="en-US" sz="3600" b="0" i="0" u="none" strike="noStrike" cap="none" normalizeH="0" baseline="0" dirty="0" smtClean="0">
                        <a:ln>
                          <a:noFill/>
                        </a:ln>
                        <a:solidFill>
                          <a:srgbClr val="CC3300"/>
                        </a:solidFill>
                        <a:effectLst/>
                        <a:latin typeface="Arial" pitchFamily="34" charset="0"/>
                      </a:endParaRP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xmlns:a="http://schemas.openxmlformats.org/drawingml/2006/main" marL="0" marR="0" lvl="0" indent="0" algn="l" defTabSz="914400" rtl="0" eaLnBrk="1" fontAlgn="base" latinLnBrk="0" hangingPunct="1">
                        <a:lnSpc>
                          <a:spcPct val="100000"/>
                        </a:lnSpc>
                        <a:spcBef>
                          <a:spcPct val="20000"/>
                        </a:spcBef>
                        <a:spcAft>
                          <a:spcPct val="0"/>
                        </a:spcAft>
                        <a:buClrTx/>
                        <a:buSzTx/>
                        <a:buFontTx/>
                        <a:buNone/>
                        <a:tabLst/>
                        <a:bidi/>
                      </a:pPr>
                      <a:r xmlns:a="http://schemas.openxmlformats.org/drawingml/2006/main">
                        <a:rPr kumimoji="0" lang="ar" sz="1800" b="0" i="0" u="none" strike="noStrike" cap="none" normalizeH="0" baseline="0" dirty="0" smtClean="0">
                          <a:ln>
                            <a:noFill/>
                          </a:ln>
                          <a:solidFill>
                            <a:srgbClr val="CC3300"/>
                          </a:solidFill>
                          <a:effectLst/>
                          <a:latin typeface="Arial" pitchFamily="34" charset="0"/>
                        </a:rPr>
                        <a:t>.</a:t>
                      </a:r>
                    </a:p>
                    <a:p>
                      <a:pPr xmlns:a="http://schemas.openxmlformats.org/drawingml/2006/main" marL="0" marR="0" lvl="0" indent="0" algn="l" defTabSz="914400" rtl="0" eaLnBrk="1" fontAlgn="base" latinLnBrk="0" hangingPunct="1">
                        <a:lnSpc>
                          <a:spcPct val="100000"/>
                        </a:lnSpc>
                        <a:spcBef>
                          <a:spcPct val="20000"/>
                        </a:spcBef>
                        <a:spcAft>
                          <a:spcPct val="0"/>
                        </a:spcAft>
                        <a:buClrTx/>
                        <a:buSzTx/>
                        <a:buFontTx/>
                        <a:buChar char="-"/>
                        <a:tabLst/>
                        <a:bidi/>
                      </a:pPr>
                      <a:r xmlns:a="http://schemas.openxmlformats.org/drawingml/2006/main">
                        <a:rPr kumimoji="0" lang="ar" sz="1800" b="0" i="0" u="none" strike="noStrike" cap="none" normalizeH="0" baseline="0" dirty="0" smtClean="0">
                          <a:ln>
                            <a:noFill/>
                          </a:ln>
                          <a:solidFill>
                            <a:srgbClr val="CC3300"/>
                          </a:solidFill>
                          <a:effectLst/>
                          <a:latin typeface="Arial" pitchFamily="34" charset="0"/>
                        </a:rPr>
                        <a:t>تحليل بيانات التقييم</a:t>
                      </a:r>
                    </a:p>
                    <a:p>
                      <a:pPr xmlns:a="http://schemas.openxmlformats.org/drawingml/2006/main" marL="0" marR="0" lvl="0" indent="0" algn="l" defTabSz="914400" rtl="0" eaLnBrk="1" fontAlgn="base" latinLnBrk="0" hangingPunct="1">
                        <a:lnSpc>
                          <a:spcPct val="100000"/>
                        </a:lnSpc>
                        <a:spcBef>
                          <a:spcPct val="20000"/>
                        </a:spcBef>
                        <a:spcAft>
                          <a:spcPct val="0"/>
                        </a:spcAft>
                        <a:buClrTx/>
                        <a:buSzTx/>
                        <a:buFontTx/>
                        <a:buChar char="-"/>
                        <a:tabLst/>
                        <a:bidi/>
                      </a:pPr>
                      <a:r xmlns:a="http://schemas.openxmlformats.org/drawingml/2006/main">
                        <a:rPr kumimoji="0" lang="ar" sz="2000" b="0" i="0" u="none" strike="noStrike" cap="none" normalizeH="0" baseline="0" dirty="0" smtClean="0">
                          <a:ln>
                            <a:noFill/>
                          </a:ln>
                          <a:solidFill>
                            <a:srgbClr val="CC3300"/>
                          </a:solidFill>
                          <a:effectLst/>
                          <a:latin typeface="Arial" pitchFamily="34" charset="0"/>
                        </a:rPr>
                        <a:t>حدد التشخيص الأكثر صلة</a:t>
                      </a:r>
                    </a:p>
                    <a:p>
                      <a:pPr xmlns:a="http://schemas.openxmlformats.org/drawingml/2006/main" marL="0" marR="0" lvl="0" indent="0" algn="l" defTabSz="914400" rtl="0" eaLnBrk="1" fontAlgn="base" latinLnBrk="0" hangingPunct="1">
                        <a:lnSpc>
                          <a:spcPct val="100000"/>
                        </a:lnSpc>
                        <a:spcBef>
                          <a:spcPct val="20000"/>
                        </a:spcBef>
                        <a:spcAft>
                          <a:spcPct val="0"/>
                        </a:spcAft>
                        <a:buClrTx/>
                        <a:buSzTx/>
                        <a:buFontTx/>
                        <a:buChar char="-"/>
                        <a:tabLst/>
                        <a:defRPr/>
                        <a:bidi/>
                      </a:pPr>
                      <a:r xmlns:a="http://schemas.openxmlformats.org/drawingml/2006/main">
                        <a:rPr kumimoji="0" lang="ar" sz="2000" b="0" i="0" u="none" strike="noStrike" cap="none" normalizeH="0" baseline="0" dirty="0" smtClean="0">
                          <a:ln>
                            <a:noFill/>
                          </a:ln>
                          <a:solidFill>
                            <a:srgbClr val="CC3300"/>
                          </a:solidFill>
                          <a:effectLst/>
                          <a:latin typeface="Arial" pitchFamily="34" charset="0"/>
                        </a:rPr>
                        <a:t>تحديد الأولويات</a:t>
                      </a:r>
                    </a:p>
                    <a:p>
                      <a:pPr marL="0" marR="0" lvl="0" indent="0" algn="l" defTabSz="914400" rtl="0" eaLnBrk="1" fontAlgn="base" latinLnBrk="0" hangingPunct="1">
                        <a:lnSpc>
                          <a:spcPct val="100000"/>
                        </a:lnSpc>
                        <a:spcBef>
                          <a:spcPct val="20000"/>
                        </a:spcBef>
                        <a:spcAft>
                          <a:spcPct val="0"/>
                        </a:spcAft>
                        <a:buClrTx/>
                        <a:buSzTx/>
                        <a:buFontTx/>
                        <a:buChar char="-"/>
                        <a:tabLst/>
                      </a:pPr>
                      <a:endParaRPr kumimoji="0" lang="en-US" sz="2000" b="0" i="0" u="none" strike="noStrike" cap="none" normalizeH="0" baseline="0" dirty="0" smtClean="0">
                        <a:ln>
                          <a:noFill/>
                        </a:ln>
                        <a:solidFill>
                          <a:srgbClr val="CC3300"/>
                        </a:solidFill>
                        <a:effectLst/>
                        <a:latin typeface="Arial" pitchFamily="34" charset="0"/>
                      </a:endParaRP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rgbClr val="CC3300"/>
                        </a:solidFill>
                        <a:effectLst/>
                        <a:latin typeface="Arial" pitchFamily="34" charset="0"/>
                      </a:endParaRPr>
                    </a:p>
                  </a:txBody>
                  <a:tcPr marL="121920" marR="1219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4" name="Picture 3" descr="تنزيل (4).jpg"/>
          <p:cNvPicPr>
            <a:picLocks noChangeAspect="1"/>
          </p:cNvPicPr>
          <p:nvPr/>
        </p:nvPicPr>
        <p:blipFill>
          <a:blip r:embed="rId2"/>
          <a:stretch>
            <a:fillRect/>
          </a:stretch>
        </p:blipFill>
        <p:spPr>
          <a:xfrm>
            <a:off x="761963" y="4000504"/>
            <a:ext cx="10477573" cy="2000264"/>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60771"/>
                                        </p:tgtEl>
                                        <p:attrNameLst>
                                          <p:attrName>style.visibility</p:attrName>
                                        </p:attrNameLst>
                                      </p:cBhvr>
                                      <p:to>
                                        <p:strVal val="visible"/>
                                      </p:to>
                                    </p:set>
                                    <p:animEffect transition="in" filter="box(in)">
                                      <p:cBhvr>
                                        <p:cTn id="7" dur="500"/>
                                        <p:tgtEl>
                                          <p:spTgt spid="1607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a:xfrm>
            <a:off x="380960" y="274638"/>
            <a:ext cx="11811040" cy="1143000"/>
          </a:xfrm>
        </p:spPr>
        <p:txBody>
          <a:bodyPr/>
          <a:lstStyle/>
          <a:p>
            <a:pPr xmlns:a="http://schemas.openxmlformats.org/drawingml/2006/main" algn="ctr">
              <a:bidi/>
            </a:pPr>
            <a:r xmlns:a="http://schemas.openxmlformats.org/drawingml/2006/main">
              <a:rPr lang="ar" sz="3200" b="0" dirty="0">
                <a:solidFill>
                  <a:schemeClr val="tx1"/>
                </a:solidFill>
              </a:rPr>
              <a:t>استخدام التفكير النقدي في عملية التمريض </a:t>
            </a:r>
            <a:r xmlns:a="http://schemas.openxmlformats.org/drawingml/2006/main">
              <a:rPr lang="ar" sz="3200" dirty="0"/>
              <a:t>.</a:t>
            </a:r>
          </a:p>
        </p:txBody>
      </p:sp>
      <p:graphicFrame>
        <p:nvGraphicFramePr>
          <p:cNvPr id="162819" name="Group 3"/>
          <p:cNvGraphicFramePr>
            <a:graphicFrameLocks noGrp="1"/>
          </p:cNvGraphicFramePr>
          <p:nvPr>
            <p:ph type="tbl" idx="1"/>
          </p:nvPr>
        </p:nvGraphicFramePr>
        <p:xfrm>
          <a:off x="609600" y="990600"/>
          <a:ext cx="10972800" cy="5443538"/>
        </p:xfrm>
        <a:graphic>
          <a:graphicData uri="http://schemas.openxmlformats.org/drawingml/2006/table">
            <a:tbl>
              <a:tblPr/>
              <a:tblGrid>
                <a:gridCol w="3657600"/>
                <a:gridCol w="7037493"/>
                <a:gridCol w="277707"/>
              </a:tblGrid>
              <a:tr h="788988">
                <a:tc>
                  <a:txBody>
                    <a:bodyPr/>
                    <a:lstStyle/>
                    <a:p>
                      <a:pPr xmlns:a="http://schemas.openxmlformats.org/drawingml/2006/main" marL="0" marR="0" lvl="0" indent="0" algn="l" defTabSz="914400" rtl="0" eaLnBrk="1" fontAlgn="base" latinLnBrk="0" hangingPunct="1">
                        <a:lnSpc>
                          <a:spcPct val="100000"/>
                        </a:lnSpc>
                        <a:spcBef>
                          <a:spcPct val="20000"/>
                        </a:spcBef>
                        <a:spcAft>
                          <a:spcPct val="0"/>
                        </a:spcAft>
                        <a:buClrTx/>
                        <a:buSzTx/>
                        <a:buFontTx/>
                        <a:buNone/>
                        <a:tabLst/>
                        <a:bidi/>
                      </a:pPr>
                      <a:r xmlns:a="http://schemas.openxmlformats.org/drawingml/2006/main">
                        <a:rPr kumimoji="0" lang="ar" sz="1800" b="1" i="0" u="none" strike="noStrike" cap="none" normalizeH="0" baseline="0" dirty="0" smtClean="0">
                          <a:ln>
                            <a:noFill/>
                          </a:ln>
                          <a:solidFill>
                            <a:srgbClr val="000099"/>
                          </a:solidFill>
                          <a:effectLst/>
                          <a:latin typeface="Arial" pitchFamily="34" charset="0"/>
                        </a:rPr>
                        <a:t>خطوة عملية التمريض</a:t>
                      </a: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xmlns:a="http://schemas.openxmlformats.org/drawingml/2006/main" marL="0" marR="0" lvl="0" indent="0" algn="l" defTabSz="914400" rtl="0" eaLnBrk="1" fontAlgn="base" latinLnBrk="0" hangingPunct="1">
                        <a:lnSpc>
                          <a:spcPct val="100000"/>
                        </a:lnSpc>
                        <a:spcBef>
                          <a:spcPct val="20000"/>
                        </a:spcBef>
                        <a:spcAft>
                          <a:spcPct val="0"/>
                        </a:spcAft>
                        <a:buClrTx/>
                        <a:buSzTx/>
                        <a:buFontTx/>
                        <a:buNone/>
                        <a:tabLst/>
                        <a:bidi/>
                      </a:pPr>
                      <a:r xmlns:a="http://schemas.openxmlformats.org/drawingml/2006/main">
                        <a:rPr kumimoji="0" lang="ar" sz="1800" b="1" i="0" u="none" strike="noStrike" cap="none" normalizeH="0" baseline="0" smtClean="0">
                          <a:ln>
                            <a:noFill/>
                          </a:ln>
                          <a:solidFill>
                            <a:srgbClr val="000099"/>
                          </a:solidFill>
                          <a:effectLst/>
                          <a:latin typeface="Arial" pitchFamily="34" charset="0"/>
                        </a:rPr>
                        <a:t>مهارات التفكير الناقد</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dirty="0" smtClean="0">
                        <a:ln>
                          <a:noFill/>
                        </a:ln>
                        <a:solidFill>
                          <a:srgbClr val="000099"/>
                        </a:solidFill>
                        <a:effectLst/>
                        <a:latin typeface="Arial" pitchFamily="34" charset="0"/>
                      </a:endParaRPr>
                    </a:p>
                  </a:txBody>
                  <a:tcPr marL="121920" marR="1219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6545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rgbClr val="CC3300"/>
                        </a:solidFill>
                        <a:effectLst/>
                        <a:latin typeface="Arial" pitchFamily="34" charset="0"/>
                      </a:endParaRPr>
                    </a:p>
                    <a:p>
                      <a:pPr xmlns:a="http://schemas.openxmlformats.org/drawingml/2006/main" marL="0" marR="0" lvl="0" indent="0" algn="l" defTabSz="914400" rtl="0" eaLnBrk="1" fontAlgn="base" latinLnBrk="0" hangingPunct="1">
                        <a:lnSpc>
                          <a:spcPct val="100000"/>
                        </a:lnSpc>
                        <a:spcBef>
                          <a:spcPct val="20000"/>
                        </a:spcBef>
                        <a:spcAft>
                          <a:spcPct val="0"/>
                        </a:spcAft>
                        <a:buClrTx/>
                        <a:buSzTx/>
                        <a:buFontTx/>
                        <a:buNone/>
                        <a:tabLst/>
                        <a:bidi/>
                      </a:pPr>
                      <a:r xmlns:a="http://schemas.openxmlformats.org/drawingml/2006/main">
                        <a:rPr kumimoji="0" lang="ar" sz="2400" b="0" i="0" u="none" strike="noStrike" cap="none" normalizeH="0" baseline="0" dirty="0" smtClean="0">
                          <a:ln>
                            <a:noFill/>
                          </a:ln>
                          <a:solidFill>
                            <a:srgbClr val="CC3300"/>
                          </a:solidFill>
                          <a:effectLst/>
                          <a:latin typeface="Arial" pitchFamily="34" charset="0"/>
                        </a:rPr>
                        <a:t>تخطيط</a:t>
                      </a: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xmlns:a="http://schemas.openxmlformats.org/drawingml/2006/main" marL="0" marR="0" lvl="0" indent="0" algn="l" defTabSz="914400" rtl="0" eaLnBrk="1" fontAlgn="base" latinLnBrk="0" hangingPunct="1">
                        <a:lnSpc>
                          <a:spcPct val="100000"/>
                        </a:lnSpc>
                        <a:spcBef>
                          <a:spcPct val="20000"/>
                        </a:spcBef>
                        <a:spcAft>
                          <a:spcPct val="0"/>
                        </a:spcAft>
                        <a:buClrTx/>
                        <a:buSzTx/>
                        <a:buFontTx/>
                        <a:buNone/>
                        <a:tabLst/>
                        <a:bidi/>
                      </a:pPr>
                      <a:r xmlns:a="http://schemas.openxmlformats.org/drawingml/2006/main">
                        <a:rPr kumimoji="0" lang="ar" sz="2400" b="0" i="0" u="none" strike="noStrike" cap="none" normalizeH="0" baseline="0" dirty="0" smtClean="0">
                          <a:ln>
                            <a:noFill/>
                          </a:ln>
                          <a:solidFill>
                            <a:srgbClr val="CC3300"/>
                          </a:solidFill>
                          <a:effectLst/>
                          <a:latin typeface="Arial" pitchFamily="34" charset="0"/>
                        </a:rPr>
                        <a:t>تكوين تعميمات صحيحة.</a:t>
                      </a:r>
                    </a:p>
                    <a:p>
                      <a:pPr xmlns:a="http://schemas.openxmlformats.org/drawingml/2006/main" marL="0" marR="0" lvl="0" indent="0" algn="l" defTabSz="914400" rtl="0" eaLnBrk="1" fontAlgn="base" latinLnBrk="0" hangingPunct="1">
                        <a:lnSpc>
                          <a:spcPct val="100000"/>
                        </a:lnSpc>
                        <a:spcBef>
                          <a:spcPct val="20000"/>
                        </a:spcBef>
                        <a:spcAft>
                          <a:spcPct val="0"/>
                        </a:spcAft>
                        <a:buClrTx/>
                        <a:buSzTx/>
                        <a:buFontTx/>
                        <a:buNone/>
                        <a:tabLst/>
                        <a:bidi/>
                      </a:pPr>
                      <a:r xmlns:a="http://schemas.openxmlformats.org/drawingml/2006/main">
                        <a:rPr kumimoji="0" lang="ar" sz="2400" b="0" i="0" u="none" strike="noStrike" cap="none" normalizeH="0" baseline="0" dirty="0" smtClean="0">
                          <a:ln>
                            <a:noFill/>
                          </a:ln>
                          <a:solidFill>
                            <a:srgbClr val="CC3300"/>
                          </a:solidFill>
                          <a:effectLst/>
                          <a:latin typeface="Arial" pitchFamily="34" charset="0"/>
                        </a:rPr>
                        <a:t>نقل المعرفة من حالة إلى أخرى.</a:t>
                      </a:r>
                    </a:p>
                    <a:p>
                      <a:pPr xmlns:a="http://schemas.openxmlformats.org/drawingml/2006/main" marL="0" marR="0" lvl="0" indent="0" algn="l" defTabSz="914400" rtl="0" eaLnBrk="1" fontAlgn="base" latinLnBrk="0" hangingPunct="1">
                        <a:lnSpc>
                          <a:spcPct val="100000"/>
                        </a:lnSpc>
                        <a:spcBef>
                          <a:spcPct val="20000"/>
                        </a:spcBef>
                        <a:spcAft>
                          <a:spcPct val="0"/>
                        </a:spcAft>
                        <a:buClrTx/>
                        <a:buSzTx/>
                        <a:buFontTx/>
                        <a:buNone/>
                        <a:tabLst/>
                        <a:bidi/>
                      </a:pPr>
                      <a:r xmlns:a="http://schemas.openxmlformats.org/drawingml/2006/main">
                        <a:rPr kumimoji="0" lang="ar" sz="2400" b="0" i="0" u="none" strike="noStrike" cap="none" normalizeH="0" baseline="0" dirty="0" smtClean="0">
                          <a:ln>
                            <a:noFill/>
                          </a:ln>
                          <a:solidFill>
                            <a:srgbClr val="CC3300"/>
                          </a:solidFill>
                          <a:effectLst/>
                          <a:latin typeface="Arial" pitchFamily="34" charset="0"/>
                        </a:rPr>
                        <a:t>إجراء اتصالات متعددة التخصصات.</a:t>
                      </a:r>
                    </a:p>
                    <a:p>
                      <a:pPr xmlns:a="http://schemas.openxmlformats.org/drawingml/2006/main" marL="0" marR="0" lvl="0" indent="0" algn="l" defTabSz="914400" rtl="0" eaLnBrk="1" fontAlgn="base" latinLnBrk="0" hangingPunct="1">
                        <a:lnSpc>
                          <a:spcPct val="100000"/>
                        </a:lnSpc>
                        <a:spcBef>
                          <a:spcPct val="20000"/>
                        </a:spcBef>
                        <a:spcAft>
                          <a:spcPct val="0"/>
                        </a:spcAft>
                        <a:buClrTx/>
                        <a:buSzTx/>
                        <a:buFontTx/>
                        <a:buNone/>
                        <a:tabLst/>
                        <a:bidi/>
                      </a:pPr>
                      <a:r xmlns:a="http://schemas.openxmlformats.org/drawingml/2006/main">
                        <a:rPr kumimoji="0" lang="ar" sz="2400" b="0" i="0" u="none" strike="noStrike" cap="none" normalizeH="0" baseline="0" dirty="0" smtClean="0">
                          <a:ln>
                            <a:noFill/>
                          </a:ln>
                          <a:solidFill>
                            <a:srgbClr val="CC3300"/>
                          </a:solidFill>
                          <a:effectLst/>
                          <a:latin typeface="Arial" pitchFamily="34" charset="0"/>
                        </a:rPr>
                        <a:t>تحديد أولويات مشاكل العميل.</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smtClean="0">
                        <a:ln>
                          <a:noFill/>
                        </a:ln>
                        <a:solidFill>
                          <a:srgbClr val="CC3300"/>
                        </a:solidFill>
                        <a:effectLst/>
                        <a:latin typeface="Arial" pitchFamily="34" charset="0"/>
                      </a:endParaRPr>
                    </a:p>
                  </a:txBody>
                  <a:tcPr marL="121920" marR="1219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4" name="Picture 3" descr="planing.jpg"/>
          <p:cNvPicPr>
            <a:picLocks noChangeAspect="1"/>
          </p:cNvPicPr>
          <p:nvPr/>
        </p:nvPicPr>
        <p:blipFill>
          <a:blip r:embed="rId2"/>
          <a:stretch>
            <a:fillRect/>
          </a:stretch>
        </p:blipFill>
        <p:spPr>
          <a:xfrm>
            <a:off x="666712" y="3929066"/>
            <a:ext cx="10858576" cy="2571748"/>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62819"/>
                                        </p:tgtEl>
                                        <p:attrNameLst>
                                          <p:attrName>style.visibility</p:attrName>
                                        </p:attrNameLst>
                                      </p:cBhvr>
                                      <p:to>
                                        <p:strVal val="visible"/>
                                      </p:to>
                                    </p:set>
                                    <p:animEffect transition="in" filter="box(in)">
                                      <p:cBhvr>
                                        <p:cTn id="7" dur="500"/>
                                        <p:tgtEl>
                                          <p:spTgt spid="1628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129071" y="285728"/>
            <a:ext cx="12062929" cy="725470"/>
          </a:xfrm>
        </p:spPr>
        <p:txBody>
          <a:bodyPr>
            <a:normAutofit/>
          </a:bodyPr>
          <a:lstStyle/>
          <a:p>
            <a:pPr xmlns:a="http://schemas.openxmlformats.org/drawingml/2006/main" algn="ctr">
              <a:bidi/>
            </a:pPr>
            <a:r xmlns:a="http://schemas.openxmlformats.org/drawingml/2006/main">
              <a:rPr lang="ar" sz="2400" dirty="0">
                <a:solidFill>
                  <a:schemeClr val="tx1"/>
                </a:solidFill>
              </a:rPr>
              <a:t>متابعة استخدام التفكير النقدي في عملية التمريض.</a:t>
            </a:r>
          </a:p>
        </p:txBody>
      </p:sp>
      <p:graphicFrame>
        <p:nvGraphicFramePr>
          <p:cNvPr id="164884" name="Group 20"/>
          <p:cNvGraphicFramePr>
            <a:graphicFrameLocks noGrp="1"/>
          </p:cNvGraphicFramePr>
          <p:nvPr>
            <p:ph type="tbl" idx="1"/>
          </p:nvPr>
        </p:nvGraphicFramePr>
        <p:xfrm>
          <a:off x="571462" y="1571612"/>
          <a:ext cx="10763325" cy="4929222"/>
        </p:xfrm>
        <a:graphic>
          <a:graphicData uri="http://schemas.openxmlformats.org/drawingml/2006/table">
            <a:tbl>
              <a:tblPr/>
              <a:tblGrid>
                <a:gridCol w="4209304"/>
                <a:gridCol w="6554021"/>
              </a:tblGrid>
              <a:tr h="943894">
                <a:tc>
                  <a:txBody>
                    <a:bodyPr/>
                    <a:lstStyle/>
                    <a:p>
                      <a:pPr xmlns:a="http://schemas.openxmlformats.org/drawingml/2006/main" marL="0" marR="0" lvl="0" indent="0" algn="l" defTabSz="914400" rtl="0" eaLnBrk="1" fontAlgn="base" latinLnBrk="0" hangingPunct="1">
                        <a:lnSpc>
                          <a:spcPct val="100000"/>
                        </a:lnSpc>
                        <a:spcBef>
                          <a:spcPct val="20000"/>
                        </a:spcBef>
                        <a:spcAft>
                          <a:spcPct val="0"/>
                        </a:spcAft>
                        <a:buClrTx/>
                        <a:buSzTx/>
                        <a:buFontTx/>
                        <a:buNone/>
                        <a:tabLst/>
                        <a:bidi/>
                      </a:pPr>
                      <a:r xmlns:a="http://schemas.openxmlformats.org/drawingml/2006/main">
                        <a:rPr kumimoji="0" lang="ar" sz="1800" b="1" i="0" u="none" strike="noStrike" cap="none" normalizeH="0" baseline="0" dirty="0" smtClean="0">
                          <a:ln>
                            <a:noFill/>
                          </a:ln>
                          <a:solidFill>
                            <a:srgbClr val="000099"/>
                          </a:solidFill>
                          <a:effectLst/>
                          <a:latin typeface="Arial" pitchFamily="34" charset="0"/>
                        </a:rPr>
                        <a:t>خطوة عملية التمريض</a:t>
                      </a: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xmlns:a="http://schemas.openxmlformats.org/drawingml/2006/main" marL="0" marR="0" lvl="0" indent="0" algn="l" defTabSz="914400" rtl="0" eaLnBrk="1" fontAlgn="base" latinLnBrk="0" hangingPunct="1">
                        <a:lnSpc>
                          <a:spcPct val="100000"/>
                        </a:lnSpc>
                        <a:spcBef>
                          <a:spcPct val="20000"/>
                        </a:spcBef>
                        <a:spcAft>
                          <a:spcPct val="0"/>
                        </a:spcAft>
                        <a:buClrTx/>
                        <a:buSzTx/>
                        <a:buFontTx/>
                        <a:buNone/>
                        <a:tabLst/>
                        <a:bidi/>
                      </a:pPr>
                      <a:r xmlns:a="http://schemas.openxmlformats.org/drawingml/2006/main">
                        <a:rPr kumimoji="0" lang="ar" sz="1800" b="1" i="0" u="none" strike="noStrike" cap="none" normalizeH="0" baseline="0" dirty="0" smtClean="0">
                          <a:ln>
                            <a:noFill/>
                          </a:ln>
                          <a:solidFill>
                            <a:srgbClr val="000099"/>
                          </a:solidFill>
                          <a:effectLst/>
                          <a:latin typeface="Arial" pitchFamily="34" charset="0"/>
                        </a:rPr>
                        <a:t>مهارات التفكير الناقد</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398532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rgbClr val="CC3300"/>
                        </a:solidFill>
                        <a:effectLst/>
                        <a:latin typeface="Arial" pitchFamily="34" charset="0"/>
                      </a:endParaRPr>
                    </a:p>
                    <a:p>
                      <a:pPr xmlns:a="http://schemas.openxmlformats.org/drawingml/2006/main" marL="0" marR="0" lvl="0" indent="0" algn="l" defTabSz="914400" rtl="0" eaLnBrk="1" fontAlgn="base" latinLnBrk="0" hangingPunct="1">
                        <a:lnSpc>
                          <a:spcPct val="100000"/>
                        </a:lnSpc>
                        <a:spcBef>
                          <a:spcPct val="20000"/>
                        </a:spcBef>
                        <a:spcAft>
                          <a:spcPct val="0"/>
                        </a:spcAft>
                        <a:buClrTx/>
                        <a:buSzTx/>
                        <a:buFontTx/>
                        <a:buNone/>
                        <a:tabLst/>
                        <a:bidi/>
                      </a:pPr>
                      <a:r xmlns:a="http://schemas.openxmlformats.org/drawingml/2006/main">
                        <a:rPr kumimoji="0" lang="ar" sz="2400" b="0" i="0" u="none" strike="noStrike" cap="none" normalizeH="0" baseline="0" dirty="0" smtClean="0">
                          <a:ln>
                            <a:noFill/>
                          </a:ln>
                          <a:solidFill>
                            <a:srgbClr val="CC3300"/>
                          </a:solidFill>
                          <a:effectLst/>
                          <a:latin typeface="Arial" pitchFamily="34" charset="0"/>
                        </a:rPr>
                        <a:t>تطبيق</a:t>
                      </a: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xmlns:a="http://schemas.openxmlformats.org/drawingml/2006/main" marL="0" marR="0" lvl="0" indent="0" algn="l" defTabSz="914400" rtl="0" eaLnBrk="1" fontAlgn="base" latinLnBrk="0" hangingPunct="1">
                        <a:lnSpc>
                          <a:spcPct val="100000"/>
                        </a:lnSpc>
                        <a:spcBef>
                          <a:spcPct val="20000"/>
                        </a:spcBef>
                        <a:spcAft>
                          <a:spcPct val="0"/>
                        </a:spcAft>
                        <a:buClrTx/>
                        <a:buSzTx/>
                        <a:buFontTx/>
                        <a:buNone/>
                        <a:tabLst/>
                        <a:bidi/>
                      </a:pPr>
                      <a:r xmlns:a="http://schemas.openxmlformats.org/drawingml/2006/main">
                        <a:rPr kumimoji="0" lang="ar" sz="2400" b="0" i="0" u="none" strike="noStrike" cap="none" normalizeH="0" baseline="0" dirty="0" smtClean="0">
                          <a:ln>
                            <a:noFill/>
                          </a:ln>
                          <a:solidFill>
                            <a:srgbClr val="CC3300"/>
                          </a:solidFill>
                          <a:effectLst/>
                          <a:latin typeface="Arial" pitchFamily="34" charset="0"/>
                        </a:rPr>
                        <a:t>تطبيق المعرفة لأداء التدخلات</a:t>
                      </a:r>
                    </a:p>
                    <a:p>
                      <a:pPr xmlns:a="http://schemas.openxmlformats.org/drawingml/2006/main" marL="0" marR="0" lvl="0" indent="0" algn="l" defTabSz="914400" rtl="0" eaLnBrk="1" fontAlgn="base" latinLnBrk="0" hangingPunct="1">
                        <a:lnSpc>
                          <a:spcPct val="100000"/>
                        </a:lnSpc>
                        <a:spcBef>
                          <a:spcPct val="20000"/>
                        </a:spcBef>
                        <a:spcAft>
                          <a:spcPct val="0"/>
                        </a:spcAft>
                        <a:buClrTx/>
                        <a:buSzTx/>
                        <a:buFontTx/>
                        <a:buNone/>
                        <a:tabLst/>
                        <a:bidi/>
                      </a:pPr>
                      <a:r xmlns:a="http://schemas.openxmlformats.org/drawingml/2006/main">
                        <a:rPr kumimoji="0" lang="ar" sz="2400" b="0" i="0" u="none" strike="noStrike" cap="none" normalizeH="0" baseline="0" dirty="0" smtClean="0">
                          <a:ln>
                            <a:noFill/>
                          </a:ln>
                          <a:solidFill>
                            <a:srgbClr val="CC3300"/>
                          </a:solidFill>
                          <a:effectLst/>
                          <a:latin typeface="Arial" pitchFamily="34" charset="0"/>
                        </a:rPr>
                        <a:t>استخدام التدخلات لاختبار الافتراضات </a:t>
                      </a:r>
                      <a:r xmlns:a="http://schemas.openxmlformats.org/drawingml/2006/main">
                        <a:rPr kumimoji="0" lang="ar" sz="2000" b="0" i="0" u="none" strike="noStrike" cap="none" normalizeH="0" baseline="0" dirty="0" smtClean="0">
                          <a:ln>
                            <a:noFill/>
                          </a:ln>
                          <a:solidFill>
                            <a:srgbClr val="CC3300"/>
                          </a:solidFill>
                          <a:effectLst/>
                          <a:latin typeface="Arial" pitchFamily="34" charset="0"/>
                        </a:rPr>
                        <a:t>.</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4" name="Picture 3" descr="تنزيل (5).jpg"/>
          <p:cNvPicPr>
            <a:picLocks noChangeAspect="1"/>
          </p:cNvPicPr>
          <p:nvPr/>
        </p:nvPicPr>
        <p:blipFill>
          <a:blip r:embed="rId2"/>
          <a:stretch>
            <a:fillRect/>
          </a:stretch>
        </p:blipFill>
        <p:spPr>
          <a:xfrm>
            <a:off x="571461" y="4143380"/>
            <a:ext cx="10858576" cy="2428892"/>
          </a:xfrm>
          <a:prstGeom prst="rect">
            <a:avLst/>
          </a:prstGeom>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1" y="274638"/>
            <a:ext cx="11681884" cy="1143000"/>
          </a:xfrm>
        </p:spPr>
        <p:txBody>
          <a:bodyPr/>
          <a:lstStyle/>
          <a:p>
            <a:pPr xmlns:a="http://schemas.openxmlformats.org/drawingml/2006/main" algn="ctr">
              <a:bidi/>
            </a:pPr>
            <a:r xmlns:a="http://schemas.openxmlformats.org/drawingml/2006/main">
              <a:rPr lang="ar" sz="2400" dirty="0">
                <a:solidFill>
                  <a:schemeClr val="tx1"/>
                </a:solidFill>
              </a:rPr>
              <a:t>استخدام التفكير النقدي في عملية التمريض </a:t>
            </a:r>
            <a:r xmlns:a="http://schemas.openxmlformats.org/drawingml/2006/main">
              <a:rPr lang="ar" sz="3200" dirty="0"/>
              <a:t>.</a:t>
            </a:r>
          </a:p>
        </p:txBody>
      </p:sp>
      <p:graphicFrame>
        <p:nvGraphicFramePr>
          <p:cNvPr id="166915" name="Group 3"/>
          <p:cNvGraphicFramePr>
            <a:graphicFrameLocks noGrp="1"/>
          </p:cNvGraphicFramePr>
          <p:nvPr>
            <p:ph type="tbl" idx="1"/>
          </p:nvPr>
        </p:nvGraphicFramePr>
        <p:xfrm>
          <a:off x="711200" y="990601"/>
          <a:ext cx="10871200" cy="5851525"/>
        </p:xfrm>
        <a:graphic>
          <a:graphicData uri="http://schemas.openxmlformats.org/drawingml/2006/table">
            <a:tbl>
              <a:tblPr/>
              <a:tblGrid>
                <a:gridCol w="3556000"/>
                <a:gridCol w="7037493"/>
                <a:gridCol w="277707"/>
              </a:tblGrid>
              <a:tr h="781050">
                <a:tc>
                  <a:txBody>
                    <a:bodyPr/>
                    <a:lstStyle/>
                    <a:p>
                      <a:pPr xmlns:a="http://schemas.openxmlformats.org/drawingml/2006/main" marL="0" marR="0" lvl="0" indent="0" algn="l" defTabSz="914400" rtl="0" eaLnBrk="1" fontAlgn="base" latinLnBrk="0" hangingPunct="1">
                        <a:lnSpc>
                          <a:spcPct val="100000"/>
                        </a:lnSpc>
                        <a:spcBef>
                          <a:spcPct val="20000"/>
                        </a:spcBef>
                        <a:spcAft>
                          <a:spcPct val="0"/>
                        </a:spcAft>
                        <a:buClrTx/>
                        <a:buSzTx/>
                        <a:buFontTx/>
                        <a:buNone/>
                        <a:tabLst/>
                        <a:bidi/>
                      </a:pPr>
                      <a:r xmlns:a="http://schemas.openxmlformats.org/drawingml/2006/main">
                        <a:rPr kumimoji="0" lang="ar" sz="2000" b="1" i="0" u="none" strike="noStrike" cap="none" normalizeH="0" baseline="0" dirty="0" smtClean="0">
                          <a:ln>
                            <a:noFill/>
                          </a:ln>
                          <a:solidFill>
                            <a:srgbClr val="000099"/>
                          </a:solidFill>
                          <a:effectLst/>
                          <a:latin typeface="Arial" pitchFamily="34" charset="0"/>
                        </a:rPr>
                        <a:t>خطوة عملية التمريض</a:t>
                      </a: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xmlns:a="http://schemas.openxmlformats.org/drawingml/2006/main" marL="0" marR="0" lvl="0" indent="0" algn="l" defTabSz="914400" rtl="0" eaLnBrk="1" fontAlgn="base" latinLnBrk="0" hangingPunct="1">
                        <a:lnSpc>
                          <a:spcPct val="100000"/>
                        </a:lnSpc>
                        <a:spcBef>
                          <a:spcPct val="20000"/>
                        </a:spcBef>
                        <a:spcAft>
                          <a:spcPct val="0"/>
                        </a:spcAft>
                        <a:buClrTx/>
                        <a:buSzTx/>
                        <a:buFontTx/>
                        <a:buNone/>
                        <a:tabLst/>
                        <a:bidi/>
                      </a:pPr>
                      <a:r xmlns:a="http://schemas.openxmlformats.org/drawingml/2006/main">
                        <a:rPr kumimoji="0" lang="ar" sz="2000" b="1" i="0" u="none" strike="noStrike" cap="none" normalizeH="0" baseline="0" smtClean="0">
                          <a:ln>
                            <a:noFill/>
                          </a:ln>
                          <a:solidFill>
                            <a:srgbClr val="000099"/>
                          </a:solidFill>
                          <a:effectLst/>
                          <a:latin typeface="Arial" pitchFamily="34" charset="0"/>
                        </a:rPr>
                        <a:t>مهارات التفكير الناقد</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dirty="0" smtClean="0">
                        <a:ln>
                          <a:noFill/>
                        </a:ln>
                        <a:solidFill>
                          <a:srgbClr val="000099"/>
                        </a:solidFill>
                        <a:effectLst/>
                        <a:latin typeface="Arial" pitchFamily="34" charset="0"/>
                      </a:endParaRPr>
                    </a:p>
                  </a:txBody>
                  <a:tcPr marL="121920" marR="1219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r h="5070475">
                <a:tc>
                  <a:txBody>
                    <a:bodyPr/>
                    <a:lstStyle/>
                    <a:p>
                      <a:pPr xmlns:a="http://schemas.openxmlformats.org/drawingml/2006/main" marL="0" marR="0" lvl="0" indent="0" algn="l" defTabSz="914400" rtl="0" eaLnBrk="1" fontAlgn="base" latinLnBrk="0" hangingPunct="1">
                        <a:lnSpc>
                          <a:spcPct val="100000"/>
                        </a:lnSpc>
                        <a:spcBef>
                          <a:spcPct val="20000"/>
                        </a:spcBef>
                        <a:spcAft>
                          <a:spcPct val="0"/>
                        </a:spcAft>
                        <a:buClrTx/>
                        <a:buSzTx/>
                        <a:buFontTx/>
                        <a:buNone/>
                        <a:tabLst/>
                        <a:bidi/>
                      </a:pPr>
                      <a:r xmlns:a="http://schemas.openxmlformats.org/drawingml/2006/main">
                        <a:rPr kumimoji="0" lang="ar" sz="2400" b="0" i="0" u="none" strike="noStrike" cap="none" normalizeH="0" baseline="0" dirty="0" smtClean="0">
                          <a:ln>
                            <a:noFill/>
                          </a:ln>
                          <a:solidFill>
                            <a:srgbClr val="CC3300"/>
                          </a:solidFill>
                          <a:effectLst/>
                          <a:latin typeface="Arial" pitchFamily="34" charset="0"/>
                        </a:rPr>
                        <a:t>تقييم</a:t>
                      </a: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xmlns:a="http://schemas.openxmlformats.org/drawingml/2006/main" marL="0" marR="0" lvl="0" indent="0" algn="l" defTabSz="914400" rtl="0" eaLnBrk="1" fontAlgn="base" latinLnBrk="0" hangingPunct="1">
                        <a:lnSpc>
                          <a:spcPct val="100000"/>
                        </a:lnSpc>
                        <a:spcBef>
                          <a:spcPct val="20000"/>
                        </a:spcBef>
                        <a:spcAft>
                          <a:spcPct val="0"/>
                        </a:spcAft>
                        <a:buClrTx/>
                        <a:buSzTx/>
                        <a:buFontTx/>
                        <a:buNone/>
                        <a:tabLst/>
                        <a:bidi/>
                      </a:pPr>
                      <a:r xmlns:a="http://schemas.openxmlformats.org/drawingml/2006/main">
                        <a:rPr kumimoji="0" lang="ar" sz="2400" b="0" i="0" u="none" strike="noStrike" cap="none" normalizeH="0" baseline="0" dirty="0" smtClean="0">
                          <a:ln>
                            <a:noFill/>
                          </a:ln>
                          <a:solidFill>
                            <a:srgbClr val="CC3300"/>
                          </a:solidFill>
                          <a:effectLst/>
                          <a:latin typeface="Arial" pitchFamily="34" charset="0"/>
                        </a:rPr>
                        <a:t>تقرير ما إذا كان الافتراض صحيحًا.</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rgbClr val="CC3300"/>
                        </a:solidFill>
                        <a:effectLst/>
                        <a:latin typeface="Arial" pitchFamily="34" charset="0"/>
                      </a:endParaRPr>
                    </a:p>
                    <a:p>
                      <a:pPr xmlns:a="http://schemas.openxmlformats.org/drawingml/2006/main" marL="0" marR="0" lvl="0" indent="0" algn="l" defTabSz="914400" rtl="0" eaLnBrk="1" fontAlgn="base" latinLnBrk="0" hangingPunct="1">
                        <a:lnSpc>
                          <a:spcPct val="100000"/>
                        </a:lnSpc>
                        <a:spcBef>
                          <a:spcPct val="20000"/>
                        </a:spcBef>
                        <a:spcAft>
                          <a:spcPct val="0"/>
                        </a:spcAft>
                        <a:buClrTx/>
                        <a:buSzTx/>
                        <a:buFontTx/>
                        <a:buNone/>
                        <a:tabLst/>
                        <a:bidi/>
                      </a:pPr>
                      <a:r xmlns:a="http://schemas.openxmlformats.org/drawingml/2006/main">
                        <a:rPr kumimoji="0" lang="ar" sz="2400" b="0" i="0" u="none" strike="noStrike" cap="none" normalizeH="0" baseline="0" dirty="0" smtClean="0">
                          <a:ln>
                            <a:noFill/>
                          </a:ln>
                          <a:solidFill>
                            <a:srgbClr val="CC3300"/>
                          </a:solidFill>
                          <a:effectLst/>
                          <a:latin typeface="Arial" pitchFamily="34" charset="0"/>
                        </a:rPr>
                        <a:t> </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rgbClr val="CC3300"/>
                        </a:solidFill>
                        <a:effectLst/>
                        <a:latin typeface="Arial" pitchFamily="34" charset="0"/>
                      </a:endParaRPr>
                    </a:p>
                  </a:txBody>
                  <a:tcPr marL="121920" marR="1219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5" name="Picture 4" descr="evaluation-640x427.jpg"/>
          <p:cNvPicPr>
            <a:picLocks noChangeAspect="1"/>
          </p:cNvPicPr>
          <p:nvPr/>
        </p:nvPicPr>
        <p:blipFill>
          <a:blip r:embed="rId2"/>
          <a:stretch>
            <a:fillRect/>
          </a:stretch>
        </p:blipFill>
        <p:spPr>
          <a:xfrm>
            <a:off x="761963" y="3143249"/>
            <a:ext cx="10477573" cy="3067043"/>
          </a:xfrm>
          <a:prstGeom prst="rect">
            <a:avLst/>
          </a:prstGeom>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ctr" rtl="0"/>
            <a:endParaRPr lang="en-US" dirty="0" smtClean="0"/>
          </a:p>
          <a:p>
            <a:pPr xmlns:a="http://schemas.openxmlformats.org/drawingml/2006/main" algn="ctr" rtl="0">
              <a:bidi/>
            </a:pPr>
            <a:r xmlns:a="http://schemas.openxmlformats.org/drawingml/2006/main">
              <a:rPr lang="ar" sz="9600" dirty="0" smtClean="0"/>
              <a:t>شكرًا لك</a:t>
            </a:r>
            <a:endParaRPr xmlns:a="http://schemas.openxmlformats.org/drawingml/2006/main" lang="ar-SA" sz="9600" dirty="0"/>
          </a:p>
        </p:txBody>
      </p:sp>
      <p:sp>
        <p:nvSpPr>
          <p:cNvPr id="3" name="Title 2"/>
          <p:cNvSpPr>
            <a:spLocks noGrp="1"/>
          </p:cNvSpPr>
          <p:nvPr>
            <p:ph type="title"/>
          </p:nvPr>
        </p:nvSpPr>
        <p:spPr/>
        <p:txBody>
          <a:bodyPr/>
          <a:lstStyle/>
          <a:p>
            <a:pPr algn="ctr"/>
            <a:endParaRPr lang="ar-SA"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489</TotalTime>
  <Words>1637</Words>
  <Application>Microsoft Office PowerPoint</Application>
  <PresentationFormat>Custom</PresentationFormat>
  <Paragraphs>293</Paragraphs>
  <Slides>34</Slides>
  <Notes>12</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Concourse</vt:lpstr>
      <vt:lpstr>2- Critical Thinking in Nursing</vt:lpstr>
      <vt:lpstr>Outline</vt:lpstr>
      <vt:lpstr>Slide 3</vt:lpstr>
      <vt:lpstr>Slide 4</vt:lpstr>
      <vt:lpstr>Slide 5</vt:lpstr>
      <vt:lpstr>Slide 6</vt:lpstr>
      <vt:lpstr>Slide 7</vt:lpstr>
      <vt:lpstr>Slide 8</vt:lpstr>
      <vt:lpstr>Purposes of Critical Thinking in Nursing </vt:lpstr>
      <vt:lpstr>Higher level cognitive process</vt:lpstr>
      <vt:lpstr>What are the underlying assumptions? </vt:lpstr>
      <vt:lpstr>Problem-Solving Process </vt:lpstr>
      <vt:lpstr>Decision-Making Process</vt:lpstr>
      <vt:lpstr>Levels of Critical Thinking</vt:lpstr>
      <vt:lpstr>Levels of Critical Thinking</vt:lpstr>
      <vt:lpstr>Levels of Critical Thinking</vt:lpstr>
      <vt:lpstr>Critical Thinking Competencies</vt:lpstr>
      <vt:lpstr>Critical Thinking Competencies</vt:lpstr>
      <vt:lpstr>Critical Thinking Competencies</vt:lpstr>
      <vt:lpstr>Critical Thinking Competencies</vt:lpstr>
      <vt:lpstr>Additional Critical Thinking Competencies in clinical settings</vt:lpstr>
      <vt:lpstr>Additional Critical Thinking Competencies in clinical settings</vt:lpstr>
      <vt:lpstr>Additional Critical Thinking Competencies in clinical settings</vt:lpstr>
      <vt:lpstr>Aspects that improve critical thinking among nurses</vt:lpstr>
      <vt:lpstr>Aspects improve Critical Thinking</vt:lpstr>
      <vt:lpstr>Aspects of Critical Thinking</vt:lpstr>
      <vt:lpstr>Critical Thinking and Nursing process</vt:lpstr>
      <vt:lpstr>Higher level cognitive process</vt:lpstr>
      <vt:lpstr>Using Critical Thinking in the Nursing Process</vt:lpstr>
      <vt:lpstr>Using Critical Thinking in the Nursing Process</vt:lpstr>
      <vt:lpstr>Using Critical Thinking in the Nursing Process cont.</vt:lpstr>
      <vt:lpstr>Using Critical Thinking in the Nursing Process cont.</vt:lpstr>
      <vt:lpstr>Using Critical Thinking in the Nursing Process cont.</vt:lpstr>
      <vt:lpstr>Slide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Sienna Marie</dc:creator>
  <cp:lastModifiedBy>osama abualruz</cp:lastModifiedBy>
  <cp:revision>32</cp:revision>
  <dcterms:created xsi:type="dcterms:W3CDTF">2019-09-05T11:16:54Z</dcterms:created>
  <dcterms:modified xsi:type="dcterms:W3CDTF">2022-10-19T18:01:40Z</dcterms:modified>
</cp:coreProperties>
</file>