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8" r:id="rId10"/>
    <p:sldId id="272" r:id="rId11"/>
    <p:sldId id="274" r:id="rId12"/>
    <p:sldId id="273" r:id="rId13"/>
    <p:sldId id="264" r:id="rId14"/>
    <p:sldId id="265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527" autoAdjust="0"/>
  </p:normalViewPr>
  <p:slideViewPr>
    <p:cSldViewPr snapToGrid="0" snapToObjects="1">
      <p:cViewPr varScale="1">
        <p:scale>
          <a:sx n="70" d="100"/>
          <a:sy n="70" d="100"/>
        </p:scale>
        <p:origin x="83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FDACC-8D49-41C0-85F1-F4B29ADB1D7C}" type="datetimeFigureOut">
              <a:rPr lang="el-GR" smtClean="0"/>
              <a:t>10/9/2026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83ACA-1B29-47DA-9DEF-72C16B11F62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324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Assumptions Worth Knowing: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Tropical nights are computed from TN (minimum temperature), not TX, per the established definition.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FWI (Fire Weather Index) will be calculated in near future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Beaufort thresholds use the lower bound of each scale in m/s (5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Bft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≥ 8.0 m/s, 6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Bft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≥ 10.8 m/s).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3ACA-1B29-47DA-9DEF-72C16B11F623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186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3ACA-1B29-47DA-9DEF-72C16B11F623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2537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6A6F-4C98-7D55-B98C-AB45F579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7DE56FC8-BA44-72DD-6074-EE868D428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E30B33EB-7D9B-1F8A-75FC-D3191C1E2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78689EC-7C6E-C797-B877-D08021CE9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3ACA-1B29-47DA-9DEF-72C16B11F623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494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B812C-2F51-DC4D-278D-1D32A1967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32C646FA-DD8B-9704-EF84-35C36C0F8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F89D546-821E-3BF1-89C8-E8A7D84F2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AD24C98-8460-C40A-11F3-EA973EC57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3ACA-1B29-47DA-9DEF-72C16B11F623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108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eb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58368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5509607"/>
            <a:ext cx="1069848" cy="10990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17320" y="1143000"/>
            <a:ext cx="9509760" cy="2788920"/>
          </a:xfrm>
          <a:prstGeom prst="roundRect">
            <a:avLst/>
          </a:prstGeom>
          <a:solidFill>
            <a:srgbClr val="FFF9E0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783080" y="1458575"/>
            <a:ext cx="877824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dirty="0" err="1">
                <a:solidFill>
                  <a:srgbClr val="222222"/>
                </a:solidFill>
                <a:latin typeface="Arial"/>
              </a:rPr>
              <a:t>Προσδιορισμός</a:t>
            </a:r>
            <a:r>
              <a:rPr sz="2700" b="1" dirty="0">
                <a:solidFill>
                  <a:srgbClr val="222222"/>
                </a:solidFill>
                <a:latin typeface="Arial"/>
              </a:rPr>
              <a:t> ανα</a:t>
            </a:r>
            <a:r>
              <a:rPr sz="2700" b="1" dirty="0" err="1">
                <a:solidFill>
                  <a:srgbClr val="222222"/>
                </a:solidFill>
                <a:latin typeface="Arial"/>
              </a:rPr>
              <a:t>γκ</a:t>
            </a:r>
            <a:r>
              <a:rPr sz="2700" b="1" dirty="0">
                <a:solidFill>
                  <a:srgbClr val="222222"/>
                </a:solidFill>
                <a:latin typeface="Arial"/>
              </a:rPr>
              <a:t>αίων κλιματικών δεδομένων και</a:t>
            </a:r>
            <a:r>
              <a:rPr lang="el-GR" sz="2700" b="1" dirty="0">
                <a:solidFill>
                  <a:srgbClr val="222222"/>
                </a:solidFill>
                <a:latin typeface="Arial"/>
              </a:rPr>
              <a:t> </a:t>
            </a:r>
            <a:r>
              <a:rPr sz="2700" b="1" dirty="0" err="1">
                <a:solidFill>
                  <a:srgbClr val="222222"/>
                </a:solidFill>
                <a:latin typeface="Arial"/>
              </a:rPr>
              <a:t>δι</a:t>
            </a:r>
            <a:r>
              <a:rPr sz="2700" b="1" dirty="0">
                <a:solidFill>
                  <a:srgbClr val="222222"/>
                </a:solidFill>
                <a:latin typeface="Arial"/>
              </a:rPr>
              <a:t>ασύνδεση με δίκτυα συλλογής δεδομένων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578608"/>
            <a:ext cx="8686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dirty="0">
                <a:solidFill>
                  <a:srgbClr val="222222"/>
                </a:solidFill>
                <a:latin typeface="Arial"/>
              </a:rPr>
              <a:t>Από 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τις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παρα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τηρήσεις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και 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τις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π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ηγές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δεδομένων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στις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 π</a:t>
            </a:r>
            <a:r>
              <a:rPr sz="2000" b="0" dirty="0" err="1">
                <a:solidFill>
                  <a:srgbClr val="222222"/>
                </a:solidFill>
                <a:latin typeface="Arial"/>
              </a:rPr>
              <a:t>λεγμ</a:t>
            </a:r>
            <a:r>
              <a:rPr sz="2000" b="0" dirty="0">
                <a:solidFill>
                  <a:srgbClr val="222222"/>
                </a:solidFill>
                <a:latin typeface="Arial"/>
              </a:rPr>
              <a:t>ατικές βάσεις
παρόντος και μελλοντικού κλίματος</a:t>
            </a:r>
          </a:p>
        </p:txBody>
      </p:sp>
      <p:pic>
        <p:nvPicPr>
          <p:cNvPr id="8" name="Picture 7" descr="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39" y="4160520"/>
            <a:ext cx="4297680" cy="12060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26919" y="5655219"/>
            <a:ext cx="813816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b="1" dirty="0">
                <a:solidFill>
                  <a:srgbClr val="1F539C"/>
                </a:solidFill>
                <a:latin typeface="Arial"/>
              </a:rPr>
              <a:t>Χρήστος Γιαννακόπουλος - Διευθυντής Ερευνών</a:t>
            </a:r>
            <a:endParaRPr lang="el-GR" sz="1600" b="1" dirty="0">
              <a:solidFill>
                <a:srgbClr val="1F539C"/>
              </a:solidFill>
              <a:latin typeface="Arial"/>
            </a:endParaRPr>
          </a:p>
          <a:p>
            <a:pPr algn="ctr">
              <a:spcAft>
                <a:spcPts val="600"/>
              </a:spcAft>
            </a:pPr>
            <a:r>
              <a:rPr lang="el-GR" sz="1400" b="1" dirty="0">
                <a:solidFill>
                  <a:srgbClr val="1F539C"/>
                </a:solidFill>
                <a:latin typeface="Arial"/>
              </a:rPr>
              <a:t>Ινστιτούτο Ερευνών Περιβάλλοντος και Βιώσιμης Ανάπτυξης</a:t>
            </a:r>
          </a:p>
          <a:p>
            <a:pPr algn="ctr">
              <a:spcAft>
                <a:spcPts val="600"/>
              </a:spcAft>
            </a:pPr>
            <a:r>
              <a:rPr lang="el-GR" sz="1400" b="1" dirty="0">
                <a:solidFill>
                  <a:srgbClr val="1F539C"/>
                </a:solidFill>
                <a:latin typeface="Arial"/>
              </a:rPr>
              <a:t>Εθνικό Αστεροσκοπείο Αθηνών</a:t>
            </a:r>
            <a:endParaRPr sz="1400" b="1" dirty="0">
              <a:solidFill>
                <a:srgbClr val="1F539C"/>
              </a:solidFill>
              <a:latin typeface="Arial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FE79C72-C46F-FFF3-116F-8BCE2A12D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72" y="5695843"/>
            <a:ext cx="2401824" cy="7265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91999" cy="731519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109728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F539C"/>
                </a:solidFill>
                <a:latin typeface="Arial"/>
              </a:rPr>
              <a:t>Από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τον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π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ροσδιορισμό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των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δεδομένων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στην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παρα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γωγή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κλιμ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ατικής πληροφορίας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246120" cy="205740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" y="14904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 err="1">
                <a:solidFill>
                  <a:srgbClr val="1F539C"/>
                </a:solidFill>
                <a:latin typeface="Arial"/>
              </a:rPr>
              <a:t>Δράση</a:t>
            </a:r>
            <a:r>
              <a:rPr sz="1800" b="1" dirty="0">
                <a:solidFill>
                  <a:srgbClr val="1F539C"/>
                </a:solidFill>
                <a:latin typeface="Arial"/>
              </a:rPr>
              <a:t> 1.2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1874519"/>
            <a:ext cx="2953512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Προσδιορισμός</a:t>
            </a:r>
            <a:r>
              <a:rPr dirty="0"/>
              <a:t> ανα</a:t>
            </a:r>
            <a:r>
              <a:rPr dirty="0" err="1"/>
              <a:t>γκ</a:t>
            </a:r>
            <a:r>
              <a:rPr dirty="0"/>
              <a:t>αίων κλιματικών δεδομένων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και π</a:t>
            </a:r>
            <a:r>
              <a:rPr dirty="0" err="1"/>
              <a:t>ηγών</a:t>
            </a:r>
            <a:r>
              <a:rPr dirty="0"/>
              <a:t> / </a:t>
            </a:r>
            <a:r>
              <a:rPr dirty="0" err="1"/>
              <a:t>δικτύων</a:t>
            </a:r>
            <a:r>
              <a:rPr dirty="0"/>
              <a:t> </a:t>
            </a:r>
            <a:r>
              <a:rPr dirty="0" err="1"/>
              <a:t>συλλογής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480560" y="1417320"/>
            <a:ext cx="3246120" cy="205740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08576" y="14904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Δράση 1.3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6864" y="1874519"/>
            <a:ext cx="2953512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Πλεγματική βάση παρόντος κλίματος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1 km | 1981–2021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417320"/>
            <a:ext cx="3246120" cy="205740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49056" y="14904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Δράση 1.4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67344" y="1874519"/>
            <a:ext cx="2953512" cy="1423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Πλεγμ</a:t>
            </a:r>
            <a:r>
              <a:rPr dirty="0"/>
              <a:t>ατική βάση μελλοντικού κλίματος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1 km | SSP2-4.5 &amp; SSP5-8.5</a:t>
            </a:r>
            <a:endParaRPr lang="el-GR" dirty="0"/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lang="el-GR" dirty="0"/>
              <a:t>Περίοδοι: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lang="el-GR" sz="1400" dirty="0"/>
              <a:t>2021-2040| 2041-2060|2081-2100</a:t>
            </a:r>
            <a:endParaRPr sz="1400" dirty="0"/>
          </a:p>
        </p:txBody>
      </p:sp>
      <p:cxnSp>
        <p:nvCxnSpPr>
          <p:cNvPr id="16" name="Connector 15"/>
          <p:cNvCxnSpPr/>
          <p:nvPr/>
        </p:nvCxnSpPr>
        <p:spPr>
          <a:xfrm>
            <a:off x="3931920" y="2441448"/>
            <a:ext cx="475488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772400" y="2441448"/>
            <a:ext cx="475488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280160" y="4160520"/>
            <a:ext cx="9646920" cy="1097280"/>
          </a:xfrm>
          <a:prstGeom prst="roundRect">
            <a:avLst/>
          </a:prstGeom>
          <a:solidFill>
            <a:srgbClr val="FFF9E0"/>
          </a:solidFill>
          <a:ln>
            <a:solidFill>
              <a:srgbClr val="F57C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600200" y="4407408"/>
            <a:ext cx="90525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22222"/>
                </a:solidFill>
                <a:latin typeface="Arial"/>
              </a:rPr>
              <a:t>Κοινός στόχος: παραγωγή συνεπούς και χωρικά λεπτομερούς κλιματικής πληροφορίας για την υποστήριξη του Περιφερειακού Παρατηρητηρίου Κλιματικής Αλλαγής Κρήτης.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54864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F539C"/>
                </a:solidFill>
                <a:latin typeface="Arial"/>
              </a:rPr>
              <a:t>Δράση 1.2 – Προσδιορισμός αναγκαίων κλιματικών δεδομένων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22222"/>
                </a:solidFill>
                <a:latin typeface="Arial"/>
              </a:rPr>
              <a:t>Ποιες κλιματικές μεταβλητές απαιτούνται ώστε να αποτυπώσουμε το παρόν κλίμα, να υπολογίσουμε κρίσιμους δείκτες και να εκτιμήσουμε τις μελλοντικές μεταβολές;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92024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9536" y="199339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Θερμοκρασία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237744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Μέση, μέγιστη και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ελάχιστη θερμοκρασία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60520" y="192024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88536" y="199339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Βροχόπτωση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6824" y="237744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Ημερήσι</a:t>
            </a:r>
            <a:r>
              <a:rPr dirty="0"/>
              <a:t>α και αθροιστικά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μεγέθη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7589520" y="192024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17536" y="199339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Σχετική υγρασία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24" y="237744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Ημερήσια δεδομένα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06908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9536" y="414223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Άνεμος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" y="452628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Ταχύτητα ανέμου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60520" y="406908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288536" y="414223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Χρονική πληροφορία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06824" y="452628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Ημερήσια δεδομένα για δείκτες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και ακραία φαινόμενα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89520" y="4069080"/>
            <a:ext cx="292608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17536" y="4142232"/>
            <a:ext cx="267004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Χωρική πληροφορία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35824" y="4526280"/>
            <a:ext cx="263347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Κατάλληλη για πλεγματικά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προϊόντα υψηλής ανάλυσης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897880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F539C"/>
                </a:solidFill>
                <a:latin typeface="Arial"/>
              </a:rPr>
              <a:t>Παραδοτέο Π1.2 – Έκθεση αναγκαίων κλιματικών δεδομένων και δικτύων συλλογής δεδομένων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54864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F539C"/>
                </a:solidFill>
                <a:latin typeface="Arial"/>
              </a:rPr>
              <a:t>Πηγές κλιματικών δεδομένων και δίκτυα συλλογής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429000" cy="3200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" y="1399032"/>
            <a:ext cx="317296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1. Επίγειες παρατηρήσεις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1783080"/>
            <a:ext cx="3136392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Εθνικό</a:t>
            </a:r>
            <a:r>
              <a:rPr dirty="0"/>
              <a:t> </a:t>
            </a:r>
            <a:r>
              <a:rPr dirty="0" err="1"/>
              <a:t>Αστεροσκο</a:t>
            </a:r>
            <a:r>
              <a:rPr dirty="0"/>
              <a:t>πείο Αθηνών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Εθνική</a:t>
            </a:r>
            <a:r>
              <a:rPr dirty="0"/>
              <a:t> </a:t>
            </a:r>
            <a:r>
              <a:rPr dirty="0" err="1"/>
              <a:t>Μετεωρολογική</a:t>
            </a:r>
            <a:r>
              <a:rPr dirty="0"/>
              <a:t> Υπ</a:t>
            </a:r>
            <a:r>
              <a:rPr dirty="0" err="1"/>
              <a:t>ηρεσί</a:t>
            </a:r>
            <a:r>
              <a:rPr dirty="0"/>
              <a:t>α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Απ</a:t>
            </a:r>
            <a:r>
              <a:rPr dirty="0" err="1"/>
              <a:t>οκεντρωμένη</a:t>
            </a:r>
            <a:r>
              <a:rPr dirty="0"/>
              <a:t> </a:t>
            </a:r>
            <a:r>
              <a:rPr dirty="0" err="1"/>
              <a:t>Διοίκηση</a:t>
            </a:r>
            <a:r>
              <a:rPr dirty="0"/>
              <a:t> </a:t>
            </a:r>
            <a:r>
              <a:rPr dirty="0" err="1"/>
              <a:t>Κρήτης</a:t>
            </a:r>
            <a:endParaRPr dirty="0"/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ΓΓ </a:t>
            </a:r>
            <a:r>
              <a:rPr dirty="0" err="1"/>
              <a:t>Φυσικού</a:t>
            </a:r>
            <a:r>
              <a:rPr dirty="0"/>
              <a:t> </a:t>
            </a:r>
            <a:r>
              <a:rPr dirty="0" err="1"/>
              <a:t>Περι</a:t>
            </a:r>
            <a:r>
              <a:rPr dirty="0"/>
              <a:t>βάλλοντος &amp; Υδάτων / ΥΠΕΝ*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25880"/>
            <a:ext cx="3429000" cy="3200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17136" y="1545336"/>
            <a:ext cx="317296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F539C"/>
                </a:solidFill>
                <a:latin typeface="Arial"/>
              </a:rPr>
              <a:t>2. </a:t>
            </a:r>
            <a:r>
              <a:rPr sz="1800" b="1" dirty="0" err="1">
                <a:solidFill>
                  <a:srgbClr val="1F539C"/>
                </a:solidFill>
                <a:latin typeface="Arial"/>
              </a:rPr>
              <a:t>Πλεγμ</a:t>
            </a:r>
            <a:r>
              <a:rPr sz="1800" b="1" dirty="0">
                <a:solidFill>
                  <a:srgbClr val="1F539C"/>
                </a:solidFill>
                <a:latin typeface="Arial"/>
              </a:rPr>
              <a:t>ατικά δεδομένα επανάλυσης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424" y="1956816"/>
            <a:ext cx="3136392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ERA5-Land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endParaRPr dirty="0"/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Υπ</a:t>
            </a:r>
            <a:r>
              <a:rPr dirty="0" err="1"/>
              <a:t>οστήριξη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συμ</a:t>
            </a:r>
            <a:r>
              <a:rPr dirty="0"/>
              <a:t>πλήρωσης κενών και της ομογενοποίησης των χρονοσειρών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3200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66176" y="1581912"/>
            <a:ext cx="317296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F539C"/>
                </a:solidFill>
                <a:latin typeface="Arial"/>
              </a:rPr>
              <a:t>3. </a:t>
            </a:r>
            <a:r>
              <a:rPr sz="1800" b="1" dirty="0" err="1">
                <a:solidFill>
                  <a:srgbClr val="1F539C"/>
                </a:solidFill>
                <a:latin typeface="Arial"/>
              </a:rPr>
              <a:t>Δεδομέν</a:t>
            </a:r>
            <a:r>
              <a:rPr sz="1800" b="1" dirty="0">
                <a:solidFill>
                  <a:srgbClr val="1F539C"/>
                </a:solidFill>
                <a:latin typeface="Arial"/>
              </a:rPr>
              <a:t>α μελλοντικού κλίματος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2121408"/>
            <a:ext cx="3136392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CMIP6 climate models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endParaRPr/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Σενάρια: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SSP2-4.5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SSP5-8.5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89204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222222"/>
                </a:solidFill>
                <a:latin typeface="Arial"/>
              </a:rPr>
              <a:t>Η επιλογή των πηγών βασίστηκε στη χρονική κάλυψη, τη χωρική αντιπροσωπευτικότητα, την πληρότητα και την καταλληλότητα για την παραγωγή κλιματικών δεικτών.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15000"/>
            <a:ext cx="6217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A5A5A"/>
                </a:solidFill>
                <a:latin typeface="Arial"/>
              </a:rPr>
              <a:t>* Επιπλέον πηγή για τη βροχόπτωση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54864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F539C"/>
                </a:solidFill>
                <a:latin typeface="Arial"/>
              </a:rPr>
              <a:t>Από τα ετερογενή δεδομένα σε συνεπείς κλιματικές χρονοσειρές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3444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9536" y="130759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Συλλογή δεδομένων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169164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Πολλαπλές πηγές και δίκτυα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05072" y="1993392"/>
            <a:ext cx="41148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526280" y="123444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54296" y="130759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Ποιοτικός έλεγχος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2584" y="169164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Έλεγχος ανωμαλιών και προβληματικών ακολουθιών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799832" y="1993392"/>
            <a:ext cx="41148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321040" y="123444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49056" y="130759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Συμπλήρωση κενών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67344" y="169164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Αξιοποίηση σταθμών και ERA5-Land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47472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9536" y="35478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Ομογενοποίηση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393192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Εντοπισμός ασυνεχειών και μετατοπίσεων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005072" y="4233672"/>
            <a:ext cx="41148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526280" y="347472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54296" y="35478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Συνεπείς χρονοσειρές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2584" y="393192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Ημερήσια δεδομένα 1981–2021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799832" y="4233672"/>
            <a:ext cx="41148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8321040" y="3474720"/>
            <a:ext cx="3246120" cy="1508760"/>
          </a:xfrm>
          <a:prstGeom prst="roundRect">
            <a:avLst/>
          </a:prstGeom>
          <a:solidFill>
            <a:srgbClr val="EDF3FB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49056" y="3547872"/>
            <a:ext cx="29900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539C"/>
                </a:solidFill>
                <a:latin typeface="Arial"/>
              </a:rPr>
              <a:t>Πλεγματική βάση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67344" y="3931920"/>
            <a:ext cx="2953512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22222"/>
                </a:solidFill>
                <a:latin typeface="Arial"/>
              </a:defRPr>
            </a:pPr>
            <a:r>
              <a:t>Τελικό χωρικά συνεπές προϊόν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0881360" y="2761488"/>
            <a:ext cx="0" cy="576072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8680" y="5715000"/>
            <a:ext cx="10378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F539C"/>
                </a:solidFill>
                <a:latin typeface="Arial"/>
              </a:rPr>
              <a:t>Εργαλεία / μέθοδοι: climatol • ERA5-Land • SNHT • reduced major axis regression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AD02D-6822-CF95-44C4-03F6620D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727D93-6880-CA40-D392-04AB2A2CC0A2}"/>
              </a:ext>
            </a:extLst>
          </p:cNvPr>
          <p:cNvSpPr/>
          <p:nvPr/>
        </p:nvSpPr>
        <p:spPr>
          <a:xfrm>
            <a:off x="0" y="0"/>
            <a:ext cx="12191999" cy="86868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BA3D31-0A10-7D8C-E282-292B73FF2265}"/>
              </a:ext>
            </a:extLst>
          </p:cNvPr>
          <p:cNvSpPr txBox="1"/>
          <p:nvPr/>
        </p:nvSpPr>
        <p:spPr>
          <a:xfrm>
            <a:off x="1207008" y="155448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 err="1">
                <a:solidFill>
                  <a:srgbClr val="1F539C"/>
                </a:solidFill>
                <a:latin typeface="Arial"/>
              </a:rPr>
              <a:t>Δράση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1.3 –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Πλεγμ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ατική βάση υψηλής χωρικής ανάλυσης για το παρόν κλίμα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3FD0B8-B6A1-8208-E621-0E257B578B80}"/>
              </a:ext>
            </a:extLst>
          </p:cNvPr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063A6-8F91-810C-287C-5667ACCFE5A7}"/>
              </a:ext>
            </a:extLst>
          </p:cNvPr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102F0299-CEF7-8271-ACFB-61D8294E4130}"/>
              </a:ext>
            </a:extLst>
          </p:cNvPr>
          <p:cNvGrpSpPr/>
          <p:nvPr/>
        </p:nvGrpSpPr>
        <p:grpSpPr>
          <a:xfrm>
            <a:off x="3539464" y="1490472"/>
            <a:ext cx="2514600" cy="1463040"/>
            <a:chOff x="640080" y="1371600"/>
            <a:chExt cx="2514600" cy="146304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F41CDC8-9BBB-9BAB-AEBE-5EA6E10FA5A8}"/>
                </a:ext>
              </a:extLst>
            </p:cNvPr>
            <p:cNvSpPr/>
            <p:nvPr/>
          </p:nvSpPr>
          <p:spPr>
            <a:xfrm>
              <a:off x="640080" y="1371600"/>
              <a:ext cx="2514600" cy="1463040"/>
            </a:xfrm>
            <a:prstGeom prst="roundRect">
              <a:avLst/>
            </a:prstGeom>
            <a:solidFill>
              <a:srgbClr val="EDF3FB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C527094-096C-9677-7E55-2C4475E5F7B3}"/>
                </a:ext>
              </a:extLst>
            </p:cNvPr>
            <p:cNvSpPr txBox="1"/>
            <p:nvPr/>
          </p:nvSpPr>
          <p:spPr>
            <a:xfrm>
              <a:off x="768096" y="1444752"/>
              <a:ext cx="225856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 dirty="0" err="1">
                  <a:solidFill>
                    <a:srgbClr val="1F539C"/>
                  </a:solidFill>
                  <a:latin typeface="Arial"/>
                </a:rPr>
                <a:t>Περίοδος</a:t>
              </a:r>
              <a:endParaRPr sz="1800" b="1" dirty="0">
                <a:solidFill>
                  <a:srgbClr val="1F539C"/>
                </a:solidFill>
                <a:latin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4BE41B-339E-0EC6-5718-2B179CF51023}"/>
                </a:ext>
              </a:extLst>
            </p:cNvPr>
            <p:cNvSpPr txBox="1"/>
            <p:nvPr/>
          </p:nvSpPr>
          <p:spPr>
            <a:xfrm>
              <a:off x="786384" y="1828800"/>
              <a:ext cx="2221992" cy="914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2000">
                  <a:solidFill>
                    <a:srgbClr val="222222"/>
                  </a:solidFill>
                  <a:latin typeface="Arial"/>
                </a:defRPr>
              </a:pPr>
              <a:r>
                <a:rPr dirty="0"/>
                <a:t>1981–2021</a:t>
              </a:r>
            </a:p>
          </p:txBody>
        </p:sp>
      </p:grpSp>
      <p:grpSp>
        <p:nvGrpSpPr>
          <p:cNvPr id="26" name="Ομάδα 25">
            <a:extLst>
              <a:ext uri="{FF2B5EF4-FFF2-40B4-BE49-F238E27FC236}">
                <a16:creationId xmlns:a16="http://schemas.microsoft.com/office/drawing/2014/main" id="{057297EF-DA31-5449-D350-4ADCD6777903}"/>
              </a:ext>
            </a:extLst>
          </p:cNvPr>
          <p:cNvGrpSpPr/>
          <p:nvPr/>
        </p:nvGrpSpPr>
        <p:grpSpPr>
          <a:xfrm>
            <a:off x="6314023" y="1463040"/>
            <a:ext cx="2514600" cy="1463040"/>
            <a:chOff x="3383280" y="1371600"/>
            <a:chExt cx="2514600" cy="146304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8EDAC9A-275D-814E-B03D-D61CDE76A2A5}"/>
                </a:ext>
              </a:extLst>
            </p:cNvPr>
            <p:cNvSpPr/>
            <p:nvPr/>
          </p:nvSpPr>
          <p:spPr>
            <a:xfrm>
              <a:off x="3383280" y="1371600"/>
              <a:ext cx="2514600" cy="1463040"/>
            </a:xfrm>
            <a:prstGeom prst="roundRect">
              <a:avLst/>
            </a:prstGeom>
            <a:solidFill>
              <a:srgbClr val="EDF3FB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269217-6ED4-D4E7-DBC7-53677E8594BF}"/>
                </a:ext>
              </a:extLst>
            </p:cNvPr>
            <p:cNvSpPr txBox="1"/>
            <p:nvPr/>
          </p:nvSpPr>
          <p:spPr>
            <a:xfrm>
              <a:off x="3511296" y="1444752"/>
              <a:ext cx="225856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>
                  <a:solidFill>
                    <a:srgbClr val="1F539C"/>
                  </a:solidFill>
                  <a:latin typeface="Arial"/>
                </a:rPr>
                <a:t>Χωρική ανάλυση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53A2AF-4EA4-2D56-3478-31AD67798C02}"/>
                </a:ext>
              </a:extLst>
            </p:cNvPr>
            <p:cNvSpPr txBox="1"/>
            <p:nvPr/>
          </p:nvSpPr>
          <p:spPr>
            <a:xfrm>
              <a:off x="3529584" y="1828800"/>
              <a:ext cx="2221992" cy="914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2000">
                  <a:solidFill>
                    <a:srgbClr val="222222"/>
                  </a:solidFill>
                  <a:latin typeface="Arial"/>
                </a:defRPr>
              </a:pPr>
              <a:r>
                <a:t>1 km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7FB563A-4139-C702-8BD3-F22F5399FFDB}"/>
              </a:ext>
            </a:extLst>
          </p:cNvPr>
          <p:cNvSpPr/>
          <p:nvPr/>
        </p:nvSpPr>
        <p:spPr>
          <a:xfrm>
            <a:off x="731520" y="3246120"/>
            <a:ext cx="5303520" cy="18288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9F7D51-0D31-27DB-CD7F-88AEA04E71E4}"/>
              </a:ext>
            </a:extLst>
          </p:cNvPr>
          <p:cNvSpPr txBox="1"/>
          <p:nvPr/>
        </p:nvSpPr>
        <p:spPr>
          <a:xfrm>
            <a:off x="859536" y="3319272"/>
            <a:ext cx="504748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Περιεχόμενο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C815A5-D9C2-C26B-2E4A-B36BF159B676}"/>
              </a:ext>
            </a:extLst>
          </p:cNvPr>
          <p:cNvSpPr txBox="1"/>
          <p:nvPr/>
        </p:nvSpPr>
        <p:spPr>
          <a:xfrm>
            <a:off x="877824" y="3703320"/>
            <a:ext cx="5010912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Βα</a:t>
            </a:r>
            <a:r>
              <a:rPr dirty="0" err="1"/>
              <a:t>σικές</a:t>
            </a:r>
            <a:r>
              <a:rPr dirty="0"/>
              <a:t> </a:t>
            </a:r>
            <a:r>
              <a:rPr dirty="0" err="1"/>
              <a:t>κλιμ</a:t>
            </a:r>
            <a:r>
              <a:rPr dirty="0"/>
              <a:t>ατικές παράμετροι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Επ</a:t>
            </a:r>
            <a:r>
              <a:rPr dirty="0" err="1"/>
              <a:t>ιλεγμένοι</a:t>
            </a:r>
            <a:r>
              <a:rPr dirty="0"/>
              <a:t> </a:t>
            </a:r>
            <a:r>
              <a:rPr dirty="0" err="1"/>
              <a:t>κρίσιμοι</a:t>
            </a:r>
            <a:r>
              <a:rPr dirty="0"/>
              <a:t> </a:t>
            </a:r>
            <a:r>
              <a:rPr dirty="0" err="1"/>
              <a:t>κλιμ</a:t>
            </a:r>
            <a:r>
              <a:rPr dirty="0"/>
              <a:t>ατικοί δείκτες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 err="1"/>
              <a:t>Χωρικά</a:t>
            </a:r>
            <a:r>
              <a:rPr dirty="0"/>
              <a:t> </a:t>
            </a:r>
            <a:r>
              <a:rPr dirty="0" err="1"/>
              <a:t>συνε</a:t>
            </a:r>
            <a:r>
              <a:rPr dirty="0"/>
              <a:t>πή πλεγματικά προϊόντα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C0A9559-0A22-3896-AA55-AC747A1B388B}"/>
              </a:ext>
            </a:extLst>
          </p:cNvPr>
          <p:cNvSpPr/>
          <p:nvPr/>
        </p:nvSpPr>
        <p:spPr>
          <a:xfrm>
            <a:off x="6309360" y="3246120"/>
            <a:ext cx="5120640" cy="18288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E155C5-AF1A-C576-CB39-BD1DD004822E}"/>
              </a:ext>
            </a:extLst>
          </p:cNvPr>
          <p:cNvSpPr txBox="1"/>
          <p:nvPr/>
        </p:nvSpPr>
        <p:spPr>
          <a:xfrm>
            <a:off x="6437376" y="3319272"/>
            <a:ext cx="486460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Παρατηρησιακή βάση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58F39F-393F-78DC-856E-2D95BA38C9A8}"/>
              </a:ext>
            </a:extLst>
          </p:cNvPr>
          <p:cNvSpPr txBox="1"/>
          <p:nvPr/>
        </p:nvSpPr>
        <p:spPr>
          <a:xfrm>
            <a:off x="6455664" y="3703320"/>
            <a:ext cx="4828031" cy="84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77 </a:t>
            </a:r>
            <a:r>
              <a:rPr dirty="0" err="1"/>
              <a:t>τελικές</a:t>
            </a:r>
            <a:r>
              <a:rPr dirty="0"/>
              <a:t> </a:t>
            </a:r>
            <a:r>
              <a:rPr lang="el-GR" dirty="0" err="1"/>
              <a:t>χρονοσειρές</a:t>
            </a:r>
            <a:r>
              <a:rPr lang="el-GR" dirty="0"/>
              <a:t> </a:t>
            </a:r>
            <a:r>
              <a:rPr dirty="0" err="1"/>
              <a:t>σειρές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τη βροχόπτωση</a:t>
            </a:r>
          </a:p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dirty="0"/>
              <a:t>28 </a:t>
            </a:r>
            <a:r>
              <a:rPr lang="el-GR" dirty="0" err="1"/>
              <a:t>χρονοσειρές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θερμοκρασία, σχετική υγρασία και άνεμο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276D69-A424-1EF6-316F-A20398B75008}"/>
              </a:ext>
            </a:extLst>
          </p:cNvPr>
          <p:cNvSpPr txBox="1"/>
          <p:nvPr/>
        </p:nvSpPr>
        <p:spPr>
          <a:xfrm>
            <a:off x="1005840" y="5577840"/>
            <a:ext cx="10058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F539C"/>
                </a:solidFill>
                <a:latin typeface="Arial"/>
              </a:rPr>
              <a:t>Παραδοτέο Π1.3: Πλεγματική βάση υψηλής χωρικής ανάλυσης (1 km) για το παρόν κλίμα</a:t>
            </a:r>
          </a:p>
        </p:txBody>
      </p:sp>
    </p:spTree>
    <p:extLst>
      <p:ext uri="{BB962C8B-B14F-4D97-AF65-F5344CB8AC3E}">
        <p14:creationId xmlns:p14="http://schemas.microsoft.com/office/powerpoint/2010/main" val="3996958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86868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137160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 err="1">
                <a:solidFill>
                  <a:srgbClr val="1F539C"/>
                </a:solidFill>
                <a:latin typeface="Arial"/>
              </a:rPr>
              <a:t>Δράση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 1.4 –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Πλεγμ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ατική βάση μελλοντικών κλιματικών προβολών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914400"/>
            <a:ext cx="28346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Χωρική ανάλυση: 1 km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914400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00" b="1">
                <a:solidFill>
                  <a:srgbClr val="1F539C"/>
                </a:solidFill>
                <a:latin typeface="Arial"/>
              </a:rPr>
              <a:t>Κρήτη • CMIP6</a:t>
            </a:r>
          </a:p>
        </p:txBody>
      </p:sp>
      <p:sp>
        <p:nvSpPr>
          <p:cNvPr id="9" name="Oval 8"/>
          <p:cNvSpPr/>
          <p:nvPr/>
        </p:nvSpPr>
        <p:spPr>
          <a:xfrm>
            <a:off x="1569249" y="1920240"/>
            <a:ext cx="1097280" cy="1097280"/>
          </a:xfrm>
          <a:prstGeom prst="ellipse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32089" y="233172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1F539C"/>
                </a:solidFill>
                <a:latin typeface="Arial"/>
              </a:rPr>
              <a:t>1981–2000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7769" y="30632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2222"/>
                </a:solidFill>
                <a:latin typeface="Arial"/>
              </a:rPr>
              <a:t>Περίοδος αναφοράς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666529" y="2468880"/>
            <a:ext cx="146304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221009" y="1920240"/>
            <a:ext cx="1097280" cy="1097280"/>
          </a:xfrm>
          <a:prstGeom prst="ellipse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83849" y="233172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1F539C"/>
                </a:solidFill>
                <a:latin typeface="Arial"/>
              </a:rPr>
              <a:t>2021–2040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9529" y="30632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2222"/>
                </a:solidFill>
                <a:latin typeface="Arial"/>
              </a:rPr>
              <a:t>Εγγύς μέλλον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18289" y="2468880"/>
            <a:ext cx="146304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872769" y="1920240"/>
            <a:ext cx="1097280" cy="1097280"/>
          </a:xfrm>
          <a:prstGeom prst="ellipse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35609" y="2340864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1F539C"/>
                </a:solidFill>
                <a:latin typeface="Arial"/>
              </a:rPr>
              <a:t>2041–2060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1289" y="3022759"/>
            <a:ext cx="192024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l-GR" sz="1300" b="1" dirty="0">
                <a:solidFill>
                  <a:srgbClr val="222222"/>
                </a:solidFill>
                <a:latin typeface="Arial"/>
              </a:rPr>
              <a:t>Μεσοπρόθεσμο μέλλον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970049" y="2468880"/>
            <a:ext cx="1463040" cy="0"/>
          </a:xfrm>
          <a:prstGeom prst="line">
            <a:avLst/>
          </a:prstGeom>
          <a:ln w="27940">
            <a:solidFill>
              <a:srgbClr val="1F53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524529" y="1920240"/>
            <a:ext cx="1097280" cy="1097280"/>
          </a:xfrm>
          <a:prstGeom prst="ellipse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87369" y="233172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1F539C"/>
                </a:solidFill>
                <a:latin typeface="Arial"/>
              </a:rPr>
              <a:t>2081–2100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13049" y="3122786"/>
            <a:ext cx="192024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l-GR" sz="1300" b="1" dirty="0">
                <a:solidFill>
                  <a:srgbClr val="222222"/>
                </a:solidFill>
                <a:latin typeface="Arial"/>
              </a:rPr>
              <a:t>Απώτερο μέλλον</a:t>
            </a:r>
            <a:endParaRPr sz="1300" b="1" dirty="0">
              <a:solidFill>
                <a:srgbClr val="222222"/>
              </a:solidFill>
              <a:latin typeface="Arial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828800" y="4114800"/>
            <a:ext cx="3474720" cy="1143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956816" y="4187952"/>
            <a:ext cx="32186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SSP2-4.5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75104" y="4572000"/>
            <a:ext cx="318211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t>Ενδιάμεσο σενάριο εκπομπών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03720" y="4114800"/>
            <a:ext cx="3474720" cy="1143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31736" y="4187952"/>
            <a:ext cx="3218687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539C"/>
                </a:solidFill>
                <a:latin typeface="Arial"/>
              </a:rPr>
              <a:t>SSP5-8.5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50024" y="4572000"/>
            <a:ext cx="31821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22222"/>
                </a:solidFill>
                <a:latin typeface="Arial"/>
              </a:defRPr>
            </a:pPr>
            <a:r>
              <a:rPr lang="el-GR" dirty="0"/>
              <a:t>Ακραίο</a:t>
            </a:r>
            <a:r>
              <a:rPr dirty="0"/>
              <a:t> </a:t>
            </a:r>
            <a:r>
              <a:rPr dirty="0" err="1"/>
              <a:t>σενάριο</a:t>
            </a:r>
            <a:r>
              <a:rPr dirty="0"/>
              <a:t> </a:t>
            </a:r>
            <a:r>
              <a:rPr dirty="0" err="1"/>
              <a:t>εκ</a:t>
            </a:r>
            <a:r>
              <a:rPr dirty="0"/>
              <a:t>πομπών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7280" y="5532120"/>
            <a:ext cx="9966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2222"/>
                </a:solidFill>
                <a:latin typeface="Arial"/>
              </a:rPr>
              <a:t>Παραγόμενη πληροφορία: βασικές κλιματικές παράμετροι • κρίσιμοι δείκτες • μεταβολές σε σχέση με την περίοδο αναφοράς • αποτύπωση αβεβαιότητας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54864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F539C"/>
                </a:solidFill>
                <a:latin typeface="Arial"/>
              </a:rPr>
              <a:t>Κρίσιμοι κλιματικοί δείκτες για το παρόν και το μελλοντικό κλίμα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grpSp>
        <p:nvGrpSpPr>
          <p:cNvPr id="25" name="Ομάδα 24">
            <a:extLst>
              <a:ext uri="{FF2B5EF4-FFF2-40B4-BE49-F238E27FC236}">
                <a16:creationId xmlns:a16="http://schemas.microsoft.com/office/drawing/2014/main" id="{C31ECA3D-82D6-78A5-4962-52A4C66813AA}"/>
              </a:ext>
            </a:extLst>
          </p:cNvPr>
          <p:cNvGrpSpPr/>
          <p:nvPr/>
        </p:nvGrpSpPr>
        <p:grpSpPr>
          <a:xfrm>
            <a:off x="365760" y="1046989"/>
            <a:ext cx="5545957" cy="4405104"/>
            <a:chOff x="365760" y="644653"/>
            <a:chExt cx="5545957" cy="4405104"/>
          </a:xfrm>
        </p:grpSpPr>
        <p:sp>
          <p:nvSpPr>
            <p:cNvPr id="7" name="Rounded Rectangle 6"/>
            <p:cNvSpPr/>
            <p:nvPr/>
          </p:nvSpPr>
          <p:spPr>
            <a:xfrm>
              <a:off x="365760" y="644653"/>
              <a:ext cx="5545957" cy="4405104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6213" y="658369"/>
              <a:ext cx="504748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 dirty="0" err="1">
                  <a:solidFill>
                    <a:srgbClr val="1F539C"/>
                  </a:solidFill>
                  <a:latin typeface="Arial"/>
                </a:rPr>
                <a:t>Θερμότητ</a:t>
              </a:r>
              <a:r>
                <a:rPr sz="1800" b="1" dirty="0">
                  <a:solidFill>
                    <a:srgbClr val="1F539C"/>
                  </a:solidFill>
                  <a:latin typeface="Arial"/>
                </a:rPr>
                <a:t>α &amp; Ψύχος – 13 δείκτες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6213" y="1033273"/>
              <a:ext cx="5010912" cy="38164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Μέση θερμοκρασία (TG)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Μέση μέγιστη θερμοκρασία (TX)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Μέση ελάχιστη θερμοκρασία (TN)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 err="1">
                  <a:solidFill>
                    <a:srgbClr val="28539B"/>
                  </a:solidFill>
                  <a:latin typeface="Arial"/>
                </a:rPr>
                <a:t>Cooling</a:t>
              </a: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 </a:t>
              </a:r>
              <a:r>
                <a:rPr lang="el-GR" sz="1400" dirty="0" err="1">
                  <a:solidFill>
                    <a:srgbClr val="28539B"/>
                  </a:solidFill>
                  <a:latin typeface="Arial"/>
                </a:rPr>
                <a:t>Degree</a:t>
              </a: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 </a:t>
              </a:r>
              <a:r>
                <a:rPr lang="el-GR" sz="1400" dirty="0" err="1">
                  <a:solidFill>
                    <a:srgbClr val="28539B"/>
                  </a:solidFill>
                  <a:latin typeface="Arial"/>
                </a:rPr>
                <a:t>Days</a:t>
              </a: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 – βάση TX &gt; 22°C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Ημέρες παγετού – TN &lt; 0°C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Μέγιστες συνεχόμενες ημέρες με TX &gt; 35°C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Ημέρες με TX &gt; 35°C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Ημέρες με TG &lt; 10°C (Δεκ–Φεβ &amp; Απρ–Οκτ)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Τροπικές νύχτες – TN &gt; 20°C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Μέση θερινή θερμοκρασία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Θερινές ημέρες – TX &gt; 25°C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Μέση μέγιστη θερινή θερμοκρασία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2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Ημέρες με </a:t>
              </a:r>
              <a:r>
                <a:rPr lang="el-GR" sz="1400" dirty="0" err="1">
                  <a:solidFill>
                    <a:srgbClr val="28539B"/>
                  </a:solidFill>
                  <a:latin typeface="Arial"/>
                </a:rPr>
                <a:t>Humidex</a:t>
              </a: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 &gt; 38</a:t>
              </a:r>
              <a:endParaRPr sz="1400" dirty="0">
                <a:solidFill>
                  <a:srgbClr val="28539B"/>
                </a:solidFill>
                <a:latin typeface="Arial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5C3B0B1A-149B-3400-957C-172AAFA5A546}"/>
              </a:ext>
            </a:extLst>
          </p:cNvPr>
          <p:cNvGrpSpPr/>
          <p:nvPr/>
        </p:nvGrpSpPr>
        <p:grpSpPr>
          <a:xfrm>
            <a:off x="6217920" y="658368"/>
            <a:ext cx="5303520" cy="1874519"/>
            <a:chOff x="6217920" y="1325880"/>
            <a:chExt cx="5303520" cy="1874519"/>
          </a:xfrm>
        </p:grpSpPr>
        <p:sp>
          <p:nvSpPr>
            <p:cNvPr id="10" name="Rounded Rectangle 9"/>
            <p:cNvSpPr/>
            <p:nvPr/>
          </p:nvSpPr>
          <p:spPr>
            <a:xfrm>
              <a:off x="6217920" y="1325880"/>
              <a:ext cx="5303520" cy="1874519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45936" y="1353312"/>
              <a:ext cx="504748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 dirty="0" err="1">
                  <a:solidFill>
                    <a:srgbClr val="1F539C"/>
                  </a:solidFill>
                  <a:latin typeface="Arial"/>
                </a:rPr>
                <a:t>Υγρ</a:t>
              </a:r>
              <a:r>
                <a:rPr sz="1800" b="1" dirty="0">
                  <a:solidFill>
                    <a:srgbClr val="1F539C"/>
                  </a:solidFill>
                  <a:latin typeface="Arial"/>
                </a:rPr>
                <a:t>ασία &amp; Ξηρασία – 8 δείκτες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63640" y="1627632"/>
              <a:ext cx="2660904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70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Μέση ετήσια βροχόπτωση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70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Ξηρές ημέρες – PR &lt; 1 </a:t>
              </a:r>
              <a:r>
                <a:rPr lang="el-GR" sz="1400" dirty="0" err="1"/>
                <a:t>mm</a:t>
              </a:r>
              <a:endParaRPr lang="el-GR" sz="1400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70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Ημέρες με PR &gt; 10 </a:t>
              </a:r>
              <a:r>
                <a:rPr lang="el-GR" sz="1400" dirty="0" err="1"/>
                <a:t>mm</a:t>
              </a:r>
              <a:endParaRPr lang="el-GR" sz="1400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70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Ημέρες με PR &gt; 20 </a:t>
              </a:r>
              <a:r>
                <a:rPr lang="el-GR" sz="1400" dirty="0" err="1"/>
                <a:t>mm</a:t>
              </a:r>
              <a:endParaRPr lang="el-GR" sz="1400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70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Μέση σχετική υγρασία (RH)</a:t>
              </a:r>
            </a:p>
          </p:txBody>
        </p:sp>
      </p:grpSp>
      <p:grpSp>
        <p:nvGrpSpPr>
          <p:cNvPr id="20" name="Ομάδα 19">
            <a:extLst>
              <a:ext uri="{FF2B5EF4-FFF2-40B4-BE49-F238E27FC236}">
                <a16:creationId xmlns:a16="http://schemas.microsoft.com/office/drawing/2014/main" id="{30F2F166-7749-87ED-4920-70AA399B6375}"/>
              </a:ext>
            </a:extLst>
          </p:cNvPr>
          <p:cNvGrpSpPr/>
          <p:nvPr/>
        </p:nvGrpSpPr>
        <p:grpSpPr>
          <a:xfrm>
            <a:off x="6263640" y="2642616"/>
            <a:ext cx="5303520" cy="1524271"/>
            <a:chOff x="640080" y="3657600"/>
            <a:chExt cx="5303520" cy="1524271"/>
          </a:xfrm>
        </p:grpSpPr>
        <p:sp>
          <p:nvSpPr>
            <p:cNvPr id="13" name="Rounded Rectangle 12"/>
            <p:cNvSpPr/>
            <p:nvPr/>
          </p:nvSpPr>
          <p:spPr>
            <a:xfrm>
              <a:off x="640080" y="3657600"/>
              <a:ext cx="5303520" cy="1508760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8096" y="3685032"/>
              <a:ext cx="504748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 dirty="0" err="1">
                  <a:solidFill>
                    <a:srgbClr val="1F539C"/>
                  </a:solidFill>
                  <a:latin typeface="Arial"/>
                </a:rPr>
                <a:t>Άνεμος</a:t>
              </a:r>
              <a:r>
                <a:rPr sz="1800" b="1" dirty="0">
                  <a:solidFill>
                    <a:srgbClr val="1F539C"/>
                  </a:solidFill>
                  <a:latin typeface="Arial"/>
                </a:rPr>
                <a:t> – 4 </a:t>
              </a:r>
              <a:r>
                <a:rPr sz="1800" b="1" dirty="0" err="1">
                  <a:solidFill>
                    <a:srgbClr val="1F539C"/>
                  </a:solidFill>
                  <a:latin typeface="Arial"/>
                </a:rPr>
                <a:t>δείκτες</a:t>
              </a:r>
              <a:endParaRPr sz="1800" b="1" dirty="0">
                <a:solidFill>
                  <a:srgbClr val="1F539C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7512" y="4050792"/>
              <a:ext cx="5010912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5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Μέση ταχύτητα ανέμου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5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Ημέρες με άνεμο &gt; 5 </a:t>
              </a:r>
              <a:r>
                <a:rPr lang="el-GR" sz="1400" dirty="0" err="1"/>
                <a:t>Beaufort</a:t>
              </a:r>
              <a:r>
                <a:rPr lang="el-GR" sz="1400" dirty="0"/>
                <a:t> &amp; 6 </a:t>
              </a:r>
              <a:r>
                <a:rPr lang="el-GR" sz="1400" dirty="0" err="1"/>
                <a:t>Beaufort</a:t>
              </a:r>
              <a:endParaRPr lang="el-GR" sz="1400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 sz="1550">
                  <a:solidFill>
                    <a:srgbClr val="28539B"/>
                  </a:solidFill>
                  <a:latin typeface="Arial"/>
                </a:defRPr>
              </a:pPr>
              <a:r>
                <a:rPr lang="el-GR" sz="1400" dirty="0"/>
                <a:t>Ημέρες με άνεμο &gt; 6 </a:t>
              </a:r>
              <a:r>
                <a:rPr lang="el-GR" sz="1400" dirty="0" err="1"/>
                <a:t>Beaufort</a:t>
              </a:r>
              <a:r>
                <a:rPr lang="el-GR" sz="1400" dirty="0"/>
                <a:t> κατά την περίοδο κινδύνου πυρκαγιάς (Μάιος–Οκτώβριος</a:t>
              </a:r>
              <a:r>
                <a:rPr lang="el-GR" sz="1600" dirty="0"/>
                <a:t>)</a:t>
              </a: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E490686C-1E2E-219C-B474-B54BD31A80E5}"/>
              </a:ext>
            </a:extLst>
          </p:cNvPr>
          <p:cNvGrpSpPr/>
          <p:nvPr/>
        </p:nvGrpSpPr>
        <p:grpSpPr>
          <a:xfrm>
            <a:off x="6217920" y="4261104"/>
            <a:ext cx="5303520" cy="1508760"/>
            <a:chOff x="6217920" y="3657600"/>
            <a:chExt cx="5303520" cy="1508760"/>
          </a:xfrm>
        </p:grpSpPr>
        <p:sp>
          <p:nvSpPr>
            <p:cNvPr id="16" name="Rounded Rectangle 15"/>
            <p:cNvSpPr/>
            <p:nvPr/>
          </p:nvSpPr>
          <p:spPr>
            <a:xfrm>
              <a:off x="6217920" y="3657600"/>
              <a:ext cx="5303520" cy="1508760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1F539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45936" y="3730752"/>
              <a:ext cx="5047488" cy="34747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800" b="1">
                  <a:solidFill>
                    <a:srgbClr val="1F539C"/>
                  </a:solidFill>
                  <a:latin typeface="Arial"/>
                </a:rPr>
                <a:t>Χιόνι – 1 δείκτης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82512" y="4114800"/>
              <a:ext cx="50109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22222"/>
                  </a:solidFill>
                  <a:latin typeface="Arial"/>
                </a:defRPr>
              </a:pPr>
              <a:r>
                <a:rPr sz="1400" dirty="0">
                  <a:solidFill>
                    <a:srgbClr val="28539B"/>
                  </a:solidFill>
                  <a:latin typeface="Arial"/>
                </a:rPr>
                <a:t>Proxy </a:t>
              </a:r>
              <a:r>
                <a:rPr sz="1400" dirty="0" err="1">
                  <a:solidFill>
                    <a:srgbClr val="28539B"/>
                  </a:solidFill>
                  <a:latin typeface="Arial"/>
                </a:rPr>
                <a:t>μέσης</a:t>
              </a:r>
              <a:r>
                <a:rPr sz="1400" dirty="0">
                  <a:solidFill>
                    <a:srgbClr val="28539B"/>
                  </a:solidFill>
                  <a:latin typeface="Arial"/>
                </a:rPr>
                <a:t> </a:t>
              </a:r>
              <a:r>
                <a:rPr sz="1400" dirty="0" err="1">
                  <a:solidFill>
                    <a:srgbClr val="28539B"/>
                  </a:solidFill>
                  <a:latin typeface="Arial"/>
                </a:rPr>
                <a:t>ετήσι</a:t>
              </a:r>
              <a:r>
                <a:rPr sz="1400" dirty="0">
                  <a:solidFill>
                    <a:srgbClr val="28539B"/>
                  </a:solidFill>
                  <a:latin typeface="Arial"/>
                </a:rPr>
                <a:t>ας χιονόπτωσης</a:t>
              </a:r>
              <a:r>
                <a:rPr lang="el-GR" sz="1400" dirty="0">
                  <a:solidFill>
                    <a:srgbClr val="28539B"/>
                  </a:solidFill>
                  <a:latin typeface="Arial"/>
                </a:rPr>
                <a:t> </a:t>
              </a:r>
              <a:r>
                <a:rPr lang="el-GR" sz="1400" dirty="0">
                  <a:solidFill>
                    <a:srgbClr val="28539B"/>
                  </a:solidFill>
                  <a:latin typeface="Arial"/>
                  <a:sym typeface="Wingdings" panose="05000000000000000000" pitchFamily="2" charset="2"/>
                </a:rPr>
                <a:t> </a:t>
              </a:r>
              <a:r>
                <a:rPr sz="1400" dirty="0" err="1">
                  <a:solidFill>
                    <a:srgbClr val="28539B"/>
                  </a:solidFill>
                  <a:latin typeface="Arial"/>
                </a:rPr>
                <a:t>Βροχό</a:t>
              </a:r>
              <a:r>
                <a:rPr sz="1400" dirty="0">
                  <a:solidFill>
                    <a:srgbClr val="28539B"/>
                  </a:solidFill>
                  <a:latin typeface="Arial"/>
                </a:rPr>
                <a:t>πτωση σε ημέρες με TG &lt; 0°C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280160" y="6016752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F539C"/>
                </a:solidFill>
                <a:latin typeface="Arial"/>
              </a:rPr>
              <a:t>Οι ίδιοι 26 κλιματικοί δείκτες υπολογίζονται για συνεπή σύγκριση μεταξύ παρόντος και μελλοντικού κλίματος.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8915BE-E9CF-7395-4AAD-A4454C4E29E1}"/>
              </a:ext>
            </a:extLst>
          </p:cNvPr>
          <p:cNvSpPr txBox="1"/>
          <p:nvPr/>
        </p:nvSpPr>
        <p:spPr>
          <a:xfrm>
            <a:off x="8884158" y="982531"/>
            <a:ext cx="261899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700">
                <a:solidFill>
                  <a:srgbClr val="28539B"/>
                </a:solidFill>
                <a:latin typeface="Arial"/>
              </a:defRPr>
            </a:pPr>
            <a:r>
              <a:rPr lang="el-GR" sz="1400" dirty="0"/>
              <a:t>Ετήσιος μέσος μέγιστος 24ωρος &amp; 48ωρος υετός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700">
                <a:solidFill>
                  <a:srgbClr val="28539B"/>
                </a:solidFill>
                <a:latin typeface="Arial"/>
              </a:defRPr>
            </a:pPr>
            <a:r>
              <a:rPr lang="el-GR" sz="1400" dirty="0"/>
              <a:t>Θερινές ημέρες με PR &gt; 10 </a:t>
            </a:r>
            <a:r>
              <a:rPr lang="el-GR" sz="1400" dirty="0" err="1"/>
              <a:t>mm</a:t>
            </a:r>
            <a:endParaRPr lang="el-GR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E18C4D27-B862-18AC-42F8-E8517BA7E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18" r="50000" b="21187"/>
          <a:stretch>
            <a:fillRect/>
          </a:stretch>
        </p:blipFill>
        <p:spPr>
          <a:xfrm>
            <a:off x="2348088" y="0"/>
            <a:ext cx="6096000" cy="2212623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139D1C42-B57C-EBAA-3FD8-74C131A557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853" r="49213" b="20952"/>
          <a:stretch>
            <a:fillRect/>
          </a:stretch>
        </p:blipFill>
        <p:spPr>
          <a:xfrm>
            <a:off x="304800" y="2551290"/>
            <a:ext cx="6191956" cy="221262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3CA333-A91A-7128-9D86-1F2BAC5DEB9B}"/>
              </a:ext>
            </a:extLst>
          </p:cNvPr>
          <p:cNvSpPr txBox="1"/>
          <p:nvPr/>
        </p:nvSpPr>
        <p:spPr>
          <a:xfrm>
            <a:off x="921474" y="796671"/>
            <a:ext cx="397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1981-2000</a:t>
            </a:r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AEF74D-C5DE-9FA7-E783-850D1782F519}"/>
              </a:ext>
            </a:extLst>
          </p:cNvPr>
          <p:cNvSpPr txBox="1"/>
          <p:nvPr/>
        </p:nvSpPr>
        <p:spPr>
          <a:xfrm>
            <a:off x="2833511" y="2151714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SSP245</a:t>
            </a:r>
            <a:endParaRPr lang="el-GR" b="1" dirty="0">
              <a:solidFill>
                <a:schemeClr val="accent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1CB49C-7051-2459-E4AA-EC50C3A6F832}"/>
              </a:ext>
            </a:extLst>
          </p:cNvPr>
          <p:cNvSpPr txBox="1"/>
          <p:nvPr/>
        </p:nvSpPr>
        <p:spPr>
          <a:xfrm>
            <a:off x="8635999" y="2212623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SSP585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EC2FB6-5565-6965-06D7-963738C024CE}"/>
              </a:ext>
            </a:extLst>
          </p:cNvPr>
          <p:cNvSpPr txBox="1"/>
          <p:nvPr/>
        </p:nvSpPr>
        <p:spPr>
          <a:xfrm rot="16200000">
            <a:off x="-526136" y="3050801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2041-2060</a:t>
            </a:r>
            <a:endParaRPr lang="el-GR" b="1" dirty="0">
              <a:solidFill>
                <a:schemeClr val="accent3"/>
              </a:solidFill>
            </a:endParaRPr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19785F53-D862-D3F4-549F-26C232E297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3" t="32315" r="50000" b="22129"/>
          <a:stretch>
            <a:fillRect/>
          </a:stretch>
        </p:blipFill>
        <p:spPr>
          <a:xfrm>
            <a:off x="6412088" y="2566622"/>
            <a:ext cx="5779911" cy="2181958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0FA0970C-7CD4-18BE-B583-AD758AA962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758" r="50926" b="22130"/>
          <a:stretch>
            <a:fillRect/>
          </a:stretch>
        </p:blipFill>
        <p:spPr>
          <a:xfrm>
            <a:off x="308841" y="4775202"/>
            <a:ext cx="5983110" cy="201708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3200C76-8637-34D7-4B14-70E068C2EF91}"/>
              </a:ext>
            </a:extLst>
          </p:cNvPr>
          <p:cNvSpPr txBox="1"/>
          <p:nvPr/>
        </p:nvSpPr>
        <p:spPr>
          <a:xfrm rot="16200000">
            <a:off x="-543071" y="5178755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2081-2100</a:t>
            </a:r>
            <a:endParaRPr lang="el-GR" b="1" dirty="0">
              <a:solidFill>
                <a:schemeClr val="accent5"/>
              </a:solidFill>
            </a:endParaRPr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5404DA84-EC5E-9CD8-DB81-D518A74E7D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00" t="35757" r="50000" b="22602"/>
          <a:stretch>
            <a:fillRect/>
          </a:stretch>
        </p:blipFill>
        <p:spPr>
          <a:xfrm>
            <a:off x="6406445" y="4797781"/>
            <a:ext cx="5791200" cy="199450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5196651-B3D9-72F8-5446-ACC381512DD2}"/>
              </a:ext>
            </a:extLst>
          </p:cNvPr>
          <p:cNvSpPr txBox="1"/>
          <p:nvPr/>
        </p:nvSpPr>
        <p:spPr>
          <a:xfrm>
            <a:off x="8453608" y="230794"/>
            <a:ext cx="3652432" cy="1808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1981–2000: </a:t>
            </a:r>
            <a:r>
              <a:rPr lang="el-G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~100 ημέρες/έτος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2041–2060 SSP2-4.5: </a:t>
            </a:r>
            <a:r>
              <a:rPr lang="el-G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~145 ημέρες/έτος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2041–2060 SSP5-8.5: </a:t>
            </a:r>
            <a:r>
              <a:rPr lang="el-G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~150 ημέρες/έτος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2081–2100 SSP2-4.5: </a:t>
            </a:r>
            <a:r>
              <a:rPr lang="el-G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~160 ημέρες/έτος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2081–2100 SSP5-8.5: </a:t>
            </a:r>
            <a:r>
              <a:rPr lang="el-G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~200 ημέρες/έτος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A5CFDE-56B3-D982-AA00-47974444205C}"/>
              </a:ext>
            </a:extLst>
          </p:cNvPr>
          <p:cNvSpPr txBox="1"/>
          <p:nvPr/>
        </p:nvSpPr>
        <p:spPr>
          <a:xfrm>
            <a:off x="-1836" y="43018"/>
            <a:ext cx="609783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Summer</a:t>
            </a:r>
            <a:r>
              <a:rPr lang="el-G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days</a:t>
            </a:r>
            <a:r>
              <a:rPr lang="el-G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(TX &gt; 25°C)</a:t>
            </a:r>
          </a:p>
        </p:txBody>
      </p:sp>
    </p:spTree>
    <p:extLst>
      <p:ext uri="{BB962C8B-B14F-4D97-AF65-F5344CB8AC3E}">
        <p14:creationId xmlns:p14="http://schemas.microsoft.com/office/powerpoint/2010/main" val="106674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1C549-A7F1-F047-130D-7C23CB54E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8C84C6D-B7C4-093D-0288-AD52B52712B2}"/>
              </a:ext>
            </a:extLst>
          </p:cNvPr>
          <p:cNvSpPr txBox="1"/>
          <p:nvPr/>
        </p:nvSpPr>
        <p:spPr>
          <a:xfrm>
            <a:off x="1105087" y="922597"/>
            <a:ext cx="397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1981-2000</a:t>
            </a:r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545233-6E87-9C5D-ECEE-E9D8F7CD25B5}"/>
              </a:ext>
            </a:extLst>
          </p:cNvPr>
          <p:cNvSpPr txBox="1"/>
          <p:nvPr/>
        </p:nvSpPr>
        <p:spPr>
          <a:xfrm>
            <a:off x="2833511" y="2151714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SSP245</a:t>
            </a:r>
            <a:endParaRPr lang="el-GR" b="1" dirty="0">
              <a:solidFill>
                <a:schemeClr val="accent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46420F-6DD1-726F-D72E-AAC504931CF7}"/>
              </a:ext>
            </a:extLst>
          </p:cNvPr>
          <p:cNvSpPr txBox="1"/>
          <p:nvPr/>
        </p:nvSpPr>
        <p:spPr>
          <a:xfrm>
            <a:off x="8635999" y="2212623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SSP585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1E33FF-892B-4D41-DF91-D3A0369CEA40}"/>
              </a:ext>
            </a:extLst>
          </p:cNvPr>
          <p:cNvSpPr txBox="1"/>
          <p:nvPr/>
        </p:nvSpPr>
        <p:spPr>
          <a:xfrm rot="16200000">
            <a:off x="-526136" y="3050801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2041-2060</a:t>
            </a:r>
            <a:endParaRPr lang="el-GR" b="1" dirty="0">
              <a:solidFill>
                <a:schemeClr val="accent3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A6922A-5DF7-189D-D5EC-92D79A582546}"/>
              </a:ext>
            </a:extLst>
          </p:cNvPr>
          <p:cNvSpPr txBox="1"/>
          <p:nvPr/>
        </p:nvSpPr>
        <p:spPr>
          <a:xfrm rot="16200000">
            <a:off x="-543071" y="5178755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2081-2100</a:t>
            </a:r>
            <a:endParaRPr lang="el-GR" b="1" dirty="0">
              <a:solidFill>
                <a:schemeClr val="accent5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0744755-1592-BDE1-11DC-24D30310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5" t="32316" r="51657" b="22916"/>
          <a:stretch>
            <a:fillRect/>
          </a:stretch>
        </p:blipFill>
        <p:spPr>
          <a:xfrm>
            <a:off x="2214390" y="62811"/>
            <a:ext cx="5728771" cy="2144281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7A1C2916-4ED8-5508-1509-88F7A27820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6" t="32315" r="51024" b="22964"/>
          <a:stretch>
            <a:fillRect/>
          </a:stretch>
        </p:blipFill>
        <p:spPr>
          <a:xfrm>
            <a:off x="653057" y="2508913"/>
            <a:ext cx="5805889" cy="2141996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5C3A42-492C-71F4-C642-063FE91668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11" t="32315" r="51024" b="21242"/>
          <a:stretch>
            <a:fillRect/>
          </a:stretch>
        </p:blipFill>
        <p:spPr>
          <a:xfrm>
            <a:off x="6538171" y="2521046"/>
            <a:ext cx="5640636" cy="222446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297268F0-606D-C614-9446-63319326D4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6106" r="50818" b="26018"/>
          <a:stretch>
            <a:fillRect/>
          </a:stretch>
        </p:blipFill>
        <p:spPr>
          <a:xfrm>
            <a:off x="444309" y="4770300"/>
            <a:ext cx="5996302" cy="181415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FE51D46B-3421-9CFD-BB29-5E3897AE0BF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17" t="36106" r="50818" b="26018"/>
          <a:stretch>
            <a:fillRect/>
          </a:stretch>
        </p:blipFill>
        <p:spPr>
          <a:xfrm>
            <a:off x="6551364" y="4745512"/>
            <a:ext cx="5640636" cy="18141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1A159E-B834-AA0C-C245-ECF863F298AB}"/>
              </a:ext>
            </a:extLst>
          </p:cNvPr>
          <p:cNvSpPr txBox="1"/>
          <p:nvPr/>
        </p:nvSpPr>
        <p:spPr>
          <a:xfrm>
            <a:off x="-1836" y="43018"/>
            <a:ext cx="609783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/>
              <a:t>Tropical nights (TN&gt;20°C)</a:t>
            </a:r>
            <a:endParaRPr lang="el-GR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954F2E-6400-A70F-D410-E3B8516CD44D}"/>
              </a:ext>
            </a:extLst>
          </p:cNvPr>
          <p:cNvSpPr txBox="1"/>
          <p:nvPr/>
        </p:nvSpPr>
        <p:spPr>
          <a:xfrm>
            <a:off x="8152482" y="407066"/>
            <a:ext cx="3910988" cy="1397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1981–2000: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~35 days/year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2041–2060 SSP2-4.5: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~75 days/year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2041–2060 SSP5-8.5: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~80 days/year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2081–2100 SSP2-4.5: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~90 days/year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2081–2100 SSP5-8.5: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~125 days/year</a:t>
            </a:r>
            <a:endParaRPr lang="el-G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82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6E40A-4307-B433-C18D-9F2B98EF5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36D91C8-5477-5C27-E77F-447F0D9856FE}"/>
              </a:ext>
            </a:extLst>
          </p:cNvPr>
          <p:cNvSpPr txBox="1"/>
          <p:nvPr/>
        </p:nvSpPr>
        <p:spPr>
          <a:xfrm>
            <a:off x="1105087" y="922597"/>
            <a:ext cx="397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1981-2000</a:t>
            </a:r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D175FF-8C96-1576-8E01-0DD7500025EF}"/>
              </a:ext>
            </a:extLst>
          </p:cNvPr>
          <p:cNvSpPr txBox="1"/>
          <p:nvPr/>
        </p:nvSpPr>
        <p:spPr>
          <a:xfrm>
            <a:off x="2833511" y="2151714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SSP245</a:t>
            </a:r>
            <a:endParaRPr lang="el-GR" b="1" dirty="0">
              <a:solidFill>
                <a:schemeClr val="accent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E940A3-1288-100C-0570-A4713EC2D3DA}"/>
              </a:ext>
            </a:extLst>
          </p:cNvPr>
          <p:cNvSpPr txBox="1"/>
          <p:nvPr/>
        </p:nvSpPr>
        <p:spPr>
          <a:xfrm>
            <a:off x="8635999" y="2212623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SSP585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BAD7C9-0068-951B-E6CC-768C29860BDC}"/>
              </a:ext>
            </a:extLst>
          </p:cNvPr>
          <p:cNvSpPr txBox="1"/>
          <p:nvPr/>
        </p:nvSpPr>
        <p:spPr>
          <a:xfrm rot="16200000">
            <a:off x="-526136" y="3050801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2041-2060</a:t>
            </a:r>
            <a:endParaRPr lang="el-GR" b="1" dirty="0">
              <a:solidFill>
                <a:schemeClr val="accent3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5B8D7D-74C2-4D4D-BC62-F0C91C472BEB}"/>
              </a:ext>
            </a:extLst>
          </p:cNvPr>
          <p:cNvSpPr txBox="1"/>
          <p:nvPr/>
        </p:nvSpPr>
        <p:spPr>
          <a:xfrm rot="16200000">
            <a:off x="-543071" y="5178755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2081-2100</a:t>
            </a:r>
            <a:endParaRPr lang="el-GR" b="1" dirty="0">
              <a:solidFill>
                <a:schemeClr val="accent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C5A0CD-4B92-E698-8C64-35DC7C629BE4}"/>
              </a:ext>
            </a:extLst>
          </p:cNvPr>
          <p:cNvSpPr txBox="1"/>
          <p:nvPr/>
        </p:nvSpPr>
        <p:spPr>
          <a:xfrm>
            <a:off x="-1836" y="43018"/>
            <a:ext cx="2249277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/>
              <a:t>Mean annual precipitation</a:t>
            </a:r>
            <a:br>
              <a:rPr lang="en-US" dirty="0"/>
            </a:br>
            <a:endParaRPr lang="el-GR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DAC2E0-0899-A2A1-B1E2-C178A4698C85}"/>
              </a:ext>
            </a:extLst>
          </p:cNvPr>
          <p:cNvSpPr txBox="1"/>
          <p:nvPr/>
        </p:nvSpPr>
        <p:spPr>
          <a:xfrm>
            <a:off x="8526273" y="277845"/>
            <a:ext cx="39109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1981–2000:</a:t>
            </a:r>
            <a:r>
              <a:rPr lang="en-US" sz="1600" dirty="0"/>
              <a:t> ~650 mm/year</a:t>
            </a:r>
            <a:br>
              <a:rPr lang="en-US" sz="1600" dirty="0"/>
            </a:br>
            <a:r>
              <a:rPr lang="en-US" sz="1600" b="1" dirty="0"/>
              <a:t>2041–2060 SSP2-4.5:</a:t>
            </a:r>
            <a:r>
              <a:rPr lang="en-US" sz="1600" dirty="0"/>
              <a:t> ~620 mm/year</a:t>
            </a:r>
            <a:br>
              <a:rPr lang="en-US" sz="1600" dirty="0"/>
            </a:br>
            <a:r>
              <a:rPr lang="en-US" sz="1600" b="1" dirty="0"/>
              <a:t>2041–2060 SSP5-8.5:</a:t>
            </a:r>
            <a:r>
              <a:rPr lang="en-US" sz="1600" dirty="0"/>
              <a:t> ~600 mm/year</a:t>
            </a:r>
            <a:br>
              <a:rPr lang="en-US" sz="1600" dirty="0"/>
            </a:br>
            <a:r>
              <a:rPr lang="en-US" sz="1600" b="1" dirty="0"/>
              <a:t>2081–2100 SSP2-4.5:</a:t>
            </a:r>
            <a:r>
              <a:rPr lang="en-US" sz="1600" dirty="0"/>
              <a:t> ~600 mm/year</a:t>
            </a:r>
            <a:br>
              <a:rPr lang="en-US" sz="1600" dirty="0"/>
            </a:br>
            <a:r>
              <a:rPr lang="en-US" sz="1600" b="1" dirty="0"/>
              <a:t>2081–2100 SSP5-8.5:</a:t>
            </a:r>
            <a:r>
              <a:rPr lang="en-US" sz="1600" dirty="0"/>
              <a:t> ~560 mm/year</a:t>
            </a:r>
            <a:endParaRPr lang="el-GR" sz="1600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FF5058F7-5C28-DE89-F26C-D9C0E95C16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27" t="32315" r="49217" b="23376"/>
          <a:stretch>
            <a:fillRect/>
          </a:stretch>
        </p:blipFill>
        <p:spPr>
          <a:xfrm>
            <a:off x="2247441" y="43018"/>
            <a:ext cx="5993176" cy="2122247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C0F7B2B-88AC-A4C8-1011-0C505CB0FA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6" t="32315" r="50844" b="23615"/>
          <a:stretch>
            <a:fillRect/>
          </a:stretch>
        </p:blipFill>
        <p:spPr>
          <a:xfrm>
            <a:off x="444309" y="2435610"/>
            <a:ext cx="5805889" cy="211078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7758F45-E3EA-BA9C-479F-9F7BA83202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11" t="32315" r="50844" b="23615"/>
          <a:stretch>
            <a:fillRect/>
          </a:stretch>
        </p:blipFill>
        <p:spPr>
          <a:xfrm>
            <a:off x="6454353" y="2512728"/>
            <a:ext cx="5662670" cy="2110781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72F3C95-72BB-98A8-3533-0A0C42017C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36" t="32315" r="50844" b="26019"/>
          <a:stretch>
            <a:fillRect/>
          </a:stretch>
        </p:blipFill>
        <p:spPr>
          <a:xfrm>
            <a:off x="444309" y="4670194"/>
            <a:ext cx="5805889" cy="1995687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D5B068EE-0CF0-3942-6CAE-A97802A2F5E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43" t="32315" r="51211" b="26019"/>
          <a:stretch>
            <a:fillRect/>
          </a:stretch>
        </p:blipFill>
        <p:spPr>
          <a:xfrm>
            <a:off x="6454353" y="4681211"/>
            <a:ext cx="5662670" cy="19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62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5899-E2E3-4E95-C9C5-6E94E55A6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FE7E683-A157-8CCA-4547-93BD29A0FAB7}"/>
              </a:ext>
            </a:extLst>
          </p:cNvPr>
          <p:cNvSpPr txBox="1"/>
          <p:nvPr/>
        </p:nvSpPr>
        <p:spPr>
          <a:xfrm>
            <a:off x="1105087" y="922597"/>
            <a:ext cx="397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1981-2000</a:t>
            </a:r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A1484B-A357-44D0-B67E-692D060C4C9E}"/>
              </a:ext>
            </a:extLst>
          </p:cNvPr>
          <p:cNvSpPr txBox="1"/>
          <p:nvPr/>
        </p:nvSpPr>
        <p:spPr>
          <a:xfrm>
            <a:off x="2833511" y="2151714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SSP245</a:t>
            </a:r>
            <a:endParaRPr lang="el-GR" b="1" dirty="0">
              <a:solidFill>
                <a:schemeClr val="accent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A6F13B-565C-0EBA-81C7-6E6E0376D622}"/>
              </a:ext>
            </a:extLst>
          </p:cNvPr>
          <p:cNvSpPr txBox="1"/>
          <p:nvPr/>
        </p:nvSpPr>
        <p:spPr>
          <a:xfrm>
            <a:off x="8635999" y="2212623"/>
            <a:ext cx="90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SSP585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9C3138-BE88-4796-6E9D-C3C74D206336}"/>
              </a:ext>
            </a:extLst>
          </p:cNvPr>
          <p:cNvSpPr txBox="1"/>
          <p:nvPr/>
        </p:nvSpPr>
        <p:spPr>
          <a:xfrm rot="16200000">
            <a:off x="-526136" y="3050801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2041-2060</a:t>
            </a:r>
            <a:endParaRPr lang="el-GR" b="1" dirty="0">
              <a:solidFill>
                <a:schemeClr val="accent3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7D4294-924E-DAB0-4F15-7D3AB531E108}"/>
              </a:ext>
            </a:extLst>
          </p:cNvPr>
          <p:cNvSpPr txBox="1"/>
          <p:nvPr/>
        </p:nvSpPr>
        <p:spPr>
          <a:xfrm rot="16200000">
            <a:off x="-543071" y="5178755"/>
            <a:ext cx="157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2081-2100</a:t>
            </a:r>
            <a:endParaRPr lang="el-GR" b="1" dirty="0">
              <a:solidFill>
                <a:schemeClr val="accent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23B916-DD17-9DC6-FE06-AF899A6CBCAD}"/>
              </a:ext>
            </a:extLst>
          </p:cNvPr>
          <p:cNvSpPr txBox="1"/>
          <p:nvPr/>
        </p:nvSpPr>
        <p:spPr>
          <a:xfrm>
            <a:off x="-1836" y="43018"/>
            <a:ext cx="6097836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/>
              <a:t>Dry days (PR &lt; 1 mm)</a:t>
            </a:r>
            <a:br>
              <a:rPr lang="en-US" dirty="0"/>
            </a:br>
            <a:endParaRPr lang="el-GR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6A99C7-076F-19BF-9E1E-BBEDD282FC10}"/>
              </a:ext>
            </a:extLst>
          </p:cNvPr>
          <p:cNvSpPr txBox="1"/>
          <p:nvPr/>
        </p:nvSpPr>
        <p:spPr>
          <a:xfrm>
            <a:off x="8526273" y="277845"/>
            <a:ext cx="39109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1981–2000:</a:t>
            </a:r>
            <a:r>
              <a:rPr lang="en-US" sz="1600" dirty="0"/>
              <a:t> ~275 days/year</a:t>
            </a:r>
            <a:br>
              <a:rPr lang="en-US" sz="1600" dirty="0"/>
            </a:br>
            <a:r>
              <a:rPr lang="en-US" sz="1600" b="1" dirty="0"/>
              <a:t>2041–2060 SSP2-4.5:</a:t>
            </a:r>
            <a:r>
              <a:rPr lang="en-US" sz="1600" dirty="0"/>
              <a:t> ~278 days/year</a:t>
            </a:r>
            <a:br>
              <a:rPr lang="en-US" sz="1600" dirty="0"/>
            </a:br>
            <a:r>
              <a:rPr lang="en-US" sz="1600" b="1" dirty="0"/>
              <a:t>2041–2060 SSP5-8.5:</a:t>
            </a:r>
            <a:r>
              <a:rPr lang="en-US" sz="1600" dirty="0"/>
              <a:t> ~279 days/year</a:t>
            </a:r>
            <a:br>
              <a:rPr lang="en-US" sz="1600" dirty="0"/>
            </a:br>
            <a:r>
              <a:rPr lang="en-US" sz="1600" b="1" dirty="0"/>
              <a:t>2081–2100 SSP2-4.5:</a:t>
            </a:r>
            <a:r>
              <a:rPr lang="en-US" sz="1600" dirty="0"/>
              <a:t> ~278 days/year</a:t>
            </a:r>
            <a:br>
              <a:rPr lang="en-US" sz="1600" dirty="0"/>
            </a:br>
            <a:r>
              <a:rPr lang="en-US" sz="1600" b="1" dirty="0"/>
              <a:t>2081–2100 SSP5-8.5:</a:t>
            </a:r>
            <a:r>
              <a:rPr lang="en-US" sz="1600" dirty="0"/>
              <a:t> ~282 days/year</a:t>
            </a:r>
            <a:endParaRPr lang="el-GR" sz="1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10BA329-C9A8-D835-1129-20E5CBB801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315" r="51657" b="22686"/>
          <a:stretch>
            <a:fillRect/>
          </a:stretch>
        </p:blipFill>
        <p:spPr>
          <a:xfrm>
            <a:off x="2456761" y="0"/>
            <a:ext cx="5894024" cy="2155298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2C69099-F5A4-F9F2-91E3-7454363BFD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0" t="32315" r="51657" b="26019"/>
          <a:stretch>
            <a:fillRect/>
          </a:stretch>
        </p:blipFill>
        <p:spPr>
          <a:xfrm>
            <a:off x="611775" y="2521046"/>
            <a:ext cx="5574535" cy="1995687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38508AD6-51FA-C814-FBFE-BBA97548E4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20" t="32315" r="51657" b="25879"/>
          <a:stretch>
            <a:fillRect/>
          </a:stretch>
        </p:blipFill>
        <p:spPr>
          <a:xfrm>
            <a:off x="6433850" y="2514354"/>
            <a:ext cx="5574535" cy="200237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89C47ACE-1A24-EF67-67D7-9A0A3AB580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68" t="32315" r="50391" b="26019"/>
          <a:stretch>
            <a:fillRect/>
          </a:stretch>
        </p:blipFill>
        <p:spPr>
          <a:xfrm>
            <a:off x="634149" y="4623612"/>
            <a:ext cx="5661990" cy="1995687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BAB5FA37-8996-DDB7-A45A-85349B06D21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86" t="32315" r="51290" b="25879"/>
          <a:stretch>
            <a:fillRect/>
          </a:stretch>
        </p:blipFill>
        <p:spPr>
          <a:xfrm>
            <a:off x="6449934" y="4628339"/>
            <a:ext cx="5574535" cy="200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91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77724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128016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F539C"/>
                </a:solidFill>
                <a:latin typeface="Arial"/>
              </a:rPr>
              <a:t>Από τα </a:t>
            </a:r>
            <a:r>
              <a:rPr sz="2600" b="1" dirty="0" err="1">
                <a:solidFill>
                  <a:srgbClr val="1F539C"/>
                </a:solidFill>
                <a:latin typeface="Arial"/>
              </a:rPr>
              <a:t>δεδομέν</a:t>
            </a:r>
            <a:r>
              <a:rPr sz="2600" b="1" dirty="0">
                <a:solidFill>
                  <a:srgbClr val="1F539C"/>
                </a:solidFill>
                <a:latin typeface="Arial"/>
              </a:rPr>
              <a:t>α στην υποστήριξη του Περιφερειακού Παρατηρητηρίου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40967" y="868680"/>
            <a:ext cx="9509760" cy="448056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23847" y="867944"/>
            <a:ext cx="9144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 err="1">
                <a:solidFill>
                  <a:srgbClr val="222222"/>
                </a:solidFill>
                <a:latin typeface="Arial"/>
              </a:rPr>
              <a:t>Δίκτυ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α &amp; πηγές δεδομένων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9048" y="1351564"/>
            <a:ext cx="0" cy="27432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340967" y="1643980"/>
            <a:ext cx="9509760" cy="428482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23847" y="1597066"/>
            <a:ext cx="9144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 err="1">
                <a:solidFill>
                  <a:srgbClr val="222222"/>
                </a:solidFill>
                <a:latin typeface="Arial"/>
              </a:rPr>
              <a:t>Ποιοτικός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222222"/>
                </a:solidFill>
                <a:latin typeface="Arial"/>
              </a:rPr>
              <a:t>έλεγχος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 • </a:t>
            </a:r>
            <a:r>
              <a:rPr sz="1500" b="1" dirty="0" err="1">
                <a:solidFill>
                  <a:srgbClr val="222222"/>
                </a:solidFill>
                <a:latin typeface="Arial"/>
              </a:rPr>
              <a:t>ομογενο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ποίηση • συμπλήρωση κενών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99048" y="2126491"/>
            <a:ext cx="0" cy="274321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340967" y="2446713"/>
            <a:ext cx="9509760" cy="428482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23847" y="2418269"/>
            <a:ext cx="9144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 err="1">
                <a:solidFill>
                  <a:srgbClr val="222222"/>
                </a:solidFill>
                <a:latin typeface="Arial"/>
              </a:rPr>
              <a:t>Πλεγμ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ατική βάση παρόντος + μελλοντικού κλίματος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99048" y="2864939"/>
            <a:ext cx="0" cy="27432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340967" y="3194399"/>
            <a:ext cx="9509760" cy="419520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23847" y="3156719"/>
            <a:ext cx="9144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 err="1">
                <a:solidFill>
                  <a:srgbClr val="222222"/>
                </a:solidFill>
                <a:latin typeface="Arial"/>
              </a:rPr>
              <a:t>Κλιμ</a:t>
            </a:r>
            <a:r>
              <a:rPr sz="1500" b="1" dirty="0">
                <a:solidFill>
                  <a:srgbClr val="222222"/>
                </a:solidFill>
                <a:latin typeface="Arial"/>
              </a:rPr>
              <a:t>ατικοί δείκτες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099048" y="4453128"/>
            <a:ext cx="0" cy="27432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340967" y="4791456"/>
            <a:ext cx="9509760" cy="658368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23847" y="4864608"/>
            <a:ext cx="9144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22222"/>
                </a:solidFill>
                <a:latin typeface="Arial"/>
              </a:rPr>
              <a:t>Παρακολούθηση κλιματικών μεταβολών</a:t>
            </a:r>
          </a:p>
        </p:txBody>
      </p: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692A98F8-1336-74E5-3715-BB5FA19ED03E}"/>
              </a:ext>
            </a:extLst>
          </p:cNvPr>
          <p:cNvGrpSpPr/>
          <p:nvPr/>
        </p:nvGrpSpPr>
        <p:grpSpPr>
          <a:xfrm>
            <a:off x="838047" y="5760719"/>
            <a:ext cx="10515600" cy="685801"/>
            <a:chOff x="838047" y="5550407"/>
            <a:chExt cx="10515600" cy="685801"/>
          </a:xfrm>
        </p:grpSpPr>
        <p:cxnSp>
          <p:nvCxnSpPr>
            <p:cNvPr id="21" name="Connector 20"/>
            <p:cNvCxnSpPr/>
            <p:nvPr/>
          </p:nvCxnSpPr>
          <p:spPr>
            <a:xfrm>
              <a:off x="6099048" y="5550407"/>
              <a:ext cx="0" cy="274320"/>
            </a:xfrm>
            <a:prstGeom prst="line">
              <a:avLst/>
            </a:prstGeom>
            <a:ln w="27940">
              <a:solidFill>
                <a:srgbClr val="1F539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/>
            <p:nvPr/>
          </p:nvSpPr>
          <p:spPr>
            <a:xfrm>
              <a:off x="838047" y="5577840"/>
              <a:ext cx="10515600" cy="658368"/>
            </a:xfrm>
            <a:prstGeom prst="roundRect">
              <a:avLst/>
            </a:prstGeom>
            <a:solidFill>
              <a:srgbClr val="FFF9E0"/>
            </a:solidFill>
            <a:ln>
              <a:solidFill>
                <a:srgbClr val="F57C2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20927" y="5650992"/>
              <a:ext cx="10149840" cy="45720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500" b="1">
                  <a:solidFill>
                    <a:srgbClr val="222222"/>
                  </a:solidFill>
                  <a:latin typeface="Arial"/>
                </a:rPr>
                <a:t>Υποστήριξη αξιολόγησης επιπτώσεων &amp; σχεδιασμού προσαρμογής</a:t>
              </a:r>
            </a:p>
          </p:txBody>
        </p:sp>
      </p:grpSp>
      <p:sp>
        <p:nvSpPr>
          <p:cNvPr id="26" name="Βέλος: Κάτω 25">
            <a:extLst>
              <a:ext uri="{FF2B5EF4-FFF2-40B4-BE49-F238E27FC236}">
                <a16:creationId xmlns:a16="http://schemas.microsoft.com/office/drawing/2014/main" id="{FC37EFC3-6954-DAA8-967D-62EC96AD0ED5}"/>
              </a:ext>
            </a:extLst>
          </p:cNvPr>
          <p:cNvSpPr/>
          <p:nvPr/>
        </p:nvSpPr>
        <p:spPr>
          <a:xfrm>
            <a:off x="5952744" y="5495542"/>
            <a:ext cx="256032" cy="26517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Rounded Rectangle 15">
            <a:extLst>
              <a:ext uri="{FF2B5EF4-FFF2-40B4-BE49-F238E27FC236}">
                <a16:creationId xmlns:a16="http://schemas.microsoft.com/office/drawing/2014/main" id="{02307206-CB36-8859-1358-534404B5EB7E}"/>
              </a:ext>
            </a:extLst>
          </p:cNvPr>
          <p:cNvSpPr/>
          <p:nvPr/>
        </p:nvSpPr>
        <p:spPr>
          <a:xfrm>
            <a:off x="1354823" y="3993340"/>
            <a:ext cx="9509760" cy="419520"/>
          </a:xfrm>
          <a:prstGeom prst="roundRect">
            <a:avLst/>
          </a:prstGeom>
          <a:solidFill>
            <a:srgbClr val="EDF3FB"/>
          </a:solidFill>
          <a:ln>
            <a:solidFill>
              <a:srgbClr val="1F53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722708-F09D-B5D4-867E-A88DE937A552}"/>
              </a:ext>
            </a:extLst>
          </p:cNvPr>
          <p:cNvSpPr txBox="1"/>
          <p:nvPr/>
        </p:nvSpPr>
        <p:spPr>
          <a:xfrm>
            <a:off x="1537703" y="4022677"/>
            <a:ext cx="91440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l-GR" sz="1500" b="1" dirty="0">
                <a:solidFill>
                  <a:srgbClr val="222222"/>
                </a:solidFill>
                <a:latin typeface="Arial"/>
              </a:rPr>
              <a:t>Ενσωμάτων κλιματικών προβολών στην πλατφόρμα • Υπολογισμός κλιματικού ρίσκου </a:t>
            </a:r>
            <a:endParaRPr sz="1500" b="1" dirty="0">
              <a:solidFill>
                <a:srgbClr val="222222"/>
              </a:solidFill>
              <a:latin typeface="Arial"/>
            </a:endParaRPr>
          </a:p>
        </p:txBody>
      </p:sp>
      <p:cxnSp>
        <p:nvCxnSpPr>
          <p:cNvPr id="27" name="Connector 17">
            <a:extLst>
              <a:ext uri="{FF2B5EF4-FFF2-40B4-BE49-F238E27FC236}">
                <a16:creationId xmlns:a16="http://schemas.microsoft.com/office/drawing/2014/main" id="{F5F9F67B-65FD-3003-8798-FAF78FFDE0C6}"/>
              </a:ext>
            </a:extLst>
          </p:cNvPr>
          <p:cNvCxnSpPr/>
          <p:nvPr/>
        </p:nvCxnSpPr>
        <p:spPr>
          <a:xfrm>
            <a:off x="6094432" y="3654181"/>
            <a:ext cx="0" cy="27432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07008" y="54864"/>
            <a:ext cx="105613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F539C"/>
                </a:solidFill>
                <a:latin typeface="Arial"/>
              </a:rPr>
              <a:t>Βασικά συμπεράσματα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37960"/>
            <a:ext cx="10972800" cy="27432"/>
          </a:xfrm>
          <a:prstGeom prst="rect">
            <a:avLst/>
          </a:prstGeom>
          <a:solidFill>
            <a:srgbClr val="1F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65392"/>
            <a:ext cx="502920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rial"/>
              </a:rPr>
              <a:t>Adaptive Crete Hub • Εθνικό Αστεροσκοπείο Αθηνών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1216152"/>
            <a:ext cx="566928" cy="566928"/>
          </a:xfrm>
          <a:prstGeom prst="ellipse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25296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143000"/>
            <a:ext cx="9875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dirty="0">
                <a:solidFill>
                  <a:srgbClr val="1F539C"/>
                </a:solidFill>
                <a:latin typeface="Arial"/>
              </a:rPr>
              <a:t>Η επ</a:t>
            </a:r>
            <a:r>
              <a:rPr sz="1700" b="1" dirty="0" err="1">
                <a:solidFill>
                  <a:srgbClr val="1F539C"/>
                </a:solidFill>
                <a:latin typeface="Arial"/>
              </a:rPr>
              <a:t>ιλογή</a:t>
            </a:r>
            <a:r>
              <a:rPr sz="17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F539C"/>
                </a:solidFill>
                <a:latin typeface="Arial"/>
              </a:rPr>
              <a:t>των</a:t>
            </a:r>
            <a:r>
              <a:rPr sz="17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F539C"/>
                </a:solidFill>
                <a:latin typeface="Arial"/>
              </a:rPr>
              <a:t>σωστών</a:t>
            </a:r>
            <a:r>
              <a:rPr sz="17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F539C"/>
                </a:solidFill>
                <a:latin typeface="Arial"/>
              </a:rPr>
              <a:t>δεδομένων</a:t>
            </a:r>
            <a:r>
              <a:rPr sz="1700" b="1" dirty="0">
                <a:solidFill>
                  <a:srgbClr val="1F539C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F539C"/>
                </a:solidFill>
                <a:latin typeface="Arial"/>
              </a:rPr>
              <a:t>είν</a:t>
            </a:r>
            <a:r>
              <a:rPr sz="1700" b="1" dirty="0">
                <a:solidFill>
                  <a:srgbClr val="1F539C"/>
                </a:solidFill>
                <a:latin typeface="Arial"/>
              </a:rPr>
              <a:t>αι το πρώτο κρίσιμο βήμα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536192"/>
            <a:ext cx="9875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Arial"/>
              </a:rPr>
              <a:t>Η Δράση 1.2 καθορίζει μεταβλητές, πηγές και δίκτυα συλλογής.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2331720"/>
            <a:ext cx="566928" cy="566928"/>
          </a:xfrm>
          <a:prstGeom prst="ellipse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2340863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258568"/>
            <a:ext cx="9875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539C"/>
                </a:solidFill>
                <a:latin typeface="Arial"/>
              </a:rPr>
              <a:t>Η ποιότητα και η συνέπεια των χρονοσειρών είναι απαραίτητες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2651760"/>
            <a:ext cx="9875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Arial"/>
              </a:rPr>
              <a:t>Ποιοτικός έλεγχος, συμπλήρωση κενών και ομογενοποίηση.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3447288"/>
            <a:ext cx="566928" cy="566928"/>
          </a:xfrm>
          <a:prstGeom prst="ellipse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3456432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374136"/>
            <a:ext cx="9875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539C"/>
                </a:solidFill>
                <a:latin typeface="Arial"/>
              </a:rPr>
              <a:t>Οι Δράσεις 1.3 και 1.4 μετατρέπουν τα δεδομένα σε χωρικά προϊόντα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767328"/>
            <a:ext cx="9875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Arial"/>
              </a:rPr>
              <a:t>Πλεγματικές βάσεις 1 km για παρόν και μελλοντικό κλίμα.</a:t>
            </a:r>
          </a:p>
        </p:txBody>
      </p:sp>
      <p:sp>
        <p:nvSpPr>
          <p:cNvPr id="19" name="Oval 18"/>
          <p:cNvSpPr/>
          <p:nvPr/>
        </p:nvSpPr>
        <p:spPr>
          <a:xfrm>
            <a:off x="777240" y="4562856"/>
            <a:ext cx="566928" cy="566928"/>
          </a:xfrm>
          <a:prstGeom prst="ellipse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4572000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489704"/>
            <a:ext cx="9875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539C"/>
                </a:solidFill>
                <a:latin typeface="Arial"/>
              </a:rPr>
              <a:t>Τελικός στόχος είναι η υποστήριξη της προσαρμογής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882896"/>
            <a:ext cx="9875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Arial"/>
              </a:rPr>
              <a:t>Παρακολούθηση μεταβολών, αξιολόγηση επιπτώσεων και τεκμηρίωση πολιτικών.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" y="5760720"/>
            <a:ext cx="10195560" cy="594360"/>
          </a:xfrm>
          <a:prstGeom prst="roundRect">
            <a:avLst/>
          </a:prstGeom>
          <a:solidFill>
            <a:srgbClr val="FFF9E0"/>
          </a:solidFill>
          <a:ln>
            <a:solidFill>
              <a:srgbClr val="F57C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5833872"/>
            <a:ext cx="98298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2222"/>
                </a:solidFill>
                <a:latin typeface="Arial"/>
              </a:rPr>
              <a:t>Από τα δίκτυα παρατήρησης και τα κλιματικά μοντέλα → σε αξιόπιστη, χωρικά λεπτομερή και αξιοποιήσιμη κλιματική πληροφορία για την Κρήτη.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FE846-9A62-858B-1D3F-A0DD202DD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3ED77-3E50-D0AE-2CCF-1AB4A203FB38}"/>
              </a:ext>
            </a:extLst>
          </p:cNvPr>
          <p:cNvSpPr/>
          <p:nvPr/>
        </p:nvSpPr>
        <p:spPr>
          <a:xfrm>
            <a:off x="0" y="0"/>
            <a:ext cx="12191999" cy="594360"/>
          </a:xfrm>
          <a:prstGeom prst="rect">
            <a:avLst/>
          </a:prstGeom>
          <a:solidFill>
            <a:srgbClr val="F57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3807DF-0F4A-5001-9994-EA90C2D9E169}"/>
              </a:ext>
            </a:extLst>
          </p:cNvPr>
          <p:cNvSpPr txBox="1"/>
          <p:nvPr/>
        </p:nvSpPr>
        <p:spPr>
          <a:xfrm>
            <a:off x="2753105" y="1523140"/>
            <a:ext cx="6692647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l-GR" sz="3200" b="1" dirty="0">
                <a:solidFill>
                  <a:srgbClr val="1F539C"/>
                </a:solidFill>
                <a:latin typeface="Arial"/>
              </a:rPr>
              <a:t>Ευχαριστώ για την προσοχή σας!</a:t>
            </a:r>
            <a:endParaRPr sz="3200" b="1" dirty="0">
              <a:solidFill>
                <a:srgbClr val="1F539C"/>
              </a:solidFill>
              <a:latin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418FBC-0771-BA45-FA9C-2002FB1AD32B}"/>
              </a:ext>
            </a:extLst>
          </p:cNvPr>
          <p:cNvSpPr txBox="1"/>
          <p:nvPr/>
        </p:nvSpPr>
        <p:spPr>
          <a:xfrm>
            <a:off x="2026920" y="3091761"/>
            <a:ext cx="8138160" cy="273921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l-GR" b="1" dirty="0">
                <a:solidFill>
                  <a:srgbClr val="1F539C"/>
                </a:solidFill>
                <a:latin typeface="Arial"/>
              </a:rPr>
              <a:t>Δρ. Χρήστος Γιαννακόπουλος - Διευθυντής Ερευνών</a:t>
            </a:r>
          </a:p>
          <a:p>
            <a:pPr algn="ctr">
              <a:spcAft>
                <a:spcPts val="1200"/>
              </a:spcAft>
            </a:pPr>
            <a:r>
              <a:rPr lang="el-GR" sz="1600" b="1" dirty="0">
                <a:solidFill>
                  <a:srgbClr val="1F539C"/>
                </a:solidFill>
                <a:latin typeface="Arial"/>
              </a:rPr>
              <a:t>Δρ. </a:t>
            </a:r>
            <a:r>
              <a:rPr lang="el-GR" sz="1600" b="1" dirty="0" err="1">
                <a:solidFill>
                  <a:srgbClr val="1F539C"/>
                </a:solidFill>
                <a:latin typeface="Arial"/>
              </a:rPr>
              <a:t>Κωνστανίνος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</a:t>
            </a:r>
            <a:r>
              <a:rPr lang="el-GR" sz="1600" b="1" dirty="0" err="1">
                <a:solidFill>
                  <a:srgbClr val="1F539C"/>
                </a:solidFill>
                <a:latin typeface="Arial"/>
              </a:rPr>
              <a:t>Βαρώτσος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– Εξ. Συνεργάτης</a:t>
            </a:r>
          </a:p>
          <a:p>
            <a:pPr algn="ctr">
              <a:spcAft>
                <a:spcPts val="1200"/>
              </a:spcAft>
            </a:pPr>
            <a:r>
              <a:rPr lang="el-GR" sz="1600" b="1" dirty="0" err="1">
                <a:solidFill>
                  <a:srgbClr val="1F539C"/>
                </a:solidFill>
                <a:latin typeface="Arial"/>
              </a:rPr>
              <a:t>Καράλη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Άννα </a:t>
            </a:r>
            <a:r>
              <a:rPr lang="en-US" sz="1600" b="1" dirty="0">
                <a:solidFill>
                  <a:srgbClr val="1F539C"/>
                </a:solidFill>
                <a:latin typeface="Arial"/>
              </a:rPr>
              <a:t>MSc.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– Εξ. Συνεργάτης</a:t>
            </a:r>
            <a:endParaRPr lang="en-US" sz="1600" b="1" dirty="0">
              <a:solidFill>
                <a:srgbClr val="1F539C"/>
              </a:solidFill>
              <a:latin typeface="Arial"/>
            </a:endParaRPr>
          </a:p>
          <a:p>
            <a:pPr algn="ctr">
              <a:spcAft>
                <a:spcPts val="1200"/>
              </a:spcAft>
            </a:pPr>
            <a:r>
              <a:rPr lang="el-GR" sz="1600" b="1" dirty="0">
                <a:solidFill>
                  <a:srgbClr val="1F539C"/>
                </a:solidFill>
                <a:latin typeface="Arial"/>
              </a:rPr>
              <a:t>Ιωάννης </a:t>
            </a:r>
            <a:r>
              <a:rPr lang="el-GR" sz="1600" b="1" dirty="0" err="1">
                <a:solidFill>
                  <a:srgbClr val="1F539C"/>
                </a:solidFill>
                <a:latin typeface="Arial"/>
              </a:rPr>
              <a:t>Λεμέσιος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</a:t>
            </a:r>
            <a:r>
              <a:rPr lang="en-US" sz="1600" b="1" dirty="0">
                <a:solidFill>
                  <a:srgbClr val="1F539C"/>
                </a:solidFill>
                <a:latin typeface="Arial"/>
              </a:rPr>
              <a:t>MSc. – 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Εξ. Συνεργάτης</a:t>
            </a:r>
          </a:p>
          <a:p>
            <a:pPr algn="ctr">
              <a:spcAft>
                <a:spcPts val="1200"/>
              </a:spcAft>
            </a:pPr>
            <a:r>
              <a:rPr lang="el-GR" sz="1600" b="1" dirty="0">
                <a:solidFill>
                  <a:srgbClr val="1F539C"/>
                </a:solidFill>
                <a:latin typeface="Arial"/>
              </a:rPr>
              <a:t>Νικόλας </a:t>
            </a:r>
            <a:r>
              <a:rPr lang="el-GR" sz="1600" b="1" dirty="0" err="1">
                <a:solidFill>
                  <a:srgbClr val="1F539C"/>
                </a:solidFill>
                <a:latin typeface="Arial"/>
              </a:rPr>
              <a:t>Γκύνης</a:t>
            </a:r>
            <a:r>
              <a:rPr lang="el-GR" sz="1600" b="1" dirty="0">
                <a:solidFill>
                  <a:srgbClr val="1F539C"/>
                </a:solidFill>
                <a:latin typeface="Arial"/>
              </a:rPr>
              <a:t> – Εξ. Συνεργάτης </a:t>
            </a:r>
          </a:p>
          <a:p>
            <a:pPr>
              <a:spcAft>
                <a:spcPts val="1200"/>
              </a:spcAft>
            </a:pPr>
            <a:endParaRPr lang="el-GR" sz="1600" b="1" dirty="0">
              <a:solidFill>
                <a:srgbClr val="1F539C"/>
              </a:solidFill>
              <a:latin typeface="Arial"/>
            </a:endParaRPr>
          </a:p>
          <a:p>
            <a:pPr algn="ctr">
              <a:spcAft>
                <a:spcPts val="600"/>
              </a:spcAft>
            </a:pPr>
            <a:endParaRPr sz="1400" b="1" dirty="0">
              <a:solidFill>
                <a:srgbClr val="1F539C"/>
              </a:solidFill>
              <a:latin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DF30E6-5458-DF2D-5DCE-761739CC28F4}"/>
              </a:ext>
            </a:extLst>
          </p:cNvPr>
          <p:cNvSpPr txBox="1"/>
          <p:nvPr/>
        </p:nvSpPr>
        <p:spPr>
          <a:xfrm>
            <a:off x="2749296" y="5558757"/>
            <a:ext cx="669340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1800" b="1" dirty="0">
                <a:solidFill>
                  <a:srgbClr val="1F539C"/>
                </a:solidFill>
                <a:latin typeface="Arial"/>
              </a:rPr>
              <a:t>Ινστιτούτο Ερευνών Περιβάλλοντος και </a:t>
            </a:r>
            <a:r>
              <a:rPr lang="el-GR" sz="1800" b="1">
                <a:solidFill>
                  <a:srgbClr val="1F539C"/>
                </a:solidFill>
                <a:latin typeface="Arial"/>
              </a:rPr>
              <a:t>Βιώσιμης Ανάπτυξης</a:t>
            </a:r>
            <a:endParaRPr lang="el-GR" sz="1800" b="1" dirty="0">
              <a:solidFill>
                <a:srgbClr val="1F539C"/>
              </a:solidFill>
              <a:latin typeface="Arial"/>
            </a:endParaRPr>
          </a:p>
          <a:p>
            <a:pPr algn="ctr">
              <a:spcAft>
                <a:spcPts val="600"/>
              </a:spcAft>
            </a:pPr>
            <a:r>
              <a:rPr lang="el-GR" sz="1800" b="1" dirty="0">
                <a:solidFill>
                  <a:srgbClr val="1F539C"/>
                </a:solidFill>
                <a:latin typeface="Arial"/>
              </a:rPr>
              <a:t>Εθνικό Αστεροσκοπείο Αθηνών</a:t>
            </a:r>
            <a:endParaRPr lang="el-GR" dirty="0"/>
          </a:p>
        </p:txBody>
      </p:sp>
      <p:pic>
        <p:nvPicPr>
          <p:cNvPr id="28" name="Picture 2" descr="image1.png">
            <a:extLst>
              <a:ext uri="{FF2B5EF4-FFF2-40B4-BE49-F238E27FC236}">
                <a16:creationId xmlns:a16="http://schemas.microsoft.com/office/drawing/2014/main" id="{548D02CC-89F0-1B9F-F527-5995543A7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5509607"/>
            <a:ext cx="1069848" cy="1099025"/>
          </a:xfrm>
          <a:prstGeom prst="rect">
            <a:avLst/>
          </a:prstGeom>
        </p:spPr>
      </p:pic>
      <p:pic>
        <p:nvPicPr>
          <p:cNvPr id="29" name="Εικόνα 28">
            <a:extLst>
              <a:ext uri="{FF2B5EF4-FFF2-40B4-BE49-F238E27FC236}">
                <a16:creationId xmlns:a16="http://schemas.microsoft.com/office/drawing/2014/main" id="{A2494D1E-7288-016F-8F3C-A59DFC34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72" y="5695843"/>
            <a:ext cx="2401824" cy="7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1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6FBBB08E79EDD9448ED65902EF6DD892" ma:contentTypeVersion="12" ma:contentTypeDescription="Δημιουργία νέου εγγράφου" ma:contentTypeScope="" ma:versionID="63dcec5218e911a15b7d8c5d8e21665f">
  <xsd:schema xmlns:xsd="http://www.w3.org/2001/XMLSchema" xmlns:xs="http://www.w3.org/2001/XMLSchema" xmlns:p="http://schemas.microsoft.com/office/2006/metadata/properties" xmlns:ns2="e813c350-a505-4485-8371-b3670ec6f8bf" xmlns:ns3="47949657-af0b-4e3f-98b2-6b55ae6e08aa" targetNamespace="http://schemas.microsoft.com/office/2006/metadata/properties" ma:root="true" ma:fieldsID="a65a769b3838db20eeebdb95fa9c70e4" ns2:_="" ns3:_="">
    <xsd:import namespace="e813c350-a505-4485-8371-b3670ec6f8bf"/>
    <xsd:import namespace="47949657-af0b-4e3f-98b2-6b55ae6e0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3c350-a505-4485-8371-b3670ec6f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8455e70-db84-4a76-98a8-84cdc7365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9657-af0b-4e3f-98b2-6b55ae6e08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b0bf54-6611-475e-924c-abf2f071b373}" ma:internalName="TaxCatchAll" ma:showField="CatchAllData" ma:web="47949657-af0b-4e3f-98b2-6b55ae6e0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949657-af0b-4e3f-98b2-6b55ae6e08aa" xsi:nil="true"/>
    <lcf76f155ced4ddcb4097134ff3c332f xmlns="e813c350-a505-4485-8371-b3670ec6f8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E593EB1-7289-4D0F-A36F-A3AAC21C77FA}"/>
</file>

<file path=customXml/itemProps2.xml><?xml version="1.0" encoding="utf-8"?>
<ds:datastoreItem xmlns:ds="http://schemas.openxmlformats.org/officeDocument/2006/customXml" ds:itemID="{D3381689-B2FD-4AA3-824D-11C333CCE22E}"/>
</file>

<file path=customXml/itemProps3.xml><?xml version="1.0" encoding="utf-8"?>
<ds:datastoreItem xmlns:ds="http://schemas.openxmlformats.org/officeDocument/2006/customXml" ds:itemID="{085C093A-A3A8-4710-A0C2-9C91609537EC}"/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1220</Words>
  <Application>Microsoft Office PowerPoint</Application>
  <PresentationFormat>Ευρεία οθόνη</PresentationFormat>
  <Paragraphs>208</Paragraphs>
  <Slides>15</Slides>
  <Notes>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John Lemesios</dc:creator>
  <cp:keywords/>
  <dc:description>generated using python-pptx</dc:description>
  <cp:lastModifiedBy>John Lemesios</cp:lastModifiedBy>
  <cp:revision>20</cp:revision>
  <dcterms:created xsi:type="dcterms:W3CDTF">2013-01-27T09:14:16Z</dcterms:created>
  <dcterms:modified xsi:type="dcterms:W3CDTF">2026-09-10T17:40:33Z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0x0101006FBBB08E79EDD9448ED65902EF6DD892</vt:lpwstr>
  </property>
</Properties>
</file>