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9" r:id="rId5"/>
    <p:sldId id="265" r:id="rId6"/>
    <p:sldId id="287" r:id="rId7"/>
    <p:sldId id="266" r:id="rId8"/>
    <p:sldId id="296" r:id="rId9"/>
    <p:sldId id="269" r:id="rId10"/>
    <p:sldId id="277" r:id="rId11"/>
    <p:sldId id="290" r:id="rId12"/>
    <p:sldId id="288" r:id="rId13"/>
    <p:sldId id="295" r:id="rId14"/>
    <p:sldId id="293" r:id="rId15"/>
    <p:sldId id="289" r:id="rId16"/>
    <p:sldId id="294" r:id="rId17"/>
    <p:sldId id="297" r:id="rId18"/>
    <p:sldId id="284" r:id="rId19"/>
    <p:sldId id="298" r:id="rId20"/>
    <p:sldId id="299" r:id="rId21"/>
    <p:sldId id="271" r:id="rId22"/>
    <p:sldId id="272" r:id="rId23"/>
    <p:sldId id="273" r:id="rId24"/>
    <p:sldId id="258" r:id="rId2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19" autoAdjust="0"/>
    <p:restoredTop sz="94310" autoAdjust="0"/>
  </p:normalViewPr>
  <p:slideViewPr>
    <p:cSldViewPr snapToGrid="0">
      <p:cViewPr varScale="1">
        <p:scale>
          <a:sx n="101" d="100"/>
          <a:sy n="101" d="100"/>
        </p:scale>
        <p:origin x="9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dc1\CLIMATE_ADAPTATION_MECHANISM_CRETE\GRPR219_AP\EUCRA\sensitivity_barplo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Sheet3!$C$22</c:f>
              <c:strCache>
                <c:ptCount val="1"/>
                <c:pt idx="0">
                  <c:v>Heat and Cold</c:v>
                </c:pt>
              </c:strCache>
            </c:strRef>
          </c:tx>
          <c:spPr>
            <a:solidFill>
              <a:srgbClr val="C00000"/>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Sheet3!$AG$21:$AP$21</c:f>
              <c:strCache>
                <c:ptCount val="10"/>
                <c:pt idx="0">
                  <c:v>Οδικό δίκτυο</c:v>
                </c:pt>
                <c:pt idx="1">
                  <c:v>Λιμενικές υποδομές</c:v>
                </c:pt>
                <c:pt idx="2">
                  <c:v>Αερολιμενικές υποδομές</c:v>
                </c:pt>
                <c:pt idx="3">
                  <c:v>Υποδομές Υγείας</c:v>
                </c:pt>
                <c:pt idx="4">
                  <c:v>Νοσηρότητα (Morbidity)</c:v>
                </c:pt>
                <c:pt idx="5">
                  <c:v>Θνησιμότητα (Mortality)</c:v>
                </c:pt>
                <c:pt idx="6">
                  <c:v>Αστικό περιβάλλον (urban)</c:v>
                </c:pt>
                <c:pt idx="7">
                  <c:v>Ύπαιθρος (rural)</c:v>
                </c:pt>
                <c:pt idx="8">
                  <c:v>Αρχαιολογικοί χώροι και μνημεία</c:v>
                </c:pt>
                <c:pt idx="9">
                  <c:v>Μουσεία και υποδομές</c:v>
                </c:pt>
              </c:strCache>
            </c:strRef>
          </c:cat>
          <c:val>
            <c:numRef>
              <c:f>Sheet3!$AG$22:$AP$22</c:f>
              <c:numCache>
                <c:formatCode>General</c:formatCode>
                <c:ptCount val="10"/>
                <c:pt idx="0">
                  <c:v>21</c:v>
                </c:pt>
                <c:pt idx="1">
                  <c:v>16</c:v>
                </c:pt>
                <c:pt idx="2">
                  <c:v>20</c:v>
                </c:pt>
                <c:pt idx="3">
                  <c:v>26</c:v>
                </c:pt>
                <c:pt idx="4">
                  <c:v>25</c:v>
                </c:pt>
                <c:pt idx="5">
                  <c:v>31</c:v>
                </c:pt>
                <c:pt idx="6">
                  <c:v>30</c:v>
                </c:pt>
                <c:pt idx="7">
                  <c:v>22</c:v>
                </c:pt>
                <c:pt idx="8">
                  <c:v>28</c:v>
                </c:pt>
                <c:pt idx="9">
                  <c:v>18</c:v>
                </c:pt>
              </c:numCache>
            </c:numRef>
          </c:val>
          <c:extLst>
            <c:ext xmlns:c16="http://schemas.microsoft.com/office/drawing/2014/chart" uri="{C3380CC4-5D6E-409C-BE32-E72D297353CC}">
              <c16:uniqueId val="{00000000-0CED-4634-9142-E328ACDF0D03}"/>
            </c:ext>
          </c:extLst>
        </c:ser>
        <c:ser>
          <c:idx val="1"/>
          <c:order val="1"/>
          <c:tx>
            <c:strRef>
              <c:f>Sheet3!$C$23</c:f>
              <c:strCache>
                <c:ptCount val="1"/>
                <c:pt idx="0">
                  <c:v>Wet and Dry</c:v>
                </c:pt>
              </c:strCache>
            </c:strRef>
          </c:tx>
          <c:spPr>
            <a:solidFill>
              <a:schemeClr val="accent6">
                <a:lumMod val="75000"/>
              </a:schemeClr>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Sheet3!$AG$21:$AP$21</c:f>
              <c:strCache>
                <c:ptCount val="10"/>
                <c:pt idx="0">
                  <c:v>Οδικό δίκτυο</c:v>
                </c:pt>
                <c:pt idx="1">
                  <c:v>Λιμενικές υποδομές</c:v>
                </c:pt>
                <c:pt idx="2">
                  <c:v>Αερολιμενικές υποδομές</c:v>
                </c:pt>
                <c:pt idx="3">
                  <c:v>Υποδομές Υγείας</c:v>
                </c:pt>
                <c:pt idx="4">
                  <c:v>Νοσηρότητα (Morbidity)</c:v>
                </c:pt>
                <c:pt idx="5">
                  <c:v>Θνησιμότητα (Mortality)</c:v>
                </c:pt>
                <c:pt idx="6">
                  <c:v>Αστικό περιβάλλον (urban)</c:v>
                </c:pt>
                <c:pt idx="7">
                  <c:v>Ύπαιθρος (rural)</c:v>
                </c:pt>
                <c:pt idx="8">
                  <c:v>Αρχαιολογικοί χώροι και μνημεία</c:v>
                </c:pt>
                <c:pt idx="9">
                  <c:v>Μουσεία και υποδομές</c:v>
                </c:pt>
              </c:strCache>
            </c:strRef>
          </c:cat>
          <c:val>
            <c:numRef>
              <c:f>Sheet3!$AG$23:$AP$23</c:f>
              <c:numCache>
                <c:formatCode>General</c:formatCode>
                <c:ptCount val="10"/>
                <c:pt idx="0">
                  <c:v>27</c:v>
                </c:pt>
                <c:pt idx="1">
                  <c:v>9</c:v>
                </c:pt>
                <c:pt idx="2">
                  <c:v>22</c:v>
                </c:pt>
                <c:pt idx="3">
                  <c:v>20</c:v>
                </c:pt>
                <c:pt idx="4">
                  <c:v>18</c:v>
                </c:pt>
                <c:pt idx="5">
                  <c:v>22</c:v>
                </c:pt>
                <c:pt idx="6">
                  <c:v>20</c:v>
                </c:pt>
                <c:pt idx="7">
                  <c:v>24</c:v>
                </c:pt>
                <c:pt idx="8">
                  <c:v>22</c:v>
                </c:pt>
                <c:pt idx="9">
                  <c:v>22</c:v>
                </c:pt>
              </c:numCache>
            </c:numRef>
          </c:val>
          <c:extLst>
            <c:ext xmlns:c16="http://schemas.microsoft.com/office/drawing/2014/chart" uri="{C3380CC4-5D6E-409C-BE32-E72D297353CC}">
              <c16:uniqueId val="{00000001-0CED-4634-9142-E328ACDF0D03}"/>
            </c:ext>
          </c:extLst>
        </c:ser>
        <c:ser>
          <c:idx val="2"/>
          <c:order val="2"/>
          <c:tx>
            <c:strRef>
              <c:f>Sheet3!$C$24</c:f>
              <c:strCache>
                <c:ptCount val="1"/>
                <c:pt idx="0">
                  <c:v>Surface wind speed</c:v>
                </c:pt>
              </c:strCache>
            </c:strRef>
          </c:tx>
          <c:spPr>
            <a:solidFill>
              <a:schemeClr val="accent5">
                <a:lumMod val="75000"/>
              </a:schemeClr>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Sheet3!$AG$21:$AP$21</c:f>
              <c:strCache>
                <c:ptCount val="10"/>
                <c:pt idx="0">
                  <c:v>Οδικό δίκτυο</c:v>
                </c:pt>
                <c:pt idx="1">
                  <c:v>Λιμενικές υποδομές</c:v>
                </c:pt>
                <c:pt idx="2">
                  <c:v>Αερολιμενικές υποδομές</c:v>
                </c:pt>
                <c:pt idx="3">
                  <c:v>Υποδομές Υγείας</c:v>
                </c:pt>
                <c:pt idx="4">
                  <c:v>Νοσηρότητα (Morbidity)</c:v>
                </c:pt>
                <c:pt idx="5">
                  <c:v>Θνησιμότητα (Mortality)</c:v>
                </c:pt>
                <c:pt idx="6">
                  <c:v>Αστικό περιβάλλον (urban)</c:v>
                </c:pt>
                <c:pt idx="7">
                  <c:v>Ύπαιθρος (rural)</c:v>
                </c:pt>
                <c:pt idx="8">
                  <c:v>Αρχαιολογικοί χώροι και μνημεία</c:v>
                </c:pt>
                <c:pt idx="9">
                  <c:v>Μουσεία και υποδομές</c:v>
                </c:pt>
              </c:strCache>
            </c:strRef>
          </c:cat>
          <c:val>
            <c:numRef>
              <c:f>Sheet3!$AG$24:$AP$24</c:f>
              <c:numCache>
                <c:formatCode>General</c:formatCode>
                <c:ptCount val="10"/>
                <c:pt idx="0">
                  <c:v>5</c:v>
                </c:pt>
                <c:pt idx="1">
                  <c:v>17</c:v>
                </c:pt>
                <c:pt idx="2">
                  <c:v>13</c:v>
                </c:pt>
                <c:pt idx="3">
                  <c:v>6</c:v>
                </c:pt>
                <c:pt idx="4">
                  <c:v>3</c:v>
                </c:pt>
                <c:pt idx="5">
                  <c:v>5</c:v>
                </c:pt>
                <c:pt idx="6">
                  <c:v>4</c:v>
                </c:pt>
                <c:pt idx="7">
                  <c:v>4</c:v>
                </c:pt>
                <c:pt idx="8">
                  <c:v>5</c:v>
                </c:pt>
                <c:pt idx="9">
                  <c:v>3</c:v>
                </c:pt>
              </c:numCache>
            </c:numRef>
          </c:val>
          <c:extLst>
            <c:ext xmlns:c16="http://schemas.microsoft.com/office/drawing/2014/chart" uri="{C3380CC4-5D6E-409C-BE32-E72D297353CC}">
              <c16:uniqueId val="{00000002-0CED-4634-9142-E328ACDF0D03}"/>
            </c:ext>
          </c:extLst>
        </c:ser>
        <c:ser>
          <c:idx val="3"/>
          <c:order val="3"/>
          <c:tx>
            <c:strRef>
              <c:f>Sheet3!$C$25</c:f>
              <c:strCache>
                <c:ptCount val="1"/>
                <c:pt idx="0">
                  <c:v>Snowfall and snowcover</c:v>
                </c:pt>
              </c:strCache>
            </c:strRef>
          </c:tx>
          <c:spPr>
            <a:solidFill>
              <a:srgbClr val="FFC000"/>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Sheet3!$AG$21:$AP$21</c:f>
              <c:strCache>
                <c:ptCount val="10"/>
                <c:pt idx="0">
                  <c:v>Οδικό δίκτυο</c:v>
                </c:pt>
                <c:pt idx="1">
                  <c:v>Λιμενικές υποδομές</c:v>
                </c:pt>
                <c:pt idx="2">
                  <c:v>Αερολιμενικές υποδομές</c:v>
                </c:pt>
                <c:pt idx="3">
                  <c:v>Υποδομές Υγείας</c:v>
                </c:pt>
                <c:pt idx="4">
                  <c:v>Νοσηρότητα (Morbidity)</c:v>
                </c:pt>
                <c:pt idx="5">
                  <c:v>Θνησιμότητα (Mortality)</c:v>
                </c:pt>
                <c:pt idx="6">
                  <c:v>Αστικό περιβάλλον (urban)</c:v>
                </c:pt>
                <c:pt idx="7">
                  <c:v>Ύπαιθρος (rural)</c:v>
                </c:pt>
                <c:pt idx="8">
                  <c:v>Αρχαιολογικοί χώροι και μνημεία</c:v>
                </c:pt>
                <c:pt idx="9">
                  <c:v>Μουσεία και υποδομές</c:v>
                </c:pt>
              </c:strCache>
            </c:strRef>
          </c:cat>
          <c:val>
            <c:numRef>
              <c:f>Sheet3!$AG$25:$AP$25</c:f>
              <c:numCache>
                <c:formatCode>General</c:formatCode>
                <c:ptCount val="10"/>
                <c:pt idx="0">
                  <c:v>3</c:v>
                </c:pt>
                <c:pt idx="1">
                  <c:v>0</c:v>
                </c:pt>
                <c:pt idx="2">
                  <c:v>1</c:v>
                </c:pt>
                <c:pt idx="3">
                  <c:v>5</c:v>
                </c:pt>
                <c:pt idx="4">
                  <c:v>2</c:v>
                </c:pt>
                <c:pt idx="5">
                  <c:v>3</c:v>
                </c:pt>
                <c:pt idx="6">
                  <c:v>4</c:v>
                </c:pt>
                <c:pt idx="7">
                  <c:v>5</c:v>
                </c:pt>
                <c:pt idx="8">
                  <c:v>4</c:v>
                </c:pt>
                <c:pt idx="9">
                  <c:v>2</c:v>
                </c:pt>
              </c:numCache>
            </c:numRef>
          </c:val>
          <c:extLst>
            <c:ext xmlns:c16="http://schemas.microsoft.com/office/drawing/2014/chart" uri="{C3380CC4-5D6E-409C-BE32-E72D297353CC}">
              <c16:uniqueId val="{00000003-0CED-4634-9142-E328ACDF0D03}"/>
            </c:ext>
          </c:extLst>
        </c:ser>
        <c:ser>
          <c:idx val="4"/>
          <c:order val="4"/>
          <c:tx>
            <c:strRef>
              <c:f>Sheet3!$C$26</c:f>
              <c:strCache>
                <c:ptCount val="1"/>
                <c:pt idx="0">
                  <c:v>Coastal</c:v>
                </c:pt>
              </c:strCache>
            </c:strRef>
          </c:tx>
          <c:spPr>
            <a:solidFill>
              <a:schemeClr val="accent1">
                <a:lumMod val="60000"/>
                <a:lumOff val="4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l-G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Sheet3!$AG$21:$AP$21</c:f>
              <c:strCache>
                <c:ptCount val="10"/>
                <c:pt idx="0">
                  <c:v>Οδικό δίκτυο</c:v>
                </c:pt>
                <c:pt idx="1">
                  <c:v>Λιμενικές υποδομές</c:v>
                </c:pt>
                <c:pt idx="2">
                  <c:v>Αερολιμενικές υποδομές</c:v>
                </c:pt>
                <c:pt idx="3">
                  <c:v>Υποδομές Υγείας</c:v>
                </c:pt>
                <c:pt idx="4">
                  <c:v>Νοσηρότητα (Morbidity)</c:v>
                </c:pt>
                <c:pt idx="5">
                  <c:v>Θνησιμότητα (Mortality)</c:v>
                </c:pt>
                <c:pt idx="6">
                  <c:v>Αστικό περιβάλλον (urban)</c:v>
                </c:pt>
                <c:pt idx="7">
                  <c:v>Ύπαιθρος (rural)</c:v>
                </c:pt>
                <c:pt idx="8">
                  <c:v>Αρχαιολογικοί χώροι και μνημεία</c:v>
                </c:pt>
                <c:pt idx="9">
                  <c:v>Μουσεία και υποδομές</c:v>
                </c:pt>
              </c:strCache>
            </c:strRef>
          </c:cat>
          <c:val>
            <c:numRef>
              <c:f>Sheet3!$AG$26:$AP$26</c:f>
              <c:numCache>
                <c:formatCode>General</c:formatCode>
                <c:ptCount val="10"/>
                <c:pt idx="0">
                  <c:v>7</c:v>
                </c:pt>
                <c:pt idx="1">
                  <c:v>18</c:v>
                </c:pt>
                <c:pt idx="2">
                  <c:v>7</c:v>
                </c:pt>
                <c:pt idx="3">
                  <c:v>7</c:v>
                </c:pt>
                <c:pt idx="4">
                  <c:v>7</c:v>
                </c:pt>
                <c:pt idx="5">
                  <c:v>7</c:v>
                </c:pt>
                <c:pt idx="6">
                  <c:v>7</c:v>
                </c:pt>
                <c:pt idx="7">
                  <c:v>7</c:v>
                </c:pt>
                <c:pt idx="8">
                  <c:v>7</c:v>
                </c:pt>
                <c:pt idx="9">
                  <c:v>3</c:v>
                </c:pt>
              </c:numCache>
            </c:numRef>
          </c:val>
          <c:extLst>
            <c:ext xmlns:c16="http://schemas.microsoft.com/office/drawing/2014/chart" uri="{C3380CC4-5D6E-409C-BE32-E72D297353CC}">
              <c16:uniqueId val="{00000004-0CED-4634-9142-E328ACDF0D03}"/>
            </c:ext>
          </c:extLst>
        </c:ser>
        <c:dLbls>
          <c:dLblPos val="ctr"/>
          <c:showLegendKey val="0"/>
          <c:showVal val="1"/>
          <c:showCatName val="0"/>
          <c:showSerName val="0"/>
          <c:showPercent val="0"/>
          <c:showBubbleSize val="0"/>
        </c:dLbls>
        <c:gapWidth val="150"/>
        <c:overlap val="100"/>
        <c:axId val="920294184"/>
        <c:axId val="920295624"/>
      </c:barChart>
      <c:catAx>
        <c:axId val="920294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l-GR"/>
          </a:p>
        </c:txPr>
        <c:crossAx val="920295624"/>
        <c:crosses val="autoZero"/>
        <c:auto val="1"/>
        <c:lblAlgn val="ctr"/>
        <c:lblOffset val="100"/>
        <c:noMultiLvlLbl val="0"/>
      </c:catAx>
      <c:valAx>
        <c:axId val="92029562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l-GR"/>
          </a:p>
        </c:txPr>
        <c:crossAx val="92029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l-GR"/>
        </a:p>
      </c:txPr>
    </c:legend>
    <c:plotVisOnly val="1"/>
    <c:dispBlanksAs val="gap"/>
    <c:showDLblsOverMax val="0"/>
  </c:chart>
  <c:spPr>
    <a:noFill/>
    <a:ln>
      <a:noFill/>
    </a:ln>
    <a:effectLst/>
  </c:spPr>
  <c:txPr>
    <a:bodyPr/>
    <a:lstStyle/>
    <a:p>
      <a:pPr>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2BC734-717F-4104-B6C7-162D61B6CCCD}"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68A10A-364C-4C38-941F-F199D68886C9}" type="slidenum">
              <a:rPr lang="en-US" smtClean="0"/>
              <a:t>‹#›</a:t>
            </a:fld>
            <a:endParaRPr lang="en-US"/>
          </a:p>
        </p:txBody>
      </p:sp>
    </p:spTree>
    <p:extLst>
      <p:ext uri="{BB962C8B-B14F-4D97-AF65-F5344CB8AC3E}">
        <p14:creationId xmlns:p14="http://schemas.microsoft.com/office/powerpoint/2010/main" val="840559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68A10A-364C-4C38-941F-F199D68886C9}" type="slidenum">
              <a:rPr lang="en-US" smtClean="0"/>
              <a:t>11</a:t>
            </a:fld>
            <a:endParaRPr lang="en-US"/>
          </a:p>
        </p:txBody>
      </p:sp>
    </p:spTree>
    <p:extLst>
      <p:ext uri="{BB962C8B-B14F-4D97-AF65-F5344CB8AC3E}">
        <p14:creationId xmlns:p14="http://schemas.microsoft.com/office/powerpoint/2010/main" val="3974366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977777-FC1F-582F-4AB6-40CAC3762D8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06F7007C-965A-FD94-FBF4-0D2C668A3C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EE71BC03-AED4-0509-0032-D49D0EAC4910}"/>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5" name="Θέση υποσέλιδου 4">
            <a:extLst>
              <a:ext uri="{FF2B5EF4-FFF2-40B4-BE49-F238E27FC236}">
                <a16:creationId xmlns:a16="http://schemas.microsoft.com/office/drawing/2014/main" id="{3B0B9EA6-0689-457D-AB2F-EEFB8D72718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A64BCF9F-5BE0-176F-5EE0-4F54B4947EF9}"/>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1315610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BA57A4-C1E1-2884-631A-21345638EAD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72AF909-34EB-C872-5810-F253AE49D57E}"/>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A6B3901-F7A6-B316-2528-55FF0F3DBF82}"/>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5" name="Θέση υποσέλιδου 4">
            <a:extLst>
              <a:ext uri="{FF2B5EF4-FFF2-40B4-BE49-F238E27FC236}">
                <a16:creationId xmlns:a16="http://schemas.microsoft.com/office/drawing/2014/main" id="{D388E47B-D8AD-43C4-ED3E-8E02DB8CFE9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E4AFE53-8E1B-9B05-1E33-44D1F3BE79C8}"/>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2992774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FAAA17-5A69-E8B6-18B3-5EB5B4B9E122}"/>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F1F326C-C5A4-7D35-BC5D-80B6B1EC8A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D4AAA377-F5AA-B2AD-D097-55E1B1D05D78}"/>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5" name="Θέση υποσέλιδου 4">
            <a:extLst>
              <a:ext uri="{FF2B5EF4-FFF2-40B4-BE49-F238E27FC236}">
                <a16:creationId xmlns:a16="http://schemas.microsoft.com/office/drawing/2014/main" id="{179D1F2A-2DDE-3D38-0778-4BE26139E17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72D3068-50BC-A73F-0ED4-413E865BBBF0}"/>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2716230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E60915-726D-4925-A7EE-6D0E3A5D829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1BF8E05-DE03-7DE3-48ED-D54EF7D1F1A2}"/>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1407DC47-4550-B704-0808-F9126910343D}"/>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77F564C1-9ADD-5292-309F-5C8536F3B0D0}"/>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6" name="Θέση υποσέλιδου 5">
            <a:extLst>
              <a:ext uri="{FF2B5EF4-FFF2-40B4-BE49-F238E27FC236}">
                <a16:creationId xmlns:a16="http://schemas.microsoft.com/office/drawing/2014/main" id="{CAA12AEE-5986-F94C-7C54-A837B49693E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13E398D-8C76-E4A1-2865-037B3DE9A0B6}"/>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2614587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AD6C45-141F-2A26-4E0E-B1801701C56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CDD4D08-5399-E4A8-C8D6-B97727E2F8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561B4B6C-6CB2-EBC4-0B3A-B3760351EF14}"/>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2C9A4C2-C8E0-882D-DA67-4D27745D13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B2888E2B-C0BA-A362-69DF-3D083C2823E5}"/>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B0A7A999-74F9-CE8E-A516-0CE166BA67FD}"/>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8" name="Θέση υποσέλιδου 7">
            <a:extLst>
              <a:ext uri="{FF2B5EF4-FFF2-40B4-BE49-F238E27FC236}">
                <a16:creationId xmlns:a16="http://schemas.microsoft.com/office/drawing/2014/main" id="{6A22E812-8782-55A0-4A54-2A030CD72876}"/>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86A46935-CF04-FFD1-6971-C977D9F66945}"/>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2570457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1627976-7879-CFE1-4F46-05308F6A0DA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790EDC2-3FB8-5B46-52C8-6A3CE34CD9F6}"/>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4" name="Θέση υποσέλιδου 3">
            <a:extLst>
              <a:ext uri="{FF2B5EF4-FFF2-40B4-BE49-F238E27FC236}">
                <a16:creationId xmlns:a16="http://schemas.microsoft.com/office/drawing/2014/main" id="{A287EE3D-DC60-0FAE-C0F1-76BDA323A1D5}"/>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00952E0-B325-6C02-2740-D002E3C949DE}"/>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2591020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11364FA-0A9A-91C0-FBC4-49E735E88388}"/>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3" name="Θέση υποσέλιδου 2">
            <a:extLst>
              <a:ext uri="{FF2B5EF4-FFF2-40B4-BE49-F238E27FC236}">
                <a16:creationId xmlns:a16="http://schemas.microsoft.com/office/drawing/2014/main" id="{DF68068D-C593-2447-A37F-C7A868F8F56E}"/>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0764AAF4-C58D-0077-539A-5C3642DBBB60}"/>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1477734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85F5D9-64B2-4450-D944-9AA0A3659C83}"/>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32EB705-A17E-C7C0-49F5-4F91156918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CEC2924F-E609-10F0-B484-7F7BD61E5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DCE2F52-5D9E-E116-6104-F7EB29AEB8C3}"/>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6" name="Θέση υποσέλιδου 5">
            <a:extLst>
              <a:ext uri="{FF2B5EF4-FFF2-40B4-BE49-F238E27FC236}">
                <a16:creationId xmlns:a16="http://schemas.microsoft.com/office/drawing/2014/main" id="{DD69C1A9-3BD1-DE27-58D6-2F1CE4A1DF8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F15CEDC-C7B6-AD80-1FED-00494027404E}"/>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2393354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99965B-AD3B-6982-78EF-FFCA21A18F79}"/>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1D4A6DB0-5566-B7DE-AD13-63FADBA800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08A771D5-B86F-02DC-7070-AF6830C1A8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BF242D9C-518D-B115-AF5B-F0197FCD43C0}"/>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6" name="Θέση υποσέλιδου 5">
            <a:extLst>
              <a:ext uri="{FF2B5EF4-FFF2-40B4-BE49-F238E27FC236}">
                <a16:creationId xmlns:a16="http://schemas.microsoft.com/office/drawing/2014/main" id="{89A7CA7B-2163-CAB3-6A8D-A6626EE585A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E9DDCFB-0B1D-4194-DDC4-B293467AFF15}"/>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1925391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E14016-64A3-7801-C297-22BDED044B4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B5679AD-3D74-CCEA-E507-003BE92B3E0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314F17C-DFEA-DFD4-5E0A-FA84DB9DED62}"/>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5" name="Θέση υποσέλιδου 4">
            <a:extLst>
              <a:ext uri="{FF2B5EF4-FFF2-40B4-BE49-F238E27FC236}">
                <a16:creationId xmlns:a16="http://schemas.microsoft.com/office/drawing/2014/main" id="{6D4D0F6B-E05F-62E3-AE23-56A4B8E6F4E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08936A2-BF24-9948-CE2F-7F0A89E786EA}"/>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4130892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BD3F29C-C3F9-F830-E8AD-39861E45F60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5C71855-FC17-BBE1-AC47-CB712E68BD12}"/>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D8E6570-B20C-DE75-194F-F2B2D41694F9}"/>
              </a:ext>
            </a:extLst>
          </p:cNvPr>
          <p:cNvSpPr>
            <a:spLocks noGrp="1"/>
          </p:cNvSpPr>
          <p:nvPr>
            <p:ph type="dt" sz="half" idx="10"/>
          </p:nvPr>
        </p:nvSpPr>
        <p:spPr/>
        <p:txBody>
          <a:bodyPr/>
          <a:lstStyle/>
          <a:p>
            <a:fld id="{1BD218C3-F361-4C43-807A-2356C867AEB7}" type="datetimeFigureOut">
              <a:rPr lang="el-GR" smtClean="0"/>
              <a:t>8/9/2026</a:t>
            </a:fld>
            <a:endParaRPr lang="el-GR"/>
          </a:p>
        </p:txBody>
      </p:sp>
      <p:sp>
        <p:nvSpPr>
          <p:cNvPr id="5" name="Θέση υποσέλιδου 4">
            <a:extLst>
              <a:ext uri="{FF2B5EF4-FFF2-40B4-BE49-F238E27FC236}">
                <a16:creationId xmlns:a16="http://schemas.microsoft.com/office/drawing/2014/main" id="{FA422988-CE7B-7EED-87F4-28A79C465E9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AC559E4-491C-5469-1EA3-055DF5CBB830}"/>
              </a:ext>
            </a:extLst>
          </p:cNvPr>
          <p:cNvSpPr>
            <a:spLocks noGrp="1"/>
          </p:cNvSpPr>
          <p:nvPr>
            <p:ph type="sldNum" sz="quarter" idx="12"/>
          </p:nvPr>
        </p:nvSpPr>
        <p:spPr/>
        <p:txBody>
          <a:bodyPr/>
          <a:lstStyle/>
          <a:p>
            <a:fld id="{AACB3866-BDDB-407D-8A9E-F7865AAA0C46}" type="slidenum">
              <a:rPr lang="el-GR" smtClean="0"/>
              <a:t>‹#›</a:t>
            </a:fld>
            <a:endParaRPr lang="el-GR"/>
          </a:p>
        </p:txBody>
      </p:sp>
    </p:spTree>
    <p:extLst>
      <p:ext uri="{BB962C8B-B14F-4D97-AF65-F5344CB8AC3E}">
        <p14:creationId xmlns:p14="http://schemas.microsoft.com/office/powerpoint/2010/main" val="1643961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F74D31EE-73A3-BDC7-4637-CDB168694A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11F72A5-B841-EECA-AE47-EAFE60F720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AE69EE8-5FAD-F7F4-26AD-30552194E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D218C3-F361-4C43-807A-2356C867AEB7}" type="datetimeFigureOut">
              <a:rPr lang="el-GR" smtClean="0"/>
              <a:t>8/9/2026</a:t>
            </a:fld>
            <a:endParaRPr lang="el-GR"/>
          </a:p>
        </p:txBody>
      </p:sp>
      <p:sp>
        <p:nvSpPr>
          <p:cNvPr id="5" name="Θέση υποσέλιδου 4">
            <a:extLst>
              <a:ext uri="{FF2B5EF4-FFF2-40B4-BE49-F238E27FC236}">
                <a16:creationId xmlns:a16="http://schemas.microsoft.com/office/drawing/2014/main" id="{6B548466-3B99-0740-6FB4-221C430D48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99A56B9D-1990-D1FC-7B32-3C155CE764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CB3866-BDDB-407D-8A9E-F7865AAA0C46}" type="slidenum">
              <a:rPr lang="el-GR" smtClean="0"/>
              <a:t>‹#›</a:t>
            </a:fld>
            <a:endParaRPr lang="el-GR"/>
          </a:p>
        </p:txBody>
      </p:sp>
    </p:spTree>
    <p:extLst>
      <p:ext uri="{BB962C8B-B14F-4D97-AF65-F5344CB8AC3E}">
        <p14:creationId xmlns:p14="http://schemas.microsoft.com/office/powerpoint/2010/main" val="1109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3.jpeg"/><Relationship Id="rId18" Type="http://schemas.openxmlformats.org/officeDocument/2006/relationships/image" Target="../media/image18.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2.jpeg"/><Relationship Id="rId17" Type="http://schemas.openxmlformats.org/officeDocument/2006/relationships/image" Target="../media/image17.jpeg"/><Relationship Id="rId2" Type="http://schemas.openxmlformats.org/officeDocument/2006/relationships/image" Target="../media/image1.bin"/><Relationship Id="rId16"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5.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9.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chart" Target="../charts/chart1.xml"/><Relationship Id="rId3" Type="http://schemas.openxmlformats.org/officeDocument/2006/relationships/image" Target="../media/image1.bin"/><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20.png"/><Relationship Id="rId2" Type="http://schemas.openxmlformats.org/officeDocument/2006/relationships/image" Target="../media/image1.bin"/><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6B4CC-F28B-A89A-67F2-1F3607B0C30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4B15A87-79AF-FEE8-9701-2BC09E96B7C9}"/>
              </a:ext>
            </a:extLst>
          </p:cNvPr>
          <p:cNvSpPr>
            <a:spLocks noGrp="1"/>
          </p:cNvSpPr>
          <p:nvPr>
            <p:ph type="ctrTitle"/>
          </p:nvPr>
        </p:nvSpPr>
        <p:spPr>
          <a:xfrm>
            <a:off x="278593" y="1010345"/>
            <a:ext cx="11627268" cy="817889"/>
          </a:xfrm>
        </p:spPr>
        <p:txBody>
          <a:bodyPr>
            <a:noAutofit/>
          </a:bodyPr>
          <a:lstStyle/>
          <a:p>
            <a:r>
              <a:rPr lang="el-GR" sz="34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ΠΕΡΙΦΕΡΕΙΑΚΟΣ ΜΗΧΑΝΙΣΜΟΣ ΥΠΟΣΤΗΡΙΞΗΣ ΤΗΣ ΚΡΗΤΗΣ ΓΙΑ ΤΗΝ ΠΡΟΣΑΡΜΟΓΗ ΣΤΗΝ ΚΛΙΜΑΤΙΚΗ ΑΛΛΑΓΗ</a:t>
            </a:r>
            <a:endParaRPr lang="el-GR" sz="3400" dirty="0">
              <a:solidFill>
                <a:schemeClr val="accent5">
                  <a:lumMod val="75000"/>
                </a:schemeClr>
              </a:solidFill>
              <a:latin typeface="Cambria" panose="02040503050406030204" pitchFamily="18" charset="0"/>
              <a:ea typeface="Cambria" panose="02040503050406030204" pitchFamily="18" charset="0"/>
            </a:endParaRPr>
          </a:p>
        </p:txBody>
      </p:sp>
      <p:pic>
        <p:nvPicPr>
          <p:cNvPr id="25" name="Εικόνα 24">
            <a:extLst>
              <a:ext uri="{FF2B5EF4-FFF2-40B4-BE49-F238E27FC236}">
                <a16:creationId xmlns:a16="http://schemas.microsoft.com/office/drawing/2014/main" id="{B4254279-9346-0F68-9CF2-BB2348243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5250F5E4-3C76-B8F0-B602-D0B7825A82DD}"/>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75DD16A0-3C93-2612-86C6-E949B99C21C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497911C1-433D-F734-D821-B74846DBB7A9}"/>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479FC0EA-1FFF-F327-3B56-42AFB5651D16}"/>
              </a:ext>
            </a:extLst>
          </p:cNvPr>
          <p:cNvSpPr txBox="1">
            <a:spLocks/>
          </p:cNvSpPr>
          <p:nvPr/>
        </p:nvSpPr>
        <p:spPr>
          <a:xfrm>
            <a:off x="579263" y="4261383"/>
            <a:ext cx="11025928" cy="111293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2600" dirty="0">
                <a:solidFill>
                  <a:schemeClr val="accent5">
                    <a:lumMod val="75000"/>
                  </a:schemeClr>
                </a:solidFill>
                <a:latin typeface="Cambria" panose="02040503050406030204" pitchFamily="18" charset="0"/>
                <a:ea typeface="Cambria" panose="02040503050406030204" pitchFamily="18" charset="0"/>
              </a:rPr>
              <a:t>ΕΠΑΝΑΞΙΟΛΟΓΗΣΗ ΒΑΘΜΟΥ ΤΡΩΤΟΤΗΤΑΣ ΑΝΑ ΤΟΜΕΑ</a:t>
            </a:r>
          </a:p>
          <a:p>
            <a:r>
              <a:rPr lang="el-GR" sz="2600" dirty="0">
                <a:solidFill>
                  <a:schemeClr val="accent5">
                    <a:lumMod val="75000"/>
                  </a:schemeClr>
                </a:solidFill>
                <a:latin typeface="Cambria" panose="02040503050406030204" pitchFamily="18" charset="0"/>
                <a:ea typeface="Cambria" panose="02040503050406030204" pitchFamily="18" charset="0"/>
              </a:rPr>
              <a:t>ΧΡΗΣΤΟΣ ΤΣΟΜΠΑΝΙΔΗΣ - ΑΝΤΩΝΙΟΣ ΣΑΚΑΛΗΣ (</a:t>
            </a:r>
            <a:r>
              <a:rPr lang="en-US" sz="2600" dirty="0">
                <a:solidFill>
                  <a:schemeClr val="accent5">
                    <a:lumMod val="75000"/>
                  </a:schemeClr>
                </a:solidFill>
                <a:latin typeface="Cambria" panose="02040503050406030204" pitchFamily="18" charset="0"/>
                <a:ea typeface="Cambria" panose="02040503050406030204" pitchFamily="18" charset="0"/>
              </a:rPr>
              <a:t>ENVIROPLAN A.E.</a:t>
            </a:r>
            <a:r>
              <a:rPr lang="el-GR" sz="2600" dirty="0">
                <a:solidFill>
                  <a:schemeClr val="accent5">
                    <a:lumMod val="75000"/>
                  </a:schemeClr>
                </a:solidFill>
                <a:latin typeface="Cambria" panose="02040503050406030204" pitchFamily="18" charset="0"/>
                <a:ea typeface="Cambria" panose="02040503050406030204" pitchFamily="18" charset="0"/>
              </a:rPr>
              <a:t>) </a:t>
            </a:r>
          </a:p>
          <a:p>
            <a:r>
              <a:rPr lang="el-GR" sz="2600" dirty="0">
                <a:solidFill>
                  <a:schemeClr val="accent5">
                    <a:lumMod val="75000"/>
                  </a:schemeClr>
                </a:solidFill>
                <a:latin typeface="Cambria" panose="02040503050406030204" pitchFamily="18" charset="0"/>
                <a:ea typeface="Cambria" panose="02040503050406030204" pitchFamily="18" charset="0"/>
              </a:rPr>
              <a:t>για λογαριασμό του ΕΛΜΕΠΑ</a:t>
            </a:r>
          </a:p>
        </p:txBody>
      </p:sp>
      <p:grpSp>
        <p:nvGrpSpPr>
          <p:cNvPr id="10" name="Group 9">
            <a:extLst>
              <a:ext uri="{FF2B5EF4-FFF2-40B4-BE49-F238E27FC236}">
                <a16:creationId xmlns:a16="http://schemas.microsoft.com/office/drawing/2014/main" id="{92151DF0-EAE2-7FBA-72D7-F37ACC210400}"/>
              </a:ext>
            </a:extLst>
          </p:cNvPr>
          <p:cNvGrpSpPr/>
          <p:nvPr/>
        </p:nvGrpSpPr>
        <p:grpSpPr>
          <a:xfrm>
            <a:off x="278593" y="5906277"/>
            <a:ext cx="11771060" cy="767565"/>
            <a:chOff x="278593" y="5906277"/>
            <a:chExt cx="11771060" cy="767565"/>
          </a:xfrm>
        </p:grpSpPr>
        <p:pic>
          <p:nvPicPr>
            <p:cNvPr id="1026" name="Picture 2" descr="Έμβλημα Πολυτεχνείου Κρήτης">
              <a:extLst>
                <a:ext uri="{FF2B5EF4-FFF2-40B4-BE49-F238E27FC236}">
                  <a16:creationId xmlns:a16="http://schemas.microsoft.com/office/drawing/2014/main" id="{5F68E09E-C72F-8DD8-3CAB-6ACD32F811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ORTH logo">
              <a:extLst>
                <a:ext uri="{FF2B5EF4-FFF2-40B4-BE49-F238E27FC236}">
                  <a16:creationId xmlns:a16="http://schemas.microsoft.com/office/drawing/2014/main" id="{34EE9CEF-6534-221A-4E11-75842276BC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6E9500-AFD1-A490-913F-BBF909C59525}"/>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034" name="Picture 10" descr="Logo elgo-dimitra - ΕΑΔ">
              <a:extLst>
                <a:ext uri="{FF2B5EF4-FFF2-40B4-BE49-F238E27FC236}">
                  <a16:creationId xmlns:a16="http://schemas.microsoft.com/office/drawing/2014/main" id="{2F00611D-3D71-2C7F-C8FE-8372C10194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2948A6C2-B2B4-A4A6-11EA-40260CA8C802}"/>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036" name="Picture 12">
              <a:extLst>
                <a:ext uri="{FF2B5EF4-FFF2-40B4-BE49-F238E27FC236}">
                  <a16:creationId xmlns:a16="http://schemas.microsoft.com/office/drawing/2014/main" id="{7CD06F76-1588-53D0-55B3-89A17E4378D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Ελληνικό Κέντρο Θαλάσσιων Ερευνών (ΕΛΚΕΘΕ) – Alga Feed 4 Fish">
              <a:extLst>
                <a:ext uri="{FF2B5EF4-FFF2-40B4-BE49-F238E27FC236}">
                  <a16:creationId xmlns:a16="http://schemas.microsoft.com/office/drawing/2014/main" id="{8B49AABB-E848-DF81-F585-1679DAC1A16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B4C3693-344C-B8EC-7604-A0FD6A585C60}"/>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9" name="Straight Connector 8">
              <a:extLst>
                <a:ext uri="{FF2B5EF4-FFF2-40B4-BE49-F238E27FC236}">
                  <a16:creationId xmlns:a16="http://schemas.microsoft.com/office/drawing/2014/main" id="{A4FB59B1-5BC9-CB10-5FCA-69E264E77FDD}"/>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5" name="Τίτλος 1">
            <a:extLst>
              <a:ext uri="{FF2B5EF4-FFF2-40B4-BE49-F238E27FC236}">
                <a16:creationId xmlns:a16="http://schemas.microsoft.com/office/drawing/2014/main" id="{3F4DFD13-46E8-B303-F5CC-31C2BBC8CB42}"/>
              </a:ext>
            </a:extLst>
          </p:cNvPr>
          <p:cNvSpPr txBox="1">
            <a:spLocks/>
          </p:cNvSpPr>
          <p:nvPr/>
        </p:nvSpPr>
        <p:spPr>
          <a:xfrm>
            <a:off x="579263" y="5377216"/>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600" dirty="0">
                <a:solidFill>
                  <a:schemeClr val="accent5">
                    <a:lumMod val="75000"/>
                  </a:schemeClr>
                </a:solidFill>
                <a:latin typeface="Cambria" panose="02040503050406030204" pitchFamily="18" charset="0"/>
                <a:ea typeface="Cambria" panose="02040503050406030204" pitchFamily="18" charset="0"/>
              </a:rPr>
              <a:t>11 </a:t>
            </a:r>
            <a:r>
              <a:rPr lang="el-GR" sz="2600" dirty="0">
                <a:solidFill>
                  <a:schemeClr val="accent5">
                    <a:lumMod val="75000"/>
                  </a:schemeClr>
                </a:solidFill>
                <a:latin typeface="Cambria" panose="02040503050406030204" pitchFamily="18" charset="0"/>
                <a:ea typeface="Cambria" panose="02040503050406030204" pitchFamily="18" charset="0"/>
              </a:rPr>
              <a:t>ΣΕΠΤΕΜΒΡΙΟΥ 2026</a:t>
            </a:r>
          </a:p>
        </p:txBody>
      </p:sp>
      <p:pic>
        <p:nvPicPr>
          <p:cNvPr id="11" name="Picture 14">
            <a:extLst>
              <a:ext uri="{FF2B5EF4-FFF2-40B4-BE49-F238E27FC236}">
                <a16:creationId xmlns:a16="http://schemas.microsoft.com/office/drawing/2014/main" id="{1A7AE674-184D-82C6-80C0-0E40051DB5B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r="16623"/>
          <a:stretch>
            <a:fillRect/>
          </a:stretch>
        </p:blipFill>
        <p:spPr bwMode="auto">
          <a:xfrm>
            <a:off x="3163259" y="1799046"/>
            <a:ext cx="5865482" cy="236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Ευθεία γραμμή σύνδεσης 7">
            <a:extLst>
              <a:ext uri="{FF2B5EF4-FFF2-40B4-BE49-F238E27FC236}">
                <a16:creationId xmlns:a16="http://schemas.microsoft.com/office/drawing/2014/main" id="{91C24321-BA6E-616D-6BAD-DD2B4C8F3403}"/>
              </a:ext>
            </a:extLst>
          </p:cNvPr>
          <p:cNvCxnSpPr>
            <a:cxnSpLocks noChangeShapeType="1"/>
          </p:cNvCxnSpPr>
          <p:nvPr/>
        </p:nvCxnSpPr>
        <p:spPr bwMode="auto">
          <a:xfrm>
            <a:off x="2120286" y="5433983"/>
            <a:ext cx="7993063" cy="0"/>
          </a:xfrm>
          <a:prstGeom prst="line">
            <a:avLst/>
          </a:prstGeom>
          <a:noFill/>
          <a:ln w="76200" algn="ctr">
            <a:solidFill>
              <a:srgbClr val="33CCCC"/>
            </a:solidFill>
            <a:prstDash val="sysDot"/>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81098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EF40C-8464-E226-9066-D0E95D983FB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DC86DFC-3A3F-2B4D-928C-BEAC117F93C8}"/>
              </a:ext>
            </a:extLst>
          </p:cNvPr>
          <p:cNvSpPr>
            <a:spLocks noGrp="1"/>
          </p:cNvSpPr>
          <p:nvPr>
            <p:ph type="ctrTitle"/>
          </p:nvPr>
        </p:nvSpPr>
        <p:spPr>
          <a:xfrm>
            <a:off x="278593" y="752749"/>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Τρωτότητα ΠεΣΠΚΑ Κρήτης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pic>
        <p:nvPicPr>
          <p:cNvPr id="25" name="Εικόνα 24">
            <a:extLst>
              <a:ext uri="{FF2B5EF4-FFF2-40B4-BE49-F238E27FC236}">
                <a16:creationId xmlns:a16="http://schemas.microsoft.com/office/drawing/2014/main" id="{02F5B8E2-4BCE-6CBB-C3DE-932DFDFC2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94846788-9E25-2DF9-3A2A-5B1481CF12B6}"/>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E3BCCED9-3FE1-011F-1FBA-D1CC46F70C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83C6C7DF-532A-4709-61E8-126BFBB7BF39}"/>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54BC0171-7962-B191-F97B-0B64DC3A19A7}"/>
              </a:ext>
            </a:extLst>
          </p:cNvPr>
          <p:cNvSpPr txBox="1">
            <a:spLocks/>
          </p:cNvSpPr>
          <p:nvPr/>
        </p:nvSpPr>
        <p:spPr>
          <a:xfrm>
            <a:off x="271048" y="1534394"/>
            <a:ext cx="11634813" cy="411143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spcAft>
                <a:spcPts val="600"/>
              </a:spcAft>
              <a:buFont typeface="Arial" panose="020B0604020202020204" pitchFamily="34" charset="0"/>
              <a:buChar char="•"/>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Αναπτύχθηκε στη βάση των προδιαγραφών περιεχομένου των ΠεΣΠΚΑ, Άρθρο 2 της Υ.Α. 11258/2017 (ΦΕΚ 873/Β/16-03-2017). </a:t>
            </a:r>
          </a:p>
          <a:p>
            <a:pPr marL="285750" indent="-285750" algn="l">
              <a:spcAft>
                <a:spcPts val="600"/>
              </a:spcAft>
              <a:buFont typeface="Arial" panose="020B0604020202020204" pitchFamily="34" charset="0"/>
              <a:buChar char="•"/>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Ο κατάλογος των τομέων προς αξιολόγηση ήταν συγκεκριμένος, με βάση την ΕΣΠΚΑ. Προστέθηκε η κτηνοτροφία μετά από πρόταση της Περιφέρειας Κρήτης.</a:t>
            </a:r>
          </a:p>
          <a:p>
            <a:pPr marL="285750" indent="-285750" algn="l">
              <a:spcAft>
                <a:spcPts val="600"/>
              </a:spcAft>
              <a:buFont typeface="Arial" panose="020B0604020202020204" pitchFamily="34" charset="0"/>
              <a:buChar char="•"/>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Αναπτύχθηκε μεθοδολογία εκτίμησης της τρωτότητας (γεωγραφικής και τομεακής) η οποία βασίζεται σε 5 βήματα:</a:t>
            </a:r>
          </a:p>
          <a:p>
            <a:pPr algn="l">
              <a:spcAft>
                <a:spcPts val="600"/>
              </a:spcAft>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1) επιλογή τομέων</a:t>
            </a:r>
          </a:p>
          <a:p>
            <a:pPr algn="l">
              <a:spcAft>
                <a:spcPts val="600"/>
              </a:spcAft>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2) επιλογή κατάλληλων δεικτών ανά κλιματική συνιστώσα</a:t>
            </a:r>
          </a:p>
          <a:p>
            <a:pPr algn="l">
              <a:spcAft>
                <a:spcPts val="600"/>
              </a:spcAft>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3) υπολογισμός ευαισθησίας</a:t>
            </a:r>
          </a:p>
          <a:p>
            <a:pPr algn="l">
              <a:spcAft>
                <a:spcPts val="600"/>
              </a:spcAft>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4) υπολογισμός έκθεσης</a:t>
            </a:r>
          </a:p>
          <a:p>
            <a:pPr algn="l">
              <a:spcAft>
                <a:spcPts val="600"/>
              </a:spcAft>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5) εκτίμηση τρωτότητας</a:t>
            </a:r>
          </a:p>
          <a:p>
            <a:pPr marL="285750" indent="-285750" algn="l">
              <a:spcAft>
                <a:spcPts val="600"/>
              </a:spcAft>
              <a:buFont typeface="Arial" panose="020B0604020202020204" pitchFamily="34" charset="0"/>
              <a:buChar char="•"/>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Ο βαθμός τρωτότητας κατηγοριοποιήθηκε σε 5 επίπεδα: αμελητέα, μικρή, μέτρια, μεγάλη, πολύ μεγάλη.</a:t>
            </a:r>
          </a:p>
          <a:p>
            <a:pPr marL="285750" indent="-285750" algn="l">
              <a:spcAft>
                <a:spcPts val="600"/>
              </a:spcAft>
              <a:buFont typeface="Arial" panose="020B0604020202020204" pitchFamily="34" charset="0"/>
              <a:buChar char="•"/>
            </a:pPr>
            <a:r>
              <a:rPr lang="el-GR" sz="17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Σε περίπτωση που η τρωτότητα, υπολογίζονταν μέτρια ή μεγαλύτερη σε βραχυπρόθεσμο ορίζοντα, τότε ο τομέας ή η γεωγραφική περιοχή κατηγοριοποιούνταν ως πρώτης προτεραιότητας ως προς τη λήψη μέτρων. Σε περίπτωση που αυτός ο βαθμός τρωτότητας εμφανιζόταν σε μεσοπρόθεσμο ορίζοντα, κατηγοριοποιούνταν ως δεύτερης προτεραιότητας.</a:t>
            </a:r>
            <a:endParaRPr lang="el-GR" sz="1700" dirty="0">
              <a:solidFill>
                <a:schemeClr val="accent5">
                  <a:lumMod val="7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142A2752-E787-2A7A-3171-7E3F1557E0BC}"/>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581D1E37-D2A0-97B6-5625-D07D8324D2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70E9112A-FBD8-CBE9-F274-5592B18E11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7D89D0E-C838-54A7-4145-87B316E7E2AC}"/>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2E2F5EFF-D9B1-69B4-FA21-67E67E4FC9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BC23BEB-35DD-9D28-F538-ADF3D1FD1806}"/>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8C0BBAA5-AE45-7473-12D1-3FF436CA300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1C9D4E84-D236-13D9-181D-DB3DE8D45E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D3B240D-CBC6-63EC-F5FF-6F802A1BD9BE}"/>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535E1DE5-83F5-E17E-9748-583EAD31A7D0}"/>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34040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35693-1000-4F54-342D-935BAB55A3EF}"/>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508EB85E-25C3-65AB-22CD-B2ECF7E793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37009598-61BD-6DB3-4E83-5173665CA41A}"/>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E3B38F56-4A59-9678-8E76-F847145A92F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7C7898E3-7196-CB96-8D6E-568CAE7B5FFD}"/>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4EC229A3-51F9-3ED7-43EF-9E3613C6E537}"/>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D7AB8072-EA03-15AC-2101-69FEDEF3AD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AAB59064-5D1B-5E70-490E-AD5B4491E5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B7183A0-837D-5EF0-499B-C7140E409654}"/>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19A757EE-A92D-8D1C-87EB-08D7C59EF8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AB58F2EC-DE18-BF69-E480-4A876D1BF14D}"/>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B8A47946-983B-248C-8BD1-0B6861ED6F9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924E2762-50E6-A2C2-163C-F7098A0B15E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A584FC3-9002-179E-AA69-B4F5ED59E52A}"/>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77BA9E13-F3E5-F84D-3F6C-3094C6AFF60E}"/>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2" name="Τίτλος 1">
            <a:extLst>
              <a:ext uri="{FF2B5EF4-FFF2-40B4-BE49-F238E27FC236}">
                <a16:creationId xmlns:a16="http://schemas.microsoft.com/office/drawing/2014/main" id="{5C0481DD-B925-6659-2DC2-81BBF198D290}"/>
              </a:ext>
            </a:extLst>
          </p:cNvPr>
          <p:cNvSpPr txBox="1">
            <a:spLocks/>
          </p:cNvSpPr>
          <p:nvPr/>
        </p:nvSpPr>
        <p:spPr>
          <a:xfrm>
            <a:off x="387936" y="673084"/>
            <a:ext cx="11408582" cy="55153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l-GR"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Τομείς ΠεΣΠΚΑ Κρήτης</a:t>
            </a:r>
            <a:endParaRPr lang="el-GR" sz="2800" dirty="0">
              <a:solidFill>
                <a:schemeClr val="accent5">
                  <a:lumMod val="75000"/>
                </a:schemeClr>
              </a:solidFill>
              <a:latin typeface="Cambria" panose="02040503050406030204" pitchFamily="18" charset="0"/>
              <a:ea typeface="Cambria" panose="02040503050406030204" pitchFamily="18" charset="0"/>
            </a:endParaRPr>
          </a:p>
        </p:txBody>
      </p:sp>
      <p:pic>
        <p:nvPicPr>
          <p:cNvPr id="32" name="Picture 9">
            <a:extLst>
              <a:ext uri="{FF2B5EF4-FFF2-40B4-BE49-F238E27FC236}">
                <a16:creationId xmlns:a16="http://schemas.microsoft.com/office/drawing/2014/main" id="{DA15E6C6-EB84-A9E1-7D62-65292ABD347F}"/>
              </a:ext>
            </a:extLst>
          </p:cNvPr>
          <p:cNvPicPr>
            <a:picLocks noChangeAspect="1" noChangeArrowheads="1"/>
          </p:cNvPicPr>
          <p:nvPr/>
        </p:nvPicPr>
        <p:blipFill>
          <a:blip r:embed="rId12" cstate="print"/>
          <a:stretch>
            <a:fillRect/>
          </a:stretch>
        </p:blipFill>
        <p:spPr bwMode="auto">
          <a:xfrm>
            <a:off x="415695" y="1523843"/>
            <a:ext cx="1666664" cy="1099137"/>
          </a:xfrm>
          <a:prstGeom prst="rect">
            <a:avLst/>
          </a:prstGeom>
          <a:noFill/>
          <a:ln w="9525">
            <a:noFill/>
            <a:miter lim="800000"/>
            <a:headEnd/>
            <a:tailEnd/>
          </a:ln>
        </p:spPr>
      </p:pic>
      <p:pic>
        <p:nvPicPr>
          <p:cNvPr id="33" name="Picture 7">
            <a:extLst>
              <a:ext uri="{FF2B5EF4-FFF2-40B4-BE49-F238E27FC236}">
                <a16:creationId xmlns:a16="http://schemas.microsoft.com/office/drawing/2014/main" id="{9AACCC06-B215-FA5D-6385-812AA74ECA40}"/>
              </a:ext>
            </a:extLst>
          </p:cNvPr>
          <p:cNvPicPr>
            <a:picLocks noChangeAspect="1" noChangeArrowheads="1"/>
          </p:cNvPicPr>
          <p:nvPr/>
        </p:nvPicPr>
        <p:blipFill>
          <a:blip r:embed="rId13" cstate="print"/>
          <a:stretch>
            <a:fillRect/>
          </a:stretch>
        </p:blipFill>
        <p:spPr bwMode="auto">
          <a:xfrm>
            <a:off x="10372727" y="4837493"/>
            <a:ext cx="1813872" cy="1061177"/>
          </a:xfrm>
          <a:prstGeom prst="rect">
            <a:avLst/>
          </a:prstGeom>
          <a:noFill/>
          <a:ln w="9525">
            <a:noFill/>
            <a:miter lim="800000"/>
            <a:headEnd/>
            <a:tailEnd/>
          </a:ln>
        </p:spPr>
      </p:pic>
      <p:sp>
        <p:nvSpPr>
          <p:cNvPr id="34" name="TextBox 7">
            <a:extLst>
              <a:ext uri="{FF2B5EF4-FFF2-40B4-BE49-F238E27FC236}">
                <a16:creationId xmlns:a16="http://schemas.microsoft.com/office/drawing/2014/main" id="{3A237563-C0EB-1E80-32C8-279C39CE145A}"/>
              </a:ext>
            </a:extLst>
          </p:cNvPr>
          <p:cNvSpPr txBox="1">
            <a:spLocks noChangeArrowheads="1"/>
          </p:cNvSpPr>
          <p:nvPr/>
        </p:nvSpPr>
        <p:spPr bwMode="auto">
          <a:xfrm>
            <a:off x="2135236" y="1544599"/>
            <a:ext cx="4454204" cy="4447371"/>
          </a:xfrm>
          <a:prstGeom prst="rect">
            <a:avLst/>
          </a:prstGeom>
          <a:noFill/>
          <a:ln w="9525">
            <a:noFill/>
            <a:miter lim="800000"/>
            <a:headEnd/>
            <a:tailEnd/>
          </a:ln>
        </p:spPr>
        <p:txBody>
          <a:bodyPr wrap="square">
            <a:spAutoFit/>
          </a:bodyPr>
          <a:lstStyle/>
          <a:p>
            <a:pPr marL="285750" indent="-285750">
              <a:spcAft>
                <a:spcPct val="20000"/>
              </a:spcAft>
              <a:buFont typeface="Wingdings" pitchFamily="2" charset="2"/>
              <a:buChar char="Ø"/>
            </a:pPr>
            <a:r>
              <a:rPr lang="el-GR" b="1" dirty="0" err="1"/>
              <a:t>Αγροκτηνοτροφική</a:t>
            </a:r>
            <a:r>
              <a:rPr lang="el-GR" b="1" dirty="0"/>
              <a:t> παραγωγή</a:t>
            </a:r>
          </a:p>
          <a:p>
            <a:pPr marL="742950" lvl="1" indent="-285750">
              <a:spcAft>
                <a:spcPct val="20000"/>
              </a:spcAft>
              <a:buFont typeface="Courier New" pitchFamily="49" charset="0"/>
              <a:buChar char="o"/>
            </a:pPr>
            <a:r>
              <a:rPr lang="el-GR" sz="1600" dirty="0"/>
              <a:t>Γεωργία</a:t>
            </a:r>
          </a:p>
          <a:p>
            <a:pPr marL="742950" lvl="1" indent="-285750">
              <a:spcAft>
                <a:spcPct val="20000"/>
              </a:spcAft>
              <a:buFont typeface="Courier New" pitchFamily="49" charset="0"/>
              <a:buChar char="o"/>
            </a:pPr>
            <a:r>
              <a:rPr lang="el-GR" sz="1600" dirty="0"/>
              <a:t>Κτηνοτροφία</a:t>
            </a:r>
            <a:endParaRPr lang="el-GR" sz="900" dirty="0"/>
          </a:p>
          <a:p>
            <a:pPr marL="285750" indent="-285750">
              <a:spcAft>
                <a:spcPct val="20000"/>
              </a:spcAft>
              <a:buFont typeface="Wingdings" pitchFamily="2" charset="2"/>
              <a:buChar char="Ø"/>
            </a:pPr>
            <a:r>
              <a:rPr lang="el-GR" b="1" dirty="0"/>
              <a:t>Δάση και αναδασωτέες εκτάσεις</a:t>
            </a:r>
          </a:p>
          <a:p>
            <a:pPr marL="742950" lvl="1" indent="-285750">
              <a:spcAft>
                <a:spcPct val="20000"/>
              </a:spcAft>
              <a:buFont typeface="Courier New" pitchFamily="49" charset="0"/>
              <a:buChar char="o"/>
            </a:pPr>
            <a:r>
              <a:rPr lang="el-GR" sz="1600" dirty="0"/>
              <a:t>Δάση</a:t>
            </a:r>
          </a:p>
          <a:p>
            <a:pPr marL="742950" lvl="1" indent="-285750">
              <a:spcAft>
                <a:spcPct val="20000"/>
              </a:spcAft>
              <a:buFont typeface="Courier New" pitchFamily="49" charset="0"/>
              <a:buChar char="o"/>
            </a:pPr>
            <a:r>
              <a:rPr lang="el-GR" sz="1600" dirty="0"/>
              <a:t>Αναδασωτέες εκτάσεις</a:t>
            </a:r>
            <a:endParaRPr lang="el-GR" sz="900" dirty="0"/>
          </a:p>
          <a:p>
            <a:pPr marL="285750" indent="-285750">
              <a:spcAft>
                <a:spcPct val="30000"/>
              </a:spcAft>
              <a:buFont typeface="Wingdings" pitchFamily="2" charset="2"/>
              <a:buChar char="Ø"/>
            </a:pPr>
            <a:r>
              <a:rPr lang="el-GR" b="1" dirty="0"/>
              <a:t>Βιοποικιλότητα – Οικοσυστήματα</a:t>
            </a:r>
            <a:endParaRPr lang="el-GR" sz="900" b="1" dirty="0"/>
          </a:p>
          <a:p>
            <a:pPr marL="285750" indent="-285750">
              <a:spcAft>
                <a:spcPct val="20000"/>
              </a:spcAft>
              <a:buFont typeface="Wingdings" pitchFamily="2" charset="2"/>
              <a:buChar char="Ø"/>
            </a:pPr>
            <a:r>
              <a:rPr lang="el-GR" b="1" dirty="0"/>
              <a:t>Αλιεία – Υδατοκαλλιέργειες</a:t>
            </a:r>
          </a:p>
          <a:p>
            <a:pPr marL="742950" lvl="1" indent="-285750">
              <a:spcAft>
                <a:spcPct val="20000"/>
              </a:spcAft>
              <a:buFont typeface="Courier New" pitchFamily="49" charset="0"/>
              <a:buChar char="o"/>
            </a:pPr>
            <a:r>
              <a:rPr lang="el-GR" sz="1600" dirty="0"/>
              <a:t>Αλιεία</a:t>
            </a:r>
          </a:p>
          <a:p>
            <a:pPr marL="742950" lvl="1" indent="-285750">
              <a:spcAft>
                <a:spcPct val="20000"/>
              </a:spcAft>
              <a:buFont typeface="Courier New" pitchFamily="49" charset="0"/>
              <a:buChar char="o"/>
            </a:pPr>
            <a:r>
              <a:rPr lang="el-GR" sz="1600" dirty="0"/>
              <a:t>Υδατοκαλλιέργειες</a:t>
            </a:r>
            <a:endParaRPr lang="el-GR" sz="900" dirty="0"/>
          </a:p>
          <a:p>
            <a:pPr marL="285750" indent="-285750">
              <a:buFont typeface="Wingdings" pitchFamily="2" charset="2"/>
              <a:buChar char="Ø"/>
            </a:pPr>
            <a:r>
              <a:rPr lang="el-GR" b="1" dirty="0"/>
              <a:t>Υδάτινοι πόροι</a:t>
            </a:r>
            <a:r>
              <a:rPr lang="el-GR" dirty="0"/>
              <a:t> </a:t>
            </a:r>
          </a:p>
          <a:p>
            <a:pPr marL="285750" indent="-285750">
              <a:spcAft>
                <a:spcPct val="20000"/>
              </a:spcAft>
              <a:buFont typeface="Wingdings" pitchFamily="2" charset="2"/>
              <a:buNone/>
            </a:pPr>
            <a:r>
              <a:rPr lang="el-GR" sz="1600" dirty="0"/>
              <a:t>    (ως προς την διαθεσιμότητα πόρων)</a:t>
            </a:r>
            <a:endParaRPr lang="el-GR" sz="900" dirty="0"/>
          </a:p>
          <a:p>
            <a:pPr marL="285750" indent="-285750">
              <a:buFont typeface="Wingdings" pitchFamily="2" charset="2"/>
              <a:buChar char="Ø"/>
            </a:pPr>
            <a:r>
              <a:rPr lang="el-GR" b="1" dirty="0"/>
              <a:t>Ποτάμια</a:t>
            </a:r>
            <a:r>
              <a:rPr lang="el-GR" dirty="0"/>
              <a:t> </a:t>
            </a:r>
          </a:p>
          <a:p>
            <a:pPr marL="285750" indent="-285750">
              <a:spcAft>
                <a:spcPct val="20000"/>
              </a:spcAft>
              <a:buFont typeface="Wingdings" pitchFamily="2" charset="2"/>
              <a:buNone/>
            </a:pPr>
            <a:r>
              <a:rPr lang="el-GR" dirty="0"/>
              <a:t>    </a:t>
            </a:r>
            <a:r>
              <a:rPr lang="el-GR" sz="1600" dirty="0"/>
              <a:t>(ως προς τα </a:t>
            </a:r>
            <a:r>
              <a:rPr lang="el-GR" sz="1600" dirty="0" err="1"/>
              <a:t>πλημμυρικά</a:t>
            </a:r>
            <a:r>
              <a:rPr lang="el-GR" sz="1600" dirty="0"/>
              <a:t> φαινόμενα)</a:t>
            </a:r>
          </a:p>
        </p:txBody>
      </p:sp>
      <p:sp>
        <p:nvSpPr>
          <p:cNvPr id="35" name="TextBox 11">
            <a:extLst>
              <a:ext uri="{FF2B5EF4-FFF2-40B4-BE49-F238E27FC236}">
                <a16:creationId xmlns:a16="http://schemas.microsoft.com/office/drawing/2014/main" id="{ACEB4EE8-22F2-EC62-6A64-01B11F9C15EC}"/>
              </a:ext>
            </a:extLst>
          </p:cNvPr>
          <p:cNvSpPr txBox="1">
            <a:spLocks noChangeArrowheads="1"/>
          </p:cNvSpPr>
          <p:nvPr/>
        </p:nvSpPr>
        <p:spPr bwMode="auto">
          <a:xfrm>
            <a:off x="6258883" y="1467769"/>
            <a:ext cx="3717925" cy="4401205"/>
          </a:xfrm>
          <a:prstGeom prst="rect">
            <a:avLst/>
          </a:prstGeom>
          <a:noFill/>
          <a:ln w="9525">
            <a:noFill/>
            <a:miter lim="800000"/>
            <a:headEnd/>
            <a:tailEnd/>
          </a:ln>
        </p:spPr>
        <p:txBody>
          <a:bodyPr wrap="square">
            <a:spAutoFit/>
          </a:bodyPr>
          <a:lstStyle/>
          <a:p>
            <a:pPr marL="285750" indent="-285750">
              <a:spcAft>
                <a:spcPct val="30000"/>
              </a:spcAft>
              <a:buFont typeface="Wingdings" pitchFamily="2" charset="2"/>
              <a:buChar char="Ø"/>
            </a:pPr>
            <a:r>
              <a:rPr lang="el-GR" sz="2000" b="1" dirty="0"/>
              <a:t>Παράκτιες χρήσεις</a:t>
            </a:r>
            <a:r>
              <a:rPr lang="el-GR" sz="2000" dirty="0"/>
              <a:t> </a:t>
            </a:r>
            <a:endParaRPr lang="el-GR" sz="1000" dirty="0"/>
          </a:p>
          <a:p>
            <a:pPr marL="285750" indent="-285750">
              <a:spcAft>
                <a:spcPct val="30000"/>
              </a:spcAft>
              <a:buFont typeface="Wingdings" pitchFamily="2" charset="2"/>
              <a:buChar char="Ø"/>
            </a:pPr>
            <a:r>
              <a:rPr lang="el-GR" sz="2000" b="1" dirty="0"/>
              <a:t>Τουρισμός</a:t>
            </a:r>
            <a:endParaRPr lang="el-GR" sz="1000" b="1" dirty="0">
              <a:solidFill>
                <a:srgbClr val="CC0000"/>
              </a:solidFill>
            </a:endParaRPr>
          </a:p>
          <a:p>
            <a:pPr marL="285750" indent="-285750">
              <a:spcAft>
                <a:spcPct val="20000"/>
              </a:spcAft>
              <a:buFont typeface="Wingdings" pitchFamily="2" charset="2"/>
              <a:buChar char="Ø"/>
            </a:pPr>
            <a:r>
              <a:rPr lang="el-GR" sz="2000" b="1" dirty="0"/>
              <a:t>Ενέργεια</a:t>
            </a:r>
          </a:p>
          <a:p>
            <a:pPr marL="742950" lvl="1" indent="-285750">
              <a:spcAft>
                <a:spcPct val="20000"/>
              </a:spcAft>
              <a:buFont typeface="Courier New" pitchFamily="49" charset="0"/>
              <a:buChar char="o"/>
            </a:pPr>
            <a:r>
              <a:rPr lang="el-GR" dirty="0"/>
              <a:t>Ζήτηση ενέργειας</a:t>
            </a:r>
          </a:p>
          <a:p>
            <a:pPr marL="742950" lvl="1" indent="-285750">
              <a:spcAft>
                <a:spcPct val="20000"/>
              </a:spcAft>
              <a:buFont typeface="Courier New" pitchFamily="49" charset="0"/>
              <a:buChar char="o"/>
            </a:pPr>
            <a:r>
              <a:rPr lang="el-GR" dirty="0"/>
              <a:t>Υποδομές ενέργειας</a:t>
            </a:r>
            <a:endParaRPr lang="el-GR" sz="1000" dirty="0"/>
          </a:p>
          <a:p>
            <a:pPr marL="285750" indent="-285750">
              <a:spcAft>
                <a:spcPct val="20000"/>
              </a:spcAft>
              <a:buFont typeface="Wingdings" pitchFamily="2" charset="2"/>
              <a:buChar char="Ø"/>
            </a:pPr>
            <a:r>
              <a:rPr lang="el-GR" sz="2000" b="1" dirty="0"/>
              <a:t>Υποδομές μεταφορών</a:t>
            </a:r>
          </a:p>
          <a:p>
            <a:pPr marL="742950" lvl="1" indent="-285750">
              <a:spcAft>
                <a:spcPct val="20000"/>
              </a:spcAft>
              <a:buFont typeface="Courier New" pitchFamily="49" charset="0"/>
              <a:buChar char="o"/>
            </a:pPr>
            <a:r>
              <a:rPr lang="el-GR" dirty="0"/>
              <a:t>Επίγειες (οδικό δίκτυο)</a:t>
            </a:r>
          </a:p>
          <a:p>
            <a:pPr marL="742950" lvl="1" indent="-285750">
              <a:spcAft>
                <a:spcPct val="20000"/>
              </a:spcAft>
              <a:buFont typeface="Courier New" pitchFamily="49" charset="0"/>
              <a:buChar char="o"/>
            </a:pPr>
            <a:r>
              <a:rPr lang="el-GR" dirty="0"/>
              <a:t>Λιμάνια</a:t>
            </a:r>
          </a:p>
          <a:p>
            <a:pPr marL="742950" lvl="1" indent="-285750">
              <a:spcAft>
                <a:spcPct val="20000"/>
              </a:spcAft>
              <a:buFont typeface="Courier New" pitchFamily="49" charset="0"/>
              <a:buChar char="o"/>
            </a:pPr>
            <a:r>
              <a:rPr lang="el-GR" dirty="0"/>
              <a:t>Αεροδρόμια</a:t>
            </a:r>
            <a:endParaRPr lang="el-GR" sz="1000" dirty="0"/>
          </a:p>
          <a:p>
            <a:pPr marL="285750" indent="-285750">
              <a:spcAft>
                <a:spcPct val="30000"/>
              </a:spcAft>
              <a:buFont typeface="Wingdings" pitchFamily="2" charset="2"/>
              <a:buChar char="Ø"/>
            </a:pPr>
            <a:r>
              <a:rPr lang="el-GR" sz="2000" b="1" dirty="0"/>
              <a:t>Υγεία</a:t>
            </a:r>
            <a:endParaRPr lang="el-GR" sz="1000" b="1" dirty="0"/>
          </a:p>
          <a:p>
            <a:pPr marL="285750" indent="-285750">
              <a:spcAft>
                <a:spcPct val="30000"/>
              </a:spcAft>
              <a:buFont typeface="Wingdings" pitchFamily="2" charset="2"/>
              <a:buChar char="Ø"/>
            </a:pPr>
            <a:r>
              <a:rPr lang="el-GR" sz="2000" b="1" dirty="0"/>
              <a:t>Δομημένο περιβάλλον</a:t>
            </a:r>
            <a:endParaRPr lang="el-GR" sz="1000" b="1" dirty="0"/>
          </a:p>
          <a:p>
            <a:pPr marL="285750" indent="-285750">
              <a:spcAft>
                <a:spcPct val="20000"/>
              </a:spcAft>
              <a:buFont typeface="Wingdings" pitchFamily="2" charset="2"/>
              <a:buChar char="Ø"/>
            </a:pPr>
            <a:r>
              <a:rPr lang="el-GR" sz="2000" b="1" dirty="0"/>
              <a:t>Πολιτιστική κληρονομιά</a:t>
            </a:r>
          </a:p>
        </p:txBody>
      </p:sp>
      <p:pic>
        <p:nvPicPr>
          <p:cNvPr id="36" name="Picture 5">
            <a:extLst>
              <a:ext uri="{FF2B5EF4-FFF2-40B4-BE49-F238E27FC236}">
                <a16:creationId xmlns:a16="http://schemas.microsoft.com/office/drawing/2014/main" id="{54709B41-FE34-49C8-E156-A95DB937224A}"/>
              </a:ext>
            </a:extLst>
          </p:cNvPr>
          <p:cNvPicPr>
            <a:picLocks noChangeAspect="1" noChangeArrowheads="1"/>
          </p:cNvPicPr>
          <p:nvPr/>
        </p:nvPicPr>
        <p:blipFill>
          <a:blip r:embed="rId14" cstate="print"/>
          <a:stretch>
            <a:fillRect/>
          </a:stretch>
        </p:blipFill>
        <p:spPr bwMode="auto">
          <a:xfrm>
            <a:off x="10373752" y="1527476"/>
            <a:ext cx="1812847" cy="1195708"/>
          </a:xfrm>
          <a:prstGeom prst="rect">
            <a:avLst/>
          </a:prstGeom>
          <a:noFill/>
          <a:ln w="9525">
            <a:noFill/>
            <a:miter lim="800000"/>
            <a:headEnd/>
            <a:tailEnd/>
          </a:ln>
        </p:spPr>
      </p:pic>
      <p:pic>
        <p:nvPicPr>
          <p:cNvPr id="37" name="Picture 6">
            <a:extLst>
              <a:ext uri="{FF2B5EF4-FFF2-40B4-BE49-F238E27FC236}">
                <a16:creationId xmlns:a16="http://schemas.microsoft.com/office/drawing/2014/main" id="{2764AD8E-74FF-445E-7F7C-F929278ABEB7}"/>
              </a:ext>
            </a:extLst>
          </p:cNvPr>
          <p:cNvPicPr>
            <a:picLocks noChangeAspect="1" noChangeArrowheads="1"/>
          </p:cNvPicPr>
          <p:nvPr/>
        </p:nvPicPr>
        <p:blipFill>
          <a:blip r:embed="rId15" cstate="print"/>
          <a:stretch>
            <a:fillRect/>
          </a:stretch>
        </p:blipFill>
        <p:spPr bwMode="auto">
          <a:xfrm>
            <a:off x="10372727" y="3190135"/>
            <a:ext cx="1813872" cy="1139400"/>
          </a:xfrm>
          <a:prstGeom prst="rect">
            <a:avLst/>
          </a:prstGeom>
          <a:noFill/>
          <a:ln w="9525">
            <a:noFill/>
            <a:miter lim="800000"/>
            <a:headEnd/>
            <a:tailEnd/>
          </a:ln>
        </p:spPr>
      </p:pic>
      <p:pic>
        <p:nvPicPr>
          <p:cNvPr id="38" name="Picture 10">
            <a:extLst>
              <a:ext uri="{FF2B5EF4-FFF2-40B4-BE49-F238E27FC236}">
                <a16:creationId xmlns:a16="http://schemas.microsoft.com/office/drawing/2014/main" id="{85DF7346-3B60-34DD-EE4F-5746C204D940}"/>
              </a:ext>
            </a:extLst>
          </p:cNvPr>
          <p:cNvPicPr>
            <a:picLocks noChangeAspect="1" noChangeArrowheads="1"/>
          </p:cNvPicPr>
          <p:nvPr/>
        </p:nvPicPr>
        <p:blipFill>
          <a:blip r:embed="rId16" cstate="print"/>
          <a:stretch>
            <a:fillRect/>
          </a:stretch>
        </p:blipFill>
        <p:spPr bwMode="auto">
          <a:xfrm>
            <a:off x="412195" y="4965333"/>
            <a:ext cx="1666664" cy="1011209"/>
          </a:xfrm>
          <a:prstGeom prst="rect">
            <a:avLst/>
          </a:prstGeom>
          <a:noFill/>
          <a:ln w="9525">
            <a:noFill/>
            <a:miter lim="800000"/>
            <a:headEnd/>
            <a:tailEnd/>
          </a:ln>
        </p:spPr>
      </p:pic>
      <p:pic>
        <p:nvPicPr>
          <p:cNvPr id="39" name="Picture 11">
            <a:extLst>
              <a:ext uri="{FF2B5EF4-FFF2-40B4-BE49-F238E27FC236}">
                <a16:creationId xmlns:a16="http://schemas.microsoft.com/office/drawing/2014/main" id="{A01DAC9B-4824-47A2-7033-008BEA7EBEBC}"/>
              </a:ext>
            </a:extLst>
          </p:cNvPr>
          <p:cNvPicPr>
            <a:picLocks noChangeAspect="1" noChangeArrowheads="1"/>
          </p:cNvPicPr>
          <p:nvPr/>
        </p:nvPicPr>
        <p:blipFill>
          <a:blip r:embed="rId17" cstate="print"/>
          <a:stretch>
            <a:fillRect/>
          </a:stretch>
        </p:blipFill>
        <p:spPr bwMode="auto">
          <a:xfrm>
            <a:off x="415695" y="3810416"/>
            <a:ext cx="1666664" cy="1042780"/>
          </a:xfrm>
          <a:prstGeom prst="rect">
            <a:avLst/>
          </a:prstGeom>
          <a:noFill/>
          <a:ln w="9525">
            <a:noFill/>
            <a:miter lim="800000"/>
            <a:headEnd/>
            <a:tailEnd/>
          </a:ln>
        </p:spPr>
      </p:pic>
      <p:pic>
        <p:nvPicPr>
          <p:cNvPr id="40" name="Picture 12">
            <a:extLst>
              <a:ext uri="{FF2B5EF4-FFF2-40B4-BE49-F238E27FC236}">
                <a16:creationId xmlns:a16="http://schemas.microsoft.com/office/drawing/2014/main" id="{E5AA384F-6965-98D4-FE54-2EBE7E073D6C}"/>
              </a:ext>
            </a:extLst>
          </p:cNvPr>
          <p:cNvPicPr>
            <a:picLocks noChangeAspect="1" noChangeArrowheads="1"/>
          </p:cNvPicPr>
          <p:nvPr/>
        </p:nvPicPr>
        <p:blipFill>
          <a:blip r:embed="rId18" cstate="print"/>
          <a:stretch>
            <a:fillRect/>
          </a:stretch>
        </p:blipFill>
        <p:spPr bwMode="auto">
          <a:xfrm>
            <a:off x="415695" y="2688548"/>
            <a:ext cx="1666664" cy="981547"/>
          </a:xfrm>
          <a:prstGeom prst="rect">
            <a:avLst/>
          </a:prstGeom>
          <a:noFill/>
          <a:ln w="9525">
            <a:noFill/>
            <a:miter lim="800000"/>
            <a:headEnd/>
            <a:tailEnd/>
          </a:ln>
        </p:spPr>
      </p:pic>
    </p:spTree>
    <p:extLst>
      <p:ext uri="{BB962C8B-B14F-4D97-AF65-F5344CB8AC3E}">
        <p14:creationId xmlns:p14="http://schemas.microsoft.com/office/powerpoint/2010/main" val="2564132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9754-E79A-BA4E-3673-6BC57B65F3C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F4E4C08-AD4D-3ECB-182B-E91399344E69}"/>
              </a:ext>
            </a:extLst>
          </p:cNvPr>
          <p:cNvSpPr>
            <a:spLocks noGrp="1"/>
          </p:cNvSpPr>
          <p:nvPr>
            <p:ph type="ctrTitle"/>
          </p:nvPr>
        </p:nvSpPr>
        <p:spPr>
          <a:xfrm>
            <a:off x="286140" y="795909"/>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Δράση 2.5: Επαναξιολόγηση βαθμού τρωτότητας ανά Τομέα</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pic>
        <p:nvPicPr>
          <p:cNvPr id="25" name="Εικόνα 24">
            <a:extLst>
              <a:ext uri="{FF2B5EF4-FFF2-40B4-BE49-F238E27FC236}">
                <a16:creationId xmlns:a16="http://schemas.microsoft.com/office/drawing/2014/main" id="{07A4CE3B-55B8-D13D-29ED-6A7647BC5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2E7497D9-C2A0-9152-7B1C-AAF0807069CE}"/>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28027E8B-D241-3530-D54A-64768A35F9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6934474B-2127-8910-E1BE-D5486448CD5A}"/>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C44F45D2-AE86-99E4-9AA9-819FD6BECDD6}"/>
              </a:ext>
            </a:extLst>
          </p:cNvPr>
          <p:cNvSpPr txBox="1">
            <a:spLocks/>
          </p:cNvSpPr>
          <p:nvPr/>
        </p:nvSpPr>
        <p:spPr>
          <a:xfrm>
            <a:off x="286140" y="1577639"/>
            <a:ext cx="11627267" cy="42381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Λαμβάνοντας υπόψη το περιεχόμενο από τα Παραδοτέα των Δράσεων 1.2, 1.4, 2.2 και 2.3, καθώς και το ΠεΣΠΚΑ, πραγματοποιείται τεκμηριωμένη και συντονισμένη επαναξιολόγηση του βαθμού τρωτότητας στους τομείς του ΠεΣΠΚΑ, και ειδίκευση σε επίπεδο </a:t>
            </a:r>
            <a:r>
              <a:rPr lang="el-GR" sz="2000" dirty="0" err="1">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υποτομέα</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σε όλες τις γεωγραφικές περιοχές. </a:t>
            </a:r>
          </a:p>
          <a:p>
            <a:pPr marL="342900" indent="-342900" algn="l">
              <a:buFont typeface="Wingdings" panose="05000000000000000000" pitchFamily="2" charset="2"/>
              <a:buChar char="q"/>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Διάρκεια: Μήνας 1 – Μήνας 18</a:t>
            </a:r>
          </a:p>
          <a:p>
            <a:pPr marL="342900" indent="-342900" algn="l">
              <a:buFont typeface="Wingdings" panose="05000000000000000000" pitchFamily="2" charset="2"/>
              <a:buChar char="q"/>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Κατάθεση Παραδοτέου: Δεκέμβριος 2026</a:t>
            </a:r>
          </a:p>
          <a:p>
            <a:pPr marL="342900" indent="-342900" algn="l">
              <a:buFont typeface="Wingdings" panose="05000000000000000000" pitchFamily="2" charset="2"/>
              <a:buChar char="q"/>
            </a:pPr>
            <a:endPar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Ανάπτυξη μεθοδολογίας.</a:t>
            </a: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Αξιολόγηση τομέων και </a:t>
            </a:r>
            <a:r>
              <a:rPr lang="el-GR" sz="2000" dirty="0" err="1">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υποτομέων</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Αξιοποίηση στοιχείων από νεότερους σχεδιασμούς σε διεθνές και Ευρωπαϊκό επίπεδο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IPPC 6</a:t>
            </a:r>
            <a:r>
              <a:rPr lang="en-US" sz="2000" baseline="30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th</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AR, EU Climate Adaptation Strategy, EUCRA</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κλπ.</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Αξιολόγηση Πίνακα ευαισθησίας.</a:t>
            </a: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Αξιολόγηση Πίνακα έκθεσης.</a:t>
            </a: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Υπολογισμός αποτελεσμάτων τρωτότητας.</a:t>
            </a: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Δημιουργία χαρτών τρωτότητας μέσω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QGIS.</a:t>
            </a:r>
          </a:p>
          <a:p>
            <a:pPr marL="342900" indent="-342900" algn="l">
              <a:buFont typeface="Wingdings" panose="05000000000000000000" pitchFamily="2" charset="2"/>
              <a:buChar char="v"/>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Διασύνδεση με </a:t>
            </a:r>
            <a:r>
              <a:rPr lang="el-GR" sz="2000" dirty="0" err="1">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Υποέργο</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1 (Παρατηρητήριο)</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και Δράση 2.2 (αξιολόγηση κλιματικών δεικτών ανά τομέα).</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F19FA122-F7B0-7F08-DC82-BB813EE5A6E4}"/>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E9F78842-8874-3859-F4F8-ACE7E6A19A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202904EB-9FA1-2BFD-9C3A-9D3AE9E2CD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1DB81D7-A8C5-0B66-12E6-895BAF8D0499}"/>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C5B8B19E-EAC0-A077-4B86-CB2E76ADAB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7563078-0DA4-C1CE-5676-1CC3BA18CA31}"/>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1CC01A91-009C-C8FE-F090-ECE5F0D155C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A5A2E6F3-4D76-023A-36C0-4F5ED2CD426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C2E3E38-78B1-4147-163F-927188A1F94C}"/>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A969139A-06BA-ADC6-2B54-A1F411699DA5}"/>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0593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55D3-33FC-E442-5AA4-ABE7893D248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2EB12F8-1F73-EA66-A433-3115313D7450}"/>
              </a:ext>
            </a:extLst>
          </p:cNvPr>
          <p:cNvSpPr>
            <a:spLocks noGrp="1"/>
          </p:cNvSpPr>
          <p:nvPr>
            <p:ph type="ctrTitle"/>
          </p:nvPr>
        </p:nvSpPr>
        <p:spPr>
          <a:xfrm>
            <a:off x="286140" y="696299"/>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Σενάρια κλιματικής αλλαγής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pic>
        <p:nvPicPr>
          <p:cNvPr id="25" name="Εικόνα 24">
            <a:extLst>
              <a:ext uri="{FF2B5EF4-FFF2-40B4-BE49-F238E27FC236}">
                <a16:creationId xmlns:a16="http://schemas.microsoft.com/office/drawing/2014/main" id="{91A1DC0E-BAE1-8C9B-3D5E-DAF527247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9270B59A-CDE1-8F2F-EB58-8683141BCBCB}"/>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AC3B6706-407B-B444-89F5-70BA50C0E3C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3F75A1C2-8C8C-81C3-1322-58B323BB7093}"/>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4817935B-20DF-1577-A386-C8509EC9CFED}"/>
              </a:ext>
            </a:extLst>
          </p:cNvPr>
          <p:cNvSpPr txBox="1">
            <a:spLocks/>
          </p:cNvSpPr>
          <p:nvPr/>
        </p:nvSpPr>
        <p:spPr>
          <a:xfrm>
            <a:off x="286140" y="1508446"/>
            <a:ext cx="9099045" cy="373386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Επιλογή δυο σεναρίων κλιματικής αλλαγής, σύμφωνα με την 6</a:t>
            </a:r>
            <a:r>
              <a:rPr lang="el-GR" sz="2000" baseline="30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η</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Έκθεση Αξιολόγησης της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IPCC (</a:t>
            </a: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Shared Socio-economic Pathways – SSPS</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p>
          <a:p>
            <a:pPr marL="342900" indent="-342900" algn="l">
              <a:buFont typeface="Wingdings" panose="05000000000000000000" pitchFamily="2" charset="2"/>
              <a:buChar char="q"/>
            </a:pP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SSP2-4.5</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Ενδιάμεσο σενάριο όπου οι εκπομπές κυμαίνονται γύρω από τα τρέχοντα επίπεδα πριν αρχίσουν να μειώνονται αργά μετά το 2050.</a:t>
            </a:r>
          </a:p>
          <a:p>
            <a:pPr marL="342900" indent="-342900" algn="l">
              <a:buFont typeface="Wingdings" panose="05000000000000000000" pitchFamily="2" charset="2"/>
              <a:buChar char="q"/>
            </a:pP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SSP3-8.5</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Σενάριο με πολύ υψηλές εκπομπές ΑΦΘ από ορυκτά καύσιμα, όπου οι εκπομπές CO</a:t>
            </a:r>
            <a:r>
              <a:rPr lang="el-GR" sz="2000" baseline="-25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2</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διπλασιάζονται έως το 2050, </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οδηγώντας σε αύξηση της θερμοκρασίας κατά </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περίπου 4,4°C έως το 2100.</a:t>
            </a:r>
          </a:p>
          <a:p>
            <a:pPr marL="342900" indent="-342900" algn="l">
              <a:buFont typeface="Wingdings" panose="05000000000000000000" pitchFamily="2" charset="2"/>
              <a:buChar char="q"/>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Επιλογή αξιολόγησης σε δυο χρονικούς </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ορίζοντες σε σχέση με την περίοδο αναφοράς.</a:t>
            </a:r>
          </a:p>
          <a:p>
            <a:pPr marL="342900" indent="-342900" algn="l">
              <a:buFont typeface="Wingdings" panose="05000000000000000000" pitchFamily="2" charset="2"/>
              <a:buChar char="q"/>
            </a:pP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Μεσοπρόθεσμος χρονικός ορίζοντας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(2041-2060)</a:t>
            </a:r>
          </a:p>
          <a:p>
            <a:pPr marL="342900" indent="-342900" algn="l">
              <a:buFont typeface="Wingdings" panose="05000000000000000000" pitchFamily="2" charset="2"/>
              <a:buChar char="q"/>
            </a:pP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Μακροπρόθεσμος χρονικός ορίζοντας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(2081-2100)</a:t>
            </a:r>
          </a:p>
          <a:p>
            <a:pPr marL="342900" indent="-342900" algn="l">
              <a:buFont typeface="Wingdings" panose="05000000000000000000" pitchFamily="2" charset="2"/>
              <a:buChar char="q"/>
            </a:pP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Περίοδος αναφοράς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(1981-2000)</a:t>
            </a:r>
          </a:p>
          <a:p>
            <a:pPr marL="800100" lvl="1" indent="-342900">
              <a:buFont typeface="Wingdings" panose="05000000000000000000" pitchFamily="2" charset="2"/>
              <a:buChar char="q"/>
            </a:pPr>
            <a:r>
              <a:rPr lang="el-GR" sz="1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σ</a:t>
            </a:r>
          </a:p>
          <a:p>
            <a:pPr marL="342900" indent="-342900" algn="l">
              <a:buFont typeface="Wingdings" panose="05000000000000000000" pitchFamily="2" charset="2"/>
              <a:buChar char="q"/>
            </a:pPr>
            <a:endPar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C1E9C9B1-6F8C-99A0-B651-E1EBB758B269}"/>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A791CC82-E46A-F0AD-9A44-CD14D0BC59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A03F8773-6351-2F34-BEDB-92C3E32F91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2F0F5FF-0B0A-3CA0-FB59-751EF58FD2F7}"/>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41EB5109-029B-A79B-5648-45F88A7412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7C59A34-F18C-5468-FFAB-ED10D452CD5B}"/>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443A3712-C1E9-9B65-FC2E-4132703CACB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73921423-4B90-2567-AA20-69E89F34B88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A75473F-CFE7-89C0-D237-FE011C4ABE21}"/>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7C273498-9064-A6DE-8D8D-29B7D03EB354}"/>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9240D0E3-3840-7E61-C54A-648AF3DBE3CD}"/>
              </a:ext>
            </a:extLst>
          </p:cNvPr>
          <p:cNvPicPr>
            <a:picLocks noChangeAspect="1"/>
          </p:cNvPicPr>
          <p:nvPr/>
        </p:nvPicPr>
        <p:blipFill>
          <a:blip r:embed="rId12"/>
          <a:stretch>
            <a:fillRect/>
          </a:stretch>
        </p:blipFill>
        <p:spPr>
          <a:xfrm>
            <a:off x="6095999" y="2904654"/>
            <a:ext cx="5791557" cy="2905125"/>
          </a:xfrm>
          <a:prstGeom prst="rect">
            <a:avLst/>
          </a:prstGeom>
        </p:spPr>
      </p:pic>
    </p:spTree>
    <p:extLst>
      <p:ext uri="{BB962C8B-B14F-4D97-AF65-F5344CB8AC3E}">
        <p14:creationId xmlns:p14="http://schemas.microsoft.com/office/powerpoint/2010/main" val="134042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0B387-157E-C589-A8B1-1EB2B8A50A6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5938925-6F40-4AD1-1C3C-EFCEDC0CC780}"/>
              </a:ext>
            </a:extLst>
          </p:cNvPr>
          <p:cNvSpPr>
            <a:spLocks noGrp="1"/>
          </p:cNvSpPr>
          <p:nvPr>
            <p:ph type="ctrTitle"/>
          </p:nvPr>
        </p:nvSpPr>
        <p:spPr>
          <a:xfrm>
            <a:off x="278593" y="554986"/>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Τομείς και </a:t>
            </a:r>
            <a:r>
              <a:rPr lang="el-GR" sz="3200" dirty="0" err="1">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υποτομείς</a:t>
            </a:r>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προς αξιολόγηση τρωτότητας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pic>
        <p:nvPicPr>
          <p:cNvPr id="25" name="Εικόνα 24">
            <a:extLst>
              <a:ext uri="{FF2B5EF4-FFF2-40B4-BE49-F238E27FC236}">
                <a16:creationId xmlns:a16="http://schemas.microsoft.com/office/drawing/2014/main" id="{1D63BE36-8D2C-3FDE-A2A4-F39EE0E769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3CF8C902-8155-E7A7-9965-2B5678F974C1}"/>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494DA32A-53AB-FBFD-E435-6487656B239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4B488421-487C-49D4-3A50-00283752B1E4}"/>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B978ECD9-AA53-B269-BE09-6F8C9D98DFC0}"/>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27BA9CDE-F9D2-0BFF-2822-9A72603C93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03D2CC7F-E277-ABDB-0A6B-5F6C4BEBCB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0E22850-D0A4-3B7C-0AA2-9668D03F0C69}"/>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819C0903-1FAC-A40A-C41D-8BB0454D61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083649E8-93D8-DD2C-34B4-8FF43274CB38}"/>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31B6BCC1-9C6B-7749-0C72-EFFE0A6B4F3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9D97F2BC-6128-50C4-0FA8-BF0BED4E9A8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CC52E3F-3D49-0A4D-2620-4E989EDD810E}"/>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78B2D59A-569D-C0DF-87FE-6456F1BFE5B0}"/>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graphicFrame>
        <p:nvGraphicFramePr>
          <p:cNvPr id="21" name="Table 20">
            <a:extLst>
              <a:ext uri="{FF2B5EF4-FFF2-40B4-BE49-F238E27FC236}">
                <a16:creationId xmlns:a16="http://schemas.microsoft.com/office/drawing/2014/main" id="{3CDDC538-21A6-2A75-D0ED-9F1A61D2FCB8}"/>
              </a:ext>
            </a:extLst>
          </p:cNvPr>
          <p:cNvGraphicFramePr>
            <a:graphicFrameLocks noGrp="1"/>
          </p:cNvGraphicFramePr>
          <p:nvPr>
            <p:extLst>
              <p:ext uri="{D42A27DB-BD31-4B8C-83A1-F6EECF244321}">
                <p14:modId xmlns:p14="http://schemas.microsoft.com/office/powerpoint/2010/main" val="2326268640"/>
              </p:ext>
            </p:extLst>
          </p:nvPr>
        </p:nvGraphicFramePr>
        <p:xfrm>
          <a:off x="6350" y="1154484"/>
          <a:ext cx="5819728" cy="4236012"/>
        </p:xfrm>
        <a:graphic>
          <a:graphicData uri="http://schemas.openxmlformats.org/drawingml/2006/table">
            <a:tbl>
              <a:tblPr firstRow="1" bandRow="1">
                <a:tableStyleId>{5C22544A-7EE6-4342-B048-85BDC9FD1C3A}</a:tableStyleId>
              </a:tblPr>
              <a:tblGrid>
                <a:gridCol w="1467057">
                  <a:extLst>
                    <a:ext uri="{9D8B030D-6E8A-4147-A177-3AD203B41FA5}">
                      <a16:colId xmlns:a16="http://schemas.microsoft.com/office/drawing/2014/main" val="3162189287"/>
                    </a:ext>
                  </a:extLst>
                </a:gridCol>
                <a:gridCol w="4352671">
                  <a:extLst>
                    <a:ext uri="{9D8B030D-6E8A-4147-A177-3AD203B41FA5}">
                      <a16:colId xmlns:a16="http://schemas.microsoft.com/office/drawing/2014/main" val="1512172035"/>
                    </a:ext>
                  </a:extLst>
                </a:gridCol>
              </a:tblGrid>
              <a:tr h="304092">
                <a:tc>
                  <a:txBody>
                    <a:bodyPr/>
                    <a:lstStyle/>
                    <a:p>
                      <a:pPr algn="ctr"/>
                      <a:r>
                        <a:rPr lang="el-GR" sz="1200" dirty="0"/>
                        <a:t>Τομέας</a:t>
                      </a:r>
                      <a:endParaRPr lang="en-US" sz="1200" dirty="0"/>
                    </a:p>
                  </a:txBody>
                  <a:tcPr/>
                </a:tc>
                <a:tc>
                  <a:txBody>
                    <a:bodyPr/>
                    <a:lstStyle/>
                    <a:p>
                      <a:pPr algn="ctr"/>
                      <a:r>
                        <a:rPr lang="el-GR" sz="1200" dirty="0" err="1"/>
                        <a:t>Υποτομείς</a:t>
                      </a:r>
                      <a:endParaRPr lang="en-US" sz="1200" dirty="0"/>
                    </a:p>
                  </a:txBody>
                  <a:tcPr/>
                </a:tc>
                <a:extLst>
                  <a:ext uri="{0D108BD9-81ED-4DB2-BD59-A6C34878D82A}">
                    <a16:rowId xmlns:a16="http://schemas.microsoft.com/office/drawing/2014/main" val="2327532323"/>
                  </a:ext>
                </a:extLst>
              </a:tr>
              <a:tr h="173192">
                <a:tc>
                  <a:txBody>
                    <a:bodyPr/>
                    <a:lstStyle/>
                    <a:p>
                      <a:pPr marL="0" indent="0">
                        <a:buNone/>
                      </a:pPr>
                      <a:r>
                        <a:rPr lang="el-GR" sz="1200" dirty="0"/>
                        <a:t>1. Γεωργία</a:t>
                      </a:r>
                      <a:endParaRPr lang="en-US" sz="1200" dirty="0"/>
                    </a:p>
                  </a:txBody>
                  <a:tcPr/>
                </a:tc>
                <a:tc>
                  <a:txBody>
                    <a:bodyPr/>
                    <a:lstStyle/>
                    <a:p>
                      <a:r>
                        <a:rPr lang="el-GR" sz="1200" dirty="0">
                          <a:solidFill>
                            <a:srgbClr val="FF0000"/>
                          </a:solidFill>
                        </a:rPr>
                        <a:t>* Προς επιβεβαίωση (ελαιώνες, σιτηρά, τομάτα, αμπελώνες, δενδρώδεις καλλιέργειες)</a:t>
                      </a:r>
                      <a:endParaRPr lang="en-US" sz="1200" dirty="0">
                        <a:solidFill>
                          <a:srgbClr val="FF0000"/>
                        </a:solidFill>
                      </a:endParaRPr>
                    </a:p>
                  </a:txBody>
                  <a:tcPr/>
                </a:tc>
                <a:extLst>
                  <a:ext uri="{0D108BD9-81ED-4DB2-BD59-A6C34878D82A}">
                    <a16:rowId xmlns:a16="http://schemas.microsoft.com/office/drawing/2014/main" val="2373637946"/>
                  </a:ext>
                </a:extLst>
              </a:tr>
              <a:tr h="0">
                <a:tc gridSpan="2">
                  <a:txBody>
                    <a:bodyPr/>
                    <a:lstStyle/>
                    <a:p>
                      <a:r>
                        <a:rPr lang="el-GR" sz="1200" dirty="0"/>
                        <a:t>2. Κτηνοτροφία</a:t>
                      </a:r>
                      <a:endParaRPr lang="en-US" sz="1200" dirty="0"/>
                    </a:p>
                  </a:txBody>
                  <a:tcPr/>
                </a:tc>
                <a:tc hMerge="1">
                  <a:txBody>
                    <a:bodyPr/>
                    <a:lstStyle/>
                    <a:p>
                      <a:endParaRPr lang="en-US" sz="1200" dirty="0"/>
                    </a:p>
                  </a:txBody>
                  <a:tcPr/>
                </a:tc>
                <a:extLst>
                  <a:ext uri="{0D108BD9-81ED-4DB2-BD59-A6C34878D82A}">
                    <a16:rowId xmlns:a16="http://schemas.microsoft.com/office/drawing/2014/main" val="679338069"/>
                  </a:ext>
                </a:extLst>
              </a:tr>
              <a:tr h="213832">
                <a:tc gridSpan="2">
                  <a:txBody>
                    <a:bodyPr/>
                    <a:lstStyle/>
                    <a:p>
                      <a:r>
                        <a:rPr lang="el-GR" sz="1200" dirty="0"/>
                        <a:t>3. Δασοπονία (εκμετάλλευση φυσικών πόρων)</a:t>
                      </a:r>
                      <a:endParaRPr lang="en-US" sz="1200" dirty="0"/>
                    </a:p>
                  </a:txBody>
                  <a:tcPr/>
                </a:tc>
                <a:tc hMerge="1">
                  <a:txBody>
                    <a:bodyPr/>
                    <a:lstStyle/>
                    <a:p>
                      <a:endParaRPr lang="en-US"/>
                    </a:p>
                  </a:txBody>
                  <a:tcPr/>
                </a:tc>
                <a:extLst>
                  <a:ext uri="{0D108BD9-81ED-4DB2-BD59-A6C34878D82A}">
                    <a16:rowId xmlns:a16="http://schemas.microsoft.com/office/drawing/2014/main" val="1794824052"/>
                  </a:ext>
                </a:extLst>
              </a:tr>
              <a:tr h="142712">
                <a:tc gridSpan="2">
                  <a:txBody>
                    <a:bodyPr/>
                    <a:lstStyle/>
                    <a:p>
                      <a:r>
                        <a:rPr lang="el-GR" sz="1200" dirty="0"/>
                        <a:t>4. Υποδομές αλιείας</a:t>
                      </a:r>
                      <a:endParaRPr lang="en-US" sz="1200" dirty="0"/>
                    </a:p>
                  </a:txBody>
                  <a:tcPr/>
                </a:tc>
                <a:tc hMerge="1">
                  <a:txBody>
                    <a:bodyPr/>
                    <a:lstStyle/>
                    <a:p>
                      <a:endParaRPr lang="en-US" sz="1200" dirty="0"/>
                    </a:p>
                  </a:txBody>
                  <a:tcPr/>
                </a:tc>
                <a:extLst>
                  <a:ext uri="{0D108BD9-81ED-4DB2-BD59-A6C34878D82A}">
                    <a16:rowId xmlns:a16="http://schemas.microsoft.com/office/drawing/2014/main" val="4284467205"/>
                  </a:ext>
                </a:extLst>
              </a:tr>
              <a:tr h="370840">
                <a:tc>
                  <a:txBody>
                    <a:bodyPr/>
                    <a:lstStyle/>
                    <a:p>
                      <a:r>
                        <a:rPr lang="el-GR" sz="1200" dirty="0"/>
                        <a:t>5. Βιοποικιλότητα και οικοσυστήματα</a:t>
                      </a:r>
                      <a:endParaRPr lang="en-US" sz="1200" dirty="0"/>
                    </a:p>
                  </a:txBody>
                  <a:tcPr/>
                </a:tc>
                <a:tc>
                  <a:txBody>
                    <a:bodyPr/>
                    <a:lstStyle/>
                    <a:p>
                      <a:r>
                        <a:rPr lang="el-GR" sz="1200" dirty="0"/>
                        <a:t>5.1 Χερσαία οικοσυστήματα (πλην δασικών)</a:t>
                      </a:r>
                    </a:p>
                    <a:p>
                      <a:r>
                        <a:rPr lang="el-GR" sz="1200" dirty="0"/>
                        <a:t>5.2 Αλπικά (χερσαία) οικοσυστήματα</a:t>
                      </a:r>
                    </a:p>
                    <a:p>
                      <a:r>
                        <a:rPr lang="el-GR" sz="1200" dirty="0"/>
                        <a:t>5.3 Δασικά οικοσυστήματα</a:t>
                      </a:r>
                    </a:p>
                    <a:p>
                      <a:r>
                        <a:rPr lang="el-GR" sz="1200" dirty="0"/>
                        <a:t>5.4 Αναδασωτέες - καμένες εκτάσεις</a:t>
                      </a:r>
                    </a:p>
                    <a:p>
                      <a:r>
                        <a:rPr lang="el-GR" sz="1200" dirty="0"/>
                        <a:t>5.5 Οικοσυστήματα εσωτερικών υδάτων (συμπεριλαμβανομένων των μεταβατικών)</a:t>
                      </a:r>
                    </a:p>
                    <a:p>
                      <a:r>
                        <a:rPr lang="el-GR" sz="1200" dirty="0"/>
                        <a:t>5.6 Παράκτια οικοσυστήματα</a:t>
                      </a:r>
                      <a:endParaRPr lang="en-US" sz="1200" dirty="0"/>
                    </a:p>
                  </a:txBody>
                  <a:tcPr/>
                </a:tc>
                <a:extLst>
                  <a:ext uri="{0D108BD9-81ED-4DB2-BD59-A6C34878D82A}">
                    <a16:rowId xmlns:a16="http://schemas.microsoft.com/office/drawing/2014/main" val="1513573144"/>
                  </a:ext>
                </a:extLst>
              </a:tr>
              <a:tr h="370840">
                <a:tc>
                  <a:txBody>
                    <a:bodyPr/>
                    <a:lstStyle/>
                    <a:p>
                      <a:r>
                        <a:rPr lang="el-GR" sz="1200" dirty="0"/>
                        <a:t>6. Υδατικοί πόροι</a:t>
                      </a:r>
                      <a:endParaRPr lang="en-US" sz="1200" dirty="0"/>
                    </a:p>
                  </a:txBody>
                  <a:tcPr/>
                </a:tc>
                <a:tc>
                  <a:txBody>
                    <a:bodyPr/>
                    <a:lstStyle/>
                    <a:p>
                      <a:r>
                        <a:rPr lang="el-GR" sz="1200" dirty="0"/>
                        <a:t>6.1 Επιφανειακά υδατικά συστήματα</a:t>
                      </a:r>
                    </a:p>
                    <a:p>
                      <a:r>
                        <a:rPr lang="el-GR" sz="1200" dirty="0"/>
                        <a:t>6.2 Υπόγεια υδατικά συστήματα</a:t>
                      </a:r>
                      <a:endParaRPr lang="en-US" sz="1200" dirty="0"/>
                    </a:p>
                  </a:txBody>
                  <a:tcPr/>
                </a:tc>
                <a:extLst>
                  <a:ext uri="{0D108BD9-81ED-4DB2-BD59-A6C34878D82A}">
                    <a16:rowId xmlns:a16="http://schemas.microsoft.com/office/drawing/2014/main" val="38457508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t>7. Διαχείριση εκτάκτων φαινομένων και καταστροφών</a:t>
                      </a:r>
                      <a:endParaRPr lang="en-US" sz="1200" dirty="0"/>
                    </a:p>
                  </a:txBody>
                  <a:tcPr/>
                </a:tc>
                <a:tc>
                  <a:txBody>
                    <a:bodyPr/>
                    <a:lstStyle/>
                    <a:p>
                      <a:pPr marL="0" algn="l" defTabSz="914400" rtl="0" eaLnBrk="1" latinLnBrk="0" hangingPunct="1"/>
                      <a:r>
                        <a:rPr lang="el-GR" sz="1200" kern="1200" dirty="0">
                          <a:solidFill>
                            <a:schemeClr val="dk1"/>
                          </a:solidFill>
                          <a:latin typeface="+mn-lt"/>
                          <a:ea typeface="+mn-ea"/>
                          <a:cs typeface="+mn-cs"/>
                        </a:rPr>
                        <a:t>7.1 Δασικές πυρκαγιές</a:t>
                      </a:r>
                    </a:p>
                    <a:p>
                      <a:pPr marL="0" algn="l" defTabSz="914400" rtl="0" eaLnBrk="1" latinLnBrk="0" hangingPunct="1"/>
                      <a:r>
                        <a:rPr lang="el-GR" sz="1200" kern="1200" dirty="0">
                          <a:solidFill>
                            <a:schemeClr val="dk1"/>
                          </a:solidFill>
                          <a:latin typeface="+mn-lt"/>
                          <a:ea typeface="+mn-ea"/>
                          <a:cs typeface="+mn-cs"/>
                        </a:rPr>
                        <a:t>7.2 Ποτάμιες πλημμύρες (</a:t>
                      </a:r>
                      <a:r>
                        <a:rPr lang="en-US" sz="1200" kern="1200" dirty="0">
                          <a:solidFill>
                            <a:schemeClr val="dk1"/>
                          </a:solidFill>
                          <a:latin typeface="+mn-lt"/>
                          <a:ea typeface="+mn-ea"/>
                          <a:cs typeface="+mn-cs"/>
                        </a:rPr>
                        <a:t>flash floods, river – fluvial, urban – pluvial, groundwater floods, alluvial – mountain floods)</a:t>
                      </a:r>
                    </a:p>
                    <a:p>
                      <a:pPr marL="0" algn="l" defTabSz="914400" rtl="0" eaLnBrk="1" latinLnBrk="0" hangingPunct="1"/>
                      <a:r>
                        <a:rPr lang="en-US" sz="1200" kern="1200" dirty="0">
                          <a:solidFill>
                            <a:schemeClr val="dk1"/>
                          </a:solidFill>
                          <a:latin typeface="+mn-lt"/>
                          <a:ea typeface="+mn-ea"/>
                          <a:cs typeface="+mn-cs"/>
                        </a:rPr>
                        <a:t>7.3 </a:t>
                      </a:r>
                      <a:r>
                        <a:rPr lang="el-GR" sz="1200" kern="1200" dirty="0">
                          <a:solidFill>
                            <a:schemeClr val="dk1"/>
                          </a:solidFill>
                          <a:latin typeface="+mn-lt"/>
                          <a:ea typeface="+mn-ea"/>
                          <a:cs typeface="+mn-cs"/>
                        </a:rPr>
                        <a:t>Θαλάσσιες πλημμύρες (</a:t>
                      </a:r>
                      <a:r>
                        <a:rPr lang="en-US" sz="1200" kern="1200" dirty="0">
                          <a:solidFill>
                            <a:schemeClr val="dk1"/>
                          </a:solidFill>
                          <a:latin typeface="+mn-lt"/>
                          <a:ea typeface="+mn-ea"/>
                          <a:cs typeface="+mn-cs"/>
                        </a:rPr>
                        <a:t>coastal floods)</a:t>
                      </a:r>
                      <a:endParaRPr lang="en-US" sz="1200" dirty="0"/>
                    </a:p>
                  </a:txBody>
                  <a:tcPr/>
                </a:tc>
                <a:extLst>
                  <a:ext uri="{0D108BD9-81ED-4DB2-BD59-A6C34878D82A}">
                    <a16:rowId xmlns:a16="http://schemas.microsoft.com/office/drawing/2014/main" val="1211927454"/>
                  </a:ext>
                </a:extLst>
              </a:tr>
            </a:tbl>
          </a:graphicData>
        </a:graphic>
      </p:graphicFrame>
      <p:graphicFrame>
        <p:nvGraphicFramePr>
          <p:cNvPr id="22" name="Table 21">
            <a:extLst>
              <a:ext uri="{FF2B5EF4-FFF2-40B4-BE49-F238E27FC236}">
                <a16:creationId xmlns:a16="http://schemas.microsoft.com/office/drawing/2014/main" id="{3A9B3243-BE36-A9DD-F217-B43FF5BFF9B5}"/>
              </a:ext>
            </a:extLst>
          </p:cNvPr>
          <p:cNvGraphicFramePr>
            <a:graphicFrameLocks noGrp="1"/>
          </p:cNvGraphicFramePr>
          <p:nvPr>
            <p:extLst>
              <p:ext uri="{D42A27DB-BD31-4B8C-83A1-F6EECF244321}">
                <p14:modId xmlns:p14="http://schemas.microsoft.com/office/powerpoint/2010/main" val="1304389655"/>
              </p:ext>
            </p:extLst>
          </p:nvPr>
        </p:nvGraphicFramePr>
        <p:xfrm>
          <a:off x="6083059" y="1154484"/>
          <a:ext cx="6086133" cy="4056684"/>
        </p:xfrm>
        <a:graphic>
          <a:graphicData uri="http://schemas.openxmlformats.org/drawingml/2006/table">
            <a:tbl>
              <a:tblPr firstRow="1" bandRow="1">
                <a:tableStyleId>{5C22544A-7EE6-4342-B048-85BDC9FD1C3A}</a:tableStyleId>
              </a:tblPr>
              <a:tblGrid>
                <a:gridCol w="1561177">
                  <a:extLst>
                    <a:ext uri="{9D8B030D-6E8A-4147-A177-3AD203B41FA5}">
                      <a16:colId xmlns:a16="http://schemas.microsoft.com/office/drawing/2014/main" val="3162189287"/>
                    </a:ext>
                  </a:extLst>
                </a:gridCol>
                <a:gridCol w="4524956">
                  <a:extLst>
                    <a:ext uri="{9D8B030D-6E8A-4147-A177-3AD203B41FA5}">
                      <a16:colId xmlns:a16="http://schemas.microsoft.com/office/drawing/2014/main" val="3618700061"/>
                    </a:ext>
                  </a:extLst>
                </a:gridCol>
              </a:tblGrid>
              <a:tr h="307644">
                <a:tc>
                  <a:txBody>
                    <a:bodyPr/>
                    <a:lstStyle/>
                    <a:p>
                      <a:pPr algn="ctr"/>
                      <a:r>
                        <a:rPr lang="el-GR" sz="1200" dirty="0"/>
                        <a:t>Τομέας</a:t>
                      </a:r>
                      <a:endParaRPr lang="en-US" sz="1200" dirty="0"/>
                    </a:p>
                  </a:txBody>
                  <a:tcPr/>
                </a:tc>
                <a:tc>
                  <a:txBody>
                    <a:bodyPr/>
                    <a:lstStyle/>
                    <a:p>
                      <a:pPr algn="ctr"/>
                      <a:r>
                        <a:rPr lang="el-GR" sz="1200" dirty="0" err="1"/>
                        <a:t>Υποτομείς</a:t>
                      </a:r>
                      <a:endParaRPr lang="en-US" sz="1200" dirty="0"/>
                    </a:p>
                  </a:txBody>
                  <a:tcPr/>
                </a:tc>
                <a:extLst>
                  <a:ext uri="{0D108BD9-81ED-4DB2-BD59-A6C34878D82A}">
                    <a16:rowId xmlns:a16="http://schemas.microsoft.com/office/drawing/2014/main" val="2327532323"/>
                  </a:ext>
                </a:extLst>
              </a:tr>
              <a:tr h="272548">
                <a:tc gridSpan="2">
                  <a:txBody>
                    <a:bodyPr/>
                    <a:lstStyle/>
                    <a:p>
                      <a:r>
                        <a:rPr lang="el-GR" sz="1200" dirty="0"/>
                        <a:t>8. Παράκτιες χρήσεις</a:t>
                      </a:r>
                      <a:endParaRPr lang="en-US" sz="1200" dirty="0"/>
                    </a:p>
                  </a:txBody>
                  <a:tcPr/>
                </a:tc>
                <a:tc hMerge="1">
                  <a:txBody>
                    <a:bodyPr/>
                    <a:lstStyle/>
                    <a:p>
                      <a:endParaRPr lang="en-US"/>
                    </a:p>
                  </a:txBody>
                  <a:tcPr/>
                </a:tc>
                <a:extLst>
                  <a:ext uri="{0D108BD9-81ED-4DB2-BD59-A6C34878D82A}">
                    <a16:rowId xmlns:a16="http://schemas.microsoft.com/office/drawing/2014/main" val="2373637946"/>
                  </a:ext>
                </a:extLst>
              </a:tr>
              <a:tr h="635945">
                <a:tc>
                  <a:txBody>
                    <a:bodyPr/>
                    <a:lstStyle/>
                    <a:p>
                      <a:r>
                        <a:rPr lang="el-GR" sz="1200" dirty="0"/>
                        <a:t>9. Τουρισμός</a:t>
                      </a:r>
                      <a:endParaRPr lang="en-US" sz="1200" dirty="0"/>
                    </a:p>
                  </a:txBody>
                  <a:tcPr/>
                </a:tc>
                <a:tc>
                  <a:txBody>
                    <a:bodyPr/>
                    <a:lstStyle/>
                    <a:p>
                      <a:r>
                        <a:rPr lang="el-GR" sz="1200" dirty="0"/>
                        <a:t>9.1 Θερινός τουρισμός</a:t>
                      </a:r>
                    </a:p>
                    <a:p>
                      <a:r>
                        <a:rPr lang="el-GR" sz="1200" dirty="0"/>
                        <a:t>9.2 Εναλλακτικός τουρισμός</a:t>
                      </a:r>
                    </a:p>
                    <a:p>
                      <a:r>
                        <a:rPr lang="el-GR" sz="1200" dirty="0"/>
                        <a:t>9.3 Υποδομές τουρισμού</a:t>
                      </a:r>
                      <a:endParaRPr lang="en-US" sz="1200" dirty="0"/>
                    </a:p>
                  </a:txBody>
                  <a:tcPr/>
                </a:tc>
                <a:extLst>
                  <a:ext uri="{0D108BD9-81ED-4DB2-BD59-A6C34878D82A}">
                    <a16:rowId xmlns:a16="http://schemas.microsoft.com/office/drawing/2014/main" val="679338069"/>
                  </a:ext>
                </a:extLst>
              </a:tr>
              <a:tr h="635945">
                <a:tc>
                  <a:txBody>
                    <a:bodyPr/>
                    <a:lstStyle/>
                    <a:p>
                      <a:r>
                        <a:rPr lang="el-GR" sz="1200" dirty="0"/>
                        <a:t>10. Ενέργεια και Κρίσιμες Υποδομές</a:t>
                      </a:r>
                    </a:p>
                  </a:txBody>
                  <a:tcPr/>
                </a:tc>
                <a:tc>
                  <a:txBody>
                    <a:bodyPr/>
                    <a:lstStyle/>
                    <a:p>
                      <a:r>
                        <a:rPr lang="el-GR" sz="1200" dirty="0"/>
                        <a:t>10.1 Ζήτηση Ενέργειας</a:t>
                      </a:r>
                    </a:p>
                    <a:p>
                      <a:r>
                        <a:rPr lang="el-GR" sz="1200" dirty="0"/>
                        <a:t>10.2 Υποδομές ενέργειας</a:t>
                      </a:r>
                    </a:p>
                    <a:p>
                      <a:r>
                        <a:rPr lang="el-GR" sz="1200" dirty="0"/>
                        <a:t>10.3 Βιομηχανικές Υποδομές</a:t>
                      </a:r>
                    </a:p>
                  </a:txBody>
                  <a:tcPr/>
                </a:tc>
                <a:extLst>
                  <a:ext uri="{0D108BD9-81ED-4DB2-BD59-A6C34878D82A}">
                    <a16:rowId xmlns:a16="http://schemas.microsoft.com/office/drawing/2014/main" val="4284467205"/>
                  </a:ext>
                </a:extLst>
              </a:tr>
              <a:tr h="635945">
                <a:tc>
                  <a:txBody>
                    <a:bodyPr/>
                    <a:lstStyle/>
                    <a:p>
                      <a:r>
                        <a:rPr lang="el-GR" sz="1200" dirty="0"/>
                        <a:t>11. Υποδομές μεταφορών</a:t>
                      </a:r>
                    </a:p>
                  </a:txBody>
                  <a:tcPr/>
                </a:tc>
                <a:tc>
                  <a:txBody>
                    <a:bodyPr/>
                    <a:lstStyle/>
                    <a:p>
                      <a:r>
                        <a:rPr lang="el-GR" sz="1200" dirty="0"/>
                        <a:t>11.1 Οδικό δίκτυο</a:t>
                      </a:r>
                    </a:p>
                    <a:p>
                      <a:r>
                        <a:rPr lang="el-GR" sz="1200" dirty="0"/>
                        <a:t>11.2 Λιμενικές υποδομές</a:t>
                      </a:r>
                    </a:p>
                    <a:p>
                      <a:r>
                        <a:rPr lang="el-GR" sz="1200" dirty="0"/>
                        <a:t>11.3 Αερολιμενικές υποδομές</a:t>
                      </a:r>
                    </a:p>
                  </a:txBody>
                  <a:tcPr/>
                </a:tc>
                <a:extLst>
                  <a:ext uri="{0D108BD9-81ED-4DB2-BD59-A6C34878D82A}">
                    <a16:rowId xmlns:a16="http://schemas.microsoft.com/office/drawing/2014/main" val="1513573144"/>
                  </a:ext>
                </a:extLst>
              </a:tr>
              <a:tr h="635945">
                <a:tc>
                  <a:txBody>
                    <a:bodyPr/>
                    <a:lstStyle/>
                    <a:p>
                      <a:r>
                        <a:rPr lang="el-GR" sz="1200" dirty="0"/>
                        <a:t>12. Υγεία</a:t>
                      </a:r>
                    </a:p>
                  </a:txBody>
                  <a:tcPr/>
                </a:tc>
                <a:tc>
                  <a:txBody>
                    <a:bodyPr/>
                    <a:lstStyle/>
                    <a:p>
                      <a:r>
                        <a:rPr lang="el-GR" sz="1200" dirty="0"/>
                        <a:t>12.1 Υποδομές Υγείας</a:t>
                      </a:r>
                    </a:p>
                    <a:p>
                      <a:r>
                        <a:rPr lang="el-GR" sz="1200" dirty="0"/>
                        <a:t>12.2 Νοσηρότητα (</a:t>
                      </a:r>
                      <a:r>
                        <a:rPr lang="en-US" sz="1200" dirty="0"/>
                        <a:t>Morbidity)</a:t>
                      </a:r>
                      <a:endParaRPr lang="el-GR" sz="1200" dirty="0"/>
                    </a:p>
                    <a:p>
                      <a:r>
                        <a:rPr lang="el-GR" sz="1200" dirty="0"/>
                        <a:t>12.3 Θνησιμότητα (</a:t>
                      </a:r>
                      <a:r>
                        <a:rPr lang="en-US" sz="1200" dirty="0"/>
                        <a:t>Mortality)</a:t>
                      </a:r>
                      <a:endParaRPr lang="el-GR" sz="1200" dirty="0"/>
                    </a:p>
                  </a:txBody>
                  <a:tcPr/>
                </a:tc>
                <a:extLst>
                  <a:ext uri="{0D108BD9-81ED-4DB2-BD59-A6C34878D82A}">
                    <a16:rowId xmlns:a16="http://schemas.microsoft.com/office/drawing/2014/main" val="3845750855"/>
                  </a:ext>
                </a:extLst>
              </a:tr>
              <a:tr h="148367">
                <a:tc>
                  <a:txBody>
                    <a:bodyPr/>
                    <a:lstStyle/>
                    <a:p>
                      <a:r>
                        <a:rPr lang="el-GR" sz="1200" dirty="0"/>
                        <a:t>13. Δομημένο Περιβάλλον</a:t>
                      </a:r>
                    </a:p>
                  </a:txBody>
                  <a:tcPr/>
                </a:tc>
                <a:tc>
                  <a:txBody>
                    <a:bodyPr/>
                    <a:lstStyle/>
                    <a:p>
                      <a:r>
                        <a:rPr lang="el-GR" sz="1200" dirty="0"/>
                        <a:t>13.1 Αστικό περιβάλλον (</a:t>
                      </a:r>
                      <a:r>
                        <a:rPr lang="en-US" sz="1200" dirty="0"/>
                        <a:t>urban)</a:t>
                      </a:r>
                      <a:endParaRPr lang="el-GR" sz="1200" dirty="0"/>
                    </a:p>
                    <a:p>
                      <a:r>
                        <a:rPr lang="el-GR" sz="1200" dirty="0"/>
                        <a:t>13.2 Ύπαιθρος (</a:t>
                      </a:r>
                      <a:r>
                        <a:rPr lang="el-GR" sz="1200" dirty="0" err="1"/>
                        <a:t>rural</a:t>
                      </a:r>
                      <a:r>
                        <a:rPr lang="el-GR" sz="1200" dirty="0"/>
                        <a:t>)</a:t>
                      </a:r>
                    </a:p>
                  </a:txBody>
                  <a:tcPr/>
                </a:tc>
                <a:extLst>
                  <a:ext uri="{0D108BD9-81ED-4DB2-BD59-A6C34878D82A}">
                    <a16:rowId xmlns:a16="http://schemas.microsoft.com/office/drawing/2014/main" val="179880280"/>
                  </a:ext>
                </a:extLst>
              </a:tr>
              <a:tr h="454247">
                <a:tc>
                  <a:txBody>
                    <a:bodyPr/>
                    <a:lstStyle/>
                    <a:p>
                      <a:r>
                        <a:rPr lang="el-GR" sz="1200" dirty="0"/>
                        <a:t>14. Πολιτιστική κληρονομιά</a:t>
                      </a:r>
                    </a:p>
                  </a:txBody>
                  <a:tcPr/>
                </a:tc>
                <a:tc>
                  <a:txBody>
                    <a:bodyPr/>
                    <a:lstStyle/>
                    <a:p>
                      <a:r>
                        <a:rPr lang="el-GR" sz="1200" dirty="0"/>
                        <a:t>14.1 Αρχαιολογικοί χώροι και μνημεία</a:t>
                      </a:r>
                    </a:p>
                    <a:p>
                      <a:r>
                        <a:rPr lang="el-GR" sz="1200" dirty="0"/>
                        <a:t>14.2 Μουσεία και υποδομές</a:t>
                      </a:r>
                    </a:p>
                  </a:txBody>
                  <a:tcPr/>
                </a:tc>
                <a:extLst>
                  <a:ext uri="{0D108BD9-81ED-4DB2-BD59-A6C34878D82A}">
                    <a16:rowId xmlns:a16="http://schemas.microsoft.com/office/drawing/2014/main" val="699629249"/>
                  </a:ext>
                </a:extLst>
              </a:tr>
            </a:tbl>
          </a:graphicData>
        </a:graphic>
      </p:graphicFrame>
    </p:spTree>
    <p:extLst>
      <p:ext uri="{BB962C8B-B14F-4D97-AF65-F5344CB8AC3E}">
        <p14:creationId xmlns:p14="http://schemas.microsoft.com/office/powerpoint/2010/main" val="3300775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EAAC5-E626-CF97-7310-98F27B1859B5}"/>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4187F057-9411-BEB0-2E07-C9632EC78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51366FBA-2D1D-DE89-09E0-739AD57D3E26}"/>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33082F34-7FE1-9D18-67A8-0B9E7EB8788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5526650E-7445-876C-586F-C2590EF5839C}"/>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F3E7E2D6-931D-0F03-F8D2-DD7CA1A26E46}"/>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FAF91B28-9A07-B5D0-FEB9-A5A42F657CCD}"/>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96DCF85E-39F5-948A-5089-235805CF90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1E6CAF1E-194F-4B94-C0F6-17337D931A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BBA6074-31F3-C4D1-819C-A2D886FD8992}"/>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7E8F7BB9-7252-83A2-9CFC-BF65DC83E3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FC6AC2D-3B37-8074-CCC9-80E1AB91FCB3}"/>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DBA24590-A4B8-871C-4418-6F48D680F8B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9D0726BF-B5B2-DA44-0E20-5ED95C411F5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EDB03BE-03DC-C904-50B4-52E14D806871}"/>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87BDE6B7-55ED-5736-6599-9DA32FA26CCB}"/>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58C20022-B4E2-E780-A5CE-DE848E28039C}"/>
              </a:ext>
            </a:extLst>
          </p:cNvPr>
          <p:cNvSpPr>
            <a:spLocks noGrp="1"/>
          </p:cNvSpPr>
          <p:nvPr>
            <p:ph type="ctrTitle"/>
          </p:nvPr>
        </p:nvSpPr>
        <p:spPr>
          <a:xfrm>
            <a:off x="164492" y="700406"/>
            <a:ext cx="11025928" cy="588734"/>
          </a:xfrm>
        </p:spPr>
        <p:txBody>
          <a:bodyPr>
            <a:noAutofit/>
          </a:bodyPr>
          <a:lstStyle/>
          <a:p>
            <a:pPr algn="l"/>
            <a:r>
              <a:rPr lang="en-US"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Climatic Impact Drivers (CIDs) – 6</a:t>
            </a:r>
            <a:r>
              <a:rPr lang="en-US" sz="3200" baseline="300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th</a:t>
            </a:r>
            <a:r>
              <a:rPr lang="en-US"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IPCC AR</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2" name="Τίτλος 1">
            <a:extLst>
              <a:ext uri="{FF2B5EF4-FFF2-40B4-BE49-F238E27FC236}">
                <a16:creationId xmlns:a16="http://schemas.microsoft.com/office/drawing/2014/main" id="{87DC4B23-D6BB-FA45-9816-CB10660A765B}"/>
              </a:ext>
            </a:extLst>
          </p:cNvPr>
          <p:cNvSpPr txBox="1">
            <a:spLocks/>
          </p:cNvSpPr>
          <p:nvPr/>
        </p:nvSpPr>
        <p:spPr>
          <a:xfrm>
            <a:off x="142348" y="1277809"/>
            <a:ext cx="11627267" cy="44609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Annex VI: Climatic Impact Drivers and Extreme Indices (IPCC 6</a:t>
            </a:r>
            <a:r>
              <a:rPr lang="en-US" sz="2000" b="1" baseline="30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th</a:t>
            </a: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Assessment Report)</a:t>
            </a:r>
            <a:endPar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Παράγοντες κλιματικών επιπτώσεων </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CIDs):</a:t>
            </a:r>
          </a:p>
          <a:p>
            <a:pPr marL="800100" lvl="1" indent="-342900">
              <a:buFont typeface="Wingdings" panose="05000000000000000000" pitchFamily="2" charset="2"/>
              <a:buChar char="q"/>
            </a:pPr>
            <a:endParaRPr lang="el-GR" sz="1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lgn="l">
              <a:buAutoNum type="arabicParenR"/>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Ζέστη και κρύο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Heat and Cold</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lgn="l">
              <a:buAutoNum type="arabicParenR"/>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Υγροί και ξηροί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Wet and Dry</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lgn="l">
              <a:buAutoNum type="arabicParenR"/>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Χιόνι και πάγος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Snowfall and </a:t>
            </a:r>
            <a:r>
              <a:rPr lang="en-US" sz="2000" dirty="0" err="1">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snowcover</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lgn="l">
              <a:buAutoNum type="arabicParenR"/>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Άνεμος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Wind</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lgn="l">
              <a:buAutoNum type="arabicParenR"/>
            </a:pP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Παράκτιοι (</a:t>
            </a:r>
            <a:r>
              <a:rPr lang="en-US"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Coastal</a:t>
            </a:r>
            <a:r>
              <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p>
          <a:p>
            <a:pPr marL="457200" indent="-457200" algn="l">
              <a:buAutoNum type="arabicParenR"/>
            </a:pPr>
            <a:r>
              <a:rPr lang="el-GR" sz="2000" dirty="0">
                <a:solidFill>
                  <a:srgbClr val="FF0000"/>
                </a:solidFill>
                <a:latin typeface="Calibri" panose="020F0502020204030204" pitchFamily="34" charset="0"/>
                <a:ea typeface="Calibri" panose="020F0502020204030204" pitchFamily="34" charset="0"/>
                <a:cs typeface="Calibri" panose="020F0502020204030204" pitchFamily="34" charset="0"/>
              </a:rPr>
              <a:t>Ανοιχτός ωκεανός (</a:t>
            </a: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Open Ocean)</a:t>
            </a:r>
          </a:p>
          <a:p>
            <a:pPr marL="457200" indent="-457200" algn="l">
              <a:buAutoNum type="arabicParenR"/>
            </a:pPr>
            <a:r>
              <a:rPr lang="el-GR" sz="2000" dirty="0">
                <a:solidFill>
                  <a:srgbClr val="FF0000"/>
                </a:solidFill>
                <a:latin typeface="Calibri" panose="020F0502020204030204" pitchFamily="34" charset="0"/>
                <a:ea typeface="Calibri" panose="020F0502020204030204" pitchFamily="34" charset="0"/>
                <a:cs typeface="Calibri" panose="020F0502020204030204" pitchFamily="34" charset="0"/>
              </a:rPr>
              <a:t>Λοιποί (</a:t>
            </a: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Other Climatic Impact Drivers</a:t>
            </a:r>
            <a:r>
              <a:rPr lang="el-GR" sz="2000" dirty="0">
                <a:solidFill>
                  <a:srgbClr val="FF0000"/>
                </a:solidFill>
                <a:latin typeface="Calibri" panose="020F0502020204030204" pitchFamily="34" charset="0"/>
                <a:ea typeface="Calibri" panose="020F0502020204030204" pitchFamily="34" charset="0"/>
                <a:cs typeface="Calibri" panose="020F0502020204030204" pitchFamily="34" charset="0"/>
              </a:rPr>
              <a:t>)</a:t>
            </a:r>
          </a:p>
          <a:p>
            <a:pPr algn="l"/>
            <a:endParaRPr lang="en-US" sz="2000" u="sng"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723900" indent="-342900" algn="l">
              <a:buFont typeface="Wingdings" panose="05000000000000000000" pitchFamily="2" charset="2"/>
              <a:buChar char="Ø"/>
            </a:pP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Σχετίζονται με ομάδες κλιματικών δεικτών.</a:t>
            </a:r>
            <a:endPar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723900" indent="-342900" algn="l">
              <a:buFont typeface="Wingdings" panose="05000000000000000000" pitchFamily="2" charset="2"/>
              <a:buChar char="Ø"/>
            </a:pP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Με βάση αυτά τα </a:t>
            </a: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CIDs, </a:t>
            </a: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γίνεται επιλογή των κατάλληλων δεικτών για την απόδοση της επίδρασης κάθε παράγοντα κλιματικών επιπτώσεων σε κάθε εξεταζόμενο </a:t>
            </a:r>
            <a:r>
              <a:rPr lang="el-GR" sz="2000" b="1" dirty="0" err="1">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υποτομέα</a:t>
            </a: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a:t>
            </a:r>
            <a:endPar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723900" indent="-342900" algn="l">
              <a:buFont typeface="Wingdings" panose="05000000000000000000" pitchFamily="2" charset="2"/>
              <a:buChar char="Ø"/>
            </a:pP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Κατά το επόμενο διάστημα θα οριστικοποιηθεί </a:t>
            </a: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draft matrix table </a:t>
            </a: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με τους κατάλληλους δείκτες, για κάθε </a:t>
            </a:r>
            <a:r>
              <a:rPr lang="en-US"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CID</a:t>
            </a: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για τους </a:t>
            </a:r>
            <a:r>
              <a:rPr lang="el-GR" sz="2000" b="1" dirty="0" err="1">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υποτομείς</a:t>
            </a:r>
            <a:r>
              <a:rPr lang="el-G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 για τους οποίους θα γίνει ανάλυση τρωτότητας.</a:t>
            </a:r>
            <a:endParaRPr lang="el-GR" sz="20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v"/>
            </a:pPr>
            <a:endParaRPr lang="el-GR" sz="1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v"/>
            </a:pPr>
            <a:endParaRPr lang="el-GR" sz="100"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7769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C3D17-F9CF-BF11-F9A9-1D08A1A7DDEF}"/>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46F96EDE-9548-E422-1249-6C0D4338A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092646E3-E4E5-0417-4609-C5C4EF8CB16D}"/>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0BA44E4F-E39F-D7CF-D130-B70312BAF39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344A00C2-0416-C3FE-500F-703952B1DFF8}"/>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7525D12D-6859-A4B8-E002-7A35F3A97D73}"/>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0552F110-806F-2D35-11D2-DBAAE2C8C448}"/>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B47565BD-2438-9674-AC49-61665C7B6D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E3303D10-49D6-0303-6D45-54CADE52B3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722300E-F6C5-D176-F5DD-F030107ED97A}"/>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04C67C51-F842-137F-7F52-D3A163D1775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BBEB432-73E9-8C26-D66E-52493A9DE4FD}"/>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E805847F-35AE-465B-A256-A4C1D3879A7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CE806A0C-C813-6F59-BF42-7D9F8E7F228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F8D1BDD-2358-C02E-484C-A5DE7E26EDA5}"/>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220A219B-7259-BAD8-04F1-F4A14F03E851}"/>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1E3890BA-CC16-DD0B-CB60-2723CC1156C3}"/>
              </a:ext>
            </a:extLst>
          </p:cNvPr>
          <p:cNvSpPr>
            <a:spLocks noGrp="1"/>
          </p:cNvSpPr>
          <p:nvPr>
            <p:ph type="ctrTitle"/>
          </p:nvPr>
        </p:nvSpPr>
        <p:spPr>
          <a:xfrm>
            <a:off x="278593" y="700406"/>
            <a:ext cx="11025928" cy="588734"/>
          </a:xfrm>
        </p:spPr>
        <p:txBody>
          <a:bodyPr>
            <a:noAutofit/>
          </a:bodyPr>
          <a:lstStyle/>
          <a:p>
            <a:pPr algn="l"/>
            <a:r>
              <a:rPr lang="el-GR" sz="30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Κλιματικοί δείκτες ανά παράγοντα κλιματικών επιπτώσεων (</a:t>
            </a:r>
            <a:r>
              <a:rPr lang="en-US" sz="30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CID</a:t>
            </a:r>
            <a:r>
              <a:rPr lang="el-GR" sz="30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t>
            </a:r>
            <a:endParaRPr lang="el-GR" sz="3000" dirty="0">
              <a:solidFill>
                <a:schemeClr val="accent5">
                  <a:lumMod val="75000"/>
                </a:schemeClr>
              </a:solidFill>
              <a:latin typeface="Cambria" panose="02040503050406030204" pitchFamily="18" charset="0"/>
              <a:ea typeface="Cambria" panose="02040503050406030204" pitchFamily="18" charset="0"/>
            </a:endParaRPr>
          </a:p>
        </p:txBody>
      </p:sp>
      <p:graphicFrame>
        <p:nvGraphicFramePr>
          <p:cNvPr id="20" name="Table 19">
            <a:extLst>
              <a:ext uri="{FF2B5EF4-FFF2-40B4-BE49-F238E27FC236}">
                <a16:creationId xmlns:a16="http://schemas.microsoft.com/office/drawing/2014/main" id="{3E9F2DAC-447F-7665-2812-E733C14C2D37}"/>
              </a:ext>
            </a:extLst>
          </p:cNvPr>
          <p:cNvGraphicFramePr>
            <a:graphicFrameLocks noGrp="1"/>
          </p:cNvGraphicFramePr>
          <p:nvPr>
            <p:extLst>
              <p:ext uri="{D42A27DB-BD31-4B8C-83A1-F6EECF244321}">
                <p14:modId xmlns:p14="http://schemas.microsoft.com/office/powerpoint/2010/main" val="3977828922"/>
              </p:ext>
            </p:extLst>
          </p:nvPr>
        </p:nvGraphicFramePr>
        <p:xfrm>
          <a:off x="9251211" y="1333104"/>
          <a:ext cx="2926065" cy="3662680"/>
        </p:xfrm>
        <a:graphic>
          <a:graphicData uri="http://schemas.openxmlformats.org/drawingml/2006/table">
            <a:tbl>
              <a:tblPr firstRow="1" bandRow="1">
                <a:tableStyleId>{5C22544A-7EE6-4342-B048-85BDC9FD1C3A}</a:tableStyleId>
              </a:tblPr>
              <a:tblGrid>
                <a:gridCol w="2926065">
                  <a:extLst>
                    <a:ext uri="{9D8B030D-6E8A-4147-A177-3AD203B41FA5}">
                      <a16:colId xmlns:a16="http://schemas.microsoft.com/office/drawing/2014/main" val="3499988022"/>
                    </a:ext>
                  </a:extLst>
                </a:gridCol>
              </a:tblGrid>
              <a:tr h="370840">
                <a:tc>
                  <a:txBody>
                    <a:bodyPr/>
                    <a:lstStyle/>
                    <a:p>
                      <a:r>
                        <a:rPr lang="el-GR" sz="1600" dirty="0"/>
                        <a:t>Άνεμος</a:t>
                      </a:r>
                      <a:endParaRPr lang="en-US" sz="1600" dirty="0"/>
                    </a:p>
                  </a:txBody>
                  <a:tcPr/>
                </a:tc>
                <a:extLst>
                  <a:ext uri="{0D108BD9-81ED-4DB2-BD59-A6C34878D82A}">
                    <a16:rowId xmlns:a16="http://schemas.microsoft.com/office/drawing/2014/main" val="1413966166"/>
                  </a:ext>
                </a:extLst>
              </a:tr>
              <a:tr h="370840">
                <a:tc>
                  <a:txBody>
                    <a:bodyPr/>
                    <a:lstStyle/>
                    <a:p>
                      <a:r>
                        <a:rPr lang="el-GR" sz="1600" dirty="0"/>
                        <a:t>Μεταβολή μέσης ταχύτητας ανέμου</a:t>
                      </a:r>
                    </a:p>
                  </a:txBody>
                  <a:tcPr/>
                </a:tc>
                <a:extLst>
                  <a:ext uri="{0D108BD9-81ED-4DB2-BD59-A6C34878D82A}">
                    <a16:rowId xmlns:a16="http://schemas.microsoft.com/office/drawing/2014/main" val="1656857149"/>
                  </a:ext>
                </a:extLst>
              </a:tr>
              <a:tr h="370840">
                <a:tc>
                  <a:txBody>
                    <a:bodyPr/>
                    <a:lstStyle/>
                    <a:p>
                      <a:r>
                        <a:rPr lang="el-GR" sz="1600" dirty="0"/>
                        <a:t>Μεταβολή αριθμού ημερών ανά έτος με μέση ημερήσια ταχύτητα ανέμου &gt; 5 </a:t>
                      </a:r>
                      <a:r>
                        <a:rPr lang="el-GR" sz="1600" dirty="0" err="1"/>
                        <a:t>beaufort</a:t>
                      </a:r>
                      <a:endParaRPr lang="el-GR" sz="1600" dirty="0"/>
                    </a:p>
                  </a:txBody>
                  <a:tcPr/>
                </a:tc>
                <a:extLst>
                  <a:ext uri="{0D108BD9-81ED-4DB2-BD59-A6C34878D82A}">
                    <a16:rowId xmlns:a16="http://schemas.microsoft.com/office/drawing/2014/main" val="4279749118"/>
                  </a:ext>
                </a:extLst>
              </a:tr>
              <a:tr h="370840">
                <a:tc>
                  <a:txBody>
                    <a:bodyPr/>
                    <a:lstStyle/>
                    <a:p>
                      <a:r>
                        <a:rPr lang="el-GR" sz="1600" dirty="0"/>
                        <a:t>Μεταβολή αριθμού ημερών ανά έτος με μέση ημερήσια ταχύτητα ανέμου &gt; 6 </a:t>
                      </a:r>
                      <a:r>
                        <a:rPr lang="el-GR" sz="1600" dirty="0" err="1"/>
                        <a:t>beaufort</a:t>
                      </a:r>
                      <a:endParaRPr lang="el-GR" sz="1600" dirty="0"/>
                    </a:p>
                  </a:txBody>
                  <a:tcPr/>
                </a:tc>
                <a:extLst>
                  <a:ext uri="{0D108BD9-81ED-4DB2-BD59-A6C34878D82A}">
                    <a16:rowId xmlns:a16="http://schemas.microsoft.com/office/drawing/2014/main" val="2852622766"/>
                  </a:ext>
                </a:extLst>
              </a:tr>
              <a:tr h="370840">
                <a:tc>
                  <a:txBody>
                    <a:bodyPr/>
                    <a:lstStyle/>
                    <a:p>
                      <a:r>
                        <a:rPr lang="el-GR" sz="1600" dirty="0"/>
                        <a:t>Μεταβολή αριθμού ημερών ανά έτος με μέση ταχύτητα ανέμου &gt; 6 </a:t>
                      </a:r>
                      <a:r>
                        <a:rPr lang="el-GR" sz="1600" dirty="0" err="1"/>
                        <a:t>beaufort</a:t>
                      </a:r>
                      <a:r>
                        <a:rPr lang="el-GR" sz="1600" dirty="0"/>
                        <a:t> κατά την αντιπυρική περίοδο (Μάϊος – Οκτώβριος)</a:t>
                      </a:r>
                    </a:p>
                  </a:txBody>
                  <a:tcPr/>
                </a:tc>
                <a:extLst>
                  <a:ext uri="{0D108BD9-81ED-4DB2-BD59-A6C34878D82A}">
                    <a16:rowId xmlns:a16="http://schemas.microsoft.com/office/drawing/2014/main" val="2735424647"/>
                  </a:ext>
                </a:extLst>
              </a:tr>
            </a:tbl>
          </a:graphicData>
        </a:graphic>
      </p:graphicFrame>
      <p:sp>
        <p:nvSpPr>
          <p:cNvPr id="22" name="TextBox 21">
            <a:extLst>
              <a:ext uri="{FF2B5EF4-FFF2-40B4-BE49-F238E27FC236}">
                <a16:creationId xmlns:a16="http://schemas.microsoft.com/office/drawing/2014/main" id="{31E35A33-FF60-6497-9BD7-B84EA37E850C}"/>
              </a:ext>
            </a:extLst>
          </p:cNvPr>
          <p:cNvSpPr txBox="1"/>
          <p:nvPr/>
        </p:nvSpPr>
        <p:spPr>
          <a:xfrm>
            <a:off x="0" y="5415444"/>
            <a:ext cx="12177276" cy="1503026"/>
          </a:xfrm>
          <a:prstGeom prst="rect">
            <a:avLst/>
          </a:prstGeom>
          <a:solidFill>
            <a:schemeClr val="bg1"/>
          </a:solidFill>
          <a:ln>
            <a:noFill/>
          </a:ln>
        </p:spPr>
        <p:txBody>
          <a:bodyPr wrap="square" rtlCol="0">
            <a:spAutoFit/>
          </a:bodyPr>
          <a:lstStyle/>
          <a:p>
            <a:endParaRPr lang="en-US" dirty="0"/>
          </a:p>
        </p:txBody>
      </p:sp>
      <p:graphicFrame>
        <p:nvGraphicFramePr>
          <p:cNvPr id="5" name="Table 4">
            <a:extLst>
              <a:ext uri="{FF2B5EF4-FFF2-40B4-BE49-F238E27FC236}">
                <a16:creationId xmlns:a16="http://schemas.microsoft.com/office/drawing/2014/main" id="{89F0831E-81D4-C644-B717-6DEC2D201C07}"/>
              </a:ext>
            </a:extLst>
          </p:cNvPr>
          <p:cNvGraphicFramePr>
            <a:graphicFrameLocks noGrp="1"/>
          </p:cNvGraphicFramePr>
          <p:nvPr>
            <p:extLst>
              <p:ext uri="{D42A27DB-BD31-4B8C-83A1-F6EECF244321}">
                <p14:modId xmlns:p14="http://schemas.microsoft.com/office/powerpoint/2010/main" val="3880006672"/>
              </p:ext>
            </p:extLst>
          </p:nvPr>
        </p:nvGraphicFramePr>
        <p:xfrm>
          <a:off x="14724" y="1314200"/>
          <a:ext cx="2939519" cy="5562600"/>
        </p:xfrm>
        <a:graphic>
          <a:graphicData uri="http://schemas.openxmlformats.org/drawingml/2006/table">
            <a:tbl>
              <a:tblPr firstRow="1" bandRow="1">
                <a:tableStyleId>{5C22544A-7EE6-4342-B048-85BDC9FD1C3A}</a:tableStyleId>
              </a:tblPr>
              <a:tblGrid>
                <a:gridCol w="2939519">
                  <a:extLst>
                    <a:ext uri="{9D8B030D-6E8A-4147-A177-3AD203B41FA5}">
                      <a16:colId xmlns:a16="http://schemas.microsoft.com/office/drawing/2014/main" val="3499988022"/>
                    </a:ext>
                  </a:extLst>
                </a:gridCol>
              </a:tblGrid>
              <a:tr h="370840">
                <a:tc>
                  <a:txBody>
                    <a:bodyPr/>
                    <a:lstStyle/>
                    <a:p>
                      <a:r>
                        <a:rPr lang="el-GR" sz="1600" dirty="0"/>
                        <a:t>Ζέστη και κρύο</a:t>
                      </a:r>
                      <a:endParaRPr lang="en-US" sz="1600" dirty="0"/>
                    </a:p>
                  </a:txBody>
                  <a:tcPr/>
                </a:tc>
                <a:extLst>
                  <a:ext uri="{0D108BD9-81ED-4DB2-BD59-A6C34878D82A}">
                    <a16:rowId xmlns:a16="http://schemas.microsoft.com/office/drawing/2014/main" val="1413966166"/>
                  </a:ext>
                </a:extLst>
              </a:tr>
              <a:tr h="370840">
                <a:tc>
                  <a:txBody>
                    <a:bodyPr/>
                    <a:lstStyle/>
                    <a:p>
                      <a:r>
                        <a:rPr lang="el-GR" sz="1600" dirty="0"/>
                        <a:t>Μεταβολή μέσης θερμοκρασίας</a:t>
                      </a:r>
                      <a:endParaRPr lang="en-US" sz="1600" dirty="0"/>
                    </a:p>
                  </a:txBody>
                  <a:tcPr/>
                </a:tc>
                <a:extLst>
                  <a:ext uri="{0D108BD9-81ED-4DB2-BD59-A6C34878D82A}">
                    <a16:rowId xmlns:a16="http://schemas.microsoft.com/office/drawing/2014/main" val="1656857149"/>
                  </a:ext>
                </a:extLst>
              </a:tr>
              <a:tr h="370840">
                <a:tc>
                  <a:txBody>
                    <a:bodyPr/>
                    <a:lstStyle/>
                    <a:p>
                      <a:r>
                        <a:rPr lang="el-GR" sz="1600" dirty="0"/>
                        <a:t>Μεταβολή μέσης μέγιστης θερμοκρασίας</a:t>
                      </a:r>
                    </a:p>
                  </a:txBody>
                  <a:tcPr/>
                </a:tc>
                <a:extLst>
                  <a:ext uri="{0D108BD9-81ED-4DB2-BD59-A6C34878D82A}">
                    <a16:rowId xmlns:a16="http://schemas.microsoft.com/office/drawing/2014/main" val="4279749118"/>
                  </a:ext>
                </a:extLst>
              </a:tr>
              <a:tr h="370840">
                <a:tc>
                  <a:txBody>
                    <a:bodyPr/>
                    <a:lstStyle/>
                    <a:p>
                      <a:r>
                        <a:rPr lang="el-GR" sz="1600" dirty="0"/>
                        <a:t>Μεταβολή μέσης ελάχιστης θερμοκρασίας</a:t>
                      </a:r>
                    </a:p>
                  </a:txBody>
                  <a:tcPr/>
                </a:tc>
                <a:extLst>
                  <a:ext uri="{0D108BD9-81ED-4DB2-BD59-A6C34878D82A}">
                    <a16:rowId xmlns:a16="http://schemas.microsoft.com/office/drawing/2014/main" val="2852622766"/>
                  </a:ext>
                </a:extLst>
              </a:tr>
              <a:tr h="370840">
                <a:tc>
                  <a:txBody>
                    <a:bodyPr/>
                    <a:lstStyle/>
                    <a:p>
                      <a:r>
                        <a:rPr lang="el-GR" sz="1600" dirty="0"/>
                        <a:t>Μεταβολή </a:t>
                      </a:r>
                      <a:r>
                        <a:rPr lang="el-GR" sz="1600" dirty="0" err="1"/>
                        <a:t>βαθμοημερών</a:t>
                      </a:r>
                      <a:r>
                        <a:rPr lang="el-GR" sz="1600" dirty="0"/>
                        <a:t> ψύξης</a:t>
                      </a:r>
                      <a:endParaRPr lang="en-US" sz="1600" dirty="0"/>
                    </a:p>
                  </a:txBody>
                  <a:tcPr/>
                </a:tc>
                <a:extLst>
                  <a:ext uri="{0D108BD9-81ED-4DB2-BD59-A6C34878D82A}">
                    <a16:rowId xmlns:a16="http://schemas.microsoft.com/office/drawing/2014/main" val="2735424647"/>
                  </a:ext>
                </a:extLst>
              </a:tr>
              <a:tr h="370840">
                <a:tc>
                  <a:txBody>
                    <a:bodyPr/>
                    <a:lstStyle/>
                    <a:p>
                      <a:r>
                        <a:rPr lang="el-GR" sz="1600" dirty="0"/>
                        <a:t>Μεταβολή ημερών ανά έτος με ελάχιστη θερμοκρασία &lt; 0 </a:t>
                      </a:r>
                      <a:r>
                        <a:rPr lang="el-GR" sz="1600" baseline="30000" dirty="0" err="1"/>
                        <a:t>ο</a:t>
                      </a:r>
                      <a:r>
                        <a:rPr lang="el-GR" sz="1600" dirty="0" err="1"/>
                        <a:t>C</a:t>
                      </a:r>
                      <a:r>
                        <a:rPr lang="el-GR" sz="1600" dirty="0"/>
                        <a:t> (νυχτερινός παγετός)</a:t>
                      </a:r>
                    </a:p>
                  </a:txBody>
                  <a:tcPr/>
                </a:tc>
                <a:extLst>
                  <a:ext uri="{0D108BD9-81ED-4DB2-BD59-A6C34878D82A}">
                    <a16:rowId xmlns:a16="http://schemas.microsoft.com/office/drawing/2014/main" val="3779882147"/>
                  </a:ext>
                </a:extLst>
              </a:tr>
              <a:tr h="370840">
                <a:tc>
                  <a:txBody>
                    <a:bodyPr/>
                    <a:lstStyle/>
                    <a:p>
                      <a:r>
                        <a:rPr lang="el-GR" sz="1600" dirty="0"/>
                        <a:t>Μεταβολή μέγιστου αριθμού συνεχόμενων ημερών ανά έτος με μέγιστη θερμοκρασία &gt; 35 </a:t>
                      </a:r>
                      <a:r>
                        <a:rPr lang="el-GR" sz="1600" baseline="30000" dirty="0" err="1"/>
                        <a:t>o</a:t>
                      </a:r>
                      <a:r>
                        <a:rPr lang="el-GR" sz="1600" dirty="0" err="1"/>
                        <a:t>C</a:t>
                      </a:r>
                      <a:endParaRPr lang="el-GR" sz="1600" dirty="0"/>
                    </a:p>
                  </a:txBody>
                  <a:tcPr/>
                </a:tc>
                <a:extLst>
                  <a:ext uri="{0D108BD9-81ED-4DB2-BD59-A6C34878D82A}">
                    <a16:rowId xmlns:a16="http://schemas.microsoft.com/office/drawing/2014/main" val="179446331"/>
                  </a:ext>
                </a:extLst>
              </a:tr>
              <a:tr h="370840">
                <a:tc>
                  <a:txBody>
                    <a:bodyPr/>
                    <a:lstStyle/>
                    <a:p>
                      <a:r>
                        <a:rPr lang="el-GR" sz="1600" dirty="0"/>
                        <a:t>Μεταβολή αριθμού ημερών ανά έτος με μέγιστη θερμοκρασία &gt; 35</a:t>
                      </a:r>
                      <a:r>
                        <a:rPr lang="en-US" sz="1600" dirty="0"/>
                        <a:t> </a:t>
                      </a:r>
                      <a:r>
                        <a:rPr lang="el-GR" sz="1600" dirty="0"/>
                        <a:t>°C</a:t>
                      </a:r>
                    </a:p>
                  </a:txBody>
                  <a:tcPr/>
                </a:tc>
                <a:extLst>
                  <a:ext uri="{0D108BD9-81ED-4DB2-BD59-A6C34878D82A}">
                    <a16:rowId xmlns:a16="http://schemas.microsoft.com/office/drawing/2014/main" val="4071661228"/>
                  </a:ext>
                </a:extLst>
              </a:tr>
              <a:tr h="370840">
                <a:tc>
                  <a:txBody>
                    <a:bodyPr/>
                    <a:lstStyle/>
                    <a:p>
                      <a:r>
                        <a:rPr lang="el-GR" sz="1600" dirty="0"/>
                        <a:t>Μεταβολή αριθμού ημερών ανά έτος με μέση θερμοκρασία &lt; 10 </a:t>
                      </a:r>
                      <a:r>
                        <a:rPr lang="el-GR" sz="1600" baseline="30000" dirty="0" err="1"/>
                        <a:t>o</a:t>
                      </a:r>
                      <a:r>
                        <a:rPr lang="el-GR" sz="1600" dirty="0" err="1"/>
                        <a:t>C</a:t>
                      </a:r>
                      <a:r>
                        <a:rPr lang="el-GR" sz="1600" dirty="0"/>
                        <a:t>)</a:t>
                      </a:r>
                    </a:p>
                  </a:txBody>
                  <a:tcPr/>
                </a:tc>
                <a:extLst>
                  <a:ext uri="{0D108BD9-81ED-4DB2-BD59-A6C34878D82A}">
                    <a16:rowId xmlns:a16="http://schemas.microsoft.com/office/drawing/2014/main" val="3135502587"/>
                  </a:ext>
                </a:extLst>
              </a:tr>
            </a:tbl>
          </a:graphicData>
        </a:graphic>
      </p:graphicFrame>
      <p:graphicFrame>
        <p:nvGraphicFramePr>
          <p:cNvPr id="7" name="Table 6">
            <a:extLst>
              <a:ext uri="{FF2B5EF4-FFF2-40B4-BE49-F238E27FC236}">
                <a16:creationId xmlns:a16="http://schemas.microsoft.com/office/drawing/2014/main" id="{82BC71C7-0AA9-7AD0-8F45-8D4E0ED12DB5}"/>
              </a:ext>
            </a:extLst>
          </p:cNvPr>
          <p:cNvGraphicFramePr>
            <a:graphicFrameLocks noGrp="1"/>
          </p:cNvGraphicFramePr>
          <p:nvPr>
            <p:extLst>
              <p:ext uri="{D42A27DB-BD31-4B8C-83A1-F6EECF244321}">
                <p14:modId xmlns:p14="http://schemas.microsoft.com/office/powerpoint/2010/main" val="22275681"/>
              </p:ext>
            </p:extLst>
          </p:nvPr>
        </p:nvGraphicFramePr>
        <p:xfrm>
          <a:off x="3004191" y="4853456"/>
          <a:ext cx="2939520" cy="1772920"/>
        </p:xfrm>
        <a:graphic>
          <a:graphicData uri="http://schemas.openxmlformats.org/drawingml/2006/table">
            <a:tbl>
              <a:tblPr firstRow="1" bandRow="1">
                <a:tableStyleId>{5C22544A-7EE6-4342-B048-85BDC9FD1C3A}</a:tableStyleId>
              </a:tblPr>
              <a:tblGrid>
                <a:gridCol w="2939520">
                  <a:extLst>
                    <a:ext uri="{9D8B030D-6E8A-4147-A177-3AD203B41FA5}">
                      <a16:colId xmlns:a16="http://schemas.microsoft.com/office/drawing/2014/main" val="3499988022"/>
                    </a:ext>
                  </a:extLst>
                </a:gridCol>
              </a:tblGrid>
              <a:tr h="370840">
                <a:tc>
                  <a:txBody>
                    <a:bodyPr/>
                    <a:lstStyle/>
                    <a:p>
                      <a:r>
                        <a:rPr lang="el-GR" sz="1600" dirty="0"/>
                        <a:t>Υγροί και ξηροί</a:t>
                      </a:r>
                      <a:endParaRPr lang="en-US" sz="1600" dirty="0"/>
                    </a:p>
                  </a:txBody>
                  <a:tcPr/>
                </a:tc>
                <a:extLst>
                  <a:ext uri="{0D108BD9-81ED-4DB2-BD59-A6C34878D82A}">
                    <a16:rowId xmlns:a16="http://schemas.microsoft.com/office/drawing/2014/main" val="1413966166"/>
                  </a:ext>
                </a:extLst>
              </a:tr>
              <a:tr h="370840">
                <a:tc>
                  <a:txBody>
                    <a:bodyPr/>
                    <a:lstStyle/>
                    <a:p>
                      <a:r>
                        <a:rPr lang="el-GR" sz="1600" dirty="0"/>
                        <a:t>Μεταβολή μέσης ετήσιας βροχόπτωσης</a:t>
                      </a:r>
                    </a:p>
                  </a:txBody>
                  <a:tcPr/>
                </a:tc>
                <a:extLst>
                  <a:ext uri="{0D108BD9-81ED-4DB2-BD59-A6C34878D82A}">
                    <a16:rowId xmlns:a16="http://schemas.microsoft.com/office/drawing/2014/main" val="1656857149"/>
                  </a:ext>
                </a:extLst>
              </a:tr>
              <a:tr h="370840">
                <a:tc>
                  <a:txBody>
                    <a:bodyPr/>
                    <a:lstStyle/>
                    <a:p>
                      <a:r>
                        <a:rPr lang="el-GR" sz="1600" dirty="0"/>
                        <a:t>Μεταβολή αριθμού ημερών ανά έτος με ημερήσια βροχόπτωση &lt; 1 </a:t>
                      </a:r>
                      <a:r>
                        <a:rPr lang="el-GR" sz="1600" dirty="0" err="1"/>
                        <a:t>mm</a:t>
                      </a:r>
                      <a:r>
                        <a:rPr lang="el-GR" sz="1600" dirty="0"/>
                        <a:t> (ξηρές ημέρες)</a:t>
                      </a:r>
                    </a:p>
                  </a:txBody>
                  <a:tcPr/>
                </a:tc>
                <a:extLst>
                  <a:ext uri="{0D108BD9-81ED-4DB2-BD59-A6C34878D82A}">
                    <a16:rowId xmlns:a16="http://schemas.microsoft.com/office/drawing/2014/main" val="4279749118"/>
                  </a:ext>
                </a:extLst>
              </a:tr>
            </a:tbl>
          </a:graphicData>
        </a:graphic>
      </p:graphicFrame>
      <p:graphicFrame>
        <p:nvGraphicFramePr>
          <p:cNvPr id="23" name="Table 22">
            <a:extLst>
              <a:ext uri="{FF2B5EF4-FFF2-40B4-BE49-F238E27FC236}">
                <a16:creationId xmlns:a16="http://schemas.microsoft.com/office/drawing/2014/main" id="{6AB52BE1-C770-5958-9852-2C11CB798DA4}"/>
              </a:ext>
            </a:extLst>
          </p:cNvPr>
          <p:cNvGraphicFramePr>
            <a:graphicFrameLocks noGrp="1"/>
          </p:cNvGraphicFramePr>
          <p:nvPr>
            <p:extLst>
              <p:ext uri="{D42A27DB-BD31-4B8C-83A1-F6EECF244321}">
                <p14:modId xmlns:p14="http://schemas.microsoft.com/office/powerpoint/2010/main" val="3557862780"/>
              </p:ext>
            </p:extLst>
          </p:nvPr>
        </p:nvGraphicFramePr>
        <p:xfrm>
          <a:off x="2998331" y="1333104"/>
          <a:ext cx="2954243" cy="3474720"/>
        </p:xfrm>
        <a:graphic>
          <a:graphicData uri="http://schemas.openxmlformats.org/drawingml/2006/table">
            <a:tbl>
              <a:tblPr firstRow="1" bandRow="1">
                <a:tableStyleId>{5C22544A-7EE6-4342-B048-85BDC9FD1C3A}</a:tableStyleId>
              </a:tblPr>
              <a:tblGrid>
                <a:gridCol w="2954243">
                  <a:extLst>
                    <a:ext uri="{9D8B030D-6E8A-4147-A177-3AD203B41FA5}">
                      <a16:colId xmlns:a16="http://schemas.microsoft.com/office/drawing/2014/main" val="3499988022"/>
                    </a:ext>
                  </a:extLst>
                </a:gridCol>
              </a:tblGrid>
              <a:tr h="0">
                <a:tc>
                  <a:txBody>
                    <a:bodyPr/>
                    <a:lstStyle/>
                    <a:p>
                      <a:r>
                        <a:rPr lang="el-GR" sz="1600" dirty="0"/>
                        <a:t>Ζέστη και κρύο</a:t>
                      </a:r>
                      <a:endParaRPr lang="en-US" sz="1600" dirty="0"/>
                    </a:p>
                  </a:txBody>
                  <a:tcPr/>
                </a:tc>
                <a:extLst>
                  <a:ext uri="{0D108BD9-81ED-4DB2-BD59-A6C34878D82A}">
                    <a16:rowId xmlns:a16="http://schemas.microsoft.com/office/drawing/2014/main" val="1413966166"/>
                  </a:ext>
                </a:extLst>
              </a:tr>
              <a:tr h="370840">
                <a:tc>
                  <a:txBody>
                    <a:bodyPr/>
                    <a:lstStyle/>
                    <a:p>
                      <a:r>
                        <a:rPr lang="el-GR" sz="1600" dirty="0"/>
                        <a:t>Μεταβολή αριθμού τροπικών νυκτών</a:t>
                      </a:r>
                    </a:p>
                  </a:txBody>
                  <a:tcPr/>
                </a:tc>
                <a:extLst>
                  <a:ext uri="{0D108BD9-81ED-4DB2-BD59-A6C34878D82A}">
                    <a16:rowId xmlns:a16="http://schemas.microsoft.com/office/drawing/2014/main" val="1656857149"/>
                  </a:ext>
                </a:extLst>
              </a:tr>
              <a:tr h="370840">
                <a:tc>
                  <a:txBody>
                    <a:bodyPr/>
                    <a:lstStyle/>
                    <a:p>
                      <a:r>
                        <a:rPr lang="el-GR" sz="1600" dirty="0"/>
                        <a:t>Μεταβολή μέσης θερμοκρασίας καλοκαιριού</a:t>
                      </a:r>
                    </a:p>
                  </a:txBody>
                  <a:tcPr/>
                </a:tc>
                <a:extLst>
                  <a:ext uri="{0D108BD9-81ED-4DB2-BD59-A6C34878D82A}">
                    <a16:rowId xmlns:a16="http://schemas.microsoft.com/office/drawing/2014/main" val="4279749118"/>
                  </a:ext>
                </a:extLst>
              </a:tr>
              <a:tr h="370840">
                <a:tc>
                  <a:txBody>
                    <a:bodyPr/>
                    <a:lstStyle/>
                    <a:p>
                      <a:r>
                        <a:rPr lang="el-GR" sz="1600" dirty="0"/>
                        <a:t>Μεταβολή αριθμού θερινών ημερών (μέγιστη θερμοκρασία &gt; 25 </a:t>
                      </a:r>
                      <a:r>
                        <a:rPr lang="el-GR" sz="1600" baseline="30000" dirty="0" err="1"/>
                        <a:t>o</a:t>
                      </a:r>
                      <a:r>
                        <a:rPr lang="el-GR" sz="1600" dirty="0" err="1"/>
                        <a:t>C</a:t>
                      </a:r>
                      <a:r>
                        <a:rPr lang="el-GR" sz="1600" dirty="0"/>
                        <a:t>)</a:t>
                      </a:r>
                    </a:p>
                  </a:txBody>
                  <a:tcPr/>
                </a:tc>
                <a:extLst>
                  <a:ext uri="{0D108BD9-81ED-4DB2-BD59-A6C34878D82A}">
                    <a16:rowId xmlns:a16="http://schemas.microsoft.com/office/drawing/2014/main" val="2852622766"/>
                  </a:ext>
                </a:extLst>
              </a:tr>
              <a:tr h="370840">
                <a:tc>
                  <a:txBody>
                    <a:bodyPr/>
                    <a:lstStyle/>
                    <a:p>
                      <a:r>
                        <a:rPr lang="el-GR" sz="1600" dirty="0"/>
                        <a:t>Μεταβολή μέσης μέγιστης θερμοκρασίας καλοκαιριού</a:t>
                      </a:r>
                    </a:p>
                  </a:txBody>
                  <a:tcPr/>
                </a:tc>
                <a:extLst>
                  <a:ext uri="{0D108BD9-81ED-4DB2-BD59-A6C34878D82A}">
                    <a16:rowId xmlns:a16="http://schemas.microsoft.com/office/drawing/2014/main" val="2735424647"/>
                  </a:ext>
                </a:extLst>
              </a:tr>
              <a:tr h="370840">
                <a:tc>
                  <a:txBody>
                    <a:bodyPr/>
                    <a:lstStyle/>
                    <a:p>
                      <a:r>
                        <a:rPr lang="el-GR" sz="1600" dirty="0"/>
                        <a:t>Μεταβολή αριθμού ημερών ανά έτος με δείκτη </a:t>
                      </a:r>
                      <a:r>
                        <a:rPr lang="el-GR" sz="1600" dirty="0" err="1"/>
                        <a:t>Humidex</a:t>
                      </a:r>
                      <a:r>
                        <a:rPr lang="el-GR" sz="1600" dirty="0"/>
                        <a:t> &gt; 38</a:t>
                      </a:r>
                    </a:p>
                  </a:txBody>
                  <a:tcPr/>
                </a:tc>
                <a:extLst>
                  <a:ext uri="{0D108BD9-81ED-4DB2-BD59-A6C34878D82A}">
                    <a16:rowId xmlns:a16="http://schemas.microsoft.com/office/drawing/2014/main" val="3779882147"/>
                  </a:ext>
                </a:extLst>
              </a:tr>
            </a:tbl>
          </a:graphicData>
        </a:graphic>
      </p:graphicFrame>
      <p:graphicFrame>
        <p:nvGraphicFramePr>
          <p:cNvPr id="26" name="Table 25">
            <a:extLst>
              <a:ext uri="{FF2B5EF4-FFF2-40B4-BE49-F238E27FC236}">
                <a16:creationId xmlns:a16="http://schemas.microsoft.com/office/drawing/2014/main" id="{FD166D98-E5E3-B1F8-857E-1EC5364516BC}"/>
              </a:ext>
            </a:extLst>
          </p:cNvPr>
          <p:cNvGraphicFramePr>
            <a:graphicFrameLocks noGrp="1"/>
          </p:cNvGraphicFramePr>
          <p:nvPr>
            <p:extLst>
              <p:ext uri="{D42A27DB-BD31-4B8C-83A1-F6EECF244321}">
                <p14:modId xmlns:p14="http://schemas.microsoft.com/office/powerpoint/2010/main" val="1651805804"/>
              </p:ext>
            </p:extLst>
          </p:nvPr>
        </p:nvGraphicFramePr>
        <p:xfrm>
          <a:off x="5985246" y="1333104"/>
          <a:ext cx="3219001" cy="5435600"/>
        </p:xfrm>
        <a:graphic>
          <a:graphicData uri="http://schemas.openxmlformats.org/drawingml/2006/table">
            <a:tbl>
              <a:tblPr firstRow="1" bandRow="1">
                <a:tableStyleId>{5C22544A-7EE6-4342-B048-85BDC9FD1C3A}</a:tableStyleId>
              </a:tblPr>
              <a:tblGrid>
                <a:gridCol w="3219001">
                  <a:extLst>
                    <a:ext uri="{9D8B030D-6E8A-4147-A177-3AD203B41FA5}">
                      <a16:colId xmlns:a16="http://schemas.microsoft.com/office/drawing/2014/main" val="349998802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dirty="0"/>
                        <a:t>Υγροί και ξηροί</a:t>
                      </a:r>
                      <a:endParaRPr lang="en-US" sz="1600" dirty="0"/>
                    </a:p>
                  </a:txBody>
                  <a:tcPr/>
                </a:tc>
                <a:extLst>
                  <a:ext uri="{0D108BD9-81ED-4DB2-BD59-A6C34878D82A}">
                    <a16:rowId xmlns:a16="http://schemas.microsoft.com/office/drawing/2014/main" val="1413966166"/>
                  </a:ext>
                </a:extLst>
              </a:tr>
              <a:tr h="370840">
                <a:tc>
                  <a:txBody>
                    <a:bodyPr/>
                    <a:lstStyle/>
                    <a:p>
                      <a:r>
                        <a:rPr lang="el-GR" sz="1600" dirty="0"/>
                        <a:t>Μεταβολή αριθμού ημερών ανά έτος με ημερήσια βροχόπτωση &gt;10 </a:t>
                      </a:r>
                      <a:r>
                        <a:rPr lang="el-GR" sz="1600" dirty="0" err="1"/>
                        <a:t>mm</a:t>
                      </a:r>
                      <a:r>
                        <a:rPr lang="el-GR" sz="1600" dirty="0"/>
                        <a:t> (βαριά βροχόπτωση)</a:t>
                      </a:r>
                    </a:p>
                  </a:txBody>
                  <a:tcPr/>
                </a:tc>
                <a:extLst>
                  <a:ext uri="{0D108BD9-81ED-4DB2-BD59-A6C34878D82A}">
                    <a16:rowId xmlns:a16="http://schemas.microsoft.com/office/drawing/2014/main" val="1656857149"/>
                  </a:ext>
                </a:extLst>
              </a:tr>
              <a:tr h="370840">
                <a:tc>
                  <a:txBody>
                    <a:bodyPr/>
                    <a:lstStyle/>
                    <a:p>
                      <a:r>
                        <a:rPr lang="el-GR" sz="1600" dirty="0"/>
                        <a:t>Μεταβολή αριθμού ημερών ανά έτος με ημερήσια βροχόπτωση &gt; 20 </a:t>
                      </a:r>
                      <a:r>
                        <a:rPr lang="el-GR" sz="1600" dirty="0" err="1"/>
                        <a:t>mm</a:t>
                      </a:r>
                      <a:r>
                        <a:rPr lang="el-GR" sz="1600" dirty="0"/>
                        <a:t> (ακραία βροχόπτωση)</a:t>
                      </a:r>
                    </a:p>
                  </a:txBody>
                  <a:tcPr/>
                </a:tc>
                <a:extLst>
                  <a:ext uri="{0D108BD9-81ED-4DB2-BD59-A6C34878D82A}">
                    <a16:rowId xmlns:a16="http://schemas.microsoft.com/office/drawing/2014/main" val="4279749118"/>
                  </a:ext>
                </a:extLst>
              </a:tr>
              <a:tr h="370840">
                <a:tc>
                  <a:txBody>
                    <a:bodyPr/>
                    <a:lstStyle/>
                    <a:p>
                      <a:r>
                        <a:rPr lang="el-GR" sz="1600" dirty="0"/>
                        <a:t>Μεταβολή αριθμού ημερών ανά έτος με FWI &gt; 30 (μεγάλος και ανώτερος κίνδυνος δασικής πυρκαγιάς)</a:t>
                      </a:r>
                    </a:p>
                  </a:txBody>
                  <a:tcPr/>
                </a:tc>
                <a:extLst>
                  <a:ext uri="{0D108BD9-81ED-4DB2-BD59-A6C34878D82A}">
                    <a16:rowId xmlns:a16="http://schemas.microsoft.com/office/drawing/2014/main" val="2852622766"/>
                  </a:ext>
                </a:extLst>
              </a:tr>
              <a:tr h="370840">
                <a:tc>
                  <a:txBody>
                    <a:bodyPr/>
                    <a:lstStyle/>
                    <a:p>
                      <a:r>
                        <a:rPr lang="el-GR" sz="1600" dirty="0"/>
                        <a:t>Μεταβολή μέσης σχετικής υγρασίας</a:t>
                      </a:r>
                    </a:p>
                  </a:txBody>
                  <a:tcPr/>
                </a:tc>
                <a:extLst>
                  <a:ext uri="{0D108BD9-81ED-4DB2-BD59-A6C34878D82A}">
                    <a16:rowId xmlns:a16="http://schemas.microsoft.com/office/drawing/2014/main" val="2735424647"/>
                  </a:ext>
                </a:extLst>
              </a:tr>
              <a:tr h="370840">
                <a:tc>
                  <a:txBody>
                    <a:bodyPr/>
                    <a:lstStyle/>
                    <a:p>
                      <a:r>
                        <a:rPr lang="el-GR" sz="1600" dirty="0"/>
                        <a:t>Μεταβολή ετήσιας μέσης μέγιστης βροχόπτωσης 24ώρου</a:t>
                      </a:r>
                    </a:p>
                  </a:txBody>
                  <a:tcPr/>
                </a:tc>
                <a:extLst>
                  <a:ext uri="{0D108BD9-81ED-4DB2-BD59-A6C34878D82A}">
                    <a16:rowId xmlns:a16="http://schemas.microsoft.com/office/drawing/2014/main" val="3779882147"/>
                  </a:ext>
                </a:extLst>
              </a:tr>
              <a:tr h="370840">
                <a:tc>
                  <a:txBody>
                    <a:bodyPr/>
                    <a:lstStyle/>
                    <a:p>
                      <a:r>
                        <a:rPr lang="el-GR" sz="1600" dirty="0"/>
                        <a:t>Μεταβολή ετήσιας μέσης μέγιστης βροχόπτωσης 48ώρου</a:t>
                      </a:r>
                    </a:p>
                  </a:txBody>
                  <a:tcPr/>
                </a:tc>
                <a:extLst>
                  <a:ext uri="{0D108BD9-81ED-4DB2-BD59-A6C34878D82A}">
                    <a16:rowId xmlns:a16="http://schemas.microsoft.com/office/drawing/2014/main" val="1446135129"/>
                  </a:ext>
                </a:extLst>
              </a:tr>
              <a:tr h="370840">
                <a:tc>
                  <a:txBody>
                    <a:bodyPr/>
                    <a:lstStyle/>
                    <a:p>
                      <a:r>
                        <a:rPr lang="el-GR" sz="1600" dirty="0"/>
                        <a:t>Μεταβολή αριθμού καλοκαιρινών ημερών ανά έτος με ημερήσια βροχόπτωση &gt;10 </a:t>
                      </a:r>
                      <a:r>
                        <a:rPr lang="el-GR" sz="1600" dirty="0" err="1"/>
                        <a:t>mm</a:t>
                      </a:r>
                      <a:endParaRPr lang="el-GR" sz="1600" dirty="0"/>
                    </a:p>
                  </a:txBody>
                  <a:tcPr/>
                </a:tc>
                <a:extLst>
                  <a:ext uri="{0D108BD9-81ED-4DB2-BD59-A6C34878D82A}">
                    <a16:rowId xmlns:a16="http://schemas.microsoft.com/office/drawing/2014/main" val="4159479424"/>
                  </a:ext>
                </a:extLst>
              </a:tr>
            </a:tbl>
          </a:graphicData>
        </a:graphic>
      </p:graphicFrame>
      <p:graphicFrame>
        <p:nvGraphicFramePr>
          <p:cNvPr id="12" name="Table 11">
            <a:extLst>
              <a:ext uri="{FF2B5EF4-FFF2-40B4-BE49-F238E27FC236}">
                <a16:creationId xmlns:a16="http://schemas.microsoft.com/office/drawing/2014/main" id="{C82EF91C-FC98-19E9-2F22-4ABF0251C9B0}"/>
              </a:ext>
            </a:extLst>
          </p:cNvPr>
          <p:cNvGraphicFramePr>
            <a:graphicFrameLocks noGrp="1"/>
          </p:cNvGraphicFramePr>
          <p:nvPr>
            <p:extLst>
              <p:ext uri="{D42A27DB-BD31-4B8C-83A1-F6EECF244321}">
                <p14:modId xmlns:p14="http://schemas.microsoft.com/office/powerpoint/2010/main" val="146707121"/>
              </p:ext>
            </p:extLst>
          </p:nvPr>
        </p:nvGraphicFramePr>
        <p:xfrm>
          <a:off x="9267012" y="4972218"/>
          <a:ext cx="2902720" cy="949960"/>
        </p:xfrm>
        <a:graphic>
          <a:graphicData uri="http://schemas.openxmlformats.org/drawingml/2006/table">
            <a:tbl>
              <a:tblPr firstRow="1" bandRow="1">
                <a:tableStyleId>{5C22544A-7EE6-4342-B048-85BDC9FD1C3A}</a:tableStyleId>
              </a:tblPr>
              <a:tblGrid>
                <a:gridCol w="2902720">
                  <a:extLst>
                    <a:ext uri="{9D8B030D-6E8A-4147-A177-3AD203B41FA5}">
                      <a16:colId xmlns:a16="http://schemas.microsoft.com/office/drawing/2014/main" val="3499988022"/>
                    </a:ext>
                  </a:extLst>
                </a:gridCol>
              </a:tblGrid>
              <a:tr h="370840">
                <a:tc>
                  <a:txBody>
                    <a:bodyPr/>
                    <a:lstStyle/>
                    <a:p>
                      <a:r>
                        <a:rPr lang="el-GR" sz="1600" dirty="0"/>
                        <a:t>Χιόνι</a:t>
                      </a:r>
                      <a:endParaRPr lang="en-US" sz="1600" dirty="0"/>
                    </a:p>
                  </a:txBody>
                  <a:tcPr/>
                </a:tc>
                <a:extLst>
                  <a:ext uri="{0D108BD9-81ED-4DB2-BD59-A6C34878D82A}">
                    <a16:rowId xmlns:a16="http://schemas.microsoft.com/office/drawing/2014/main" val="1413966166"/>
                  </a:ext>
                </a:extLst>
              </a:tr>
              <a:tr h="370840">
                <a:tc>
                  <a:txBody>
                    <a:bodyPr/>
                    <a:lstStyle/>
                    <a:p>
                      <a:r>
                        <a:rPr lang="el-GR" sz="1600" dirty="0"/>
                        <a:t>Μεταβολή μέσης ετήσιας χιονόπτωσης </a:t>
                      </a:r>
                    </a:p>
                  </a:txBody>
                  <a:tcPr/>
                </a:tc>
                <a:extLst>
                  <a:ext uri="{0D108BD9-81ED-4DB2-BD59-A6C34878D82A}">
                    <a16:rowId xmlns:a16="http://schemas.microsoft.com/office/drawing/2014/main" val="1656857149"/>
                  </a:ext>
                </a:extLst>
              </a:tr>
            </a:tbl>
          </a:graphicData>
        </a:graphic>
      </p:graphicFrame>
      <p:graphicFrame>
        <p:nvGraphicFramePr>
          <p:cNvPr id="28" name="Table 27">
            <a:extLst>
              <a:ext uri="{FF2B5EF4-FFF2-40B4-BE49-F238E27FC236}">
                <a16:creationId xmlns:a16="http://schemas.microsoft.com/office/drawing/2014/main" id="{8C310C74-85C8-20F3-A272-3F13AE94A8A7}"/>
              </a:ext>
            </a:extLst>
          </p:cNvPr>
          <p:cNvGraphicFramePr>
            <a:graphicFrameLocks noGrp="1"/>
          </p:cNvGraphicFramePr>
          <p:nvPr>
            <p:extLst>
              <p:ext uri="{D42A27DB-BD31-4B8C-83A1-F6EECF244321}">
                <p14:modId xmlns:p14="http://schemas.microsoft.com/office/powerpoint/2010/main" val="3755505787"/>
              </p:ext>
            </p:extLst>
          </p:nvPr>
        </p:nvGraphicFramePr>
        <p:xfrm>
          <a:off x="9258524" y="5933769"/>
          <a:ext cx="2902721" cy="949960"/>
        </p:xfrm>
        <a:graphic>
          <a:graphicData uri="http://schemas.openxmlformats.org/drawingml/2006/table">
            <a:tbl>
              <a:tblPr firstRow="1" bandRow="1">
                <a:tableStyleId>{5C22544A-7EE6-4342-B048-85BDC9FD1C3A}</a:tableStyleId>
              </a:tblPr>
              <a:tblGrid>
                <a:gridCol w="2902721">
                  <a:extLst>
                    <a:ext uri="{9D8B030D-6E8A-4147-A177-3AD203B41FA5}">
                      <a16:colId xmlns:a16="http://schemas.microsoft.com/office/drawing/2014/main" val="3499988022"/>
                    </a:ext>
                  </a:extLst>
                </a:gridCol>
              </a:tblGrid>
              <a:tr h="370840">
                <a:tc>
                  <a:txBody>
                    <a:bodyPr/>
                    <a:lstStyle/>
                    <a:p>
                      <a:r>
                        <a:rPr lang="el-GR" sz="1600" dirty="0"/>
                        <a:t>Παράκτιοι</a:t>
                      </a:r>
                      <a:endParaRPr lang="en-US" sz="1600" dirty="0"/>
                    </a:p>
                  </a:txBody>
                  <a:tcPr/>
                </a:tc>
                <a:extLst>
                  <a:ext uri="{0D108BD9-81ED-4DB2-BD59-A6C34878D82A}">
                    <a16:rowId xmlns:a16="http://schemas.microsoft.com/office/drawing/2014/main" val="1413966166"/>
                  </a:ext>
                </a:extLst>
              </a:tr>
              <a:tr h="370840">
                <a:tc>
                  <a:txBody>
                    <a:bodyPr/>
                    <a:lstStyle/>
                    <a:p>
                      <a:r>
                        <a:rPr lang="el-GR" sz="1600" dirty="0"/>
                        <a:t>Μεταβολή στάθμης της θάλασσας</a:t>
                      </a:r>
                      <a:r>
                        <a:rPr lang="en-US" sz="1600" dirty="0"/>
                        <a:t> / storm surges</a:t>
                      </a:r>
                      <a:endParaRPr lang="el-GR" sz="1600" dirty="0"/>
                    </a:p>
                  </a:txBody>
                  <a:tcPr/>
                </a:tc>
                <a:extLst>
                  <a:ext uri="{0D108BD9-81ED-4DB2-BD59-A6C34878D82A}">
                    <a16:rowId xmlns:a16="http://schemas.microsoft.com/office/drawing/2014/main" val="1656857149"/>
                  </a:ext>
                </a:extLst>
              </a:tr>
            </a:tbl>
          </a:graphicData>
        </a:graphic>
      </p:graphicFrame>
    </p:spTree>
    <p:extLst>
      <p:ext uri="{BB962C8B-B14F-4D97-AF65-F5344CB8AC3E}">
        <p14:creationId xmlns:p14="http://schemas.microsoft.com/office/powerpoint/2010/main" val="115112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A7C8E-3EDC-0980-59AD-A25C9CF86F21}"/>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E1737602-6D4E-BEAF-0849-FA61D82CA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9331AD78-9678-76CC-3C4F-A713FD22C82C}"/>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4EC77C7B-BF38-A280-2828-E3719EE3F7D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EE1C1320-CBED-3BD8-26E7-71919BEEBFCF}"/>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68910252-087B-1506-2E41-DD6937FC1C30}"/>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786392DC-06BB-DB49-BF7F-9B8108B9DEB7}"/>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BB6966AD-B39A-90CD-8253-9B6DEB9BFB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7C317121-8A53-E0F7-83B3-D4D478215D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AC0AE43-F856-F582-5F0D-DEDE76BA8A29}"/>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4108422B-06B0-4F03-C7A5-C1DDEC1B52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FFF40C6-834A-1036-F05E-61F2C2FAEED5}"/>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C48981EF-129B-2BB4-AB7F-DB69853E7B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E8C084FB-FE98-753E-6969-3C0206E3F7D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DA91F93-CF38-5505-CE9F-16E7D44055F4}"/>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6429665F-A547-3320-B7EE-235E8FFA819D}"/>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704F9431-41E0-66BD-ED7E-4814DDBB8511}"/>
              </a:ext>
            </a:extLst>
          </p:cNvPr>
          <p:cNvSpPr>
            <a:spLocks noGrp="1"/>
          </p:cNvSpPr>
          <p:nvPr>
            <p:ph type="ctrTitle"/>
          </p:nvPr>
        </p:nvSpPr>
        <p:spPr>
          <a:xfrm>
            <a:off x="278593" y="559838"/>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Υπολογισμός ευαισθησίας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2" name="Τίτλος 1">
            <a:extLst>
              <a:ext uri="{FF2B5EF4-FFF2-40B4-BE49-F238E27FC236}">
                <a16:creationId xmlns:a16="http://schemas.microsoft.com/office/drawing/2014/main" id="{CEB32BC7-F728-F3FD-DE80-C928048EC013}"/>
              </a:ext>
            </a:extLst>
          </p:cNvPr>
          <p:cNvSpPr txBox="1">
            <a:spLocks/>
          </p:cNvSpPr>
          <p:nvPr/>
        </p:nvSpPr>
        <p:spPr>
          <a:xfrm>
            <a:off x="278592" y="894413"/>
            <a:ext cx="11627267" cy="506134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1700" dirty="0">
                <a:solidFill>
                  <a:schemeClr val="accent5">
                    <a:lumMod val="75000"/>
                  </a:schemeClr>
                </a:solidFill>
                <a:latin typeface="Cambria" panose="02040503050406030204" pitchFamily="18" charset="0"/>
                <a:ea typeface="Cambria" panose="02040503050406030204" pitchFamily="18" charset="0"/>
              </a:rPr>
              <a:t>Για τον υπολογισμό της ευαισθησίας για κάθε </a:t>
            </a:r>
            <a:r>
              <a:rPr lang="el-GR" sz="1700" dirty="0" err="1">
                <a:solidFill>
                  <a:schemeClr val="accent5">
                    <a:lumMod val="75000"/>
                  </a:schemeClr>
                </a:solidFill>
                <a:latin typeface="Cambria" panose="02040503050406030204" pitchFamily="18" charset="0"/>
                <a:ea typeface="Cambria" panose="02040503050406030204" pitchFamily="18" charset="0"/>
              </a:rPr>
              <a:t>υποτομέα</a:t>
            </a:r>
            <a:r>
              <a:rPr lang="el-GR" sz="1700" dirty="0">
                <a:solidFill>
                  <a:schemeClr val="accent5">
                    <a:lumMod val="75000"/>
                  </a:schemeClr>
                </a:solidFill>
                <a:latin typeface="Cambria" panose="02040503050406030204" pitchFamily="18" charset="0"/>
                <a:ea typeface="Cambria" panose="02040503050406030204" pitchFamily="18" charset="0"/>
              </a:rPr>
              <a:t>, αναπτύχθηκε μεθοδολογία με βάση τους παράγοντες κλιματικών επιπτώσεων (</a:t>
            </a:r>
            <a:r>
              <a:rPr lang="el-GR" sz="1700" dirty="0" err="1">
                <a:solidFill>
                  <a:schemeClr val="accent5">
                    <a:lumMod val="75000"/>
                  </a:schemeClr>
                </a:solidFill>
                <a:latin typeface="Cambria" panose="02040503050406030204" pitchFamily="18" charset="0"/>
                <a:ea typeface="Cambria" panose="02040503050406030204" pitchFamily="18" charset="0"/>
              </a:rPr>
              <a:t>CIDs</a:t>
            </a:r>
            <a:r>
              <a:rPr lang="el-GR" sz="1700" dirty="0">
                <a:solidFill>
                  <a:schemeClr val="accent5">
                    <a:lumMod val="75000"/>
                  </a:schemeClr>
                </a:solidFill>
                <a:latin typeface="Cambria" panose="02040503050406030204" pitchFamily="18" charset="0"/>
                <a:ea typeface="Cambria" panose="02040503050406030204" pitchFamily="18" charset="0"/>
              </a:rPr>
              <a:t>)</a:t>
            </a:r>
            <a:r>
              <a:rPr lang="en-US" sz="17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q"/>
            </a:pPr>
            <a:r>
              <a:rPr lang="el-GR" sz="1700" dirty="0">
                <a:solidFill>
                  <a:schemeClr val="accent5">
                    <a:lumMod val="75000"/>
                  </a:schemeClr>
                </a:solidFill>
                <a:latin typeface="Cambria" panose="02040503050406030204" pitchFamily="18" charset="0"/>
                <a:ea typeface="Cambria" panose="02040503050406030204" pitchFamily="18" charset="0"/>
              </a:rPr>
              <a:t>Ως ευαισθησία νοείται ο βαθμός στον οποίο ένα σύστημα επηρεάζεται, αρνητικά ή θετικά, από τη μεταβλητότητα ή την αλλαγή του κλίματος. Οι επιπτώσεις μπορεί να είναι άμεσες (π.χ. μεταβολή της απόδοσης των καλλιεργειών λόγω μεταβολής της μέσης τιμής, του εύρους ή της μεταβλητότητας της θερμοκρασίας) ή έμμεσες (π.χ. βλάβες που προκαλούνται από την αύξηση της συχνότητας των παράκτιων πλημμυρών λόγω της ανόδου της στάθμης της θάλασσας).</a:t>
            </a:r>
          </a:p>
          <a:p>
            <a:pPr marL="342900" indent="-342900" algn="l">
              <a:buFont typeface="Wingdings" panose="05000000000000000000" pitchFamily="2" charset="2"/>
              <a:buChar char="q"/>
            </a:pPr>
            <a:r>
              <a:rPr lang="el-GR" sz="1700" dirty="0">
                <a:solidFill>
                  <a:schemeClr val="accent5">
                    <a:lumMod val="75000"/>
                  </a:schemeClr>
                </a:solidFill>
                <a:latin typeface="Cambria" panose="02040503050406030204" pitchFamily="18" charset="0"/>
                <a:ea typeface="Cambria" panose="02040503050406030204" pitchFamily="18" charset="0"/>
              </a:rPr>
              <a:t>Η ευαισθησία δεν λαμβάνει υπόψη τη γεωγραφική θέση. Βασίζεται αποκλειστικά στις παραμέτρους / χαρακτηριστικά του κάθε τομέα, άσχετα με την τοποθεσία. </a:t>
            </a:r>
          </a:p>
          <a:p>
            <a:pPr marL="342900" indent="-342900" algn="l">
              <a:buFont typeface="Wingdings" panose="05000000000000000000" pitchFamily="2" charset="2"/>
              <a:buChar char="q"/>
            </a:pPr>
            <a:r>
              <a:rPr lang="el-GR" sz="1700" dirty="0">
                <a:solidFill>
                  <a:schemeClr val="accent5">
                    <a:lumMod val="75000"/>
                  </a:schemeClr>
                </a:solidFill>
                <a:latin typeface="Cambria" panose="02040503050406030204" pitchFamily="18" charset="0"/>
                <a:ea typeface="Cambria" panose="02040503050406030204" pitchFamily="18" charset="0"/>
              </a:rPr>
              <a:t>Η ανάλυση ευαισθησίας βασίζεται στη γνώση όλων των στοιχείων για κάθε </a:t>
            </a:r>
            <a:r>
              <a:rPr lang="el-GR" sz="1700" dirty="0" err="1">
                <a:solidFill>
                  <a:schemeClr val="accent5">
                    <a:lumMod val="75000"/>
                  </a:schemeClr>
                </a:solidFill>
                <a:latin typeface="Cambria" panose="02040503050406030204" pitchFamily="18" charset="0"/>
                <a:ea typeface="Cambria" panose="02040503050406030204" pitchFamily="18" charset="0"/>
              </a:rPr>
              <a:t>υποτομέα</a:t>
            </a:r>
            <a:r>
              <a:rPr lang="el-GR" sz="17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q"/>
            </a:pPr>
            <a:r>
              <a:rPr lang="el-GR" sz="1700" dirty="0">
                <a:solidFill>
                  <a:schemeClr val="accent5">
                    <a:lumMod val="75000"/>
                  </a:schemeClr>
                </a:solidFill>
                <a:latin typeface="Cambria" panose="02040503050406030204" pitchFamily="18" charset="0"/>
                <a:ea typeface="Cambria" panose="02040503050406030204" pitchFamily="18" charset="0"/>
              </a:rPr>
              <a:t>Βασίζεται σε μελέτες της ελληνικής και διεθνούς βιβλιογραφίας που εστιάζουν στον τρόπο που οι κλιματικές μεταβολές επιδρούν στους διάφορους τομείς του περιβάλλοντος και της οικονομίας.</a:t>
            </a:r>
          </a:p>
          <a:p>
            <a:pPr algn="l"/>
            <a:endParaRPr lang="el-GR" sz="1100" dirty="0">
              <a:solidFill>
                <a:schemeClr val="accent5">
                  <a:lumMod val="75000"/>
                </a:schemeClr>
              </a:solidFill>
              <a:latin typeface="Cambria" panose="02040503050406030204" pitchFamily="18" charset="0"/>
              <a:ea typeface="Cambria" panose="02040503050406030204" pitchFamily="18" charset="0"/>
            </a:endParaRPr>
          </a:p>
          <a:p>
            <a:pPr algn="l"/>
            <a:r>
              <a:rPr lang="el-GR" sz="1700" u="sng" dirty="0">
                <a:solidFill>
                  <a:schemeClr val="accent5">
                    <a:lumMod val="75000"/>
                  </a:schemeClr>
                </a:solidFill>
                <a:latin typeface="Cambria" panose="02040503050406030204" pitchFamily="18" charset="0"/>
                <a:ea typeface="Cambria" panose="02040503050406030204" pitchFamily="18" charset="0"/>
              </a:rPr>
              <a:t>Μεθοδολογικά βήματα</a:t>
            </a:r>
            <a:r>
              <a:rPr lang="el-GR" sz="17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v"/>
            </a:pPr>
            <a:r>
              <a:rPr lang="el-GR" sz="1700" dirty="0">
                <a:solidFill>
                  <a:schemeClr val="accent5">
                    <a:lumMod val="75000"/>
                  </a:schemeClr>
                </a:solidFill>
                <a:latin typeface="Cambria" panose="02040503050406030204" pitchFamily="18" charset="0"/>
                <a:ea typeface="Cambria" panose="02040503050406030204" pitchFamily="18" charset="0"/>
              </a:rPr>
              <a:t>Επιλογή κλιματικών δεικτών ανά </a:t>
            </a:r>
            <a:r>
              <a:rPr lang="en-US" sz="1700" dirty="0">
                <a:solidFill>
                  <a:schemeClr val="accent5">
                    <a:lumMod val="75000"/>
                  </a:schemeClr>
                </a:solidFill>
                <a:latin typeface="Cambria" panose="02040503050406030204" pitchFamily="18" charset="0"/>
                <a:ea typeface="Cambria" panose="02040503050406030204" pitchFamily="18" charset="0"/>
              </a:rPr>
              <a:t>CIDs </a:t>
            </a:r>
            <a:r>
              <a:rPr lang="el-GR" sz="1700" dirty="0">
                <a:solidFill>
                  <a:schemeClr val="accent5">
                    <a:lumMod val="75000"/>
                  </a:schemeClr>
                </a:solidFill>
                <a:latin typeface="Cambria" panose="02040503050406030204" pitchFamily="18" charset="0"/>
                <a:ea typeface="Cambria" panose="02040503050406030204" pitchFamily="18" charset="0"/>
              </a:rPr>
              <a:t>και ανάπτυξη </a:t>
            </a:r>
            <a:r>
              <a:rPr lang="en-US" sz="1700" dirty="0">
                <a:solidFill>
                  <a:schemeClr val="accent5">
                    <a:lumMod val="75000"/>
                  </a:schemeClr>
                </a:solidFill>
                <a:latin typeface="Cambria" panose="02040503050406030204" pitchFamily="18" charset="0"/>
                <a:ea typeface="Cambria" panose="02040503050406030204" pitchFamily="18" charset="0"/>
              </a:rPr>
              <a:t>matrix table.</a:t>
            </a:r>
          </a:p>
          <a:p>
            <a:pPr marL="342900" indent="-342900" algn="l">
              <a:buFont typeface="Wingdings" panose="05000000000000000000" pitchFamily="2" charset="2"/>
              <a:buChar char="v"/>
            </a:pPr>
            <a:r>
              <a:rPr lang="el-GR" sz="1700" dirty="0">
                <a:solidFill>
                  <a:schemeClr val="accent5">
                    <a:lumMod val="75000"/>
                  </a:schemeClr>
                </a:solidFill>
                <a:latin typeface="Cambria" panose="02040503050406030204" pitchFamily="18" charset="0"/>
                <a:ea typeface="Cambria" panose="02040503050406030204" pitchFamily="18" charset="0"/>
              </a:rPr>
              <a:t>Υπολογισμός ευαισθησίας για κάθε δείκτη, στη βάση της ακόλουθης κλίμακας:</a:t>
            </a:r>
          </a:p>
          <a:p>
            <a:pPr marL="723900" indent="-342900" algn="l">
              <a:buFont typeface="Wingdings" panose="05000000000000000000" pitchFamily="2" charset="2"/>
              <a:buChar char="Ø"/>
            </a:pPr>
            <a:r>
              <a:rPr lang="el-GR" sz="1700" b="1" dirty="0">
                <a:solidFill>
                  <a:schemeClr val="accent5">
                    <a:lumMod val="75000"/>
                  </a:schemeClr>
                </a:solidFill>
                <a:latin typeface="Cambria" panose="02040503050406030204" pitchFamily="18" charset="0"/>
                <a:ea typeface="Cambria" panose="02040503050406030204" pitchFamily="18" charset="0"/>
              </a:rPr>
              <a:t>Μηδενική (αμελητέα) ευαισθησία : 0-1</a:t>
            </a:r>
          </a:p>
          <a:p>
            <a:pPr marL="723900" indent="-342900" algn="l">
              <a:buFont typeface="Wingdings" panose="05000000000000000000" pitchFamily="2" charset="2"/>
              <a:buChar char="Ø"/>
            </a:pPr>
            <a:r>
              <a:rPr lang="el-GR" sz="1700" b="1" dirty="0">
                <a:solidFill>
                  <a:schemeClr val="accent5">
                    <a:lumMod val="75000"/>
                  </a:schemeClr>
                </a:solidFill>
                <a:latin typeface="Cambria" panose="02040503050406030204" pitchFamily="18" charset="0"/>
                <a:ea typeface="Cambria" panose="02040503050406030204" pitchFamily="18" charset="0"/>
              </a:rPr>
              <a:t>Μικρή ευαισθησία: 2-3</a:t>
            </a:r>
          </a:p>
          <a:p>
            <a:pPr marL="723900" indent="-342900" algn="l">
              <a:buFont typeface="Wingdings" panose="05000000000000000000" pitchFamily="2" charset="2"/>
              <a:buChar char="Ø"/>
            </a:pPr>
            <a:r>
              <a:rPr lang="el-GR" sz="1700" b="1" dirty="0">
                <a:solidFill>
                  <a:schemeClr val="accent5">
                    <a:lumMod val="75000"/>
                  </a:schemeClr>
                </a:solidFill>
                <a:latin typeface="Cambria" panose="02040503050406030204" pitchFamily="18" charset="0"/>
                <a:ea typeface="Cambria" panose="02040503050406030204" pitchFamily="18" charset="0"/>
              </a:rPr>
              <a:t>Μέτρια ευαισθησία: 4-6</a:t>
            </a:r>
          </a:p>
          <a:p>
            <a:pPr marL="723900" indent="-342900" algn="l">
              <a:buFont typeface="Wingdings" panose="05000000000000000000" pitchFamily="2" charset="2"/>
              <a:buChar char="Ø"/>
            </a:pPr>
            <a:r>
              <a:rPr lang="el-GR" sz="1700" b="1" dirty="0">
                <a:solidFill>
                  <a:schemeClr val="accent5">
                    <a:lumMod val="75000"/>
                  </a:schemeClr>
                </a:solidFill>
                <a:latin typeface="Cambria" panose="02040503050406030204" pitchFamily="18" charset="0"/>
                <a:ea typeface="Cambria" panose="02040503050406030204" pitchFamily="18" charset="0"/>
              </a:rPr>
              <a:t>Μεγάλη ευαισθησία: 7-8</a:t>
            </a:r>
          </a:p>
          <a:p>
            <a:pPr marL="723900" indent="-342900" algn="l">
              <a:buFont typeface="Wingdings" panose="05000000000000000000" pitchFamily="2" charset="2"/>
              <a:buChar char="Ø"/>
            </a:pPr>
            <a:r>
              <a:rPr lang="el-GR" sz="1700" b="1" dirty="0">
                <a:solidFill>
                  <a:schemeClr val="accent5">
                    <a:lumMod val="75000"/>
                  </a:schemeClr>
                </a:solidFill>
                <a:latin typeface="Cambria" panose="02040503050406030204" pitchFamily="18" charset="0"/>
                <a:ea typeface="Cambria" panose="02040503050406030204" pitchFamily="18" charset="0"/>
              </a:rPr>
              <a:t>Πολύ μεγάλη ευαισθησία: 9-10</a:t>
            </a:r>
          </a:p>
        </p:txBody>
      </p:sp>
    </p:spTree>
    <p:extLst>
      <p:ext uri="{BB962C8B-B14F-4D97-AF65-F5344CB8AC3E}">
        <p14:creationId xmlns:p14="http://schemas.microsoft.com/office/powerpoint/2010/main" val="1318293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C7AB3-7636-2721-8322-2CAF75432D62}"/>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98FA1F3E-3BFD-D51A-617C-482776D1B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C09F5323-8A6A-22CF-D41F-1F1B17D9353A}"/>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44B01C74-036C-06EC-D1C2-D6AFA0D756F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6" name="Τίτλος 1">
            <a:extLst>
              <a:ext uri="{FF2B5EF4-FFF2-40B4-BE49-F238E27FC236}">
                <a16:creationId xmlns:a16="http://schemas.microsoft.com/office/drawing/2014/main" id="{A3B2253D-57B0-33E7-B702-49FA6600CDA0}"/>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DF1145D0-E8B4-B047-7949-B7289C452E18}"/>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4B82EE96-CE58-5DA9-6887-F57FE4EC0C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7D8BEFDB-C9F4-A4F2-A781-FBC8EB3B42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222F5DF-0964-5E51-BF8C-405EA55F6875}"/>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F8B9D3A7-46C6-0B9C-846A-39CE64BD99E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0782A8D-24CD-8606-98E2-9A5FFDC621B7}"/>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0BAF0503-D004-C345-4B1C-E0091F81D86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140C4340-4201-7513-FDD3-CB3AD033566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2CC1839-CDE8-1F94-FBFE-EC631CCA5BBC}"/>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5E337F6A-7064-9CCA-F6CB-65CE4E20241D}"/>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DD872872-774F-411C-2C67-4B9150A4813C}"/>
              </a:ext>
            </a:extLst>
          </p:cNvPr>
          <p:cNvSpPr>
            <a:spLocks noGrp="1"/>
          </p:cNvSpPr>
          <p:nvPr>
            <p:ph type="ctrTitle"/>
          </p:nvPr>
        </p:nvSpPr>
        <p:spPr>
          <a:xfrm>
            <a:off x="278593" y="559838"/>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Υπολογισμός ευαισθησίας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aphicFrame>
        <p:nvGraphicFramePr>
          <p:cNvPr id="7" name="Table 6">
            <a:extLst>
              <a:ext uri="{FF2B5EF4-FFF2-40B4-BE49-F238E27FC236}">
                <a16:creationId xmlns:a16="http://schemas.microsoft.com/office/drawing/2014/main" id="{F32738CD-5AFF-DBA1-0203-70F1CBE49680}"/>
              </a:ext>
            </a:extLst>
          </p:cNvPr>
          <p:cNvGraphicFramePr>
            <a:graphicFrameLocks noGrp="1"/>
          </p:cNvGraphicFramePr>
          <p:nvPr>
            <p:extLst>
              <p:ext uri="{D42A27DB-BD31-4B8C-83A1-F6EECF244321}">
                <p14:modId xmlns:p14="http://schemas.microsoft.com/office/powerpoint/2010/main" val="944253109"/>
              </p:ext>
            </p:extLst>
          </p:nvPr>
        </p:nvGraphicFramePr>
        <p:xfrm>
          <a:off x="432065" y="1175439"/>
          <a:ext cx="11025927" cy="4226560"/>
        </p:xfrm>
        <a:graphic>
          <a:graphicData uri="http://schemas.openxmlformats.org/drawingml/2006/table">
            <a:tbl>
              <a:tblPr firstRow="1" bandRow="1">
                <a:tableStyleId>{5C22544A-7EE6-4342-B048-85BDC9FD1C3A}</a:tableStyleId>
              </a:tblPr>
              <a:tblGrid>
                <a:gridCol w="1425764">
                  <a:extLst>
                    <a:ext uri="{9D8B030D-6E8A-4147-A177-3AD203B41FA5}">
                      <a16:colId xmlns:a16="http://schemas.microsoft.com/office/drawing/2014/main" val="3499988022"/>
                    </a:ext>
                  </a:extLst>
                </a:gridCol>
                <a:gridCol w="6241142">
                  <a:extLst>
                    <a:ext uri="{9D8B030D-6E8A-4147-A177-3AD203B41FA5}">
                      <a16:colId xmlns:a16="http://schemas.microsoft.com/office/drawing/2014/main" val="2044568001"/>
                    </a:ext>
                  </a:extLst>
                </a:gridCol>
                <a:gridCol w="1756229">
                  <a:extLst>
                    <a:ext uri="{9D8B030D-6E8A-4147-A177-3AD203B41FA5}">
                      <a16:colId xmlns:a16="http://schemas.microsoft.com/office/drawing/2014/main" val="4174942284"/>
                    </a:ext>
                  </a:extLst>
                </a:gridCol>
                <a:gridCol w="1602792">
                  <a:extLst>
                    <a:ext uri="{9D8B030D-6E8A-4147-A177-3AD203B41FA5}">
                      <a16:colId xmlns:a16="http://schemas.microsoft.com/office/drawing/2014/main" val="450070433"/>
                    </a:ext>
                  </a:extLst>
                </a:gridCol>
              </a:tblGrid>
              <a:tr h="370840">
                <a:tc rowSpan="2">
                  <a:txBody>
                    <a:bodyPr/>
                    <a:lstStyle/>
                    <a:p>
                      <a:pPr algn="ctr"/>
                      <a:r>
                        <a:rPr lang="en-US" sz="1400" dirty="0"/>
                        <a:t>CID</a:t>
                      </a:r>
                    </a:p>
                  </a:txBody>
                  <a:tcPr anchor="ctr"/>
                </a:tc>
                <a:tc rowSpan="2">
                  <a:txBody>
                    <a:bodyPr/>
                    <a:lstStyle/>
                    <a:p>
                      <a:pPr algn="ctr"/>
                      <a:r>
                        <a:rPr lang="el-GR" sz="1400" dirty="0"/>
                        <a:t>Δείκτης</a:t>
                      </a:r>
                      <a:endParaRPr lang="en-US" sz="1400" dirty="0"/>
                    </a:p>
                  </a:txBody>
                  <a:tcPr anchor="ctr"/>
                </a:tc>
                <a:tc gridSpan="2">
                  <a:txBody>
                    <a:bodyPr/>
                    <a:lstStyle/>
                    <a:p>
                      <a:pPr algn="ctr"/>
                      <a:r>
                        <a:rPr lang="el-GR" sz="1400" dirty="0"/>
                        <a:t>Χερσαία οικοσυστήματα (πλην δασικών)</a:t>
                      </a:r>
                      <a:endParaRPr lang="en-US" sz="1400" dirty="0"/>
                    </a:p>
                  </a:txBody>
                  <a:tcPr anchor="ctr"/>
                </a:tc>
                <a:tc hMerge="1">
                  <a:txBody>
                    <a:bodyPr/>
                    <a:lstStyle/>
                    <a:p>
                      <a:endParaRPr lang="en-US" sz="1600" dirty="0"/>
                    </a:p>
                  </a:txBody>
                  <a:tcPr/>
                </a:tc>
                <a:extLst>
                  <a:ext uri="{0D108BD9-81ED-4DB2-BD59-A6C34878D82A}">
                    <a16:rowId xmlns:a16="http://schemas.microsoft.com/office/drawing/2014/main" val="1413966166"/>
                  </a:ext>
                </a:extLst>
              </a:tr>
              <a:tr h="370840">
                <a:tc vMerge="1">
                  <a:txBody>
                    <a:bodyPr/>
                    <a:lstStyle/>
                    <a:p>
                      <a:endParaRPr lang="en-US" sz="1600" dirty="0"/>
                    </a:p>
                  </a:txBody>
                  <a:tcPr/>
                </a:tc>
                <a:tc vMerge="1">
                  <a:txBody>
                    <a:bodyPr/>
                    <a:lstStyle/>
                    <a:p>
                      <a:endParaRPr lang="en-US" sz="1600" dirty="0"/>
                    </a:p>
                  </a:txBody>
                  <a:tcPr/>
                </a:tc>
                <a:tc>
                  <a:txBody>
                    <a:bodyPr/>
                    <a:lstStyle/>
                    <a:p>
                      <a:pPr algn="ctr"/>
                      <a:r>
                        <a:rPr lang="el-GR" sz="1400" b="1" kern="1200" dirty="0">
                          <a:solidFill>
                            <a:schemeClr val="lt1"/>
                          </a:solidFill>
                          <a:latin typeface="+mn-lt"/>
                          <a:ea typeface="+mn-ea"/>
                          <a:cs typeface="+mn-cs"/>
                        </a:rPr>
                        <a:t>Βαθμολογία</a:t>
                      </a:r>
                      <a:endParaRPr lang="en-US" sz="1400" b="1" kern="1200" dirty="0">
                        <a:solidFill>
                          <a:schemeClr val="lt1"/>
                        </a:solidFill>
                        <a:latin typeface="+mn-lt"/>
                        <a:ea typeface="+mn-ea"/>
                        <a:cs typeface="+mn-cs"/>
                      </a:endParaRPr>
                    </a:p>
                  </a:txBody>
                  <a:tcPr anchor="ctr">
                    <a:solidFill>
                      <a:schemeClr val="accent1"/>
                    </a:solidFill>
                  </a:tcPr>
                </a:tc>
                <a:tc>
                  <a:txBody>
                    <a:bodyPr/>
                    <a:lstStyle/>
                    <a:p>
                      <a:pPr algn="ctr"/>
                      <a:r>
                        <a:rPr lang="el-GR" sz="1400" b="1" kern="1200" dirty="0" err="1">
                          <a:solidFill>
                            <a:schemeClr val="lt1"/>
                          </a:solidFill>
                          <a:latin typeface="+mn-lt"/>
                          <a:ea typeface="+mn-ea"/>
                          <a:cs typeface="+mn-cs"/>
                        </a:rPr>
                        <a:t>Κανονικοποίηση</a:t>
                      </a:r>
                      <a:r>
                        <a:rPr lang="el-GR" sz="1400" b="1" kern="1200" dirty="0">
                          <a:solidFill>
                            <a:schemeClr val="lt1"/>
                          </a:solidFill>
                          <a:latin typeface="+mn-lt"/>
                          <a:ea typeface="+mn-ea"/>
                          <a:cs typeface="+mn-cs"/>
                        </a:rPr>
                        <a:t>*</a:t>
                      </a:r>
                      <a:endParaRPr lang="en-US" sz="1400" b="1" kern="1200" dirty="0">
                        <a:solidFill>
                          <a:schemeClr val="lt1"/>
                        </a:solidFill>
                        <a:latin typeface="+mn-lt"/>
                        <a:ea typeface="+mn-ea"/>
                        <a:cs typeface="+mn-cs"/>
                      </a:endParaRPr>
                    </a:p>
                  </a:txBody>
                  <a:tcPr anchor="ctr">
                    <a:solidFill>
                      <a:schemeClr val="accent1"/>
                    </a:solidFill>
                  </a:tcPr>
                </a:tc>
                <a:extLst>
                  <a:ext uri="{0D108BD9-81ED-4DB2-BD59-A6C34878D82A}">
                    <a16:rowId xmlns:a16="http://schemas.microsoft.com/office/drawing/2014/main" val="1692570570"/>
                  </a:ext>
                </a:extLst>
              </a:tr>
              <a:tr h="160365">
                <a:tc rowSpan="3">
                  <a:txBody>
                    <a:bodyPr/>
                    <a:lstStyle/>
                    <a:p>
                      <a:pPr algn="ctr"/>
                      <a:r>
                        <a:rPr lang="el-GR" sz="1400" dirty="0"/>
                        <a:t>Ζέστη και κρύο</a:t>
                      </a:r>
                      <a:endParaRPr lang="en-US" sz="1400" dirty="0"/>
                    </a:p>
                  </a:txBody>
                  <a:tcPr anchor="ctr"/>
                </a:tc>
                <a:tc>
                  <a:txBody>
                    <a:bodyPr/>
                    <a:lstStyle/>
                    <a:p>
                      <a:pPr algn="ctr"/>
                      <a:r>
                        <a:rPr lang="el-GR" sz="1400" dirty="0"/>
                        <a:t>Μεταβολή μέσης μέγιστης θερμοκρασίας</a:t>
                      </a:r>
                      <a:endParaRPr lang="en-US" sz="1400" dirty="0"/>
                    </a:p>
                  </a:txBody>
                  <a:tcPr anchor="ctr"/>
                </a:tc>
                <a:tc>
                  <a:txBody>
                    <a:bodyPr/>
                    <a:lstStyle/>
                    <a:p>
                      <a:pPr algn="ctr"/>
                      <a:r>
                        <a:rPr lang="el-GR" sz="1400" dirty="0"/>
                        <a:t>6</a:t>
                      </a:r>
                      <a:endParaRPr lang="en-US" sz="1400" dirty="0"/>
                    </a:p>
                  </a:txBody>
                  <a:tcPr anchor="ctr"/>
                </a:tc>
                <a:tc>
                  <a:txBody>
                    <a:bodyPr/>
                    <a:lstStyle/>
                    <a:p>
                      <a:pPr algn="ctr"/>
                      <a:r>
                        <a:rPr lang="el-GR" sz="1400" dirty="0"/>
                        <a:t>0,105</a:t>
                      </a:r>
                      <a:endParaRPr lang="en-US" sz="1400" dirty="0"/>
                    </a:p>
                  </a:txBody>
                  <a:tcPr anchor="ctr"/>
                </a:tc>
                <a:extLst>
                  <a:ext uri="{0D108BD9-81ED-4DB2-BD59-A6C34878D82A}">
                    <a16:rowId xmlns:a16="http://schemas.microsoft.com/office/drawing/2014/main" val="1656857149"/>
                  </a:ext>
                </a:extLst>
              </a:tr>
              <a:tr h="261965">
                <a:tc vMerge="1">
                  <a:txBody>
                    <a:bodyPr/>
                    <a:lstStyle/>
                    <a:p>
                      <a:endParaRPr lang="el-GR" sz="1600" dirty="0"/>
                    </a:p>
                  </a:txBody>
                  <a:tcPr/>
                </a:tc>
                <a:tc>
                  <a:txBody>
                    <a:bodyPr/>
                    <a:lstStyle/>
                    <a:p>
                      <a:pPr algn="ctr"/>
                      <a:r>
                        <a:rPr lang="el-GR" sz="1400" dirty="0"/>
                        <a:t>Μεταβολή αριθμού ημερών ανά έτος με μέγιστη θερμοκρασία &gt; 35°C</a:t>
                      </a:r>
                    </a:p>
                  </a:txBody>
                  <a:tcPr anchor="ctr"/>
                </a:tc>
                <a:tc>
                  <a:txBody>
                    <a:bodyPr/>
                    <a:lstStyle/>
                    <a:p>
                      <a:pPr algn="ctr"/>
                      <a:r>
                        <a:rPr lang="el-GR" sz="1400" dirty="0"/>
                        <a:t>7</a:t>
                      </a:r>
                    </a:p>
                  </a:txBody>
                  <a:tcPr anchor="ctr"/>
                </a:tc>
                <a:tc>
                  <a:txBody>
                    <a:bodyPr/>
                    <a:lstStyle/>
                    <a:p>
                      <a:pPr algn="ctr"/>
                      <a:r>
                        <a:rPr lang="el-GR" sz="1400" dirty="0"/>
                        <a:t>0,123</a:t>
                      </a:r>
                    </a:p>
                  </a:txBody>
                  <a:tcPr anchor="ctr"/>
                </a:tc>
                <a:extLst>
                  <a:ext uri="{0D108BD9-81ED-4DB2-BD59-A6C34878D82A}">
                    <a16:rowId xmlns:a16="http://schemas.microsoft.com/office/drawing/2014/main" val="4279749118"/>
                  </a:ext>
                </a:extLst>
              </a:tr>
              <a:tr h="189393">
                <a:tc vMerge="1">
                  <a:txBody>
                    <a:bodyPr/>
                    <a:lstStyle/>
                    <a:p>
                      <a:endParaRPr lang="el-GR" sz="1600" dirty="0"/>
                    </a:p>
                  </a:txBody>
                  <a:tcPr/>
                </a:tc>
                <a:tc>
                  <a:txBody>
                    <a:bodyPr/>
                    <a:lstStyle/>
                    <a:p>
                      <a:pPr algn="ctr"/>
                      <a:r>
                        <a:rPr lang="el-GR" sz="1400" dirty="0"/>
                        <a:t>Μεταβολή ημερών ανά έτος με ελάχιστη θερμοκρασία &lt; 0 </a:t>
                      </a:r>
                      <a:r>
                        <a:rPr lang="el-GR" sz="1400" dirty="0" err="1"/>
                        <a:t>οC</a:t>
                      </a:r>
                      <a:r>
                        <a:rPr lang="el-GR" sz="1400" dirty="0"/>
                        <a:t> (νυχτερινός παγετός)</a:t>
                      </a:r>
                    </a:p>
                  </a:txBody>
                  <a:tcPr anchor="ctr"/>
                </a:tc>
                <a:tc>
                  <a:txBody>
                    <a:bodyPr/>
                    <a:lstStyle/>
                    <a:p>
                      <a:pPr algn="ctr"/>
                      <a:r>
                        <a:rPr lang="el-GR" sz="1400" dirty="0"/>
                        <a:t>7</a:t>
                      </a:r>
                    </a:p>
                  </a:txBody>
                  <a:tcPr anchor="ctr"/>
                </a:tc>
                <a:tc>
                  <a:txBody>
                    <a:bodyPr/>
                    <a:lstStyle/>
                    <a:p>
                      <a:pPr algn="ctr"/>
                      <a:r>
                        <a:rPr lang="el-GR" sz="1400" dirty="0"/>
                        <a:t>0,123</a:t>
                      </a:r>
                    </a:p>
                  </a:txBody>
                  <a:tcPr anchor="ctr"/>
                </a:tc>
                <a:extLst>
                  <a:ext uri="{0D108BD9-81ED-4DB2-BD59-A6C34878D82A}">
                    <a16:rowId xmlns:a16="http://schemas.microsoft.com/office/drawing/2014/main" val="2852622766"/>
                  </a:ext>
                </a:extLst>
              </a:tr>
              <a:tr h="370840">
                <a:tc rowSpan="4">
                  <a:txBody>
                    <a:bodyPr/>
                    <a:lstStyle/>
                    <a:p>
                      <a:pPr algn="ctr"/>
                      <a:r>
                        <a:rPr lang="el-GR" sz="1400" dirty="0"/>
                        <a:t>Υγροί και ξηροί</a:t>
                      </a:r>
                      <a:endParaRPr lang="en-US" sz="1400" dirty="0">
                        <a:highlight>
                          <a:srgbClr val="FFFF00"/>
                        </a:highlight>
                      </a:endParaRPr>
                    </a:p>
                  </a:txBody>
                  <a:tcPr anchor="ctr"/>
                </a:tc>
                <a:tc>
                  <a:txBody>
                    <a:bodyPr/>
                    <a:lstStyle/>
                    <a:p>
                      <a:pPr algn="ctr"/>
                      <a:r>
                        <a:rPr lang="el-GR" sz="1400" dirty="0"/>
                        <a:t>Ποσοστιαία μεταβολή μέσης ετήσιας βροχόπτωσης</a:t>
                      </a:r>
                      <a:endParaRPr lang="en-US" sz="1400" dirty="0"/>
                    </a:p>
                  </a:txBody>
                  <a:tcPr anchor="ctr"/>
                </a:tc>
                <a:tc>
                  <a:txBody>
                    <a:bodyPr/>
                    <a:lstStyle/>
                    <a:p>
                      <a:pPr algn="ctr"/>
                      <a:r>
                        <a:rPr lang="el-GR" sz="1400" dirty="0"/>
                        <a:t>7</a:t>
                      </a:r>
                      <a:endParaRPr lang="en-US" sz="1400" dirty="0"/>
                    </a:p>
                  </a:txBody>
                  <a:tcPr anchor="ctr"/>
                </a:tc>
                <a:tc>
                  <a:txBody>
                    <a:bodyPr/>
                    <a:lstStyle/>
                    <a:p>
                      <a:pPr algn="ctr"/>
                      <a:r>
                        <a:rPr lang="el-GR" sz="1400" dirty="0"/>
                        <a:t>0,123</a:t>
                      </a:r>
                      <a:endParaRPr lang="en-US" sz="1400" dirty="0"/>
                    </a:p>
                  </a:txBody>
                  <a:tcPr anchor="ctr"/>
                </a:tc>
                <a:extLst>
                  <a:ext uri="{0D108BD9-81ED-4DB2-BD59-A6C34878D82A}">
                    <a16:rowId xmlns:a16="http://schemas.microsoft.com/office/drawing/2014/main" val="2735424647"/>
                  </a:ext>
                </a:extLst>
              </a:tr>
              <a:tr h="181410">
                <a:tc vMerge="1">
                  <a:txBody>
                    <a:bodyPr/>
                    <a:lstStyle/>
                    <a:p>
                      <a:endParaRPr lang="el-GR" sz="1600" dirty="0"/>
                    </a:p>
                  </a:txBody>
                  <a:tcPr/>
                </a:tc>
                <a:tc>
                  <a:txBody>
                    <a:bodyPr/>
                    <a:lstStyle/>
                    <a:p>
                      <a:pPr algn="ctr"/>
                      <a:r>
                        <a:rPr lang="el-GR" sz="1400" dirty="0"/>
                        <a:t>Μεταβολή αριθμού συνεχόμενων ημερών με ημερήσια βροχόπτωση &lt;1 </a:t>
                      </a:r>
                      <a:r>
                        <a:rPr lang="el-GR" sz="1400" dirty="0" err="1"/>
                        <a:t>mm</a:t>
                      </a:r>
                      <a:endParaRPr lang="el-GR" sz="1400" dirty="0"/>
                    </a:p>
                  </a:txBody>
                  <a:tcPr anchor="ctr"/>
                </a:tc>
                <a:tc>
                  <a:txBody>
                    <a:bodyPr/>
                    <a:lstStyle/>
                    <a:p>
                      <a:pPr algn="ctr"/>
                      <a:r>
                        <a:rPr lang="el-GR" sz="1400" dirty="0"/>
                        <a:t>9</a:t>
                      </a:r>
                    </a:p>
                  </a:txBody>
                  <a:tcPr anchor="ctr"/>
                </a:tc>
                <a:tc>
                  <a:txBody>
                    <a:bodyPr/>
                    <a:lstStyle/>
                    <a:p>
                      <a:pPr algn="ctr"/>
                      <a:r>
                        <a:rPr lang="el-GR" sz="1400" dirty="0"/>
                        <a:t>0,158</a:t>
                      </a:r>
                    </a:p>
                  </a:txBody>
                  <a:tcPr anchor="ctr"/>
                </a:tc>
                <a:extLst>
                  <a:ext uri="{0D108BD9-81ED-4DB2-BD59-A6C34878D82A}">
                    <a16:rowId xmlns:a16="http://schemas.microsoft.com/office/drawing/2014/main" val="3779882147"/>
                  </a:ext>
                </a:extLst>
              </a:tr>
              <a:tr h="224953">
                <a:tc vMerge="1">
                  <a:txBody>
                    <a:bodyPr/>
                    <a:lstStyle/>
                    <a:p>
                      <a:endParaRPr lang="el-GR" sz="1600" dirty="0"/>
                    </a:p>
                  </a:txBody>
                  <a:tcPr/>
                </a:tc>
                <a:tc>
                  <a:txBody>
                    <a:bodyPr/>
                    <a:lstStyle/>
                    <a:p>
                      <a:pPr algn="ctr"/>
                      <a:r>
                        <a:rPr lang="el-GR" sz="1400" dirty="0"/>
                        <a:t>Μεταβολή αριθμού ημερών ανά έτος με FWI &gt; 30</a:t>
                      </a:r>
                    </a:p>
                  </a:txBody>
                  <a:tcPr anchor="ctr"/>
                </a:tc>
                <a:tc>
                  <a:txBody>
                    <a:bodyPr/>
                    <a:lstStyle/>
                    <a:p>
                      <a:pPr algn="ctr"/>
                      <a:r>
                        <a:rPr lang="el-GR" sz="1400" dirty="0"/>
                        <a:t>7</a:t>
                      </a:r>
                    </a:p>
                  </a:txBody>
                  <a:tcPr anchor="ctr"/>
                </a:tc>
                <a:tc>
                  <a:txBody>
                    <a:bodyPr/>
                    <a:lstStyle/>
                    <a:p>
                      <a:pPr algn="ctr"/>
                      <a:r>
                        <a:rPr lang="el-GR" sz="1400" dirty="0"/>
                        <a:t>0,123</a:t>
                      </a:r>
                    </a:p>
                  </a:txBody>
                  <a:tcPr anchor="ctr"/>
                </a:tc>
                <a:extLst>
                  <a:ext uri="{0D108BD9-81ED-4DB2-BD59-A6C34878D82A}">
                    <a16:rowId xmlns:a16="http://schemas.microsoft.com/office/drawing/2014/main" val="179446331"/>
                  </a:ext>
                </a:extLst>
              </a:tr>
              <a:tr h="181410">
                <a:tc vMerge="1">
                  <a:txBody>
                    <a:bodyPr/>
                    <a:lstStyle/>
                    <a:p>
                      <a:endParaRPr lang="el-GR" sz="1600" dirty="0"/>
                    </a:p>
                  </a:txBody>
                  <a:tcPr/>
                </a:tc>
                <a:tc>
                  <a:txBody>
                    <a:bodyPr/>
                    <a:lstStyle/>
                    <a:p>
                      <a:pPr algn="ctr"/>
                      <a:r>
                        <a:rPr lang="el-GR" sz="1400" dirty="0"/>
                        <a:t>Μεταβολή αριθμού ημερών ανά έτος με ημερήσια βροχόπτωση &gt;10 </a:t>
                      </a:r>
                      <a:r>
                        <a:rPr lang="el-GR" sz="1400" dirty="0" err="1"/>
                        <a:t>mm</a:t>
                      </a:r>
                      <a:endParaRPr lang="el-GR" sz="1400" dirty="0"/>
                    </a:p>
                  </a:txBody>
                  <a:tcPr anchor="ctr"/>
                </a:tc>
                <a:tc>
                  <a:txBody>
                    <a:bodyPr/>
                    <a:lstStyle/>
                    <a:p>
                      <a:pPr algn="ctr"/>
                      <a:r>
                        <a:rPr lang="el-GR" sz="1400" dirty="0"/>
                        <a:t>8</a:t>
                      </a:r>
                    </a:p>
                  </a:txBody>
                  <a:tcPr anchor="ctr"/>
                </a:tc>
                <a:tc>
                  <a:txBody>
                    <a:bodyPr/>
                    <a:lstStyle/>
                    <a:p>
                      <a:pPr algn="ctr"/>
                      <a:r>
                        <a:rPr lang="el-GR" sz="1400" dirty="0"/>
                        <a:t>0,140</a:t>
                      </a:r>
                    </a:p>
                  </a:txBody>
                  <a:tcPr anchor="ctr"/>
                </a:tc>
                <a:extLst>
                  <a:ext uri="{0D108BD9-81ED-4DB2-BD59-A6C34878D82A}">
                    <a16:rowId xmlns:a16="http://schemas.microsoft.com/office/drawing/2014/main" val="4071661228"/>
                  </a:ext>
                </a:extLst>
              </a:tr>
              <a:tr h="181410">
                <a:tc>
                  <a:txBody>
                    <a:bodyPr/>
                    <a:lstStyle/>
                    <a:p>
                      <a:pPr algn="ctr"/>
                      <a:r>
                        <a:rPr lang="el-GR" sz="1400" dirty="0"/>
                        <a:t>Άνεμος</a:t>
                      </a:r>
                      <a:endParaRPr lang="en-US" sz="1400" dirty="0">
                        <a:highlight>
                          <a:srgbClr val="FFFF00"/>
                        </a:highlight>
                      </a:endParaRPr>
                    </a:p>
                  </a:txBody>
                  <a:tcPr anchor="ctr"/>
                </a:tc>
                <a:tc>
                  <a:txBody>
                    <a:bodyPr/>
                    <a:lstStyle/>
                    <a:p>
                      <a:pPr algn="ctr"/>
                      <a:r>
                        <a:rPr lang="el-GR" sz="1400" dirty="0"/>
                        <a:t>Μεταβολή αριθμού ημερών με μέγιστη ημερήσια ταχύτητα ανέμου &gt; 6 </a:t>
                      </a:r>
                      <a:r>
                        <a:rPr lang="el-GR" sz="1400" dirty="0" err="1"/>
                        <a:t>beaufort</a:t>
                      </a:r>
                      <a:endParaRPr lang="el-GR" sz="1400" dirty="0"/>
                    </a:p>
                  </a:txBody>
                  <a:tcPr anchor="ctr"/>
                </a:tc>
                <a:tc>
                  <a:txBody>
                    <a:bodyPr/>
                    <a:lstStyle/>
                    <a:p>
                      <a:pPr algn="ctr"/>
                      <a:r>
                        <a:rPr lang="el-GR" sz="1400" dirty="0"/>
                        <a:t>2</a:t>
                      </a:r>
                    </a:p>
                  </a:txBody>
                  <a:tcPr anchor="ctr"/>
                </a:tc>
                <a:tc>
                  <a:txBody>
                    <a:bodyPr/>
                    <a:lstStyle/>
                    <a:p>
                      <a:pPr algn="ctr"/>
                      <a:r>
                        <a:rPr lang="el-GR" sz="1400" dirty="0"/>
                        <a:t>0,035</a:t>
                      </a:r>
                    </a:p>
                  </a:txBody>
                  <a:tcPr anchor="ctr"/>
                </a:tc>
                <a:extLst>
                  <a:ext uri="{0D108BD9-81ED-4DB2-BD59-A6C34878D82A}">
                    <a16:rowId xmlns:a16="http://schemas.microsoft.com/office/drawing/2014/main" val="2417354364"/>
                  </a:ext>
                </a:extLst>
              </a:tr>
              <a:tr h="166896">
                <a:tc>
                  <a:txBody>
                    <a:bodyPr/>
                    <a:lstStyle/>
                    <a:p>
                      <a:pPr algn="ctr"/>
                      <a:r>
                        <a:rPr lang="el-GR" sz="1400" dirty="0"/>
                        <a:t>Χιόνι και πάγος</a:t>
                      </a:r>
                      <a:endParaRPr lang="en-US" sz="1400" dirty="0">
                        <a:highlight>
                          <a:srgbClr val="FFFF00"/>
                        </a:highlight>
                      </a:endParaRPr>
                    </a:p>
                  </a:txBody>
                  <a:tcPr anchor="ctr"/>
                </a:tc>
                <a:tc>
                  <a:txBody>
                    <a:bodyPr/>
                    <a:lstStyle/>
                    <a:p>
                      <a:pPr algn="ctr"/>
                      <a:r>
                        <a:rPr lang="el-GR" sz="1400" dirty="0"/>
                        <a:t>Ποσοστιαία μεταβολή μέσης ετήσιας χιονόπτωσης </a:t>
                      </a:r>
                    </a:p>
                  </a:txBody>
                  <a:tcPr anchor="ctr"/>
                </a:tc>
                <a:tc>
                  <a:txBody>
                    <a:bodyPr/>
                    <a:lstStyle/>
                    <a:p>
                      <a:pPr algn="ctr"/>
                      <a:r>
                        <a:rPr lang="el-GR" sz="1400" dirty="0"/>
                        <a:t>2</a:t>
                      </a:r>
                    </a:p>
                  </a:txBody>
                  <a:tcPr anchor="ctr"/>
                </a:tc>
                <a:tc>
                  <a:txBody>
                    <a:bodyPr/>
                    <a:lstStyle/>
                    <a:p>
                      <a:pPr algn="ctr"/>
                      <a:r>
                        <a:rPr lang="el-GR" sz="1400" dirty="0"/>
                        <a:t>0,035</a:t>
                      </a:r>
                    </a:p>
                  </a:txBody>
                  <a:tcPr anchor="ctr"/>
                </a:tc>
                <a:extLst>
                  <a:ext uri="{0D108BD9-81ED-4DB2-BD59-A6C34878D82A}">
                    <a16:rowId xmlns:a16="http://schemas.microsoft.com/office/drawing/2014/main" val="2048134811"/>
                  </a:ext>
                </a:extLst>
              </a:tr>
              <a:tr h="239467">
                <a:tc>
                  <a:txBody>
                    <a:bodyPr/>
                    <a:lstStyle/>
                    <a:p>
                      <a:pPr algn="ctr"/>
                      <a:r>
                        <a:rPr lang="el-GR" sz="1400" dirty="0"/>
                        <a:t>Παράκτιος</a:t>
                      </a:r>
                      <a:endParaRPr lang="en-US" sz="1400" dirty="0">
                        <a:highlight>
                          <a:srgbClr val="FFFF00"/>
                        </a:highlight>
                      </a:endParaRPr>
                    </a:p>
                  </a:txBody>
                  <a:tcPr anchor="ctr"/>
                </a:tc>
                <a:tc>
                  <a:txBody>
                    <a:bodyPr/>
                    <a:lstStyle/>
                    <a:p>
                      <a:pPr algn="ctr"/>
                      <a:r>
                        <a:rPr lang="el-GR" sz="1400" dirty="0"/>
                        <a:t>Μεταβολή στάθμης της θάλασσας</a:t>
                      </a:r>
                    </a:p>
                  </a:txBody>
                  <a:tcPr anchor="ctr"/>
                </a:tc>
                <a:tc>
                  <a:txBody>
                    <a:bodyPr/>
                    <a:lstStyle/>
                    <a:p>
                      <a:pPr algn="ctr"/>
                      <a:r>
                        <a:rPr lang="el-GR" sz="1400" dirty="0"/>
                        <a:t>2</a:t>
                      </a:r>
                    </a:p>
                  </a:txBody>
                  <a:tcPr anchor="ctr"/>
                </a:tc>
                <a:tc>
                  <a:txBody>
                    <a:bodyPr/>
                    <a:lstStyle/>
                    <a:p>
                      <a:pPr algn="ctr"/>
                      <a:r>
                        <a:rPr lang="el-GR" sz="1400" dirty="0"/>
                        <a:t>0,035</a:t>
                      </a:r>
                    </a:p>
                  </a:txBody>
                  <a:tcPr anchor="ctr"/>
                </a:tc>
                <a:extLst>
                  <a:ext uri="{0D108BD9-81ED-4DB2-BD59-A6C34878D82A}">
                    <a16:rowId xmlns:a16="http://schemas.microsoft.com/office/drawing/2014/main" val="2538630616"/>
                  </a:ext>
                </a:extLst>
              </a:tr>
              <a:tr h="370840">
                <a:tc gridSpan="2">
                  <a:txBody>
                    <a:bodyPr/>
                    <a:lstStyle/>
                    <a:p>
                      <a:pPr algn="ctr"/>
                      <a:r>
                        <a:rPr lang="el-GR" sz="1400" b="1" dirty="0"/>
                        <a:t>Σύνολο</a:t>
                      </a:r>
                    </a:p>
                  </a:txBody>
                  <a:tcPr anchor="ctr"/>
                </a:tc>
                <a:tc hMerge="1">
                  <a:txBody>
                    <a:bodyPr/>
                    <a:lstStyle/>
                    <a:p>
                      <a:endParaRPr lang="el-GR" sz="1600" dirty="0"/>
                    </a:p>
                  </a:txBody>
                  <a:tcPr/>
                </a:tc>
                <a:tc>
                  <a:txBody>
                    <a:bodyPr/>
                    <a:lstStyle/>
                    <a:p>
                      <a:pPr algn="ctr"/>
                      <a:r>
                        <a:rPr lang="el-GR" sz="1400" b="1" dirty="0"/>
                        <a:t>57</a:t>
                      </a:r>
                    </a:p>
                  </a:txBody>
                  <a:tcPr anchor="ctr"/>
                </a:tc>
                <a:tc>
                  <a:txBody>
                    <a:bodyPr/>
                    <a:lstStyle/>
                    <a:p>
                      <a:pPr algn="ctr"/>
                      <a:r>
                        <a:rPr lang="el-GR" sz="1400" b="1" dirty="0"/>
                        <a:t>1,000</a:t>
                      </a:r>
                    </a:p>
                  </a:txBody>
                  <a:tcPr anchor="ctr"/>
                </a:tc>
                <a:extLst>
                  <a:ext uri="{0D108BD9-81ED-4DB2-BD59-A6C34878D82A}">
                    <a16:rowId xmlns:a16="http://schemas.microsoft.com/office/drawing/2014/main" val="3135502587"/>
                  </a:ext>
                </a:extLst>
              </a:tr>
            </a:tbl>
          </a:graphicData>
        </a:graphic>
      </p:graphicFrame>
      <p:sp>
        <p:nvSpPr>
          <p:cNvPr id="5" name="TextBox 4">
            <a:extLst>
              <a:ext uri="{FF2B5EF4-FFF2-40B4-BE49-F238E27FC236}">
                <a16:creationId xmlns:a16="http://schemas.microsoft.com/office/drawing/2014/main" id="{C6B065CD-9360-A27E-17A0-DDC61BCB51F6}"/>
              </a:ext>
            </a:extLst>
          </p:cNvPr>
          <p:cNvSpPr txBox="1"/>
          <p:nvPr/>
        </p:nvSpPr>
        <p:spPr>
          <a:xfrm>
            <a:off x="345972" y="5421190"/>
            <a:ext cx="11112019" cy="523220"/>
          </a:xfrm>
          <a:prstGeom prst="rect">
            <a:avLst/>
          </a:prstGeom>
          <a:noFill/>
        </p:spPr>
        <p:txBody>
          <a:bodyPr wrap="square">
            <a:spAutoFit/>
          </a:bodyPr>
          <a:lstStyle/>
          <a:p>
            <a:r>
              <a:rPr lang="el-GR" sz="1400" dirty="0">
                <a:solidFill>
                  <a:srgbClr val="FF0000"/>
                </a:solidFill>
              </a:rPr>
              <a:t>* Ο βαθμός ευαισθησίας για κάθε δείκτη </a:t>
            </a:r>
            <a:r>
              <a:rPr lang="el-GR" sz="1400" dirty="0" err="1">
                <a:solidFill>
                  <a:srgbClr val="FF0000"/>
                </a:solidFill>
              </a:rPr>
              <a:t>κανονικοποιείται</a:t>
            </a:r>
            <a:r>
              <a:rPr lang="el-GR" sz="1400" dirty="0">
                <a:solidFill>
                  <a:srgbClr val="FF0000"/>
                </a:solidFill>
              </a:rPr>
              <a:t> με βάση τη συνολική ευαισθησία κάθε </a:t>
            </a:r>
            <a:r>
              <a:rPr lang="el-GR" sz="1400" dirty="0" err="1">
                <a:solidFill>
                  <a:srgbClr val="FF0000"/>
                </a:solidFill>
              </a:rPr>
              <a:t>υποτομέα</a:t>
            </a:r>
            <a:r>
              <a:rPr lang="el-GR" sz="1400" dirty="0">
                <a:solidFill>
                  <a:srgbClr val="FF0000"/>
                </a:solidFill>
              </a:rPr>
              <a:t> (σύνολο 10 δεικτών), με σκοπό να μειωθεί ο κίνδυνος υπερεκτίμησης της ευαισθησίας συγκεκριμένων </a:t>
            </a:r>
            <a:r>
              <a:rPr lang="el-GR" sz="1400" dirty="0" err="1">
                <a:solidFill>
                  <a:srgbClr val="FF0000"/>
                </a:solidFill>
              </a:rPr>
              <a:t>υποτομένων</a:t>
            </a:r>
            <a:r>
              <a:rPr lang="el-GR" sz="1400" dirty="0">
                <a:solidFill>
                  <a:srgbClr val="FF0000"/>
                </a:solidFill>
              </a:rPr>
              <a:t>.</a:t>
            </a:r>
            <a:endParaRPr lang="en-US" sz="1400" dirty="0">
              <a:solidFill>
                <a:srgbClr val="FF0000"/>
              </a:solidFill>
            </a:endParaRPr>
          </a:p>
        </p:txBody>
      </p:sp>
    </p:spTree>
    <p:extLst>
      <p:ext uri="{BB962C8B-B14F-4D97-AF65-F5344CB8AC3E}">
        <p14:creationId xmlns:p14="http://schemas.microsoft.com/office/powerpoint/2010/main" val="2856612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FF948-55A1-B3E1-EC02-1CDF5F284A4A}"/>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E6ABBAE5-7682-35CF-8526-26FF48FC6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D933675A-A031-22AA-6C50-D08DBF8ED2C6}"/>
              </a:ext>
            </a:extLst>
          </p:cNvPr>
          <p:cNvPicPr>
            <a:picLocks noChangeAspect="1"/>
          </p:cNvPicPr>
          <p:nvPr/>
        </p:nvPicPr>
        <p:blipFill>
          <a:blip r:embed="rId4">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09FD6066-D06C-8BF7-371D-71684BAA683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AECCD3A7-1810-89F3-1009-8DC9EFE55C04}"/>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873D7601-5B44-41D5-31CD-E1FEBA766176}"/>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19171A6D-F0B6-F5A9-138E-4D66EC03F9EC}"/>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EF2A9616-04E3-8489-E928-22F839EC82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AF4F2599-2D53-3357-62E4-B98CB3FBB6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6242507-F976-D9D3-20F5-46B9044859C9}"/>
                </a:ext>
              </a:extLst>
            </p:cNvPr>
            <p:cNvPicPr>
              <a:picLocks noChangeAspect="1"/>
            </p:cNvPicPr>
            <p:nvPr/>
          </p:nvPicPr>
          <p:blipFill>
            <a:blip r:embed="rId8"/>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2225B882-463F-E5FE-01AF-90E31A5A100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5CF6052-A41F-D7A6-5C3B-546E325E602F}"/>
                </a:ext>
              </a:extLst>
            </p:cNvPr>
            <p:cNvPicPr>
              <a:picLocks noChangeAspect="1"/>
            </p:cNvPicPr>
            <p:nvPr/>
          </p:nvPicPr>
          <p:blipFill>
            <a:blip r:embed="rId10"/>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B035955E-5644-665E-527E-840328DE6EE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49BC2C94-41E7-65EA-152E-C562FBAE608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2AFA011-D083-DAFE-8530-6EB3AF2FA408}"/>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5D47BFCF-89FC-4E66-89BC-3767736F4940}"/>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A9E1A862-902E-006E-0E7C-C8C4E0547F5D}"/>
              </a:ext>
            </a:extLst>
          </p:cNvPr>
          <p:cNvSpPr>
            <a:spLocks noGrp="1"/>
          </p:cNvSpPr>
          <p:nvPr>
            <p:ph type="ctrTitle"/>
          </p:nvPr>
        </p:nvSpPr>
        <p:spPr>
          <a:xfrm>
            <a:off x="278593" y="559838"/>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Υπολογισμός ευαισθησίας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aphicFrame>
        <p:nvGraphicFramePr>
          <p:cNvPr id="20" name="Chart 19">
            <a:extLst>
              <a:ext uri="{FF2B5EF4-FFF2-40B4-BE49-F238E27FC236}">
                <a16:creationId xmlns:a16="http://schemas.microsoft.com/office/drawing/2014/main" id="{9FF70A4A-C672-A070-6F13-800D48AAF02E}"/>
              </a:ext>
            </a:extLst>
          </p:cNvPr>
          <p:cNvGraphicFramePr>
            <a:graphicFrameLocks/>
          </p:cNvGraphicFramePr>
          <p:nvPr>
            <p:extLst>
              <p:ext uri="{D42A27DB-BD31-4B8C-83A1-F6EECF244321}">
                <p14:modId xmlns:p14="http://schemas.microsoft.com/office/powerpoint/2010/main" val="2727773885"/>
              </p:ext>
            </p:extLst>
          </p:nvPr>
        </p:nvGraphicFramePr>
        <p:xfrm>
          <a:off x="580571" y="1241886"/>
          <a:ext cx="10448337" cy="4487495"/>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3748795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6AE88-1AE1-CF1B-C758-A8A2444C65C0}"/>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8740E12F-E879-4194-1E2D-DB41D475A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610C6A07-41D5-5C25-9BEE-D47228B46BDF}"/>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05E70406-B224-4D72-61E1-A5D5B890878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AC6509F5-47DA-6B90-3B1D-0262C8649735}"/>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62BAAC56-46BA-B6E7-7F39-C2F0EE05170C}"/>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C0D7D41F-7210-E1D3-D594-BE3F0FC38341}"/>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150C846E-4BFD-DBD9-903F-D32CD30D8E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9AECD1C9-CA1E-1F50-7AB8-E4522A7352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B600ECB-B687-40E4-1EC4-43D207819CCF}"/>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9533F181-9316-14EB-564F-5AEC367DFB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5D165F3-6ABD-3FD0-DDCD-126ACB4FE0F0}"/>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B0BB37EE-B3F6-7853-F0E1-BBD37976EF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AC6713BA-9ECC-32E3-26E5-D4DB6B44590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D6C73D0-59DC-AFB4-EE70-AB7DCDD54DCD}"/>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AA209A93-D2FD-63EE-DE45-4497B6B71814}"/>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BD138E91-CEE7-CAFD-3B75-35584D33EE28}"/>
              </a:ext>
            </a:extLst>
          </p:cNvPr>
          <p:cNvSpPr>
            <a:spLocks noGrp="1"/>
          </p:cNvSpPr>
          <p:nvPr>
            <p:ph type="ctrTitle"/>
          </p:nvPr>
        </p:nvSpPr>
        <p:spPr>
          <a:xfrm>
            <a:off x="278593" y="587701"/>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Υπολογισμός έκθεσης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7" name="Τίτλος 1">
            <a:extLst>
              <a:ext uri="{FF2B5EF4-FFF2-40B4-BE49-F238E27FC236}">
                <a16:creationId xmlns:a16="http://schemas.microsoft.com/office/drawing/2014/main" id="{94C8DF8A-9A47-C98F-12FC-00AC08030FFB}"/>
              </a:ext>
            </a:extLst>
          </p:cNvPr>
          <p:cNvSpPr txBox="1">
            <a:spLocks/>
          </p:cNvSpPr>
          <p:nvPr/>
        </p:nvSpPr>
        <p:spPr>
          <a:xfrm>
            <a:off x="142348" y="1352050"/>
            <a:ext cx="11627267" cy="45474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Ως έκθεση νοείται η παρουσία ανθρώπων, μέσων παραγωγής, περιβαλλοντικών υπηρεσιών και φυσικών πόρων, υποδομών ή οικονομικών,  κοινωνικών και πολιτιστικών αγαθών σε τόπους που ενδέχεται να επηρεαστούν αρνητικά.</a:t>
            </a: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Μέσω της ανάλυσης έκθεσης, εντοπίζονται οι πηγές κινδύνου σε επίπεδο γεωγραφικής θέσης, τόσο για το κοντινό, όσο και για το απώτερο μέλλον, ανεξάρτητα από τη φύση του κάθε τομέα. </a:t>
            </a: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Η έκθεση της κάθε περιοχής ανά τομέα, βασίζεται σε κλιματικές προβλέψεις.</a:t>
            </a: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Απαιτείται η διάθεση κλιματικών δεδομένων, σε κατάλληλη κλίμακα και τύπο αρχείου (</a:t>
            </a:r>
            <a:r>
              <a:rPr lang="el-GR" sz="1900" dirty="0" err="1">
                <a:solidFill>
                  <a:schemeClr val="accent5">
                    <a:lumMod val="75000"/>
                  </a:schemeClr>
                </a:solidFill>
                <a:latin typeface="Cambria" panose="02040503050406030204" pitchFamily="18" charset="0"/>
                <a:ea typeface="Cambria" panose="02040503050406030204" pitchFamily="18" charset="0"/>
              </a:rPr>
              <a:t>Υποέργο</a:t>
            </a:r>
            <a:r>
              <a:rPr lang="el-GR" sz="1900" dirty="0">
                <a:solidFill>
                  <a:schemeClr val="accent5">
                    <a:lumMod val="75000"/>
                  </a:schemeClr>
                </a:solidFill>
                <a:latin typeface="Cambria" panose="02040503050406030204" pitchFamily="18" charset="0"/>
                <a:ea typeface="Cambria" panose="02040503050406030204" pitchFamily="18" charset="0"/>
              </a:rPr>
              <a:t> 1).</a:t>
            </a:r>
          </a:p>
          <a:p>
            <a:pPr algn="l"/>
            <a:endParaRPr lang="el-GR" sz="1900" dirty="0">
              <a:solidFill>
                <a:schemeClr val="accent5">
                  <a:lumMod val="75000"/>
                </a:schemeClr>
              </a:solidFill>
              <a:latin typeface="Cambria" panose="02040503050406030204" pitchFamily="18" charset="0"/>
              <a:ea typeface="Cambria" panose="02040503050406030204" pitchFamily="18" charset="0"/>
            </a:endParaRPr>
          </a:p>
          <a:p>
            <a:pPr algn="l"/>
            <a:r>
              <a:rPr lang="el-GR" sz="1900" u="sng" dirty="0">
                <a:solidFill>
                  <a:schemeClr val="accent5">
                    <a:lumMod val="75000"/>
                  </a:schemeClr>
                </a:solidFill>
                <a:latin typeface="Cambria" panose="02040503050406030204" pitchFamily="18" charset="0"/>
                <a:ea typeface="Cambria" panose="02040503050406030204" pitchFamily="18" charset="0"/>
              </a:rPr>
              <a:t>Μεθοδολογικά βήματα</a:t>
            </a:r>
            <a:r>
              <a:rPr lang="el-GR" sz="19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v"/>
            </a:pPr>
            <a:r>
              <a:rPr lang="el-GR" sz="1900" dirty="0">
                <a:solidFill>
                  <a:schemeClr val="accent5">
                    <a:lumMod val="75000"/>
                  </a:schemeClr>
                </a:solidFill>
                <a:latin typeface="Cambria" panose="02040503050406030204" pitchFamily="18" charset="0"/>
                <a:ea typeface="Cambria" panose="02040503050406030204" pitchFamily="18" charset="0"/>
              </a:rPr>
              <a:t>Έχει γίνει οριστικοποίηση των κλιματικών δεικτών ανά </a:t>
            </a:r>
            <a:r>
              <a:rPr lang="en-US" sz="1900" dirty="0">
                <a:solidFill>
                  <a:schemeClr val="accent5">
                    <a:lumMod val="75000"/>
                  </a:schemeClr>
                </a:solidFill>
                <a:latin typeface="Cambria" panose="02040503050406030204" pitchFamily="18" charset="0"/>
                <a:ea typeface="Cambria" panose="02040503050406030204" pitchFamily="18" charset="0"/>
              </a:rPr>
              <a:t>CIDs </a:t>
            </a:r>
            <a:r>
              <a:rPr lang="el-GR" sz="1900" dirty="0">
                <a:solidFill>
                  <a:schemeClr val="accent5">
                    <a:lumMod val="75000"/>
                  </a:schemeClr>
                </a:solidFill>
                <a:latin typeface="Cambria" panose="02040503050406030204" pitchFamily="18" charset="0"/>
                <a:ea typeface="Cambria" panose="02040503050406030204" pitchFamily="18" charset="0"/>
              </a:rPr>
              <a:t>και ανάπτυξη </a:t>
            </a:r>
            <a:r>
              <a:rPr lang="en-US" sz="1900" dirty="0">
                <a:solidFill>
                  <a:schemeClr val="accent5">
                    <a:lumMod val="75000"/>
                  </a:schemeClr>
                </a:solidFill>
                <a:latin typeface="Cambria" panose="02040503050406030204" pitchFamily="18" charset="0"/>
                <a:ea typeface="Cambria" panose="02040503050406030204" pitchFamily="18" charset="0"/>
              </a:rPr>
              <a:t>matrix table.</a:t>
            </a:r>
            <a:endParaRPr lang="el-GR" sz="190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v"/>
            </a:pPr>
            <a:r>
              <a:rPr lang="el-GR" sz="1900" dirty="0">
                <a:solidFill>
                  <a:schemeClr val="accent5">
                    <a:lumMod val="75000"/>
                  </a:schemeClr>
                </a:solidFill>
                <a:latin typeface="Cambria" panose="02040503050406030204" pitchFamily="18" charset="0"/>
                <a:ea typeface="Cambria" panose="02040503050406030204" pitchFamily="18" charset="0"/>
              </a:rPr>
              <a:t>Μετά την παραλαβή των κλιματικών δεδομένων, θα πραγματοποιηθεί χαρακτηρισμός του βαθμού έκθεσης για κάθε κλιματικό δείκτη, ανάλογα με το εύρος τιμών του.</a:t>
            </a:r>
            <a:endParaRPr lang="en-US" sz="190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v"/>
            </a:pPr>
            <a:r>
              <a:rPr lang="el-GR" sz="1900" dirty="0">
                <a:solidFill>
                  <a:schemeClr val="accent5">
                    <a:lumMod val="75000"/>
                  </a:schemeClr>
                </a:solidFill>
                <a:latin typeface="Cambria" panose="02040503050406030204" pitchFamily="18" charset="0"/>
                <a:ea typeface="Cambria" panose="02040503050406030204" pitchFamily="18" charset="0"/>
              </a:rPr>
              <a:t>Υπολογισμός έκθεσης για κάθε δείκτη, στη βάση της ακόλουθης κλίμακας:</a:t>
            </a:r>
          </a:p>
          <a:p>
            <a:pPr marL="723900" indent="-342900" algn="l">
              <a:buFont typeface="Wingdings" panose="05000000000000000000" pitchFamily="2" charset="2"/>
              <a:buChar char="Ø"/>
            </a:pPr>
            <a:r>
              <a:rPr lang="el-GR" sz="1900" b="1" dirty="0">
                <a:solidFill>
                  <a:schemeClr val="accent5">
                    <a:lumMod val="75000"/>
                  </a:schemeClr>
                </a:solidFill>
                <a:latin typeface="Cambria" panose="02040503050406030204" pitchFamily="18" charset="0"/>
                <a:ea typeface="Cambria" panose="02040503050406030204" pitchFamily="18" charset="0"/>
              </a:rPr>
              <a:t>Μηδενική (αμελητέα) έκθεση : 0-1</a:t>
            </a:r>
          </a:p>
          <a:p>
            <a:pPr marL="723900" indent="-342900" algn="l">
              <a:buFont typeface="Wingdings" panose="05000000000000000000" pitchFamily="2" charset="2"/>
              <a:buChar char="Ø"/>
            </a:pPr>
            <a:r>
              <a:rPr lang="el-GR" sz="1900" b="1" dirty="0">
                <a:solidFill>
                  <a:schemeClr val="accent5">
                    <a:lumMod val="75000"/>
                  </a:schemeClr>
                </a:solidFill>
                <a:latin typeface="Cambria" panose="02040503050406030204" pitchFamily="18" charset="0"/>
                <a:ea typeface="Cambria" panose="02040503050406030204" pitchFamily="18" charset="0"/>
              </a:rPr>
              <a:t>Μικρή έκθεση: 2-3</a:t>
            </a:r>
          </a:p>
          <a:p>
            <a:pPr marL="723900" indent="-342900" algn="l">
              <a:buFont typeface="Wingdings" panose="05000000000000000000" pitchFamily="2" charset="2"/>
              <a:buChar char="Ø"/>
            </a:pPr>
            <a:r>
              <a:rPr lang="el-GR" sz="1900" b="1" dirty="0">
                <a:solidFill>
                  <a:schemeClr val="accent5">
                    <a:lumMod val="75000"/>
                  </a:schemeClr>
                </a:solidFill>
                <a:latin typeface="Cambria" panose="02040503050406030204" pitchFamily="18" charset="0"/>
                <a:ea typeface="Cambria" panose="02040503050406030204" pitchFamily="18" charset="0"/>
              </a:rPr>
              <a:t>Μέτρια έκθεση: 4-6</a:t>
            </a:r>
          </a:p>
          <a:p>
            <a:pPr marL="723900" indent="-342900" algn="l">
              <a:buFont typeface="Wingdings" panose="05000000000000000000" pitchFamily="2" charset="2"/>
              <a:buChar char="Ø"/>
            </a:pPr>
            <a:r>
              <a:rPr lang="el-GR" sz="1900" b="1" dirty="0">
                <a:solidFill>
                  <a:schemeClr val="accent5">
                    <a:lumMod val="75000"/>
                  </a:schemeClr>
                </a:solidFill>
                <a:latin typeface="Cambria" panose="02040503050406030204" pitchFamily="18" charset="0"/>
                <a:ea typeface="Cambria" panose="02040503050406030204" pitchFamily="18" charset="0"/>
              </a:rPr>
              <a:t>Μεγάλη έκθεση: 7-8</a:t>
            </a:r>
          </a:p>
          <a:p>
            <a:pPr marL="723900" indent="-342900" algn="l">
              <a:buFont typeface="Wingdings" panose="05000000000000000000" pitchFamily="2" charset="2"/>
              <a:buChar char="Ø"/>
            </a:pPr>
            <a:r>
              <a:rPr lang="el-GR" sz="1900" b="1" dirty="0">
                <a:solidFill>
                  <a:schemeClr val="accent5">
                    <a:lumMod val="75000"/>
                  </a:schemeClr>
                </a:solidFill>
                <a:latin typeface="Cambria" panose="02040503050406030204" pitchFamily="18" charset="0"/>
                <a:ea typeface="Cambria" panose="02040503050406030204" pitchFamily="18" charset="0"/>
              </a:rPr>
              <a:t>Πολύ μεγάλη έκθεση: 9-10</a:t>
            </a:r>
          </a:p>
        </p:txBody>
      </p:sp>
    </p:spTree>
    <p:extLst>
      <p:ext uri="{BB962C8B-B14F-4D97-AF65-F5344CB8AC3E}">
        <p14:creationId xmlns:p14="http://schemas.microsoft.com/office/powerpoint/2010/main" val="1227809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00641-3078-04EE-78B7-712D35C5ADEF}"/>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77A5B9E8-4755-AA68-2A14-46693E28B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41B49670-C152-C15A-45B8-6F9C66E36215}"/>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25152C8A-120D-49F6-1270-081343581C2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64AC9D74-EE5A-D2FF-E72E-863C414946FE}"/>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71151978-D589-5BEB-0387-BE13A6366D49}"/>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34A91DC3-A36A-B652-1240-78F35E25079C}"/>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B357E93D-D76E-006B-C91B-F8B41EBCEC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A4DF45D0-AC2F-EBDD-3D18-6DF6E04059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ABCBB4F-C33E-9FBD-5025-6EB887354CF9}"/>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811C9F96-2288-CEB1-36B9-EE27DA656C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F744583-3DE0-7738-BE8E-E5B118BEEAB8}"/>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984BAE08-9A8B-920C-5913-696A82DA7C0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398D1460-F56B-7556-B07B-99FBC964DB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163E17E-FB1A-13F7-14EF-D88E48850F1F}"/>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1A69825F-7BE8-C846-3A58-DAC027853FA4}"/>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8E3A7F7C-D1A0-55D0-4EA0-C70FE048651E}"/>
              </a:ext>
            </a:extLst>
          </p:cNvPr>
          <p:cNvSpPr>
            <a:spLocks noGrp="1"/>
          </p:cNvSpPr>
          <p:nvPr>
            <p:ph type="ctrTitle"/>
          </p:nvPr>
        </p:nvSpPr>
        <p:spPr>
          <a:xfrm>
            <a:off x="278593" y="587701"/>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Υπολογισμός έκθεσης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aphicFrame>
        <p:nvGraphicFramePr>
          <p:cNvPr id="5" name="Table 4">
            <a:extLst>
              <a:ext uri="{FF2B5EF4-FFF2-40B4-BE49-F238E27FC236}">
                <a16:creationId xmlns:a16="http://schemas.microsoft.com/office/drawing/2014/main" id="{7F7E8278-5AC4-F37B-B7A0-1C9AD02B841C}"/>
              </a:ext>
            </a:extLst>
          </p:cNvPr>
          <p:cNvGraphicFramePr>
            <a:graphicFrameLocks noGrp="1"/>
          </p:cNvGraphicFramePr>
          <p:nvPr>
            <p:extLst>
              <p:ext uri="{D42A27DB-BD31-4B8C-83A1-F6EECF244321}">
                <p14:modId xmlns:p14="http://schemas.microsoft.com/office/powerpoint/2010/main" val="1575068704"/>
              </p:ext>
            </p:extLst>
          </p:nvPr>
        </p:nvGraphicFramePr>
        <p:xfrm>
          <a:off x="142348" y="1191727"/>
          <a:ext cx="11771059" cy="4699000"/>
        </p:xfrm>
        <a:graphic>
          <a:graphicData uri="http://schemas.openxmlformats.org/drawingml/2006/table">
            <a:tbl>
              <a:tblPr firstRow="1" bandRow="1">
                <a:tableStyleId>{5C22544A-7EE6-4342-B048-85BDC9FD1C3A}</a:tableStyleId>
              </a:tblPr>
              <a:tblGrid>
                <a:gridCol w="1004281">
                  <a:extLst>
                    <a:ext uri="{9D8B030D-6E8A-4147-A177-3AD203B41FA5}">
                      <a16:colId xmlns:a16="http://schemas.microsoft.com/office/drawing/2014/main" val="3499988022"/>
                    </a:ext>
                  </a:extLst>
                </a:gridCol>
                <a:gridCol w="4194628">
                  <a:extLst>
                    <a:ext uri="{9D8B030D-6E8A-4147-A177-3AD203B41FA5}">
                      <a16:colId xmlns:a16="http://schemas.microsoft.com/office/drawing/2014/main" val="2044568001"/>
                    </a:ext>
                  </a:extLst>
                </a:gridCol>
                <a:gridCol w="870857">
                  <a:extLst>
                    <a:ext uri="{9D8B030D-6E8A-4147-A177-3AD203B41FA5}">
                      <a16:colId xmlns:a16="http://schemas.microsoft.com/office/drawing/2014/main" val="1540267013"/>
                    </a:ext>
                  </a:extLst>
                </a:gridCol>
                <a:gridCol w="1074057">
                  <a:extLst>
                    <a:ext uri="{9D8B030D-6E8A-4147-A177-3AD203B41FA5}">
                      <a16:colId xmlns:a16="http://schemas.microsoft.com/office/drawing/2014/main" val="150194810"/>
                    </a:ext>
                  </a:extLst>
                </a:gridCol>
                <a:gridCol w="1190172">
                  <a:extLst>
                    <a:ext uri="{9D8B030D-6E8A-4147-A177-3AD203B41FA5}">
                      <a16:colId xmlns:a16="http://schemas.microsoft.com/office/drawing/2014/main" val="955517825"/>
                    </a:ext>
                  </a:extLst>
                </a:gridCol>
                <a:gridCol w="1233714">
                  <a:extLst>
                    <a:ext uri="{9D8B030D-6E8A-4147-A177-3AD203B41FA5}">
                      <a16:colId xmlns:a16="http://schemas.microsoft.com/office/drawing/2014/main" val="1247566162"/>
                    </a:ext>
                  </a:extLst>
                </a:gridCol>
                <a:gridCol w="1209246">
                  <a:extLst>
                    <a:ext uri="{9D8B030D-6E8A-4147-A177-3AD203B41FA5}">
                      <a16:colId xmlns:a16="http://schemas.microsoft.com/office/drawing/2014/main" val="3630545539"/>
                    </a:ext>
                  </a:extLst>
                </a:gridCol>
                <a:gridCol w="994104">
                  <a:extLst>
                    <a:ext uri="{9D8B030D-6E8A-4147-A177-3AD203B41FA5}">
                      <a16:colId xmlns:a16="http://schemas.microsoft.com/office/drawing/2014/main" val="3617944133"/>
                    </a:ext>
                  </a:extLst>
                </a:gridCol>
              </a:tblGrid>
              <a:tr h="479189">
                <a:tc>
                  <a:txBody>
                    <a:bodyPr/>
                    <a:lstStyle/>
                    <a:p>
                      <a:pPr algn="ctr"/>
                      <a:r>
                        <a:rPr lang="en-US" sz="1400" dirty="0"/>
                        <a:t>CID</a:t>
                      </a:r>
                    </a:p>
                  </a:txBody>
                  <a:tcPr anchor="ctr"/>
                </a:tc>
                <a:tc>
                  <a:txBody>
                    <a:bodyPr/>
                    <a:lstStyle/>
                    <a:p>
                      <a:pPr algn="ctr"/>
                      <a:r>
                        <a:rPr lang="el-GR" sz="1400" dirty="0"/>
                        <a:t>Δείκτης</a:t>
                      </a:r>
                      <a:endParaRPr lang="en-US" sz="1400" dirty="0"/>
                    </a:p>
                  </a:txBody>
                  <a:tcPr anchor="ctr"/>
                </a:tc>
                <a:tc>
                  <a:txBody>
                    <a:bodyPr/>
                    <a:lstStyle/>
                    <a:p>
                      <a:pPr algn="ctr"/>
                      <a:r>
                        <a:rPr lang="el-GR" sz="1400" dirty="0"/>
                        <a:t>Μονάδες</a:t>
                      </a:r>
                      <a:endParaRPr lang="en-US" sz="1400" dirty="0"/>
                    </a:p>
                  </a:txBody>
                  <a:tcPr anchor="ctr"/>
                </a:tc>
                <a:tc>
                  <a:txBody>
                    <a:bodyPr/>
                    <a:lstStyle/>
                    <a:p>
                      <a:pPr algn="ctr"/>
                      <a:r>
                        <a:rPr lang="el-GR" sz="1400" dirty="0"/>
                        <a:t>Μηδενική (αμελητέα)</a:t>
                      </a:r>
                      <a:endParaRPr lang="en-US" sz="1400" dirty="0"/>
                    </a:p>
                  </a:txBody>
                  <a:tcPr anchor="ctr"/>
                </a:tc>
                <a:tc>
                  <a:txBody>
                    <a:bodyPr/>
                    <a:lstStyle/>
                    <a:p>
                      <a:pPr algn="ctr"/>
                      <a:r>
                        <a:rPr lang="el-GR" sz="1400" dirty="0"/>
                        <a:t>Μικρή</a:t>
                      </a:r>
                      <a:endParaRPr lang="en-US" sz="1400" dirty="0"/>
                    </a:p>
                  </a:txBody>
                  <a:tcPr anchor="ctr"/>
                </a:tc>
                <a:tc>
                  <a:txBody>
                    <a:bodyPr/>
                    <a:lstStyle/>
                    <a:p>
                      <a:pPr algn="ctr"/>
                      <a:r>
                        <a:rPr lang="el-GR" sz="1400" dirty="0"/>
                        <a:t>Μέτρια</a:t>
                      </a:r>
                      <a:endParaRPr lang="en-US" sz="1400" dirty="0"/>
                    </a:p>
                  </a:txBody>
                  <a:tcPr anchor="ctr"/>
                </a:tc>
                <a:tc>
                  <a:txBody>
                    <a:bodyPr/>
                    <a:lstStyle/>
                    <a:p>
                      <a:pPr algn="ctr"/>
                      <a:r>
                        <a:rPr lang="el-GR" sz="1400" dirty="0"/>
                        <a:t>Μεγάλη</a:t>
                      </a:r>
                      <a:endParaRPr lang="en-US" sz="1400" dirty="0"/>
                    </a:p>
                  </a:txBody>
                  <a:tcPr anchor="ctr"/>
                </a:tc>
                <a:tc>
                  <a:txBody>
                    <a:bodyPr/>
                    <a:lstStyle/>
                    <a:p>
                      <a:pPr algn="ctr"/>
                      <a:r>
                        <a:rPr lang="el-GR" sz="1400" dirty="0"/>
                        <a:t>Πολύ μεγάλη</a:t>
                      </a:r>
                      <a:endParaRPr lang="en-US" sz="1400" dirty="0"/>
                    </a:p>
                  </a:txBody>
                  <a:tcPr anchor="ctr"/>
                </a:tc>
                <a:extLst>
                  <a:ext uri="{0D108BD9-81ED-4DB2-BD59-A6C34878D82A}">
                    <a16:rowId xmlns:a16="http://schemas.microsoft.com/office/drawing/2014/main" val="1413966166"/>
                  </a:ext>
                </a:extLst>
              </a:tr>
              <a:tr h="160365">
                <a:tc rowSpan="3">
                  <a:txBody>
                    <a:bodyPr/>
                    <a:lstStyle/>
                    <a:p>
                      <a:pPr algn="ctr"/>
                      <a:r>
                        <a:rPr lang="el-GR" sz="1400" dirty="0"/>
                        <a:t>Ζέστη και κρύο</a:t>
                      </a:r>
                      <a:endParaRPr lang="en-US" sz="1400" dirty="0"/>
                    </a:p>
                  </a:txBody>
                  <a:tcPr anchor="ctr"/>
                </a:tc>
                <a:tc>
                  <a:txBody>
                    <a:bodyPr/>
                    <a:lstStyle/>
                    <a:p>
                      <a:pPr algn="ctr"/>
                      <a:r>
                        <a:rPr lang="el-GR" sz="1400" dirty="0"/>
                        <a:t>Μεταβολή μέσης θερμοκρασίας</a:t>
                      </a:r>
                    </a:p>
                  </a:txBody>
                  <a:tcPr anchor="ctr"/>
                </a:tc>
                <a:tc>
                  <a:txBody>
                    <a:bodyPr/>
                    <a:lstStyle/>
                    <a:p>
                      <a:pPr algn="ctr"/>
                      <a:r>
                        <a:rPr lang="en-US" sz="1400" baseline="30000" dirty="0" err="1"/>
                        <a:t>o</a:t>
                      </a:r>
                      <a:r>
                        <a:rPr lang="en-US" sz="1400" dirty="0" err="1"/>
                        <a:t>C</a:t>
                      </a:r>
                      <a:endParaRPr lang="en-US" sz="1400" dirty="0"/>
                    </a:p>
                  </a:txBody>
                  <a:tcPr anchor="ctr"/>
                </a:tc>
                <a:tc>
                  <a:txBody>
                    <a:bodyPr/>
                    <a:lstStyle/>
                    <a:p>
                      <a:pPr algn="ctr"/>
                      <a:r>
                        <a:rPr lang="el-GR" sz="1400" dirty="0"/>
                        <a:t>Δ &lt; 0,5</a:t>
                      </a:r>
                      <a:endParaRPr lang="en-US" sz="1400" dirty="0"/>
                    </a:p>
                  </a:txBody>
                  <a:tcPr anchor="ctr"/>
                </a:tc>
                <a:tc>
                  <a:txBody>
                    <a:bodyPr/>
                    <a:lstStyle/>
                    <a:p>
                      <a:pPr algn="ctr"/>
                      <a:r>
                        <a:rPr lang="el-GR" sz="1400" dirty="0"/>
                        <a:t>0,5 ≤ Δ &lt; 1</a:t>
                      </a:r>
                      <a:endParaRPr lang="en-US" sz="1400" dirty="0"/>
                    </a:p>
                  </a:txBody>
                  <a:tcPr anchor="ctr"/>
                </a:tc>
                <a:tc>
                  <a:txBody>
                    <a:bodyPr/>
                    <a:lstStyle/>
                    <a:p>
                      <a:pPr algn="ctr"/>
                      <a:r>
                        <a:rPr lang="el-GR" sz="1400" dirty="0"/>
                        <a:t>1 ≤ Δ &lt; 2</a:t>
                      </a:r>
                      <a:endParaRPr lang="en-US" sz="1400" dirty="0"/>
                    </a:p>
                  </a:txBody>
                  <a:tcPr anchor="ctr"/>
                </a:tc>
                <a:tc>
                  <a:txBody>
                    <a:bodyPr/>
                    <a:lstStyle/>
                    <a:p>
                      <a:pPr algn="ctr"/>
                      <a:r>
                        <a:rPr lang="el-GR" sz="1400" dirty="0"/>
                        <a:t>2 ≤ Δ &lt; 4</a:t>
                      </a:r>
                      <a:endParaRPr lang="en-US" sz="1400" dirty="0"/>
                    </a:p>
                  </a:txBody>
                  <a:tcPr anchor="ctr"/>
                </a:tc>
                <a:tc>
                  <a:txBody>
                    <a:bodyPr/>
                    <a:lstStyle/>
                    <a:p>
                      <a:pPr algn="ctr"/>
                      <a:r>
                        <a:rPr lang="el-GR" sz="1400" dirty="0"/>
                        <a:t>Δ ≥ 4</a:t>
                      </a:r>
                      <a:endParaRPr lang="en-US" sz="1400" dirty="0"/>
                    </a:p>
                  </a:txBody>
                  <a:tcPr anchor="ctr"/>
                </a:tc>
                <a:extLst>
                  <a:ext uri="{0D108BD9-81ED-4DB2-BD59-A6C34878D82A}">
                    <a16:rowId xmlns:a16="http://schemas.microsoft.com/office/drawing/2014/main" val="1656857149"/>
                  </a:ext>
                </a:extLst>
              </a:tr>
              <a:tr h="261965">
                <a:tc vMerge="1">
                  <a:txBody>
                    <a:bodyPr/>
                    <a:lstStyle/>
                    <a:p>
                      <a:endParaRPr lang="el-GR" sz="1600" dirty="0"/>
                    </a:p>
                  </a:txBody>
                  <a:tcPr/>
                </a:tc>
                <a:tc>
                  <a:txBody>
                    <a:bodyPr/>
                    <a:lstStyle/>
                    <a:p>
                      <a:pPr algn="ctr"/>
                      <a:r>
                        <a:rPr lang="el-GR" sz="1400" dirty="0"/>
                        <a:t>Μεταβολή </a:t>
                      </a:r>
                      <a:r>
                        <a:rPr lang="el-GR" sz="1400" dirty="0" err="1"/>
                        <a:t>βαθμοημερών</a:t>
                      </a:r>
                      <a:r>
                        <a:rPr lang="el-GR" sz="1400" dirty="0"/>
                        <a:t> ψύξης</a:t>
                      </a:r>
                    </a:p>
                  </a:txBody>
                  <a:tcPr anchor="ctr"/>
                </a:tc>
                <a:tc>
                  <a:txBody>
                    <a:bodyPr/>
                    <a:lstStyle/>
                    <a:p>
                      <a:pPr algn="ctr"/>
                      <a:r>
                        <a:rPr lang="en-US" sz="1400" dirty="0"/>
                        <a:t>dd/y</a:t>
                      </a:r>
                      <a:endParaRPr lang="el-GR" sz="1400" dirty="0"/>
                    </a:p>
                  </a:txBody>
                  <a:tcPr anchor="ctr"/>
                </a:tc>
                <a:tc>
                  <a:txBody>
                    <a:bodyPr/>
                    <a:lstStyle/>
                    <a:p>
                      <a:pPr algn="ctr"/>
                      <a:r>
                        <a:rPr lang="el-GR" sz="1400" dirty="0"/>
                        <a:t>Δ &lt; 50</a:t>
                      </a:r>
                    </a:p>
                  </a:txBody>
                  <a:tcPr anchor="ctr"/>
                </a:tc>
                <a:tc>
                  <a:txBody>
                    <a:bodyPr/>
                    <a:lstStyle/>
                    <a:p>
                      <a:pPr algn="ctr"/>
                      <a:r>
                        <a:rPr lang="el-GR" sz="1400" dirty="0"/>
                        <a:t>50 ≤ Δ &lt; 200</a:t>
                      </a:r>
                    </a:p>
                  </a:txBody>
                  <a:tcPr anchor="ctr"/>
                </a:tc>
                <a:tc>
                  <a:txBody>
                    <a:bodyPr/>
                    <a:lstStyle/>
                    <a:p>
                      <a:pPr algn="ctr"/>
                      <a:r>
                        <a:rPr lang="el-GR" sz="1400" dirty="0"/>
                        <a:t>200 ≤ Δ &lt; 300</a:t>
                      </a:r>
                    </a:p>
                  </a:txBody>
                  <a:tcPr anchor="ctr"/>
                </a:tc>
                <a:tc>
                  <a:txBody>
                    <a:bodyPr/>
                    <a:lstStyle/>
                    <a:p>
                      <a:pPr algn="ctr"/>
                      <a:r>
                        <a:rPr lang="el-GR" sz="1400" dirty="0"/>
                        <a:t>300 ≤ Δ &lt; 500</a:t>
                      </a:r>
                    </a:p>
                  </a:txBody>
                  <a:tcPr anchor="ctr"/>
                </a:tc>
                <a:tc>
                  <a:txBody>
                    <a:bodyPr/>
                    <a:lstStyle/>
                    <a:p>
                      <a:pPr algn="ctr"/>
                      <a:r>
                        <a:rPr lang="el-GR" sz="1400" dirty="0"/>
                        <a:t>Δ ≥ 500</a:t>
                      </a:r>
                    </a:p>
                  </a:txBody>
                  <a:tcPr anchor="ctr"/>
                </a:tc>
                <a:extLst>
                  <a:ext uri="{0D108BD9-81ED-4DB2-BD59-A6C34878D82A}">
                    <a16:rowId xmlns:a16="http://schemas.microsoft.com/office/drawing/2014/main" val="4279749118"/>
                  </a:ext>
                </a:extLst>
              </a:tr>
              <a:tr h="189393">
                <a:tc vMerge="1">
                  <a:txBody>
                    <a:bodyPr/>
                    <a:lstStyle/>
                    <a:p>
                      <a:endParaRPr lang="el-GR" sz="1600" dirty="0"/>
                    </a:p>
                  </a:txBody>
                  <a:tcPr/>
                </a:tc>
                <a:tc>
                  <a:txBody>
                    <a:bodyPr/>
                    <a:lstStyle/>
                    <a:p>
                      <a:pPr algn="ctr"/>
                      <a:r>
                        <a:rPr lang="el-GR" sz="1400" dirty="0"/>
                        <a:t>Μεταβολή αριθμού ημερών ανά έτος με δείκτη </a:t>
                      </a:r>
                      <a:r>
                        <a:rPr lang="el-GR" sz="1400" dirty="0" err="1"/>
                        <a:t>Humidex</a:t>
                      </a:r>
                      <a:r>
                        <a:rPr lang="el-GR" sz="1400" dirty="0"/>
                        <a:t> &gt; 38</a:t>
                      </a:r>
                    </a:p>
                  </a:txBody>
                  <a:tcPr anchor="ctr"/>
                </a:tc>
                <a:tc>
                  <a:txBody>
                    <a:bodyPr/>
                    <a:lstStyle/>
                    <a:p>
                      <a:pPr algn="ctr"/>
                      <a:r>
                        <a:rPr lang="en-US" sz="1400" dirty="0"/>
                        <a:t>d/y</a:t>
                      </a:r>
                      <a:endParaRPr lang="el-GR" sz="1400" dirty="0"/>
                    </a:p>
                  </a:txBody>
                  <a:tcPr anchor="ctr"/>
                </a:tc>
                <a:tc>
                  <a:txBody>
                    <a:bodyPr/>
                    <a:lstStyle/>
                    <a:p>
                      <a:pPr algn="ctr"/>
                      <a:r>
                        <a:rPr lang="el-GR" sz="1400" dirty="0"/>
                        <a:t>Δ &lt; 10</a:t>
                      </a:r>
                    </a:p>
                  </a:txBody>
                  <a:tcPr anchor="ctr"/>
                </a:tc>
                <a:tc>
                  <a:txBody>
                    <a:bodyPr/>
                    <a:lstStyle/>
                    <a:p>
                      <a:pPr algn="ctr"/>
                      <a:r>
                        <a:rPr lang="el-GR" sz="1400" dirty="0"/>
                        <a:t>10 ≤ Δ &lt; 20</a:t>
                      </a:r>
                    </a:p>
                  </a:txBody>
                  <a:tcPr anchor="ctr"/>
                </a:tc>
                <a:tc>
                  <a:txBody>
                    <a:bodyPr/>
                    <a:lstStyle/>
                    <a:p>
                      <a:pPr algn="ctr"/>
                      <a:r>
                        <a:rPr lang="el-GR" sz="1400" dirty="0"/>
                        <a:t>20 ≤ Δ &lt; 30</a:t>
                      </a:r>
                    </a:p>
                  </a:txBody>
                  <a:tcPr anchor="ctr"/>
                </a:tc>
                <a:tc>
                  <a:txBody>
                    <a:bodyPr/>
                    <a:lstStyle/>
                    <a:p>
                      <a:pPr algn="ctr"/>
                      <a:r>
                        <a:rPr lang="el-GR" sz="1400" dirty="0"/>
                        <a:t>30 ≤ Δ &lt; 50</a:t>
                      </a:r>
                    </a:p>
                  </a:txBody>
                  <a:tcPr anchor="ctr"/>
                </a:tc>
                <a:tc>
                  <a:txBody>
                    <a:bodyPr/>
                    <a:lstStyle/>
                    <a:p>
                      <a:pPr algn="ctr"/>
                      <a:r>
                        <a:rPr lang="el-GR" sz="1400" dirty="0"/>
                        <a:t>Δ ≥ 50</a:t>
                      </a:r>
                    </a:p>
                  </a:txBody>
                  <a:tcPr anchor="ctr"/>
                </a:tc>
                <a:extLst>
                  <a:ext uri="{0D108BD9-81ED-4DB2-BD59-A6C34878D82A}">
                    <a16:rowId xmlns:a16="http://schemas.microsoft.com/office/drawing/2014/main" val="2852622766"/>
                  </a:ext>
                </a:extLst>
              </a:tr>
              <a:tr h="370840">
                <a:tc rowSpan="4">
                  <a:txBody>
                    <a:bodyPr/>
                    <a:lstStyle/>
                    <a:p>
                      <a:pPr algn="ctr"/>
                      <a:r>
                        <a:rPr lang="el-GR" sz="1400" dirty="0"/>
                        <a:t>Υγροί και ξηροί</a:t>
                      </a:r>
                      <a:endParaRPr lang="en-US" sz="1400" dirty="0"/>
                    </a:p>
                  </a:txBody>
                  <a:tcPr anchor="ctr"/>
                </a:tc>
                <a:tc>
                  <a:txBody>
                    <a:bodyPr/>
                    <a:lstStyle/>
                    <a:p>
                      <a:pPr algn="ctr"/>
                      <a:r>
                        <a:rPr lang="el-GR" sz="1400" dirty="0"/>
                        <a:t>Ποσοστιαία μεταβολή μέσης ετήσιας βροχόπτωσης</a:t>
                      </a:r>
                      <a:endParaRPr lang="en-US" sz="1400" dirty="0"/>
                    </a:p>
                  </a:txBody>
                  <a:tcPr anchor="ctr"/>
                </a:tc>
                <a:tc>
                  <a:txBody>
                    <a:bodyPr/>
                    <a:lstStyle/>
                    <a:p>
                      <a:pPr algn="ctr"/>
                      <a:r>
                        <a:rPr lang="el-GR" sz="1400" dirty="0"/>
                        <a:t>%</a:t>
                      </a:r>
                      <a:endParaRPr lang="en-US" sz="1400" dirty="0"/>
                    </a:p>
                  </a:txBody>
                  <a:tcPr anchor="ctr"/>
                </a:tc>
                <a:tc>
                  <a:txBody>
                    <a:bodyPr/>
                    <a:lstStyle/>
                    <a:p>
                      <a:pPr algn="ctr"/>
                      <a:r>
                        <a:rPr lang="el-GR" sz="1400" dirty="0"/>
                        <a:t>Δ &gt; -3</a:t>
                      </a:r>
                      <a:endParaRPr lang="en-US" sz="1400" dirty="0"/>
                    </a:p>
                  </a:txBody>
                  <a:tcPr anchor="ctr"/>
                </a:tc>
                <a:tc>
                  <a:txBody>
                    <a:bodyPr/>
                    <a:lstStyle/>
                    <a:p>
                      <a:pPr algn="ctr"/>
                      <a:r>
                        <a:rPr lang="el-GR" sz="1400" dirty="0"/>
                        <a:t>-3 ≥ Δ &gt; -5</a:t>
                      </a:r>
                      <a:endParaRPr lang="en-US" sz="1400" dirty="0"/>
                    </a:p>
                  </a:txBody>
                  <a:tcPr anchor="ctr"/>
                </a:tc>
                <a:tc>
                  <a:txBody>
                    <a:bodyPr/>
                    <a:lstStyle/>
                    <a:p>
                      <a:pPr algn="ctr"/>
                      <a:r>
                        <a:rPr lang="el-GR" sz="1400" dirty="0"/>
                        <a:t>-5 ≥ Δ &gt; -10</a:t>
                      </a:r>
                      <a:endParaRPr lang="en-US" sz="1400" dirty="0"/>
                    </a:p>
                  </a:txBody>
                  <a:tcPr anchor="ctr"/>
                </a:tc>
                <a:tc>
                  <a:txBody>
                    <a:bodyPr/>
                    <a:lstStyle/>
                    <a:p>
                      <a:pPr algn="ctr"/>
                      <a:r>
                        <a:rPr lang="el-GR" sz="1400" dirty="0"/>
                        <a:t>-10 ≥ Δ &gt; -15</a:t>
                      </a:r>
                      <a:endParaRPr lang="en-US" sz="1400" dirty="0"/>
                    </a:p>
                  </a:txBody>
                  <a:tcPr anchor="ctr"/>
                </a:tc>
                <a:tc>
                  <a:txBody>
                    <a:bodyPr/>
                    <a:lstStyle/>
                    <a:p>
                      <a:pPr algn="ctr"/>
                      <a:r>
                        <a:rPr lang="el-GR" sz="1400" dirty="0"/>
                        <a:t>Δ ≤ -15</a:t>
                      </a:r>
                      <a:endParaRPr lang="en-US" sz="1400" dirty="0"/>
                    </a:p>
                  </a:txBody>
                  <a:tcPr anchor="ctr"/>
                </a:tc>
                <a:extLst>
                  <a:ext uri="{0D108BD9-81ED-4DB2-BD59-A6C34878D82A}">
                    <a16:rowId xmlns:a16="http://schemas.microsoft.com/office/drawing/2014/main" val="2735424647"/>
                  </a:ext>
                </a:extLst>
              </a:tr>
              <a:tr h="181410">
                <a:tc vMerge="1">
                  <a:txBody>
                    <a:bodyPr/>
                    <a:lstStyle/>
                    <a:p>
                      <a:endParaRPr lang="el-GR" sz="1600" dirty="0"/>
                    </a:p>
                  </a:txBody>
                  <a:tcPr/>
                </a:tc>
                <a:tc>
                  <a:txBody>
                    <a:bodyPr/>
                    <a:lstStyle/>
                    <a:p>
                      <a:pPr algn="ctr"/>
                      <a:r>
                        <a:rPr lang="el-GR" sz="1400" dirty="0"/>
                        <a:t>Μεταβολή αριθμού συνεχόμενων ημερών με ημερήσια βροχόπτωση &lt;1 </a:t>
                      </a:r>
                      <a:r>
                        <a:rPr lang="el-GR" sz="1400" dirty="0" err="1"/>
                        <a:t>mm</a:t>
                      </a:r>
                      <a:endParaRPr lang="el-GR" sz="1400" dirty="0"/>
                    </a:p>
                  </a:txBody>
                  <a:tcPr anchor="ctr"/>
                </a:tc>
                <a:tc>
                  <a:txBody>
                    <a:bodyPr/>
                    <a:lstStyle/>
                    <a:p>
                      <a:pPr algn="ctr"/>
                      <a:r>
                        <a:rPr lang="en-US" sz="1400" dirty="0"/>
                        <a:t>d/y</a:t>
                      </a:r>
                      <a:endParaRPr lang="el-GR" sz="1400" dirty="0"/>
                    </a:p>
                  </a:txBody>
                  <a:tcPr anchor="ctr"/>
                </a:tc>
                <a:tc>
                  <a:txBody>
                    <a:bodyPr/>
                    <a:lstStyle/>
                    <a:p>
                      <a:pPr algn="ctr"/>
                      <a:r>
                        <a:rPr lang="el-GR" sz="1400" dirty="0"/>
                        <a:t>Δ &lt; 3</a:t>
                      </a:r>
                    </a:p>
                  </a:txBody>
                  <a:tcPr anchor="ctr"/>
                </a:tc>
                <a:tc>
                  <a:txBody>
                    <a:bodyPr/>
                    <a:lstStyle/>
                    <a:p>
                      <a:pPr algn="ctr"/>
                      <a:r>
                        <a:rPr lang="el-GR" sz="1400" dirty="0"/>
                        <a:t>3 ≤ Δ &lt; 10</a:t>
                      </a:r>
                    </a:p>
                  </a:txBody>
                  <a:tcPr anchor="ctr"/>
                </a:tc>
                <a:tc>
                  <a:txBody>
                    <a:bodyPr/>
                    <a:lstStyle/>
                    <a:p>
                      <a:pPr algn="ctr"/>
                      <a:r>
                        <a:rPr lang="el-GR" sz="1400" dirty="0"/>
                        <a:t>10 ≤ Δ &lt; 15</a:t>
                      </a:r>
                    </a:p>
                  </a:txBody>
                  <a:tcPr anchor="ctr"/>
                </a:tc>
                <a:tc>
                  <a:txBody>
                    <a:bodyPr/>
                    <a:lstStyle/>
                    <a:p>
                      <a:pPr algn="ctr"/>
                      <a:r>
                        <a:rPr lang="el-GR" sz="1400" dirty="0"/>
                        <a:t>15 ≤ Δ &lt; 20</a:t>
                      </a:r>
                    </a:p>
                  </a:txBody>
                  <a:tcPr anchor="ctr"/>
                </a:tc>
                <a:tc>
                  <a:txBody>
                    <a:bodyPr/>
                    <a:lstStyle/>
                    <a:p>
                      <a:pPr algn="ctr"/>
                      <a:r>
                        <a:rPr lang="el-GR" sz="1400" dirty="0"/>
                        <a:t>Δ ≥ 20</a:t>
                      </a:r>
                    </a:p>
                  </a:txBody>
                  <a:tcPr anchor="ctr"/>
                </a:tc>
                <a:extLst>
                  <a:ext uri="{0D108BD9-81ED-4DB2-BD59-A6C34878D82A}">
                    <a16:rowId xmlns:a16="http://schemas.microsoft.com/office/drawing/2014/main" val="3779882147"/>
                  </a:ext>
                </a:extLst>
              </a:tr>
              <a:tr h="224953">
                <a:tc vMerge="1">
                  <a:txBody>
                    <a:bodyPr/>
                    <a:lstStyle/>
                    <a:p>
                      <a:endParaRPr lang="el-GR" sz="1600" dirty="0"/>
                    </a:p>
                  </a:txBody>
                  <a:tcPr/>
                </a:tc>
                <a:tc>
                  <a:txBody>
                    <a:bodyPr/>
                    <a:lstStyle/>
                    <a:p>
                      <a:pPr algn="ctr"/>
                      <a:r>
                        <a:rPr lang="el-GR" sz="1400" dirty="0"/>
                        <a:t>Μεταβολή αριθμού ημερών ανά έτος με FWI &gt; 30</a:t>
                      </a:r>
                    </a:p>
                  </a:txBody>
                  <a:tcPr anchor="ctr"/>
                </a:tc>
                <a:tc>
                  <a:txBody>
                    <a:bodyPr/>
                    <a:lstStyle/>
                    <a:p>
                      <a:pPr algn="ctr"/>
                      <a:r>
                        <a:rPr lang="en-US" sz="1400" dirty="0"/>
                        <a:t>d/y</a:t>
                      </a:r>
                      <a:endParaRPr lang="el-GR" sz="1400" dirty="0"/>
                    </a:p>
                  </a:txBody>
                  <a:tcPr anchor="ctr"/>
                </a:tc>
                <a:tc>
                  <a:txBody>
                    <a:bodyPr/>
                    <a:lstStyle/>
                    <a:p>
                      <a:pPr algn="ctr"/>
                      <a:r>
                        <a:rPr lang="el-GR" sz="1400" dirty="0"/>
                        <a:t>Δ &lt; 3</a:t>
                      </a:r>
                    </a:p>
                  </a:txBody>
                  <a:tcPr anchor="ctr"/>
                </a:tc>
                <a:tc>
                  <a:txBody>
                    <a:bodyPr/>
                    <a:lstStyle/>
                    <a:p>
                      <a:pPr algn="ctr"/>
                      <a:r>
                        <a:rPr lang="el-GR" sz="1400" dirty="0"/>
                        <a:t>3 ≤ Δ &lt; 10</a:t>
                      </a:r>
                    </a:p>
                  </a:txBody>
                  <a:tcPr anchor="ctr"/>
                </a:tc>
                <a:tc>
                  <a:txBody>
                    <a:bodyPr/>
                    <a:lstStyle/>
                    <a:p>
                      <a:pPr algn="ctr"/>
                      <a:r>
                        <a:rPr lang="el-GR" sz="1400" dirty="0"/>
                        <a:t>10  ≤ Δ &lt; 20</a:t>
                      </a:r>
                    </a:p>
                  </a:txBody>
                  <a:tcPr anchor="ctr"/>
                </a:tc>
                <a:tc>
                  <a:txBody>
                    <a:bodyPr/>
                    <a:lstStyle/>
                    <a:p>
                      <a:pPr algn="ctr"/>
                      <a:r>
                        <a:rPr lang="el-GR" sz="1400" dirty="0"/>
                        <a:t>20  ≤ Δ &lt; 40</a:t>
                      </a:r>
                    </a:p>
                  </a:txBody>
                  <a:tcPr anchor="ctr"/>
                </a:tc>
                <a:tc>
                  <a:txBody>
                    <a:bodyPr/>
                    <a:lstStyle/>
                    <a:p>
                      <a:pPr algn="ctr"/>
                      <a:r>
                        <a:rPr lang="el-GR" sz="1400" dirty="0"/>
                        <a:t>Δ ≥ 40</a:t>
                      </a:r>
                    </a:p>
                  </a:txBody>
                  <a:tcPr anchor="ctr"/>
                </a:tc>
                <a:extLst>
                  <a:ext uri="{0D108BD9-81ED-4DB2-BD59-A6C34878D82A}">
                    <a16:rowId xmlns:a16="http://schemas.microsoft.com/office/drawing/2014/main" val="179446331"/>
                  </a:ext>
                </a:extLst>
              </a:tr>
              <a:tr h="181410">
                <a:tc vMerge="1">
                  <a:txBody>
                    <a:bodyPr/>
                    <a:lstStyle/>
                    <a:p>
                      <a:endParaRPr lang="el-GR" sz="1600" dirty="0"/>
                    </a:p>
                  </a:txBody>
                  <a:tcPr/>
                </a:tc>
                <a:tc>
                  <a:txBody>
                    <a:bodyPr/>
                    <a:lstStyle/>
                    <a:p>
                      <a:pPr algn="ctr"/>
                      <a:r>
                        <a:rPr lang="el-GR" sz="1400" dirty="0"/>
                        <a:t>Ποσοστιαία μεταβολή μέσης μέγιστης βροχόπτωσης 24ώρου</a:t>
                      </a:r>
                    </a:p>
                  </a:txBody>
                  <a:tcPr anchor="ctr"/>
                </a:tc>
                <a:tc>
                  <a:txBody>
                    <a:bodyPr/>
                    <a:lstStyle/>
                    <a:p>
                      <a:pPr algn="ctr"/>
                      <a:r>
                        <a:rPr lang="el-GR" sz="1400" dirty="0"/>
                        <a:t>%</a:t>
                      </a:r>
                    </a:p>
                  </a:txBody>
                  <a:tcPr anchor="ctr"/>
                </a:tc>
                <a:tc>
                  <a:txBody>
                    <a:bodyPr/>
                    <a:lstStyle/>
                    <a:p>
                      <a:pPr algn="ctr"/>
                      <a:r>
                        <a:rPr lang="el-GR" sz="1400" dirty="0"/>
                        <a:t>Δ &lt; 0</a:t>
                      </a:r>
                    </a:p>
                  </a:txBody>
                  <a:tcPr anchor="ctr"/>
                </a:tc>
                <a:tc>
                  <a:txBody>
                    <a:bodyPr/>
                    <a:lstStyle/>
                    <a:p>
                      <a:pPr algn="ctr"/>
                      <a:r>
                        <a:rPr lang="el-GR" sz="1400" dirty="0"/>
                        <a:t>0 ≤ Δ &lt; 5</a:t>
                      </a:r>
                    </a:p>
                  </a:txBody>
                  <a:tcPr anchor="ctr"/>
                </a:tc>
                <a:tc>
                  <a:txBody>
                    <a:bodyPr/>
                    <a:lstStyle/>
                    <a:p>
                      <a:pPr algn="ctr"/>
                      <a:r>
                        <a:rPr lang="el-GR" sz="1400" dirty="0"/>
                        <a:t>5 ≤ Δ &lt; 10</a:t>
                      </a:r>
                    </a:p>
                  </a:txBody>
                  <a:tcPr anchor="ctr"/>
                </a:tc>
                <a:tc>
                  <a:txBody>
                    <a:bodyPr/>
                    <a:lstStyle/>
                    <a:p>
                      <a:pPr algn="ctr"/>
                      <a:r>
                        <a:rPr lang="el-GR" sz="1400" dirty="0"/>
                        <a:t>10 ≤ Δ &lt; 20</a:t>
                      </a:r>
                    </a:p>
                  </a:txBody>
                  <a:tcPr anchor="ctr"/>
                </a:tc>
                <a:tc>
                  <a:txBody>
                    <a:bodyPr/>
                    <a:lstStyle/>
                    <a:p>
                      <a:pPr algn="ctr"/>
                      <a:r>
                        <a:rPr lang="el-GR" sz="1400" dirty="0"/>
                        <a:t>Δ ≥ 20</a:t>
                      </a:r>
                    </a:p>
                  </a:txBody>
                  <a:tcPr anchor="ctr"/>
                </a:tc>
                <a:extLst>
                  <a:ext uri="{0D108BD9-81ED-4DB2-BD59-A6C34878D82A}">
                    <a16:rowId xmlns:a16="http://schemas.microsoft.com/office/drawing/2014/main" val="4071661228"/>
                  </a:ext>
                </a:extLst>
              </a:tr>
              <a:tr h="181410">
                <a:tc>
                  <a:txBody>
                    <a:bodyPr/>
                    <a:lstStyle/>
                    <a:p>
                      <a:pPr algn="ctr"/>
                      <a:r>
                        <a:rPr lang="el-GR" sz="1400" dirty="0"/>
                        <a:t>Άνεμος</a:t>
                      </a:r>
                      <a:endParaRPr lang="en-US" sz="1400" dirty="0"/>
                    </a:p>
                  </a:txBody>
                  <a:tcPr anchor="ctr"/>
                </a:tc>
                <a:tc>
                  <a:txBody>
                    <a:bodyPr/>
                    <a:lstStyle/>
                    <a:p>
                      <a:pPr algn="ctr"/>
                      <a:r>
                        <a:rPr lang="el-GR" sz="1400" dirty="0"/>
                        <a:t>Μεταβολή αριθμού ημερών με μέγιστη ημερήσια ταχύτητα ανέμου &gt; 6 </a:t>
                      </a:r>
                      <a:r>
                        <a:rPr lang="el-GR" sz="1400" dirty="0" err="1"/>
                        <a:t>beaufort</a:t>
                      </a:r>
                      <a:endParaRPr lang="el-GR" sz="1400" dirty="0"/>
                    </a:p>
                  </a:txBody>
                  <a:tcPr anchor="ctr"/>
                </a:tc>
                <a:tc>
                  <a:txBody>
                    <a:bodyPr/>
                    <a:lstStyle/>
                    <a:p>
                      <a:pPr algn="ctr"/>
                      <a:r>
                        <a:rPr lang="en-US" sz="1400" dirty="0"/>
                        <a:t>d/y</a:t>
                      </a:r>
                      <a:endParaRPr lang="el-GR" sz="1400" dirty="0"/>
                    </a:p>
                  </a:txBody>
                  <a:tcPr anchor="ctr"/>
                </a:tc>
                <a:tc>
                  <a:txBody>
                    <a:bodyPr/>
                    <a:lstStyle/>
                    <a:p>
                      <a:pPr algn="ctr"/>
                      <a:r>
                        <a:rPr lang="el-GR" sz="1400" dirty="0"/>
                        <a:t>Δ &lt; 0</a:t>
                      </a:r>
                    </a:p>
                  </a:txBody>
                  <a:tcPr anchor="ctr"/>
                </a:tc>
                <a:tc>
                  <a:txBody>
                    <a:bodyPr/>
                    <a:lstStyle/>
                    <a:p>
                      <a:pPr algn="ctr"/>
                      <a:r>
                        <a:rPr lang="el-GR" sz="1400" dirty="0"/>
                        <a:t>0 ≤ Δ &lt; 4</a:t>
                      </a:r>
                    </a:p>
                  </a:txBody>
                  <a:tcPr anchor="ctr"/>
                </a:tc>
                <a:tc>
                  <a:txBody>
                    <a:bodyPr/>
                    <a:lstStyle/>
                    <a:p>
                      <a:pPr algn="ctr"/>
                      <a:r>
                        <a:rPr lang="el-GR" sz="1400" dirty="0"/>
                        <a:t>4 ≤ Δ &lt; 8</a:t>
                      </a:r>
                    </a:p>
                  </a:txBody>
                  <a:tcPr anchor="ctr"/>
                </a:tc>
                <a:tc>
                  <a:txBody>
                    <a:bodyPr/>
                    <a:lstStyle/>
                    <a:p>
                      <a:pPr algn="ctr"/>
                      <a:r>
                        <a:rPr lang="el-GR" sz="1400" dirty="0"/>
                        <a:t>8 ≤ Δ &lt; 12</a:t>
                      </a:r>
                    </a:p>
                  </a:txBody>
                  <a:tcPr anchor="ctr"/>
                </a:tc>
                <a:tc>
                  <a:txBody>
                    <a:bodyPr/>
                    <a:lstStyle/>
                    <a:p>
                      <a:pPr algn="ctr"/>
                      <a:r>
                        <a:rPr lang="el-GR" sz="1400" dirty="0"/>
                        <a:t>Δ ≥ 12</a:t>
                      </a:r>
                    </a:p>
                  </a:txBody>
                  <a:tcPr anchor="ctr"/>
                </a:tc>
                <a:extLst>
                  <a:ext uri="{0D108BD9-81ED-4DB2-BD59-A6C34878D82A}">
                    <a16:rowId xmlns:a16="http://schemas.microsoft.com/office/drawing/2014/main" val="2417354364"/>
                  </a:ext>
                </a:extLst>
              </a:tr>
              <a:tr h="166896">
                <a:tc>
                  <a:txBody>
                    <a:bodyPr/>
                    <a:lstStyle/>
                    <a:p>
                      <a:pPr algn="ctr"/>
                      <a:r>
                        <a:rPr lang="el-GR" sz="1400" dirty="0"/>
                        <a:t>Χιόνι και πάγος</a:t>
                      </a:r>
                      <a:endParaRPr lang="en-US" sz="1400" dirty="0"/>
                    </a:p>
                  </a:txBody>
                  <a:tcPr anchor="ctr"/>
                </a:tc>
                <a:tc>
                  <a:txBody>
                    <a:bodyPr/>
                    <a:lstStyle/>
                    <a:p>
                      <a:pPr algn="ctr"/>
                      <a:r>
                        <a:rPr lang="el-GR" sz="1400" dirty="0"/>
                        <a:t>Ποσοστιαία μεταβολή μέσης ετήσιας χιονόπτωσης </a:t>
                      </a:r>
                    </a:p>
                  </a:txBody>
                  <a:tcPr anchor="ctr"/>
                </a:tc>
                <a:tc>
                  <a:txBody>
                    <a:bodyPr/>
                    <a:lstStyle/>
                    <a:p>
                      <a:pPr algn="ctr"/>
                      <a:r>
                        <a:rPr lang="el-GR" sz="1400" dirty="0"/>
                        <a:t>%</a:t>
                      </a:r>
                    </a:p>
                  </a:txBody>
                  <a:tcPr anchor="ctr"/>
                </a:tc>
                <a:tc>
                  <a:txBody>
                    <a:bodyPr/>
                    <a:lstStyle/>
                    <a:p>
                      <a:pPr algn="ctr"/>
                      <a:r>
                        <a:rPr lang="el-GR" sz="1400" dirty="0"/>
                        <a:t>Δ &gt; -10</a:t>
                      </a:r>
                    </a:p>
                  </a:txBody>
                  <a:tcPr anchor="ctr"/>
                </a:tc>
                <a:tc>
                  <a:txBody>
                    <a:bodyPr/>
                    <a:lstStyle/>
                    <a:p>
                      <a:pPr algn="ctr"/>
                      <a:r>
                        <a:rPr lang="el-GR" sz="1400" dirty="0"/>
                        <a:t>-10 ≥ Δ &gt; -25</a:t>
                      </a:r>
                    </a:p>
                  </a:txBody>
                  <a:tcPr anchor="ctr"/>
                </a:tc>
                <a:tc>
                  <a:txBody>
                    <a:bodyPr/>
                    <a:lstStyle/>
                    <a:p>
                      <a:pPr algn="ctr"/>
                      <a:r>
                        <a:rPr lang="el-GR" sz="1400" dirty="0"/>
                        <a:t>-25 ≥ Δ &gt; -50</a:t>
                      </a:r>
                    </a:p>
                  </a:txBody>
                  <a:tcPr anchor="ctr"/>
                </a:tc>
                <a:tc>
                  <a:txBody>
                    <a:bodyPr/>
                    <a:lstStyle/>
                    <a:p>
                      <a:pPr algn="ctr"/>
                      <a:r>
                        <a:rPr lang="el-GR" sz="1400" dirty="0"/>
                        <a:t>-50 ≥ Δ &gt; -75</a:t>
                      </a:r>
                    </a:p>
                  </a:txBody>
                  <a:tcPr anchor="ctr"/>
                </a:tc>
                <a:tc>
                  <a:txBody>
                    <a:bodyPr/>
                    <a:lstStyle/>
                    <a:p>
                      <a:pPr algn="ctr"/>
                      <a:r>
                        <a:rPr lang="el-GR" sz="1400" dirty="0"/>
                        <a:t>Δ ≤ -75</a:t>
                      </a:r>
                    </a:p>
                  </a:txBody>
                  <a:tcPr anchor="ctr"/>
                </a:tc>
                <a:extLst>
                  <a:ext uri="{0D108BD9-81ED-4DB2-BD59-A6C34878D82A}">
                    <a16:rowId xmlns:a16="http://schemas.microsoft.com/office/drawing/2014/main" val="2048134811"/>
                  </a:ext>
                </a:extLst>
              </a:tr>
              <a:tr h="239467">
                <a:tc>
                  <a:txBody>
                    <a:bodyPr/>
                    <a:lstStyle/>
                    <a:p>
                      <a:pPr algn="ctr"/>
                      <a:r>
                        <a:rPr lang="el-GR" sz="1400" dirty="0"/>
                        <a:t>Παράκτιος</a:t>
                      </a:r>
                      <a:endParaRPr lang="en-US" sz="1400" dirty="0"/>
                    </a:p>
                  </a:txBody>
                  <a:tcPr anchor="ctr"/>
                </a:tc>
                <a:tc>
                  <a:txBody>
                    <a:bodyPr/>
                    <a:lstStyle/>
                    <a:p>
                      <a:pPr algn="ctr"/>
                      <a:r>
                        <a:rPr lang="el-GR" sz="1400" dirty="0"/>
                        <a:t>Μεταβολή στάθμης της θάλασσας</a:t>
                      </a:r>
                    </a:p>
                  </a:txBody>
                  <a:tcPr anchor="ctr"/>
                </a:tc>
                <a:tc>
                  <a:txBody>
                    <a:bodyPr/>
                    <a:lstStyle/>
                    <a:p>
                      <a:pPr algn="ctr"/>
                      <a:r>
                        <a:rPr lang="en-US" sz="1400" dirty="0"/>
                        <a:t>cm</a:t>
                      </a:r>
                      <a:endParaRPr lang="el-GR" sz="1400" dirty="0"/>
                    </a:p>
                  </a:txBody>
                  <a:tcPr anchor="ctr"/>
                </a:tc>
                <a:tc>
                  <a:txBody>
                    <a:bodyPr/>
                    <a:lstStyle/>
                    <a:p>
                      <a:pPr algn="ctr"/>
                      <a:r>
                        <a:rPr lang="el-GR" sz="1400" dirty="0"/>
                        <a:t>Δ &lt; 5</a:t>
                      </a:r>
                    </a:p>
                  </a:txBody>
                  <a:tcPr anchor="ctr"/>
                </a:tc>
                <a:tc>
                  <a:txBody>
                    <a:bodyPr/>
                    <a:lstStyle/>
                    <a:p>
                      <a:pPr algn="ctr"/>
                      <a:r>
                        <a:rPr lang="el-GR" sz="1400" dirty="0"/>
                        <a:t>5 ≤ Δ &lt; 15</a:t>
                      </a:r>
                    </a:p>
                  </a:txBody>
                  <a:tcPr anchor="ctr"/>
                </a:tc>
                <a:tc>
                  <a:txBody>
                    <a:bodyPr/>
                    <a:lstStyle/>
                    <a:p>
                      <a:pPr algn="ctr"/>
                      <a:r>
                        <a:rPr lang="el-GR" sz="1400" dirty="0"/>
                        <a:t>15 ≤ Δ &lt; 30</a:t>
                      </a:r>
                    </a:p>
                  </a:txBody>
                  <a:tcPr anchor="ctr"/>
                </a:tc>
                <a:tc>
                  <a:txBody>
                    <a:bodyPr/>
                    <a:lstStyle/>
                    <a:p>
                      <a:pPr algn="ctr"/>
                      <a:r>
                        <a:rPr lang="el-GR" sz="1400" dirty="0"/>
                        <a:t>30 ≤ Δ &lt; 45</a:t>
                      </a:r>
                    </a:p>
                  </a:txBody>
                  <a:tcPr anchor="ctr"/>
                </a:tc>
                <a:tc>
                  <a:txBody>
                    <a:bodyPr/>
                    <a:lstStyle/>
                    <a:p>
                      <a:pPr algn="ctr"/>
                      <a:r>
                        <a:rPr lang="el-GR" sz="1400" dirty="0"/>
                        <a:t>Δ ≥ 45</a:t>
                      </a:r>
                    </a:p>
                  </a:txBody>
                  <a:tcPr anchor="ctr"/>
                </a:tc>
                <a:extLst>
                  <a:ext uri="{0D108BD9-81ED-4DB2-BD59-A6C34878D82A}">
                    <a16:rowId xmlns:a16="http://schemas.microsoft.com/office/drawing/2014/main" val="2538630616"/>
                  </a:ext>
                </a:extLst>
              </a:tr>
            </a:tbl>
          </a:graphicData>
        </a:graphic>
      </p:graphicFrame>
    </p:spTree>
    <p:extLst>
      <p:ext uri="{BB962C8B-B14F-4D97-AF65-F5344CB8AC3E}">
        <p14:creationId xmlns:p14="http://schemas.microsoft.com/office/powerpoint/2010/main" val="4145074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74C0-9876-1CB6-7F3B-066A5E548D6A}"/>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7C3EDF0C-0BDB-D453-99A0-50A9F1C06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81A22821-3000-ECB7-C0A0-DCA40330817C}"/>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FC5E968D-185F-EA70-F58B-716D819BA8C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6845D6B9-B347-96AC-A39A-D27D85F0D30E}"/>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6" name="Τίτλος 1">
            <a:extLst>
              <a:ext uri="{FF2B5EF4-FFF2-40B4-BE49-F238E27FC236}">
                <a16:creationId xmlns:a16="http://schemas.microsoft.com/office/drawing/2014/main" id="{BD1C4E7C-6258-0DA1-25A6-8F74354750A1}"/>
              </a:ext>
            </a:extLst>
          </p:cNvPr>
          <p:cNvSpPr txBox="1">
            <a:spLocks/>
          </p:cNvSpPr>
          <p:nvPr/>
        </p:nvSpPr>
        <p:spPr>
          <a:xfrm>
            <a:off x="278594" y="1924731"/>
            <a:ext cx="11025928" cy="410283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lnSpc>
                <a:spcPct val="107000"/>
              </a:lnSpc>
              <a:spcAft>
                <a:spcPts val="800"/>
              </a:spcAft>
            </a:pPr>
            <a:endParaRPr lang="en-GR"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4433C217-0E08-0C0A-30A7-90189DE46C5D}"/>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72F709F9-0D93-863E-17F6-AF09EBF635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FFA3CFD2-E8A1-88A8-DA96-77420973F9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B5FEB6C-5537-CC67-494B-D583EDBBFD24}"/>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FA3E1495-5775-0F02-501B-3A8A1B5CB46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FE7C322-F34F-FE70-705C-B7565FF140DB}"/>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A447FBFD-AA32-4577-6B96-0B7B3DEE1F2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09684CBC-E573-B390-8BFE-BDA5BCF52E8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67D295E-8CD8-8C02-5803-5954442ECE5D}"/>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724D3A4D-5D33-F8CC-1DB0-9328D92E2828}"/>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6" name="Τίτλος 1">
            <a:extLst>
              <a:ext uri="{FF2B5EF4-FFF2-40B4-BE49-F238E27FC236}">
                <a16:creationId xmlns:a16="http://schemas.microsoft.com/office/drawing/2014/main" id="{4B5E2466-BDD3-4CFE-4426-400E7ECB9B0C}"/>
              </a:ext>
            </a:extLst>
          </p:cNvPr>
          <p:cNvSpPr>
            <a:spLocks noGrp="1"/>
          </p:cNvSpPr>
          <p:nvPr>
            <p:ph type="ctrTitle"/>
          </p:nvPr>
        </p:nvSpPr>
        <p:spPr>
          <a:xfrm>
            <a:off x="278593" y="587701"/>
            <a:ext cx="11025928"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Ανάλυση τρωτότητας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7" name="Τίτλος 1">
            <a:extLst>
              <a:ext uri="{FF2B5EF4-FFF2-40B4-BE49-F238E27FC236}">
                <a16:creationId xmlns:a16="http://schemas.microsoft.com/office/drawing/2014/main" id="{C3ED42DB-4889-B68B-ECD1-ED4C33A5B73A}"/>
              </a:ext>
            </a:extLst>
          </p:cNvPr>
          <p:cNvSpPr txBox="1">
            <a:spLocks/>
          </p:cNvSpPr>
          <p:nvPr/>
        </p:nvSpPr>
        <p:spPr>
          <a:xfrm>
            <a:off x="142348" y="1352050"/>
            <a:ext cx="11627267" cy="45474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endParaRPr lang="el-GR" sz="190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Τρωτότητα ονομάζεται η τάση ή η προδιάθεση ενός συστήματος να επηρεαστεί αρνητικά από την κλιματική αλλαγή. </a:t>
            </a: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Η τρωτότητα είναι συνάρτηση του χαρακτήρα, του μεγέθους και της συχνότητας της μεταβολής του κλίματος στην οποία εκτίθεται το σύστημα, της ευαισθησίας του και της ικανότητας προσαρμογής του. </a:t>
            </a: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Εκφράζει το ρυθμό στον οποίο το σύστημα μπορεί ή όχι να απορροφήσει δυσμενείς κλιματικές αλλαγές (μεταβολές και ακραία φαινόμενα).</a:t>
            </a: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Η εκτίμηση της τρωτότητας στο πλαίσιο της παρούσας γίνεται χωρίς να ληφθεί υπόψη η ικανότητα προσαρμογής στην κλιματική αλλαγή (ήτοι η δυσμενέστερη περίπτωση). Άρα η τρωτότητα προκύπτει ως συνάρτηση της ευαισθησίας και της έκθεσης :</a:t>
            </a:r>
          </a:p>
          <a:p>
            <a:pPr algn="l"/>
            <a:r>
              <a:rPr lang="el-GR" sz="1900" b="1" dirty="0">
                <a:solidFill>
                  <a:schemeClr val="accent5">
                    <a:lumMod val="75000"/>
                  </a:schemeClr>
                </a:solidFill>
                <a:latin typeface="Cambria" panose="02040503050406030204" pitchFamily="18" charset="0"/>
                <a:ea typeface="Cambria" panose="02040503050406030204" pitchFamily="18" charset="0"/>
              </a:rPr>
              <a:t>      Τρωτότητα = Ευαισθησία </a:t>
            </a:r>
            <a:r>
              <a:rPr lang="en-US" sz="1900" b="1" dirty="0">
                <a:solidFill>
                  <a:schemeClr val="accent5">
                    <a:lumMod val="75000"/>
                  </a:schemeClr>
                </a:solidFill>
                <a:latin typeface="Cambria" panose="02040503050406030204" pitchFamily="18" charset="0"/>
                <a:ea typeface="Cambria" panose="02040503050406030204" pitchFamily="18" charset="0"/>
              </a:rPr>
              <a:t>x </a:t>
            </a:r>
            <a:r>
              <a:rPr lang="el-GR" sz="1900" b="1" dirty="0">
                <a:solidFill>
                  <a:schemeClr val="accent5">
                    <a:lumMod val="75000"/>
                  </a:schemeClr>
                </a:solidFill>
                <a:latin typeface="Cambria" panose="02040503050406030204" pitchFamily="18" charset="0"/>
                <a:ea typeface="Cambria" panose="02040503050406030204" pitchFamily="18" charset="0"/>
              </a:rPr>
              <a:t>Έκθεση</a:t>
            </a:r>
            <a:endParaRPr lang="el-GR" sz="190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q"/>
            </a:pPr>
            <a:r>
              <a:rPr lang="el-GR" sz="1900" dirty="0">
                <a:solidFill>
                  <a:schemeClr val="accent5">
                    <a:lumMod val="75000"/>
                  </a:schemeClr>
                </a:solidFill>
                <a:latin typeface="Cambria" panose="02040503050406030204" pitchFamily="18" charset="0"/>
                <a:ea typeface="Cambria" panose="02040503050406030204" pitchFamily="18" charset="0"/>
              </a:rPr>
              <a:t>Η εκτίμηση της τρωτότητας γίνεται ως προς κάθε </a:t>
            </a:r>
            <a:r>
              <a:rPr lang="en-US" sz="1900" dirty="0">
                <a:solidFill>
                  <a:schemeClr val="accent5">
                    <a:lumMod val="75000"/>
                  </a:schemeClr>
                </a:solidFill>
                <a:latin typeface="Cambria" panose="02040503050406030204" pitchFamily="18" charset="0"/>
                <a:ea typeface="Cambria" panose="02040503050406030204" pitchFamily="18" charset="0"/>
              </a:rPr>
              <a:t>CID </a:t>
            </a:r>
            <a:r>
              <a:rPr lang="el-GR" sz="1900" dirty="0">
                <a:solidFill>
                  <a:schemeClr val="accent5">
                    <a:lumMod val="75000"/>
                  </a:schemeClr>
                </a:solidFill>
                <a:latin typeface="Cambria" panose="02040503050406030204" pitchFamily="18" charset="0"/>
                <a:ea typeface="Cambria" panose="02040503050406030204" pitchFamily="18" charset="0"/>
              </a:rPr>
              <a:t>χωριστά, αλλά στο τέλος ο χαρακτηρισμός του βαθμού τρωτότητας γίνεται συνολικά ως προς την κλιματική αλλαγή, χρησιμοποιώντας κατάλληλη κλίμακα 5 σταδίων (μηδενική, μικρή, μέτρια, μεγάλη, πολύ μεγάλη).</a:t>
            </a:r>
          </a:p>
          <a:p>
            <a:pPr algn="l"/>
            <a:endParaRPr lang="el-GR" sz="1900" dirty="0">
              <a:solidFill>
                <a:schemeClr val="accent5">
                  <a:lumMod val="75000"/>
                </a:schemeClr>
              </a:solidFill>
              <a:latin typeface="Cambria" panose="02040503050406030204" pitchFamily="18" charset="0"/>
              <a:ea typeface="Cambria" panose="02040503050406030204" pitchFamily="18" charset="0"/>
            </a:endParaRPr>
          </a:p>
          <a:p>
            <a:pPr algn="l"/>
            <a:r>
              <a:rPr lang="el-GR" sz="1900" u="sng" dirty="0">
                <a:solidFill>
                  <a:schemeClr val="accent5">
                    <a:lumMod val="75000"/>
                  </a:schemeClr>
                </a:solidFill>
                <a:latin typeface="Cambria" panose="02040503050406030204" pitchFamily="18" charset="0"/>
                <a:ea typeface="Cambria" panose="02040503050406030204" pitchFamily="18" charset="0"/>
              </a:rPr>
              <a:t>Επόμενα βήματα</a:t>
            </a:r>
            <a:r>
              <a:rPr lang="el-GR" sz="19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v"/>
            </a:pPr>
            <a:r>
              <a:rPr lang="el-GR" sz="1900" dirty="0">
                <a:solidFill>
                  <a:schemeClr val="accent5">
                    <a:lumMod val="75000"/>
                  </a:schemeClr>
                </a:solidFill>
                <a:latin typeface="Cambria" panose="02040503050406030204" pitchFamily="18" charset="0"/>
                <a:ea typeface="Cambria" panose="02040503050406030204" pitchFamily="18" charset="0"/>
              </a:rPr>
              <a:t>Σε περίπτωση που η </a:t>
            </a:r>
            <a:r>
              <a:rPr lang="el-GR" sz="1900" b="1" dirty="0">
                <a:solidFill>
                  <a:schemeClr val="accent5">
                    <a:lumMod val="75000"/>
                  </a:schemeClr>
                </a:solidFill>
                <a:latin typeface="Cambria" panose="02040503050406030204" pitchFamily="18" charset="0"/>
                <a:ea typeface="Cambria" panose="02040503050406030204" pitchFamily="18" charset="0"/>
              </a:rPr>
              <a:t>τομεακή ή η χωρική τρωτότητα</a:t>
            </a:r>
            <a:r>
              <a:rPr lang="el-GR" sz="1900" dirty="0">
                <a:solidFill>
                  <a:schemeClr val="accent5">
                    <a:lumMod val="75000"/>
                  </a:schemeClr>
                </a:solidFill>
                <a:latin typeface="Cambria" panose="02040503050406030204" pitchFamily="18" charset="0"/>
                <a:ea typeface="Cambria" panose="02040503050406030204" pitchFamily="18" charset="0"/>
              </a:rPr>
              <a:t>, είναι σημαντική (</a:t>
            </a:r>
            <a:r>
              <a:rPr lang="el-GR" sz="1900" b="1" dirty="0">
                <a:solidFill>
                  <a:schemeClr val="accent5">
                    <a:lumMod val="75000"/>
                  </a:schemeClr>
                </a:solidFill>
                <a:latin typeface="Cambria" panose="02040503050406030204" pitchFamily="18" charset="0"/>
                <a:ea typeface="Cambria" panose="02040503050406030204" pitchFamily="18" charset="0"/>
              </a:rPr>
              <a:t>μέτρια τρωτότητα και άνω</a:t>
            </a:r>
            <a:r>
              <a:rPr lang="el-GR" sz="1900" dirty="0">
                <a:solidFill>
                  <a:schemeClr val="accent5">
                    <a:lumMod val="75000"/>
                  </a:schemeClr>
                </a:solidFill>
                <a:latin typeface="Cambria" panose="02040503050406030204" pitchFamily="18" charset="0"/>
                <a:ea typeface="Cambria" panose="02040503050406030204" pitchFamily="18" charset="0"/>
              </a:rPr>
              <a:t>), </a:t>
            </a:r>
            <a:r>
              <a:rPr lang="el-GR" sz="1900" b="1" dirty="0">
                <a:solidFill>
                  <a:schemeClr val="accent5">
                    <a:lumMod val="75000"/>
                  </a:schemeClr>
                </a:solidFill>
                <a:latin typeface="Cambria" panose="02040503050406030204" pitchFamily="18" charset="0"/>
                <a:ea typeface="Cambria" panose="02040503050406030204" pitchFamily="18" charset="0"/>
              </a:rPr>
              <a:t>ακολουθεί η διαδικασία εκτίμησης κλιματικού κινδύνου (Δράση 2.6)</a:t>
            </a:r>
            <a:r>
              <a:rPr lang="el-GR" sz="1900" dirty="0">
                <a:solidFill>
                  <a:schemeClr val="accent5">
                    <a:lumMod val="75000"/>
                  </a:schemeClr>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630189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92DD5-A131-1F15-DD5D-2F918EA5E345}"/>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0904CA1E-0945-77BC-311F-942C189FC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F3666B80-175B-12A7-6ADE-B4A03F589EC9}"/>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0B4B2505-2775-4BA1-22DF-74F3BB6AABC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380F5461-98ED-F250-9C5E-A9E56906227D}"/>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9F40F470-95C6-3A25-1EB4-B3913896783E}"/>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75E73075-963F-A92C-78EE-20182789B5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49C6719D-1481-3D79-67F4-BB9DCD704D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C9CAA14-1C11-A488-793B-B1C1C67E727B}"/>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28A032FF-460E-126F-BFB4-776CCEE07E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6FE0890-6A8A-1EF8-19F1-6A072B0707C3}"/>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A1A46FE7-9AAE-F2D4-7356-0F71CE20ED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9F40FEA4-2FCA-7743-2130-21578895328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AD2F795-8E6E-0A57-1AEE-82B6153E699C}"/>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F06E7C9B-77D3-E9E6-0FCA-1F757D915344}"/>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2" name="Τίτλος 1">
            <a:extLst>
              <a:ext uri="{FF2B5EF4-FFF2-40B4-BE49-F238E27FC236}">
                <a16:creationId xmlns:a16="http://schemas.microsoft.com/office/drawing/2014/main" id="{ACCCF48E-65A2-4742-821F-D45125D3DCEB}"/>
              </a:ext>
            </a:extLst>
          </p:cNvPr>
          <p:cNvSpPr txBox="1">
            <a:spLocks/>
          </p:cNvSpPr>
          <p:nvPr/>
        </p:nvSpPr>
        <p:spPr>
          <a:xfrm>
            <a:off x="361032" y="874492"/>
            <a:ext cx="11408582" cy="9011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l-GR"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Δράση 2.6: Εκτίμηση κλιματικού ρίσκου με βάση την </a:t>
            </a:r>
            <a:r>
              <a:rPr lang="el-GR" sz="2800" dirty="0" err="1">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επικαιροποιημένη</a:t>
            </a:r>
            <a:r>
              <a:rPr lang="el-GR"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τρωτότητα, σε συμφωνία με τις κατευθύνσεις του Οδηγού EUCRA</a:t>
            </a:r>
            <a:endParaRPr lang="el-GR" sz="2800" dirty="0">
              <a:solidFill>
                <a:schemeClr val="accent5">
                  <a:lumMod val="75000"/>
                </a:schemeClr>
              </a:solidFill>
              <a:latin typeface="Cambria" panose="02040503050406030204" pitchFamily="18" charset="0"/>
              <a:ea typeface="Cambria" panose="02040503050406030204" pitchFamily="18" charset="0"/>
            </a:endParaRPr>
          </a:p>
        </p:txBody>
      </p:sp>
      <p:sp>
        <p:nvSpPr>
          <p:cNvPr id="2" name="Τίτλος 1">
            <a:extLst>
              <a:ext uri="{FF2B5EF4-FFF2-40B4-BE49-F238E27FC236}">
                <a16:creationId xmlns:a16="http://schemas.microsoft.com/office/drawing/2014/main" id="{B82B741D-5F20-4D34-36A1-27CB96871929}"/>
              </a:ext>
            </a:extLst>
          </p:cNvPr>
          <p:cNvSpPr txBox="1">
            <a:spLocks/>
          </p:cNvSpPr>
          <p:nvPr/>
        </p:nvSpPr>
        <p:spPr>
          <a:xfrm>
            <a:off x="361032" y="2612918"/>
            <a:ext cx="11627267" cy="31003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Σύμφωνα με τις προδιαγραφές της Υ.Α. 11258/06-03-2017 (ΦΕΚ 873/Β/16-03-2017) δεν προβλέπονταν αξιολόγηση ρίσκου σε συνέχεια της ανάλυσης τρωτότητας.</a:t>
            </a:r>
          </a:p>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Η συγκεκριμένη Δράση θα επιτρέψει την καλύτερη αποτύπωση των κλιματικών κινδύνων και την βελτιστοποίηση της διαδικασίας </a:t>
            </a:r>
            <a:r>
              <a:rPr lang="el-GR" sz="2000" dirty="0" err="1">
                <a:solidFill>
                  <a:schemeClr val="accent5">
                    <a:lumMod val="75000"/>
                  </a:schemeClr>
                </a:solidFill>
                <a:latin typeface="Cambria" panose="02040503050406030204" pitchFamily="18" charset="0"/>
                <a:ea typeface="Cambria" panose="02040503050406030204" pitchFamily="18" charset="0"/>
              </a:rPr>
              <a:t>προτεραιοποίησης</a:t>
            </a:r>
            <a:r>
              <a:rPr lang="el-GR" sz="2000" dirty="0">
                <a:solidFill>
                  <a:schemeClr val="accent5">
                    <a:lumMod val="75000"/>
                  </a:schemeClr>
                </a:solidFill>
                <a:latin typeface="Cambria" panose="02040503050406030204" pitchFamily="18" charset="0"/>
                <a:ea typeface="Cambria" panose="02040503050406030204" pitchFamily="18" charset="0"/>
              </a:rPr>
              <a:t> των Μέτρων / Δράσεων του ΠεΣΠΚΑ.</a:t>
            </a:r>
          </a:p>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Επελέγη η αξιοποίηση του Ευρωπαϊκού Οδηγού </a:t>
            </a:r>
            <a:r>
              <a:rPr lang="en-US" sz="2000" dirty="0">
                <a:solidFill>
                  <a:schemeClr val="accent5">
                    <a:lumMod val="75000"/>
                  </a:schemeClr>
                </a:solidFill>
                <a:latin typeface="Cambria" panose="02040503050406030204" pitchFamily="18" charset="0"/>
                <a:ea typeface="Cambria" panose="02040503050406030204" pitchFamily="18" charset="0"/>
              </a:rPr>
              <a:t>EUCRA, </a:t>
            </a:r>
            <a:r>
              <a:rPr lang="el-GR" sz="2000" dirty="0">
                <a:solidFill>
                  <a:schemeClr val="accent5">
                    <a:lumMod val="75000"/>
                  </a:schemeClr>
                </a:solidFill>
                <a:latin typeface="Cambria" panose="02040503050406030204" pitchFamily="18" charset="0"/>
                <a:ea typeface="Cambria" panose="02040503050406030204" pitchFamily="18" charset="0"/>
              </a:rPr>
              <a:t>ο οποίος επιτρέπει μια ολιστική προσέγγιση ως προς την κλιματική ανθεκτικότητα.</a:t>
            </a:r>
          </a:p>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Η </a:t>
            </a:r>
            <a:r>
              <a:rPr lang="en-US" sz="2000" dirty="0">
                <a:solidFill>
                  <a:schemeClr val="accent5">
                    <a:lumMod val="75000"/>
                  </a:schemeClr>
                </a:solidFill>
                <a:latin typeface="Cambria" panose="02040503050406030204" pitchFamily="18" charset="0"/>
                <a:ea typeface="Cambria" panose="02040503050406030204" pitchFamily="18" charset="0"/>
              </a:rPr>
              <a:t>EUCRA </a:t>
            </a:r>
            <a:r>
              <a:rPr lang="el-GR" sz="2000" dirty="0">
                <a:solidFill>
                  <a:schemeClr val="accent5">
                    <a:lumMod val="75000"/>
                  </a:schemeClr>
                </a:solidFill>
                <a:latin typeface="Cambria" panose="02040503050406030204" pitchFamily="18" charset="0"/>
                <a:ea typeface="Cambria" panose="02040503050406030204" pitchFamily="18" charset="0"/>
              </a:rPr>
              <a:t>αναπτύχθηκε από τον Ευρωπαϊκό Οργανισμό Περιβάλλοντος (</a:t>
            </a:r>
            <a:r>
              <a:rPr lang="en-US" sz="2000" dirty="0">
                <a:solidFill>
                  <a:schemeClr val="accent5">
                    <a:lumMod val="75000"/>
                  </a:schemeClr>
                </a:solidFill>
                <a:latin typeface="Cambria" panose="02040503050406030204" pitchFamily="18" charset="0"/>
                <a:ea typeface="Cambria" panose="02040503050406030204" pitchFamily="18" charset="0"/>
              </a:rPr>
              <a:t>European Environment Agency</a:t>
            </a:r>
            <a:r>
              <a:rPr lang="el-GR" sz="2000" dirty="0">
                <a:solidFill>
                  <a:schemeClr val="accent5">
                    <a:lumMod val="75000"/>
                  </a:schemeClr>
                </a:solidFill>
                <a:latin typeface="Cambria" panose="02040503050406030204" pitchFamily="18" charset="0"/>
                <a:ea typeface="Cambria" panose="02040503050406030204" pitchFamily="18" charset="0"/>
              </a:rPr>
              <a:t> - ΕΕΑ)</a:t>
            </a:r>
            <a:r>
              <a:rPr lang="en-US" sz="2000" dirty="0">
                <a:solidFill>
                  <a:schemeClr val="accent5">
                    <a:lumMod val="75000"/>
                  </a:schemeClr>
                </a:solidFill>
                <a:latin typeface="Cambria" panose="02040503050406030204" pitchFamily="18" charset="0"/>
                <a:ea typeface="Cambria" panose="02040503050406030204" pitchFamily="18" charset="0"/>
              </a:rPr>
              <a:t> </a:t>
            </a:r>
            <a:r>
              <a:rPr lang="el-GR" sz="2000" dirty="0">
                <a:solidFill>
                  <a:schemeClr val="accent5">
                    <a:lumMod val="75000"/>
                  </a:schemeClr>
                </a:solidFill>
                <a:latin typeface="Cambria" panose="02040503050406030204" pitchFamily="18" charset="0"/>
                <a:ea typeface="Cambria" panose="02040503050406030204" pitchFamily="18" charset="0"/>
              </a:rPr>
              <a:t>σε συνεργασία με ερευνητικούς φορείς από όλη την Ευρώπη.</a:t>
            </a:r>
          </a:p>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Καλύπτει 36 κλιματικούς κινδύνους (</a:t>
            </a:r>
            <a:r>
              <a:rPr lang="en-US" sz="2000" dirty="0">
                <a:solidFill>
                  <a:schemeClr val="accent5">
                    <a:lumMod val="75000"/>
                  </a:schemeClr>
                </a:solidFill>
                <a:latin typeface="Cambria" panose="02040503050406030204" pitchFamily="18" charset="0"/>
                <a:ea typeface="Cambria" panose="02040503050406030204" pitchFamily="18" charset="0"/>
              </a:rPr>
              <a:t>hazards) </a:t>
            </a:r>
            <a:r>
              <a:rPr lang="el-GR" sz="2000" dirty="0">
                <a:solidFill>
                  <a:schemeClr val="accent5">
                    <a:lumMod val="75000"/>
                  </a:schemeClr>
                </a:solidFill>
                <a:latin typeface="Cambria" panose="02040503050406030204" pitchFamily="18" charset="0"/>
                <a:ea typeface="Cambria" panose="02040503050406030204" pitchFamily="18" charset="0"/>
              </a:rPr>
              <a:t>σε συγκεκριμένες θεματικές κατηγορίες (οικοσυστήματα, υγεία, διατροφή, υποδομές, οικονομία).</a:t>
            </a:r>
          </a:p>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Στο πλαίσιο της EUCRA, οι έννοιες της </a:t>
            </a:r>
            <a:r>
              <a:rPr lang="el-GR" sz="2000" b="1" dirty="0">
                <a:solidFill>
                  <a:schemeClr val="accent5">
                    <a:lumMod val="75000"/>
                  </a:schemeClr>
                </a:solidFill>
                <a:latin typeface="Cambria" panose="02040503050406030204" pitchFamily="18" charset="0"/>
                <a:ea typeface="Cambria" panose="02040503050406030204" pitchFamily="18" charset="0"/>
              </a:rPr>
              <a:t>σοβαρότητας (</a:t>
            </a:r>
            <a:r>
              <a:rPr lang="el-GR" sz="2000" b="1" dirty="0" err="1">
                <a:solidFill>
                  <a:schemeClr val="accent5">
                    <a:lumMod val="75000"/>
                  </a:schemeClr>
                </a:solidFill>
                <a:latin typeface="Cambria" panose="02040503050406030204" pitchFamily="18" charset="0"/>
                <a:ea typeface="Cambria" panose="02040503050406030204" pitchFamily="18" charset="0"/>
              </a:rPr>
              <a:t>severity</a:t>
            </a:r>
            <a:r>
              <a:rPr lang="el-GR" sz="2000" b="1" dirty="0">
                <a:solidFill>
                  <a:schemeClr val="accent5">
                    <a:lumMod val="75000"/>
                  </a:schemeClr>
                </a:solidFill>
                <a:latin typeface="Cambria" panose="02040503050406030204" pitchFamily="18" charset="0"/>
                <a:ea typeface="Cambria" panose="02040503050406030204" pitchFamily="18" charset="0"/>
              </a:rPr>
              <a:t>) </a:t>
            </a:r>
            <a:r>
              <a:rPr lang="el-GR" sz="2000" dirty="0">
                <a:solidFill>
                  <a:schemeClr val="accent5">
                    <a:lumMod val="75000"/>
                  </a:schemeClr>
                </a:solidFill>
                <a:latin typeface="Cambria" panose="02040503050406030204" pitchFamily="18" charset="0"/>
                <a:ea typeface="Cambria" panose="02040503050406030204" pitchFamily="18" charset="0"/>
              </a:rPr>
              <a:t>και του </a:t>
            </a:r>
            <a:r>
              <a:rPr lang="el-GR" sz="2000" b="1" dirty="0">
                <a:solidFill>
                  <a:schemeClr val="accent5">
                    <a:lumMod val="75000"/>
                  </a:schemeClr>
                </a:solidFill>
                <a:latin typeface="Cambria" panose="02040503050406030204" pitchFamily="18" charset="0"/>
                <a:ea typeface="Cambria" panose="02040503050406030204" pitchFamily="18" charset="0"/>
              </a:rPr>
              <a:t>επείγοντος (</a:t>
            </a:r>
            <a:r>
              <a:rPr lang="el-GR" sz="2000" b="1" dirty="0" err="1">
                <a:solidFill>
                  <a:schemeClr val="accent5">
                    <a:lumMod val="75000"/>
                  </a:schemeClr>
                </a:solidFill>
                <a:latin typeface="Cambria" panose="02040503050406030204" pitchFamily="18" charset="0"/>
                <a:ea typeface="Cambria" panose="02040503050406030204" pitchFamily="18" charset="0"/>
              </a:rPr>
              <a:t>urgency</a:t>
            </a:r>
            <a:r>
              <a:rPr lang="el-GR" sz="2000" b="1" dirty="0">
                <a:solidFill>
                  <a:schemeClr val="accent5">
                    <a:lumMod val="75000"/>
                  </a:schemeClr>
                </a:solidFill>
                <a:latin typeface="Cambria" panose="02040503050406030204" pitchFamily="18" charset="0"/>
                <a:ea typeface="Cambria" panose="02040503050406030204" pitchFamily="18" charset="0"/>
              </a:rPr>
              <a:t>) </a:t>
            </a:r>
            <a:r>
              <a:rPr lang="el-GR" sz="2000" dirty="0">
                <a:solidFill>
                  <a:schemeClr val="accent5">
                    <a:lumMod val="75000"/>
                  </a:schemeClr>
                </a:solidFill>
                <a:latin typeface="Cambria" panose="02040503050406030204" pitchFamily="18" charset="0"/>
                <a:ea typeface="Cambria" panose="02040503050406030204" pitchFamily="18" charset="0"/>
              </a:rPr>
              <a:t>ορίζονται και κατηγοριοποιούνται με συγκεκριμένο συστημικό τρόπο για την αξιολόγηση των κλιματικών κινδύνων.</a:t>
            </a:r>
          </a:p>
        </p:txBody>
      </p:sp>
    </p:spTree>
    <p:extLst>
      <p:ext uri="{BB962C8B-B14F-4D97-AF65-F5344CB8AC3E}">
        <p14:creationId xmlns:p14="http://schemas.microsoft.com/office/powerpoint/2010/main" val="3033999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EE63E-5C8E-2C77-69C3-0E342DB5AF42}"/>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23ACCAF3-5C34-CF86-06A0-664619B30B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3846CDD9-40D7-F2B7-798B-A6A9ADA5403B}"/>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E722E379-B444-3AB4-828B-4E8458CFEA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1C5F1A1A-209D-7E54-C732-A773E9534CAA}"/>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139E40BE-D344-932A-39EC-D2D5C7C6678F}"/>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60880880-83A5-6E97-28CA-B6524746DF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C234DF64-3A0F-159F-89B5-4BEA12616C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90E0FD2-3AD6-79E9-21C5-0FE3B664F34B}"/>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D87281A6-39BB-3F78-6352-6A85BB374F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917C704-001A-ABB1-78EC-151A94D0F25C}"/>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2079CA29-E9CE-0ACC-ACAA-B9533980CF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F897FD37-C269-7395-90DA-103A376C2F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147A0CE-4DF6-7346-3B1A-4376EC93E687}"/>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BABAC817-DD7C-FAA4-AB35-F40D3FA8C33A}"/>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2" name="Τίτλος 1">
            <a:extLst>
              <a:ext uri="{FF2B5EF4-FFF2-40B4-BE49-F238E27FC236}">
                <a16:creationId xmlns:a16="http://schemas.microsoft.com/office/drawing/2014/main" id="{9069A107-A6CD-6509-E580-BA19DED49495}"/>
              </a:ext>
            </a:extLst>
          </p:cNvPr>
          <p:cNvSpPr txBox="1">
            <a:spLocks/>
          </p:cNvSpPr>
          <p:nvPr/>
        </p:nvSpPr>
        <p:spPr>
          <a:xfrm>
            <a:off x="387936" y="801513"/>
            <a:ext cx="11408582" cy="4693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l-GR"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Σοβαρότητα κινδύνου (</a:t>
            </a:r>
            <a:r>
              <a:rPr lang="en-US"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risk severity)</a:t>
            </a:r>
            <a:endParaRPr lang="el-GR" sz="2800" dirty="0">
              <a:solidFill>
                <a:schemeClr val="accent5">
                  <a:lumMod val="75000"/>
                </a:schemeClr>
              </a:solidFill>
              <a:latin typeface="Cambria" panose="02040503050406030204" pitchFamily="18" charset="0"/>
              <a:ea typeface="Cambria" panose="02040503050406030204" pitchFamily="18" charset="0"/>
            </a:endParaRPr>
          </a:p>
        </p:txBody>
      </p:sp>
      <p:sp>
        <p:nvSpPr>
          <p:cNvPr id="2" name="Τίτλος 1">
            <a:extLst>
              <a:ext uri="{FF2B5EF4-FFF2-40B4-BE49-F238E27FC236}">
                <a16:creationId xmlns:a16="http://schemas.microsoft.com/office/drawing/2014/main" id="{8C84375E-35CD-64F4-3A3F-098EBC660B99}"/>
              </a:ext>
            </a:extLst>
          </p:cNvPr>
          <p:cNvSpPr txBox="1">
            <a:spLocks/>
          </p:cNvSpPr>
          <p:nvPr/>
        </p:nvSpPr>
        <p:spPr>
          <a:xfrm>
            <a:off x="345163" y="1460255"/>
            <a:ext cx="11627267" cy="38302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endParaRPr lang="el-GR" sz="2000" dirty="0">
              <a:solidFill>
                <a:schemeClr val="accent5">
                  <a:lumMod val="75000"/>
                </a:schemeClr>
              </a:solidFill>
              <a:highlight>
                <a:srgbClr val="FFFF00"/>
              </a:highlight>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Η σοβαρότητα υποδεικνύει τη δυνατότητα (</a:t>
            </a:r>
            <a:r>
              <a:rPr lang="el-GR" sz="2000" dirty="0" err="1">
                <a:solidFill>
                  <a:schemeClr val="accent5">
                    <a:lumMod val="75000"/>
                  </a:schemeClr>
                </a:solidFill>
                <a:latin typeface="Cambria" panose="02040503050406030204" pitchFamily="18" charset="0"/>
                <a:ea typeface="Cambria" panose="02040503050406030204" pitchFamily="18" charset="0"/>
              </a:rPr>
              <a:t>potential</a:t>
            </a:r>
            <a:r>
              <a:rPr lang="el-GR" sz="2000" dirty="0">
                <a:solidFill>
                  <a:schemeClr val="accent5">
                    <a:lumMod val="75000"/>
                  </a:schemeClr>
                </a:solidFill>
                <a:latin typeface="Cambria" panose="02040503050406030204" pitchFamily="18" charset="0"/>
                <a:ea typeface="Cambria" panose="02040503050406030204" pitchFamily="18" charset="0"/>
              </a:rPr>
              <a:t>) ενός συγκεκριμένου κινδύνου να προκαλέσει μια μείζονα κρίση στην Ευρώπη συνολικά ή σε μία από τις επιμέρους </a:t>
            </a:r>
            <a:r>
              <a:rPr lang="el-GR" sz="2000" dirty="0" err="1">
                <a:solidFill>
                  <a:schemeClr val="accent5">
                    <a:lumMod val="75000"/>
                  </a:schemeClr>
                </a:solidFill>
                <a:latin typeface="Cambria" panose="02040503050406030204" pitchFamily="18" charset="0"/>
                <a:ea typeface="Cambria" panose="02040503050406030204" pitchFamily="18" charset="0"/>
              </a:rPr>
              <a:t>Hotspot</a:t>
            </a:r>
            <a:r>
              <a:rPr lang="el-GR" sz="2000" dirty="0">
                <a:solidFill>
                  <a:schemeClr val="accent5">
                    <a:lumMod val="75000"/>
                  </a:schemeClr>
                </a:solidFill>
                <a:latin typeface="Cambria" panose="02040503050406030204" pitchFamily="18" charset="0"/>
                <a:ea typeface="Cambria" panose="02040503050406030204" pitchFamily="18" charset="0"/>
              </a:rPr>
              <a:t> περιοχές</a:t>
            </a:r>
          </a:p>
          <a:p>
            <a:pPr marL="342900" indent="-342900" algn="l">
              <a:buFont typeface="Wingdings" panose="05000000000000000000" pitchFamily="2" charset="2"/>
              <a:buChar char="q"/>
            </a:pPr>
            <a:r>
              <a:rPr lang="el-GR" sz="2000" dirty="0">
                <a:solidFill>
                  <a:schemeClr val="accent5">
                    <a:lumMod val="75000"/>
                  </a:schemeClr>
                </a:solidFill>
                <a:latin typeface="Cambria" panose="02040503050406030204" pitchFamily="18" charset="0"/>
                <a:ea typeface="Cambria" panose="02040503050406030204" pitchFamily="18" charset="0"/>
              </a:rPr>
              <a:t>Η EUCRA διακρίνει </a:t>
            </a:r>
            <a:r>
              <a:rPr lang="el-GR" sz="2000" u="sng" dirty="0">
                <a:solidFill>
                  <a:schemeClr val="accent5">
                    <a:lumMod val="75000"/>
                  </a:schemeClr>
                </a:solidFill>
                <a:latin typeface="Cambria" panose="02040503050406030204" pitchFamily="18" charset="0"/>
                <a:ea typeface="Cambria" panose="02040503050406030204" pitchFamily="18" charset="0"/>
              </a:rPr>
              <a:t>τέσσερις κλάσεις σοβαρότητας</a:t>
            </a:r>
            <a:r>
              <a:rPr lang="el-GR" sz="20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v"/>
            </a:pPr>
            <a:r>
              <a:rPr lang="el-GR" sz="2000" b="1" dirty="0">
                <a:solidFill>
                  <a:schemeClr val="accent5">
                    <a:lumMod val="75000"/>
                  </a:schemeClr>
                </a:solidFill>
                <a:latin typeface="Cambria" panose="02040503050406030204" pitchFamily="18" charset="0"/>
                <a:ea typeface="Cambria" panose="02040503050406030204" pitchFamily="18" charset="0"/>
              </a:rPr>
              <a:t>Καταστροφική</a:t>
            </a:r>
            <a:r>
              <a:rPr lang="el-GR" sz="2000" dirty="0">
                <a:solidFill>
                  <a:schemeClr val="accent5">
                    <a:lumMod val="75000"/>
                  </a:schemeClr>
                </a:solidFill>
                <a:latin typeface="Cambria" panose="02040503050406030204" pitchFamily="18" charset="0"/>
                <a:ea typeface="Cambria" panose="02040503050406030204" pitchFamily="18" charset="0"/>
              </a:rPr>
              <a:t> (</a:t>
            </a:r>
            <a:r>
              <a:rPr lang="el-GR" sz="2000" dirty="0" err="1">
                <a:solidFill>
                  <a:schemeClr val="accent5">
                    <a:lumMod val="75000"/>
                  </a:schemeClr>
                </a:solidFill>
                <a:latin typeface="Cambria" panose="02040503050406030204" pitchFamily="18" charset="0"/>
                <a:ea typeface="Cambria" panose="02040503050406030204" pitchFamily="18" charset="0"/>
              </a:rPr>
              <a:t>Catastrophic</a:t>
            </a:r>
            <a:r>
              <a:rPr lang="el-GR" sz="2000" dirty="0">
                <a:solidFill>
                  <a:schemeClr val="accent5">
                    <a:lumMod val="75000"/>
                  </a:schemeClr>
                </a:solidFill>
                <a:latin typeface="Cambria" panose="02040503050406030204" pitchFamily="18" charset="0"/>
                <a:ea typeface="Cambria" panose="02040503050406030204" pitchFamily="18" charset="0"/>
              </a:rPr>
              <a:t>): Πολύ μεγάλες και συχνές ζημιές, πολύ μεγάλη γεωγραφική έκταση ή πολύ υψηλή διεισδυτικότητα στον πληθυσμό, μη αναστρέψιμη απώλεια της λειτουργικότητας του συστήματος και εμφάνιση συστημικού κινδύνου.</a:t>
            </a:r>
          </a:p>
          <a:p>
            <a:pPr marL="342900" indent="-342900" algn="l">
              <a:buFont typeface="Wingdings" panose="05000000000000000000" pitchFamily="2" charset="2"/>
              <a:buChar char="v"/>
            </a:pPr>
            <a:r>
              <a:rPr lang="el-GR" sz="2000" b="1" dirty="0">
                <a:solidFill>
                  <a:schemeClr val="accent5">
                    <a:lumMod val="75000"/>
                  </a:schemeClr>
                </a:solidFill>
                <a:latin typeface="Cambria" panose="02040503050406030204" pitchFamily="18" charset="0"/>
                <a:ea typeface="Cambria" panose="02040503050406030204" pitchFamily="18" charset="0"/>
              </a:rPr>
              <a:t>Κρίσιμη</a:t>
            </a:r>
            <a:r>
              <a:rPr lang="el-GR" sz="2000" dirty="0">
                <a:solidFill>
                  <a:schemeClr val="accent5">
                    <a:lumMod val="75000"/>
                  </a:schemeClr>
                </a:solidFill>
                <a:latin typeface="Cambria" panose="02040503050406030204" pitchFamily="18" charset="0"/>
                <a:ea typeface="Cambria" panose="02040503050406030204" pitchFamily="18" charset="0"/>
              </a:rPr>
              <a:t> (</a:t>
            </a:r>
            <a:r>
              <a:rPr lang="el-GR" sz="2000" dirty="0" err="1">
                <a:solidFill>
                  <a:schemeClr val="accent5">
                    <a:lumMod val="75000"/>
                  </a:schemeClr>
                </a:solidFill>
                <a:latin typeface="Cambria" panose="02040503050406030204" pitchFamily="18" charset="0"/>
                <a:ea typeface="Cambria" panose="02040503050406030204" pitchFamily="18" charset="0"/>
              </a:rPr>
              <a:t>Critical</a:t>
            </a:r>
            <a:r>
              <a:rPr lang="el-GR" sz="2000" dirty="0">
                <a:solidFill>
                  <a:schemeClr val="accent5">
                    <a:lumMod val="75000"/>
                  </a:schemeClr>
                </a:solidFill>
                <a:latin typeface="Cambria" panose="02040503050406030204" pitchFamily="18" charset="0"/>
                <a:ea typeface="Cambria" panose="02040503050406030204" pitchFamily="18" charset="0"/>
              </a:rPr>
              <a:t>): Μεγάλες και συχνές ζημιές, μεγάλη έκταση και υψηλή διεισδυτικότητα, μακροχρόνια διαταραχή της λειτουργικότητας του συστήματος και εμφάνιση διαδοχικών (</a:t>
            </a:r>
            <a:r>
              <a:rPr lang="el-GR" sz="2000" dirty="0" err="1">
                <a:solidFill>
                  <a:schemeClr val="accent5">
                    <a:lumMod val="75000"/>
                  </a:schemeClr>
                </a:solidFill>
                <a:latin typeface="Cambria" panose="02040503050406030204" pitchFamily="18" charset="0"/>
                <a:ea typeface="Cambria" panose="02040503050406030204" pitchFamily="18" charset="0"/>
              </a:rPr>
              <a:t>cascading</a:t>
            </a:r>
            <a:r>
              <a:rPr lang="el-GR" sz="2000" dirty="0">
                <a:solidFill>
                  <a:schemeClr val="accent5">
                    <a:lumMod val="75000"/>
                  </a:schemeClr>
                </a:solidFill>
                <a:latin typeface="Cambria" panose="02040503050406030204" pitchFamily="18" charset="0"/>
                <a:ea typeface="Cambria" panose="02040503050406030204" pitchFamily="18" charset="0"/>
              </a:rPr>
              <a:t>) επιπτώσεων πέρα από τα όρια του συστήματος</a:t>
            </a:r>
            <a:r>
              <a:rPr lang="en-US" sz="2000" dirty="0">
                <a:solidFill>
                  <a:schemeClr val="accent5">
                    <a:lumMod val="75000"/>
                  </a:schemeClr>
                </a:solidFill>
                <a:latin typeface="Cambria" panose="02040503050406030204" pitchFamily="18" charset="0"/>
                <a:ea typeface="Cambria" panose="02040503050406030204" pitchFamily="18" charset="0"/>
              </a:rPr>
              <a:t>.</a:t>
            </a:r>
            <a:endParaRPr lang="el-GR" sz="200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v"/>
            </a:pPr>
            <a:r>
              <a:rPr lang="el-GR" sz="2000" b="1" dirty="0">
                <a:solidFill>
                  <a:schemeClr val="accent5">
                    <a:lumMod val="75000"/>
                  </a:schemeClr>
                </a:solidFill>
                <a:latin typeface="Cambria" panose="02040503050406030204" pitchFamily="18" charset="0"/>
                <a:ea typeface="Cambria" panose="02040503050406030204" pitchFamily="18" charset="0"/>
              </a:rPr>
              <a:t>Σημαντική</a:t>
            </a:r>
            <a:r>
              <a:rPr lang="el-GR" sz="2000" dirty="0">
                <a:solidFill>
                  <a:schemeClr val="accent5">
                    <a:lumMod val="75000"/>
                  </a:schemeClr>
                </a:solidFill>
                <a:latin typeface="Cambria" panose="02040503050406030204" pitchFamily="18" charset="0"/>
                <a:ea typeface="Cambria" panose="02040503050406030204" pitchFamily="18" charset="0"/>
              </a:rPr>
              <a:t> (</a:t>
            </a:r>
            <a:r>
              <a:rPr lang="el-GR" sz="2000" dirty="0" err="1">
                <a:solidFill>
                  <a:schemeClr val="accent5">
                    <a:lumMod val="75000"/>
                  </a:schemeClr>
                </a:solidFill>
                <a:latin typeface="Cambria" panose="02040503050406030204" pitchFamily="18" charset="0"/>
                <a:ea typeface="Cambria" panose="02040503050406030204" pitchFamily="18" charset="0"/>
              </a:rPr>
              <a:t>Substantial</a:t>
            </a:r>
            <a:r>
              <a:rPr lang="el-GR" sz="2000" dirty="0">
                <a:solidFill>
                  <a:schemeClr val="accent5">
                    <a:lumMod val="75000"/>
                  </a:schemeClr>
                </a:solidFill>
                <a:latin typeface="Cambria" panose="02040503050406030204" pitchFamily="18" charset="0"/>
                <a:ea typeface="Cambria" panose="02040503050406030204" pitchFamily="18" charset="0"/>
              </a:rPr>
              <a:t>): Σημαντικές απώλειες, μέτρια γεωγραφική έκταση ή διεισδυτικότητα, και προσωρινή ή μέτρια διαταραχή της λειτουργικότητας του συστήματος</a:t>
            </a:r>
            <a:r>
              <a:rPr lang="en-US" sz="20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v"/>
            </a:pPr>
            <a:r>
              <a:rPr lang="el-GR" sz="2000" b="1" dirty="0">
                <a:solidFill>
                  <a:schemeClr val="accent5">
                    <a:lumMod val="75000"/>
                  </a:schemeClr>
                </a:solidFill>
                <a:latin typeface="Cambria" panose="02040503050406030204" pitchFamily="18" charset="0"/>
                <a:ea typeface="Cambria" panose="02040503050406030204" pitchFamily="18" charset="0"/>
              </a:rPr>
              <a:t>Περιορισμένη</a:t>
            </a:r>
            <a:r>
              <a:rPr lang="el-GR" sz="2000" dirty="0">
                <a:solidFill>
                  <a:schemeClr val="accent5">
                    <a:lumMod val="75000"/>
                  </a:schemeClr>
                </a:solidFill>
                <a:latin typeface="Cambria" panose="02040503050406030204" pitchFamily="18" charset="0"/>
                <a:ea typeface="Cambria" panose="02040503050406030204" pitchFamily="18" charset="0"/>
              </a:rPr>
              <a:t> (</a:t>
            </a:r>
            <a:r>
              <a:rPr lang="el-GR" sz="2000" dirty="0" err="1">
                <a:solidFill>
                  <a:schemeClr val="accent5">
                    <a:lumMod val="75000"/>
                  </a:schemeClr>
                </a:solidFill>
                <a:latin typeface="Cambria" panose="02040503050406030204" pitchFamily="18" charset="0"/>
                <a:ea typeface="Cambria" panose="02040503050406030204" pitchFamily="18" charset="0"/>
              </a:rPr>
              <a:t>Limited</a:t>
            </a:r>
            <a:r>
              <a:rPr lang="el-GR" sz="2000" dirty="0">
                <a:solidFill>
                  <a:schemeClr val="accent5">
                    <a:lumMod val="75000"/>
                  </a:schemeClr>
                </a:solidFill>
                <a:latin typeface="Cambria" panose="02040503050406030204" pitchFamily="18" charset="0"/>
                <a:ea typeface="Cambria" panose="02040503050406030204" pitchFamily="18" charset="0"/>
              </a:rPr>
              <a:t>): Περιορισμένες ή σπάνιες απώλειες, χωρίς να προκαλείται σημαντική διαταραχή στη λειτουργικότητα του συστήματος</a:t>
            </a:r>
            <a:r>
              <a:rPr lang="en-US" sz="2000" dirty="0">
                <a:solidFill>
                  <a:schemeClr val="accent5">
                    <a:lumMod val="75000"/>
                  </a:schemeClr>
                </a:solidFill>
                <a:latin typeface="Cambria" panose="02040503050406030204" pitchFamily="18" charset="0"/>
                <a:ea typeface="Cambria" panose="02040503050406030204" pitchFamily="18" charset="0"/>
              </a:rPr>
              <a:t>.</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34355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6AFB5-F7ED-AF9A-7593-9AA5419BDAC3}"/>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90499886-D137-7B37-1ED0-B3E0F525C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BE88600F-E3AC-55EC-7CBD-4A7E1F232996}"/>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B321436E-41DA-23ED-7048-2D777B40E01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52DEC5E9-19C8-1CA5-A2A4-C0BAB3F02DB1}"/>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90A7C956-BD8C-3AC0-6FA2-8666B7F237A0}"/>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46B04391-F8D2-90E6-249C-4B1C1B389D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40182D93-BEF7-C858-3E88-0BE834CAA6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4DFBE8E-2FBE-5484-C5E0-685D3FE866F2}"/>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BFB2B806-2D9B-48B8-D4DA-3DB801928C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872A536-2595-377C-B63F-49FE470A5047}"/>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5646A69A-48BF-7378-C957-08764465C3F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D1E5ABD1-59DA-434E-0B37-49FB4114FF3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4BBC1AA-286B-7C8E-2F35-5E370126AE4F}"/>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44960AA1-F4CC-B425-A282-22DC01F4946A}"/>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2" name="Τίτλος 1">
            <a:extLst>
              <a:ext uri="{FF2B5EF4-FFF2-40B4-BE49-F238E27FC236}">
                <a16:creationId xmlns:a16="http://schemas.microsoft.com/office/drawing/2014/main" id="{C5ED15A9-DEB9-0EC1-82AC-1183BFDCFEC8}"/>
              </a:ext>
            </a:extLst>
          </p:cNvPr>
          <p:cNvSpPr txBox="1">
            <a:spLocks/>
          </p:cNvSpPr>
          <p:nvPr/>
        </p:nvSpPr>
        <p:spPr>
          <a:xfrm>
            <a:off x="387936" y="697434"/>
            <a:ext cx="11408582" cy="4693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l-GR"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Επείγον (</a:t>
            </a:r>
            <a:r>
              <a:rPr lang="en-US"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urgency)</a:t>
            </a:r>
            <a:endParaRPr lang="el-GR" sz="2800" dirty="0">
              <a:solidFill>
                <a:schemeClr val="accent5">
                  <a:lumMod val="75000"/>
                </a:schemeClr>
              </a:solidFill>
              <a:latin typeface="Cambria" panose="02040503050406030204" pitchFamily="18" charset="0"/>
              <a:ea typeface="Cambria" panose="02040503050406030204" pitchFamily="18" charset="0"/>
            </a:endParaRPr>
          </a:p>
        </p:txBody>
      </p:sp>
      <p:sp>
        <p:nvSpPr>
          <p:cNvPr id="2" name="Τίτλος 1">
            <a:extLst>
              <a:ext uri="{FF2B5EF4-FFF2-40B4-BE49-F238E27FC236}">
                <a16:creationId xmlns:a16="http://schemas.microsoft.com/office/drawing/2014/main" id="{35C1F1A6-79FB-3D99-A931-D3066181B69A}"/>
              </a:ext>
            </a:extLst>
          </p:cNvPr>
          <p:cNvSpPr txBox="1">
            <a:spLocks/>
          </p:cNvSpPr>
          <p:nvPr/>
        </p:nvSpPr>
        <p:spPr>
          <a:xfrm>
            <a:off x="278593" y="1126705"/>
            <a:ext cx="11627267" cy="47378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1550" dirty="0">
                <a:solidFill>
                  <a:schemeClr val="accent5">
                    <a:lumMod val="75000"/>
                  </a:schemeClr>
                </a:solidFill>
                <a:latin typeface="Cambria" panose="02040503050406030204" pitchFamily="18" charset="0"/>
                <a:ea typeface="Cambria" panose="02040503050406030204" pitchFamily="18" charset="0"/>
              </a:rPr>
              <a:t>Το επείγον της δράσης υποδεικνύει το πόσο άμεσα και τι είδους πολιτικές παρεμβάσεις απαιτούνται για να αποφευχθούν κρίσιμες ή καταστροφικές επιπτώσεις στην κοινωνία, την οικονομία και τα οικοσυστήματα.</a:t>
            </a:r>
          </a:p>
          <a:p>
            <a:pPr marL="342900" indent="-342900" algn="l">
              <a:buFont typeface="Wingdings" panose="05000000000000000000" pitchFamily="2" charset="2"/>
              <a:buChar char="q"/>
            </a:pPr>
            <a:r>
              <a:rPr lang="el-GR" sz="1550" dirty="0">
                <a:solidFill>
                  <a:schemeClr val="accent5">
                    <a:lumMod val="75000"/>
                  </a:schemeClr>
                </a:solidFill>
                <a:latin typeface="Cambria" panose="02040503050406030204" pitchFamily="18" charset="0"/>
                <a:ea typeface="Cambria" panose="02040503050406030204" pitchFamily="18" charset="0"/>
              </a:rPr>
              <a:t>Το επείγον δεν ταυτίζεται απλώς με τη σοβαρότητα, αλλά προκύπτει αλγοριθμικά από τον συνδυασμό τεσσάρων παραγόντων:</a:t>
            </a:r>
          </a:p>
          <a:p>
            <a:pPr marL="342900" indent="-342900" algn="l">
              <a:buFont typeface="Wingdings" panose="05000000000000000000" pitchFamily="2" charset="2"/>
              <a:buChar char="ü"/>
            </a:pPr>
            <a:r>
              <a:rPr lang="el-GR" sz="1550" b="1" dirty="0">
                <a:solidFill>
                  <a:schemeClr val="accent5">
                    <a:lumMod val="75000"/>
                  </a:schemeClr>
                </a:solidFill>
                <a:latin typeface="Cambria" panose="02040503050406030204" pitchFamily="18" charset="0"/>
                <a:ea typeface="Cambria" panose="02040503050406030204" pitchFamily="18" charset="0"/>
              </a:rPr>
              <a:t>Τη Σοβαρότητα του Κινδύνου </a:t>
            </a:r>
            <a:r>
              <a:rPr lang="el-GR" sz="1550" dirty="0">
                <a:solidFill>
                  <a:schemeClr val="accent5">
                    <a:lumMod val="75000"/>
                  </a:schemeClr>
                </a:solidFill>
                <a:latin typeface="Cambria" panose="02040503050406030204" pitchFamily="18" charset="0"/>
                <a:ea typeface="Cambria" panose="02040503050406030204" pitchFamily="18" charset="0"/>
              </a:rPr>
              <a:t>(</a:t>
            </a:r>
            <a:r>
              <a:rPr lang="el-GR" sz="1550" dirty="0" err="1">
                <a:solidFill>
                  <a:schemeClr val="accent5">
                    <a:lumMod val="75000"/>
                  </a:schemeClr>
                </a:solidFill>
                <a:latin typeface="Cambria" panose="02040503050406030204" pitchFamily="18" charset="0"/>
                <a:ea typeface="Cambria" panose="02040503050406030204" pitchFamily="18" charset="0"/>
              </a:rPr>
              <a:t>Risk</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Severity</a:t>
            </a:r>
            <a:r>
              <a:rPr lang="el-GR" sz="1550" dirty="0">
                <a:solidFill>
                  <a:schemeClr val="accent5">
                    <a:lumMod val="75000"/>
                  </a:schemeClr>
                </a:solidFill>
                <a:latin typeface="Cambria" panose="02040503050406030204" pitchFamily="18" charset="0"/>
                <a:ea typeface="Cambria" panose="02040503050406030204" pitchFamily="18" charset="0"/>
              </a:rPr>
              <a:t>) κατά την εξεταζόμενη περίοδο.</a:t>
            </a:r>
            <a:endParaRPr lang="en-US" sz="155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ü"/>
            </a:pPr>
            <a:r>
              <a:rPr lang="el-GR" sz="1550" b="1" dirty="0">
                <a:solidFill>
                  <a:schemeClr val="accent5">
                    <a:lumMod val="75000"/>
                  </a:schemeClr>
                </a:solidFill>
                <a:latin typeface="Cambria" panose="02040503050406030204" pitchFamily="18" charset="0"/>
                <a:ea typeface="Cambria" panose="02040503050406030204" pitchFamily="18" charset="0"/>
              </a:rPr>
              <a:t>Το Βαθμό Αβεβαιότητας/Εμπιστοσύνης </a:t>
            </a:r>
            <a:r>
              <a:rPr lang="el-GR" sz="1550" dirty="0">
                <a:solidFill>
                  <a:schemeClr val="accent5">
                    <a:lumMod val="75000"/>
                  </a:schemeClr>
                </a:solidFill>
                <a:latin typeface="Cambria" panose="02040503050406030204" pitchFamily="18" charset="0"/>
                <a:ea typeface="Cambria" panose="02040503050406030204" pitchFamily="18" charset="0"/>
              </a:rPr>
              <a:t>(</a:t>
            </a:r>
            <a:r>
              <a:rPr lang="el-GR" sz="1550" dirty="0" err="1">
                <a:solidFill>
                  <a:schemeClr val="accent5">
                    <a:lumMod val="75000"/>
                  </a:schemeClr>
                </a:solidFill>
                <a:latin typeface="Cambria" panose="02040503050406030204" pitchFamily="18" charset="0"/>
                <a:ea typeface="Cambria" panose="02040503050406030204" pitchFamily="18" charset="0"/>
              </a:rPr>
              <a:t>Confidence</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Level</a:t>
            </a:r>
            <a:r>
              <a:rPr lang="el-GR" sz="1550" dirty="0">
                <a:solidFill>
                  <a:schemeClr val="accent5">
                    <a:lumMod val="75000"/>
                  </a:schemeClr>
                </a:solidFill>
                <a:latin typeface="Cambria" panose="02040503050406030204" pitchFamily="18" charset="0"/>
                <a:ea typeface="Cambria" panose="02040503050406030204" pitchFamily="18" charset="0"/>
              </a:rPr>
              <a:t>) στην επιστημονική τεκμηρίωση του κινδύνου.</a:t>
            </a:r>
            <a:endParaRPr lang="en-US" sz="155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ü"/>
            </a:pPr>
            <a:r>
              <a:rPr lang="el-GR" sz="1550" b="1" dirty="0">
                <a:solidFill>
                  <a:schemeClr val="accent5">
                    <a:lumMod val="75000"/>
                  </a:schemeClr>
                </a:solidFill>
                <a:latin typeface="Cambria" panose="02040503050406030204" pitchFamily="18" charset="0"/>
                <a:ea typeface="Cambria" panose="02040503050406030204" pitchFamily="18" charset="0"/>
              </a:rPr>
              <a:t>Τον Ορίζοντα Πολιτικής </a:t>
            </a:r>
            <a:r>
              <a:rPr lang="el-GR" sz="1550" dirty="0">
                <a:solidFill>
                  <a:schemeClr val="accent5">
                    <a:lumMod val="75000"/>
                  </a:schemeClr>
                </a:solidFill>
                <a:latin typeface="Cambria" panose="02040503050406030204" pitchFamily="18" charset="0"/>
                <a:ea typeface="Cambria" panose="02040503050406030204" pitchFamily="18" charset="0"/>
              </a:rPr>
              <a:t>(Policy </a:t>
            </a:r>
            <a:r>
              <a:rPr lang="el-GR" sz="1550" dirty="0" err="1">
                <a:solidFill>
                  <a:schemeClr val="accent5">
                    <a:lumMod val="75000"/>
                  </a:schemeClr>
                </a:solidFill>
                <a:latin typeface="Cambria" panose="02040503050406030204" pitchFamily="18" charset="0"/>
                <a:ea typeface="Cambria" panose="02040503050406030204" pitchFamily="18" charset="0"/>
              </a:rPr>
              <a:t>Horizon</a:t>
            </a:r>
            <a:r>
              <a:rPr lang="el-GR" sz="1550" dirty="0">
                <a:solidFill>
                  <a:schemeClr val="accent5">
                    <a:lumMod val="75000"/>
                  </a:schemeClr>
                </a:solidFill>
                <a:latin typeface="Cambria" panose="02040503050406030204" pitchFamily="18" charset="0"/>
                <a:ea typeface="Cambria" panose="02040503050406030204" pitchFamily="18" charset="0"/>
              </a:rPr>
              <a:t>), ο οποίος λαμβάνει υπόψη τον χρόνο που απαιτείται για να σχεδιαστεί και να ολοκληρωθεί μια υποδομή προσαρμογής (</a:t>
            </a:r>
            <a:r>
              <a:rPr lang="el-GR" sz="1550" dirty="0" err="1">
                <a:solidFill>
                  <a:schemeClr val="accent5">
                    <a:lumMod val="75000"/>
                  </a:schemeClr>
                </a:solidFill>
                <a:latin typeface="Cambria" panose="02040503050406030204" pitchFamily="18" charset="0"/>
                <a:ea typeface="Cambria" panose="02040503050406030204" pitchFamily="18" charset="0"/>
              </a:rPr>
              <a:t>lead</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time</a:t>
            </a:r>
            <a:r>
              <a:rPr lang="el-GR" sz="1550" dirty="0">
                <a:solidFill>
                  <a:schemeClr val="accent5">
                    <a:lumMod val="75000"/>
                  </a:schemeClr>
                </a:solidFill>
                <a:latin typeface="Cambria" panose="02040503050406030204" pitchFamily="18" charset="0"/>
                <a:ea typeface="Cambria" panose="02040503050406030204" pitchFamily="18" charset="0"/>
              </a:rPr>
              <a:t>), καθώς και τη διάρκεια ζωής των σημερινών αποφάσεων (</a:t>
            </a:r>
            <a:r>
              <a:rPr lang="el-GR" sz="1550" dirty="0" err="1">
                <a:solidFill>
                  <a:schemeClr val="accent5">
                    <a:lumMod val="75000"/>
                  </a:schemeClr>
                </a:solidFill>
                <a:latin typeface="Cambria" panose="02040503050406030204" pitchFamily="18" charset="0"/>
                <a:ea typeface="Cambria" panose="02040503050406030204" pitchFamily="18" charset="0"/>
              </a:rPr>
              <a:t>decision</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horizon</a:t>
            </a:r>
            <a:r>
              <a:rPr lang="el-GR" sz="1550" dirty="0">
                <a:solidFill>
                  <a:schemeClr val="accent5">
                    <a:lumMod val="75000"/>
                  </a:schemeClr>
                </a:solidFill>
                <a:latin typeface="Cambria" panose="02040503050406030204" pitchFamily="18" charset="0"/>
                <a:ea typeface="Cambria" panose="02040503050406030204" pitchFamily="18" charset="0"/>
              </a:rPr>
              <a:t>) για την αποφυγή λανθασμένων επενδύσεων (</a:t>
            </a:r>
            <a:r>
              <a:rPr lang="el-GR" sz="1550" dirty="0" err="1">
                <a:solidFill>
                  <a:schemeClr val="accent5">
                    <a:lumMod val="75000"/>
                  </a:schemeClr>
                </a:solidFill>
                <a:latin typeface="Cambria" panose="02040503050406030204" pitchFamily="18" charset="0"/>
                <a:ea typeface="Cambria" panose="02040503050406030204" pitchFamily="18" charset="0"/>
              </a:rPr>
              <a:t>lock-ins</a:t>
            </a:r>
            <a:r>
              <a:rPr lang="el-GR" sz="1550" dirty="0">
                <a:solidFill>
                  <a:schemeClr val="accent5">
                    <a:lumMod val="75000"/>
                  </a:schemeClr>
                </a:solidFill>
                <a:latin typeface="Cambria" panose="02040503050406030204" pitchFamily="18" charset="0"/>
                <a:ea typeface="Cambria" panose="02040503050406030204" pitchFamily="18" charset="0"/>
              </a:rPr>
              <a:t>).</a:t>
            </a:r>
            <a:endParaRPr lang="en-US" sz="1550" dirty="0">
              <a:solidFill>
                <a:schemeClr val="accent5">
                  <a:lumMod val="75000"/>
                </a:schemeClr>
              </a:solidFill>
              <a:latin typeface="Cambria" panose="02040503050406030204" pitchFamily="18" charset="0"/>
              <a:ea typeface="Cambria" panose="02040503050406030204" pitchFamily="18" charset="0"/>
            </a:endParaRPr>
          </a:p>
          <a:p>
            <a:pPr marL="342900" indent="-342900" algn="l">
              <a:buFont typeface="Wingdings" panose="05000000000000000000" pitchFamily="2" charset="2"/>
              <a:buChar char="ü"/>
            </a:pPr>
            <a:r>
              <a:rPr lang="el-GR" sz="1550" b="1" dirty="0">
                <a:solidFill>
                  <a:schemeClr val="accent5">
                    <a:lumMod val="75000"/>
                  </a:schemeClr>
                </a:solidFill>
                <a:latin typeface="Cambria" panose="02040503050406030204" pitchFamily="18" charset="0"/>
                <a:ea typeface="Cambria" panose="02040503050406030204" pitchFamily="18" charset="0"/>
              </a:rPr>
              <a:t>Την Ετοιμότητα της Πολιτικής </a:t>
            </a:r>
            <a:r>
              <a:rPr lang="el-GR" sz="1550" dirty="0">
                <a:solidFill>
                  <a:schemeClr val="accent5">
                    <a:lumMod val="75000"/>
                  </a:schemeClr>
                </a:solidFill>
                <a:latin typeface="Cambria" panose="02040503050406030204" pitchFamily="18" charset="0"/>
                <a:ea typeface="Cambria" panose="02040503050406030204" pitchFamily="18" charset="0"/>
              </a:rPr>
              <a:t>(Policy </a:t>
            </a:r>
            <a:r>
              <a:rPr lang="el-GR" sz="1550" dirty="0" err="1">
                <a:solidFill>
                  <a:schemeClr val="accent5">
                    <a:lumMod val="75000"/>
                  </a:schemeClr>
                </a:solidFill>
                <a:latin typeface="Cambria" panose="02040503050406030204" pitchFamily="18" charset="0"/>
                <a:ea typeface="Cambria" panose="02040503050406030204" pitchFamily="18" charset="0"/>
              </a:rPr>
              <a:t>Readiness</a:t>
            </a:r>
            <a:r>
              <a:rPr lang="el-GR" sz="1550" dirty="0">
                <a:solidFill>
                  <a:schemeClr val="accent5">
                    <a:lumMod val="75000"/>
                  </a:schemeClr>
                </a:solidFill>
                <a:latin typeface="Cambria" panose="02040503050406030204" pitchFamily="18" charset="0"/>
                <a:ea typeface="Cambria" panose="02040503050406030204" pitchFamily="18" charset="0"/>
              </a:rPr>
              <a:t>), δηλαδή το αν υπάρχουν ήδη επαρκή θεσμικά πλαίσια και μέτρα για την αντιμετώπιση του κινδύνου.</a:t>
            </a:r>
          </a:p>
          <a:p>
            <a:pPr marL="342900" indent="-342900" algn="l">
              <a:buFont typeface="Wingdings" panose="05000000000000000000" pitchFamily="2" charset="2"/>
              <a:buChar char="q"/>
            </a:pPr>
            <a:endParaRPr lang="en-US" sz="1550" dirty="0">
              <a:solidFill>
                <a:schemeClr val="accent5">
                  <a:lumMod val="75000"/>
                </a:schemeClr>
              </a:solidFill>
              <a:latin typeface="Cambria" panose="02040503050406030204" pitchFamily="18" charset="0"/>
              <a:ea typeface="Cambria" panose="02040503050406030204" pitchFamily="18" charset="0"/>
            </a:endParaRPr>
          </a:p>
          <a:p>
            <a:pPr algn="l"/>
            <a:r>
              <a:rPr lang="en-US" sz="1550" u="sng" dirty="0">
                <a:solidFill>
                  <a:schemeClr val="accent5">
                    <a:lumMod val="75000"/>
                  </a:schemeClr>
                </a:solidFill>
                <a:latin typeface="Cambria" panose="02040503050406030204" pitchFamily="18" charset="0"/>
                <a:ea typeface="Cambria" panose="02040503050406030204" pitchFamily="18" charset="0"/>
              </a:rPr>
              <a:t>H</a:t>
            </a:r>
            <a:r>
              <a:rPr lang="el-GR" sz="1550" u="sng" dirty="0">
                <a:solidFill>
                  <a:schemeClr val="accent5">
                    <a:lumMod val="75000"/>
                  </a:schemeClr>
                </a:solidFill>
                <a:latin typeface="Cambria" panose="02040503050406030204" pitchFamily="18" charset="0"/>
                <a:ea typeface="Cambria" panose="02040503050406030204" pitchFamily="18" charset="0"/>
              </a:rPr>
              <a:t> EUCRA ταξινομεί το επείγον σε πέντε κατηγορίες</a:t>
            </a:r>
            <a:r>
              <a:rPr lang="el-GR" sz="1550" dirty="0">
                <a:solidFill>
                  <a:schemeClr val="accent5">
                    <a:lumMod val="75000"/>
                  </a:schemeClr>
                </a:solidFill>
                <a:latin typeface="Cambria" panose="02040503050406030204" pitchFamily="18" charset="0"/>
                <a:ea typeface="Cambria" panose="02040503050406030204" pitchFamily="18" charset="0"/>
              </a:rPr>
              <a:t>:</a:t>
            </a:r>
          </a:p>
          <a:p>
            <a:pPr marL="285750" indent="-285750" algn="l">
              <a:buFont typeface="Wingdings" panose="05000000000000000000" pitchFamily="2" charset="2"/>
              <a:buChar char="v"/>
            </a:pPr>
            <a:r>
              <a:rPr lang="el-GR" sz="1550" b="1" dirty="0">
                <a:solidFill>
                  <a:schemeClr val="accent5">
                    <a:lumMod val="75000"/>
                  </a:schemeClr>
                </a:solidFill>
                <a:latin typeface="Cambria" panose="02040503050406030204" pitchFamily="18" charset="0"/>
                <a:ea typeface="Cambria" panose="02040503050406030204" pitchFamily="18" charset="0"/>
              </a:rPr>
              <a:t>Απαιτείται επείγουσα δράση </a:t>
            </a:r>
            <a:r>
              <a:rPr lang="el-GR" sz="1550" dirty="0">
                <a:solidFill>
                  <a:schemeClr val="accent5">
                    <a:lumMod val="75000"/>
                  </a:schemeClr>
                </a:solidFill>
                <a:latin typeface="Cambria" panose="02040503050406030204" pitchFamily="18" charset="0"/>
                <a:ea typeface="Cambria" panose="02040503050406030204" pitchFamily="18" charset="0"/>
              </a:rPr>
              <a:t>(</a:t>
            </a:r>
            <a:r>
              <a:rPr lang="el-GR" sz="1550" dirty="0" err="1">
                <a:solidFill>
                  <a:schemeClr val="accent5">
                    <a:lumMod val="75000"/>
                  </a:schemeClr>
                </a:solidFill>
                <a:latin typeface="Cambria" panose="02040503050406030204" pitchFamily="18" charset="0"/>
                <a:ea typeface="Cambria" panose="02040503050406030204" pitchFamily="18" charset="0"/>
              </a:rPr>
              <a:t>Urgent</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action</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needed</a:t>
            </a:r>
            <a:r>
              <a:rPr lang="el-GR" sz="1550" dirty="0">
                <a:solidFill>
                  <a:schemeClr val="accent5">
                    <a:lumMod val="75000"/>
                  </a:schemeClr>
                </a:solidFill>
                <a:latin typeface="Cambria" panose="02040503050406030204" pitchFamily="18" charset="0"/>
                <a:ea typeface="Cambria" panose="02040503050406030204" pitchFamily="18" charset="0"/>
              </a:rPr>
              <a:t>): Ο συνδυασμός υψηλής σοβαρότητας και χαμηλής ετοιμότητας πολιτικής επιβάλλει τη λήψη νέων, ισχυρότερων ή διαφορετικών μέτρων προσαρμογής άμεσα (στα επόμενα λίγα έτη).</a:t>
            </a:r>
            <a:endParaRPr lang="en-US" sz="1550" dirty="0">
              <a:solidFill>
                <a:schemeClr val="accent5">
                  <a:lumMod val="75000"/>
                </a:schemeClr>
              </a:solidFill>
              <a:latin typeface="Cambria" panose="02040503050406030204" pitchFamily="18" charset="0"/>
              <a:ea typeface="Cambria" panose="02040503050406030204" pitchFamily="18" charset="0"/>
            </a:endParaRPr>
          </a:p>
          <a:p>
            <a:pPr marL="285750" indent="-285750" algn="l">
              <a:buFont typeface="Wingdings" panose="05000000000000000000" pitchFamily="2" charset="2"/>
              <a:buChar char="v"/>
            </a:pPr>
            <a:r>
              <a:rPr lang="el-GR" sz="1550" b="1" dirty="0">
                <a:solidFill>
                  <a:schemeClr val="accent5">
                    <a:lumMod val="75000"/>
                  </a:schemeClr>
                </a:solidFill>
                <a:latin typeface="Cambria" panose="02040503050406030204" pitchFamily="18" charset="0"/>
                <a:ea typeface="Cambria" panose="02040503050406030204" pitchFamily="18" charset="0"/>
              </a:rPr>
              <a:t>Απαιτείται περισσότερη δράση </a:t>
            </a:r>
            <a:r>
              <a:rPr lang="el-GR" sz="1550" dirty="0">
                <a:solidFill>
                  <a:schemeClr val="accent5">
                    <a:lumMod val="75000"/>
                  </a:schemeClr>
                </a:solidFill>
                <a:latin typeface="Cambria" panose="02040503050406030204" pitchFamily="18" charset="0"/>
                <a:ea typeface="Cambria" panose="02040503050406030204" pitchFamily="18" charset="0"/>
              </a:rPr>
              <a:t>(</a:t>
            </a:r>
            <a:r>
              <a:rPr lang="el-GR" sz="1550" dirty="0" err="1">
                <a:solidFill>
                  <a:schemeClr val="accent5">
                    <a:lumMod val="75000"/>
                  </a:schemeClr>
                </a:solidFill>
                <a:latin typeface="Cambria" panose="02040503050406030204" pitchFamily="18" charset="0"/>
                <a:ea typeface="Cambria" panose="02040503050406030204" pitchFamily="18" charset="0"/>
              </a:rPr>
              <a:t>More</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action</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needed</a:t>
            </a:r>
            <a:r>
              <a:rPr lang="el-GR" sz="1550" dirty="0">
                <a:solidFill>
                  <a:schemeClr val="accent5">
                    <a:lumMod val="75000"/>
                  </a:schemeClr>
                </a:solidFill>
                <a:latin typeface="Cambria" panose="02040503050406030204" pitchFamily="18" charset="0"/>
                <a:ea typeface="Cambria" panose="02040503050406030204" pitchFamily="18" charset="0"/>
              </a:rPr>
              <a:t>): Η σοβαρότητα και η περιορισμένη ετοιμότητα απαιτούν εντατικοποίηση και ενίσχυση των υπαρχόντων μέτρων.</a:t>
            </a:r>
            <a:endParaRPr lang="en-US" sz="1550" dirty="0">
              <a:solidFill>
                <a:schemeClr val="accent5">
                  <a:lumMod val="75000"/>
                </a:schemeClr>
              </a:solidFill>
              <a:latin typeface="Cambria" panose="02040503050406030204" pitchFamily="18" charset="0"/>
              <a:ea typeface="Cambria" panose="02040503050406030204" pitchFamily="18" charset="0"/>
            </a:endParaRPr>
          </a:p>
          <a:p>
            <a:pPr marL="285750" indent="-285750" algn="l">
              <a:buFont typeface="Wingdings" panose="05000000000000000000" pitchFamily="2" charset="2"/>
              <a:buChar char="v"/>
            </a:pPr>
            <a:r>
              <a:rPr lang="el-GR" sz="1550" b="1" dirty="0">
                <a:solidFill>
                  <a:schemeClr val="accent5">
                    <a:lumMod val="75000"/>
                  </a:schemeClr>
                </a:solidFill>
                <a:latin typeface="Cambria" panose="02040503050406030204" pitchFamily="18" charset="0"/>
                <a:ea typeface="Cambria" panose="02040503050406030204" pitchFamily="18" charset="0"/>
              </a:rPr>
              <a:t>Περαιτέρω διερεύνηση </a:t>
            </a:r>
            <a:r>
              <a:rPr lang="el-GR" sz="1550" dirty="0">
                <a:solidFill>
                  <a:schemeClr val="accent5">
                    <a:lumMod val="75000"/>
                  </a:schemeClr>
                </a:solidFill>
                <a:latin typeface="Cambria" panose="02040503050406030204" pitchFamily="18" charset="0"/>
                <a:ea typeface="Cambria" panose="02040503050406030204" pitchFamily="18" charset="0"/>
              </a:rPr>
              <a:t>(</a:t>
            </a:r>
            <a:r>
              <a:rPr lang="el-GR" sz="1550" dirty="0" err="1">
                <a:solidFill>
                  <a:schemeClr val="accent5">
                    <a:lumMod val="75000"/>
                  </a:schemeClr>
                </a:solidFill>
                <a:latin typeface="Cambria" panose="02040503050406030204" pitchFamily="18" charset="0"/>
                <a:ea typeface="Cambria" panose="02040503050406030204" pitchFamily="18" charset="0"/>
              </a:rPr>
              <a:t>Further</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investigation</a:t>
            </a:r>
            <a:r>
              <a:rPr lang="el-GR" sz="1550" dirty="0">
                <a:solidFill>
                  <a:schemeClr val="accent5">
                    <a:lumMod val="75000"/>
                  </a:schemeClr>
                </a:solidFill>
                <a:latin typeface="Cambria" panose="02040503050406030204" pitchFamily="18" charset="0"/>
                <a:ea typeface="Cambria" panose="02040503050406030204" pitchFamily="18" charset="0"/>
              </a:rPr>
              <a:t>): Η υφιστάμενη γνωσιακή βάση δεν επαρκεί για τον σχεδιασμό συγκεκριμένων μέτρων. Απαιτείται περισσότερη έρευνα, </a:t>
            </a:r>
            <a:r>
              <a:rPr lang="el-GR" sz="1550" dirty="0" err="1">
                <a:solidFill>
                  <a:schemeClr val="accent5">
                    <a:lumMod val="75000"/>
                  </a:schemeClr>
                </a:solidFill>
                <a:latin typeface="Cambria" panose="02040503050406030204" pitchFamily="18" charset="0"/>
                <a:ea typeface="Cambria" panose="02040503050406030204" pitchFamily="18" charset="0"/>
              </a:rPr>
              <a:t>στοχευμένη</a:t>
            </a:r>
            <a:r>
              <a:rPr lang="el-GR" sz="1550" dirty="0">
                <a:solidFill>
                  <a:schemeClr val="accent5">
                    <a:lumMod val="75000"/>
                  </a:schemeClr>
                </a:solidFill>
                <a:latin typeface="Cambria" panose="02040503050406030204" pitchFamily="18" charset="0"/>
                <a:ea typeface="Cambria" panose="02040503050406030204" pitchFamily="18" charset="0"/>
              </a:rPr>
              <a:t> παρακολούθηση ή αναθεώρηση του πλαισίου πολιτικής.</a:t>
            </a:r>
            <a:endParaRPr lang="en-US" sz="1550" dirty="0">
              <a:solidFill>
                <a:schemeClr val="accent5">
                  <a:lumMod val="75000"/>
                </a:schemeClr>
              </a:solidFill>
              <a:latin typeface="Cambria" panose="02040503050406030204" pitchFamily="18" charset="0"/>
              <a:ea typeface="Cambria" panose="02040503050406030204" pitchFamily="18" charset="0"/>
            </a:endParaRPr>
          </a:p>
          <a:p>
            <a:pPr marL="285750" indent="-285750" algn="l">
              <a:buFont typeface="Wingdings" panose="05000000000000000000" pitchFamily="2" charset="2"/>
              <a:buChar char="v"/>
            </a:pPr>
            <a:r>
              <a:rPr lang="el-GR" sz="1550" b="1" dirty="0">
                <a:solidFill>
                  <a:schemeClr val="accent5">
                    <a:lumMod val="75000"/>
                  </a:schemeClr>
                </a:solidFill>
                <a:latin typeface="Cambria" panose="02040503050406030204" pitchFamily="18" charset="0"/>
                <a:ea typeface="Cambria" panose="02040503050406030204" pitchFamily="18" charset="0"/>
              </a:rPr>
              <a:t>Διατήρηση της τρέχουσας δράσης </a:t>
            </a:r>
            <a:r>
              <a:rPr lang="el-GR" sz="1550" dirty="0">
                <a:solidFill>
                  <a:schemeClr val="accent5">
                    <a:lumMod val="75000"/>
                  </a:schemeClr>
                </a:solidFill>
                <a:latin typeface="Cambria" panose="02040503050406030204" pitchFamily="18" charset="0"/>
                <a:ea typeface="Cambria" panose="02040503050406030204" pitchFamily="18" charset="0"/>
              </a:rPr>
              <a:t>(</a:t>
            </a:r>
            <a:r>
              <a:rPr lang="el-GR" sz="1550" dirty="0" err="1">
                <a:solidFill>
                  <a:schemeClr val="accent5">
                    <a:lumMod val="75000"/>
                  </a:schemeClr>
                </a:solidFill>
                <a:latin typeface="Cambria" panose="02040503050406030204" pitchFamily="18" charset="0"/>
                <a:ea typeface="Cambria" panose="02040503050406030204" pitchFamily="18" charset="0"/>
              </a:rPr>
              <a:t>Sustain</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current</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action</a:t>
            </a:r>
            <a:r>
              <a:rPr lang="el-GR" sz="1550" dirty="0">
                <a:solidFill>
                  <a:schemeClr val="accent5">
                    <a:lumMod val="75000"/>
                  </a:schemeClr>
                </a:solidFill>
                <a:latin typeface="Cambria" panose="02040503050406030204" pitchFamily="18" charset="0"/>
                <a:ea typeface="Cambria" panose="02040503050406030204" pitchFamily="18" charset="0"/>
              </a:rPr>
              <a:t>): Τα υφιστάμενα επίπεδα δραστηριότητας και πολιτικής κρίνονται επαρκή, αλλά απαιτείται η συνεχιζόμενη εφαρμογή τους και η αξιολόγηση της αποτελεσματικότητάς τους.</a:t>
            </a:r>
            <a:endParaRPr lang="en-US" sz="1550" dirty="0">
              <a:solidFill>
                <a:schemeClr val="accent5">
                  <a:lumMod val="75000"/>
                </a:schemeClr>
              </a:solidFill>
              <a:latin typeface="Cambria" panose="02040503050406030204" pitchFamily="18" charset="0"/>
              <a:ea typeface="Cambria" panose="02040503050406030204" pitchFamily="18" charset="0"/>
            </a:endParaRPr>
          </a:p>
          <a:p>
            <a:pPr marL="285750" indent="-285750" algn="l">
              <a:buFont typeface="Wingdings" panose="05000000000000000000" pitchFamily="2" charset="2"/>
              <a:buChar char="v"/>
            </a:pPr>
            <a:r>
              <a:rPr lang="el-GR" sz="1550" b="1" dirty="0">
                <a:solidFill>
                  <a:schemeClr val="accent5">
                    <a:lumMod val="75000"/>
                  </a:schemeClr>
                </a:solidFill>
                <a:latin typeface="Cambria" panose="02040503050406030204" pitchFamily="18" charset="0"/>
                <a:ea typeface="Cambria" panose="02040503050406030204" pitchFamily="18" charset="0"/>
              </a:rPr>
              <a:t>Σε επιφυλακή </a:t>
            </a:r>
            <a:r>
              <a:rPr lang="el-GR" sz="1550" dirty="0">
                <a:solidFill>
                  <a:schemeClr val="accent5">
                    <a:lumMod val="75000"/>
                  </a:schemeClr>
                </a:solidFill>
                <a:latin typeface="Cambria" panose="02040503050406030204" pitchFamily="18" charset="0"/>
                <a:ea typeface="Cambria" panose="02040503050406030204" pitchFamily="18" charset="0"/>
              </a:rPr>
              <a:t>(</a:t>
            </a:r>
            <a:r>
              <a:rPr lang="el-GR" sz="1550" dirty="0" err="1">
                <a:solidFill>
                  <a:schemeClr val="accent5">
                    <a:lumMod val="75000"/>
                  </a:schemeClr>
                </a:solidFill>
                <a:latin typeface="Cambria" panose="02040503050406030204" pitchFamily="18" charset="0"/>
                <a:ea typeface="Cambria" panose="02040503050406030204" pitchFamily="18" charset="0"/>
              </a:rPr>
              <a:t>Watching</a:t>
            </a:r>
            <a:r>
              <a:rPr lang="el-GR" sz="1550" dirty="0">
                <a:solidFill>
                  <a:schemeClr val="accent5">
                    <a:lumMod val="75000"/>
                  </a:schemeClr>
                </a:solidFill>
                <a:latin typeface="Cambria" panose="02040503050406030204" pitchFamily="18" charset="0"/>
                <a:ea typeface="Cambria" panose="02040503050406030204" pitchFamily="18" charset="0"/>
              </a:rPr>
              <a:t> </a:t>
            </a:r>
            <a:r>
              <a:rPr lang="el-GR" sz="1550" dirty="0" err="1">
                <a:solidFill>
                  <a:schemeClr val="accent5">
                    <a:lumMod val="75000"/>
                  </a:schemeClr>
                </a:solidFill>
                <a:latin typeface="Cambria" panose="02040503050406030204" pitchFamily="18" charset="0"/>
                <a:ea typeface="Cambria" panose="02040503050406030204" pitchFamily="18" charset="0"/>
              </a:rPr>
              <a:t>brief</a:t>
            </a:r>
            <a:r>
              <a:rPr lang="el-GR" sz="1550" dirty="0">
                <a:solidFill>
                  <a:schemeClr val="accent5">
                    <a:lumMod val="75000"/>
                  </a:schemeClr>
                </a:solidFill>
                <a:latin typeface="Cambria" panose="02040503050406030204" pitchFamily="18" charset="0"/>
                <a:ea typeface="Cambria" panose="02040503050406030204" pitchFamily="18" charset="0"/>
              </a:rPr>
              <a:t>): Ο κίνδυνος είναι προς το παρόν χαμηλός ή επαρκώς ελεγχόμενος, αλλά απαιτείται συνεχής παρακολούθηση των επιπέδων του για τυχόν μελλοντικές μεταβολές.</a:t>
            </a:r>
          </a:p>
        </p:txBody>
      </p:sp>
    </p:spTree>
    <p:extLst>
      <p:ext uri="{BB962C8B-B14F-4D97-AF65-F5344CB8AC3E}">
        <p14:creationId xmlns:p14="http://schemas.microsoft.com/office/powerpoint/2010/main" val="3273048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6CE83-D0DD-7346-18D2-E2F3489A28E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5E575F7-4ECA-50D3-1966-60510422872C}"/>
              </a:ext>
            </a:extLst>
          </p:cNvPr>
          <p:cNvSpPr>
            <a:spLocks noGrp="1"/>
          </p:cNvSpPr>
          <p:nvPr>
            <p:ph type="ctrTitle"/>
          </p:nvPr>
        </p:nvSpPr>
        <p:spPr>
          <a:xfrm>
            <a:off x="361032" y="874492"/>
            <a:ext cx="11408582" cy="901150"/>
          </a:xfrm>
        </p:spPr>
        <p:txBody>
          <a:bodyPr>
            <a:noAutofit/>
          </a:bodyPr>
          <a:lstStyle/>
          <a:p>
            <a:pPr algn="l"/>
            <a:r>
              <a:rPr lang="el-GR"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Δράση 2.6: Εκτίμηση κλιματικού ρίσκου με βάση την </a:t>
            </a:r>
            <a:r>
              <a:rPr lang="el-GR" sz="2800" dirty="0" err="1">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επικαιροποιημένη</a:t>
            </a:r>
            <a:r>
              <a:rPr lang="el-GR" sz="28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τρωτότητα, σε συμφωνία με τις κατευθύνσεις του Οδηγού EUCRA</a:t>
            </a:r>
            <a:endParaRPr lang="el-GR" sz="2800" dirty="0">
              <a:solidFill>
                <a:schemeClr val="accent5">
                  <a:lumMod val="75000"/>
                </a:schemeClr>
              </a:solidFill>
              <a:latin typeface="Cambria" panose="02040503050406030204" pitchFamily="18" charset="0"/>
              <a:ea typeface="Cambria" panose="02040503050406030204" pitchFamily="18" charset="0"/>
            </a:endParaRPr>
          </a:p>
        </p:txBody>
      </p:sp>
      <p:pic>
        <p:nvPicPr>
          <p:cNvPr id="25" name="Εικόνα 24">
            <a:extLst>
              <a:ext uri="{FF2B5EF4-FFF2-40B4-BE49-F238E27FC236}">
                <a16:creationId xmlns:a16="http://schemas.microsoft.com/office/drawing/2014/main" id="{081EB256-6DE4-5FD3-7E02-F5C86356A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F8DD2F03-8F9C-9B9D-0947-6D848B4AAC30}"/>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F9E5154A-92DF-6732-92DB-99F473E209A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4FC10005-6005-D6FB-0C17-B9FAEAFB8815}"/>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969732BD-BA94-6353-C2B1-7A6847FF3707}"/>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4172A9C9-D4BA-4C8A-73CC-A21C0090E9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89051CC8-0D39-DEB6-2475-D4D2B8804B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705B733-9147-015D-2382-671284060423}"/>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D21B0976-281C-DBEE-2A11-4A9C8C4F068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FD92AD9-E38F-2EC8-5304-22B357D882FC}"/>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BE9C3723-1581-EE24-0115-222DF21A909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50D9AD44-3CBF-7317-2D2B-23994E9DC65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A7A1776-EFF5-89E1-4965-36874331D751}"/>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5E525975-A1C6-29AC-AF04-BF7B9F8FE9FC}"/>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5" name="Τίτλος 1">
            <a:extLst>
              <a:ext uri="{FF2B5EF4-FFF2-40B4-BE49-F238E27FC236}">
                <a16:creationId xmlns:a16="http://schemas.microsoft.com/office/drawing/2014/main" id="{1F5F79C8-AEC0-65B3-ACA0-C249B7D96BD6}"/>
              </a:ext>
            </a:extLst>
          </p:cNvPr>
          <p:cNvSpPr txBox="1">
            <a:spLocks/>
          </p:cNvSpPr>
          <p:nvPr/>
        </p:nvSpPr>
        <p:spPr>
          <a:xfrm>
            <a:off x="142348" y="1929544"/>
            <a:ext cx="11627267" cy="359661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1800" dirty="0">
                <a:solidFill>
                  <a:schemeClr val="accent5">
                    <a:lumMod val="75000"/>
                  </a:schemeClr>
                </a:solidFill>
                <a:latin typeface="Cambria" panose="02040503050406030204" pitchFamily="18" charset="0"/>
                <a:ea typeface="Cambria" panose="02040503050406030204" pitchFamily="18" charset="0"/>
              </a:rPr>
              <a:t>Στο πλαίσιο της Δράσης 2.6, θα πραγματοποιηθεί η εκτίμηση του κλιματικού ρίσκου με βάση την </a:t>
            </a:r>
            <a:r>
              <a:rPr lang="el-GR" sz="1800" dirty="0" err="1">
                <a:solidFill>
                  <a:schemeClr val="accent5">
                    <a:lumMod val="75000"/>
                  </a:schemeClr>
                </a:solidFill>
                <a:latin typeface="Cambria" panose="02040503050406030204" pitchFamily="18" charset="0"/>
                <a:ea typeface="Cambria" panose="02040503050406030204" pitchFamily="18" charset="0"/>
              </a:rPr>
              <a:t>επικαιροποιημένη</a:t>
            </a:r>
            <a:r>
              <a:rPr lang="el-GR" sz="1800" dirty="0">
                <a:solidFill>
                  <a:schemeClr val="accent5">
                    <a:lumMod val="75000"/>
                  </a:schemeClr>
                </a:solidFill>
                <a:latin typeface="Cambria" panose="02040503050406030204" pitchFamily="18" charset="0"/>
                <a:ea typeface="Cambria" panose="02040503050406030204" pitchFamily="18" charset="0"/>
              </a:rPr>
              <a:t> τρωτότητα (Δράση 2.5). </a:t>
            </a:r>
          </a:p>
          <a:p>
            <a:pPr marL="342900" indent="-342900" algn="l">
              <a:buFont typeface="Wingdings" panose="05000000000000000000" pitchFamily="2" charset="2"/>
              <a:buChar char="q"/>
            </a:pPr>
            <a:r>
              <a:rPr lang="el-GR" sz="1800" dirty="0">
                <a:solidFill>
                  <a:schemeClr val="accent5">
                    <a:lumMod val="75000"/>
                  </a:schemeClr>
                </a:solidFill>
                <a:latin typeface="Cambria" panose="02040503050406030204" pitchFamily="18" charset="0"/>
                <a:ea typeface="Cambria" panose="02040503050406030204" pitchFamily="18" charset="0"/>
              </a:rPr>
              <a:t>Χρονοδιάγραμμα: Μήνες 1 - 18</a:t>
            </a:r>
          </a:p>
          <a:p>
            <a:pPr marL="342900" indent="-342900" algn="l">
              <a:buFont typeface="Wingdings" panose="05000000000000000000" pitchFamily="2" charset="2"/>
              <a:buChar char="q"/>
            </a:pPr>
            <a:r>
              <a:rPr lang="el-GR" sz="1800" dirty="0">
                <a:solidFill>
                  <a:schemeClr val="accent5">
                    <a:lumMod val="75000"/>
                  </a:schemeClr>
                </a:solidFill>
                <a:latin typeface="Cambria" panose="02040503050406030204" pitchFamily="18" charset="0"/>
                <a:ea typeface="Cambria" panose="02040503050406030204" pitchFamily="18" charset="0"/>
              </a:rPr>
              <a:t>Παραδοτέο 2.6: «Εκτίμηση κλιματικού ρίσκου με βάση την </a:t>
            </a:r>
            <a:r>
              <a:rPr lang="el-GR" sz="1800" dirty="0" err="1">
                <a:solidFill>
                  <a:schemeClr val="accent5">
                    <a:lumMod val="75000"/>
                  </a:schemeClr>
                </a:solidFill>
                <a:latin typeface="Cambria" panose="02040503050406030204" pitchFamily="18" charset="0"/>
                <a:ea typeface="Cambria" panose="02040503050406030204" pitchFamily="18" charset="0"/>
              </a:rPr>
              <a:t>επικαιροποιημένη</a:t>
            </a:r>
            <a:r>
              <a:rPr lang="el-GR" sz="1800" dirty="0">
                <a:solidFill>
                  <a:schemeClr val="accent5">
                    <a:lumMod val="75000"/>
                  </a:schemeClr>
                </a:solidFill>
                <a:latin typeface="Cambria" panose="02040503050406030204" pitchFamily="18" charset="0"/>
                <a:ea typeface="Cambria" panose="02040503050406030204" pitchFamily="18" charset="0"/>
              </a:rPr>
              <a:t> τρωτότητα, σε συμφωνία με τις κατευθύνσεις του Οδηγού EUCRA».</a:t>
            </a:r>
          </a:p>
          <a:p>
            <a:pPr algn="l"/>
            <a:endParaRPr lang="el-GR" sz="1800" dirty="0">
              <a:solidFill>
                <a:schemeClr val="accent5">
                  <a:lumMod val="75000"/>
                </a:schemeClr>
              </a:solidFill>
              <a:latin typeface="Cambria" panose="02040503050406030204" pitchFamily="18" charset="0"/>
              <a:ea typeface="Cambria" panose="02040503050406030204" pitchFamily="18" charset="0"/>
            </a:endParaRPr>
          </a:p>
          <a:p>
            <a:pPr algn="l"/>
            <a:r>
              <a:rPr lang="el-GR" sz="1800" u="sng" dirty="0">
                <a:solidFill>
                  <a:schemeClr val="accent5">
                    <a:lumMod val="75000"/>
                  </a:schemeClr>
                </a:solidFill>
                <a:latin typeface="Cambria" panose="02040503050406030204" pitchFamily="18" charset="0"/>
                <a:ea typeface="Cambria" panose="02040503050406030204" pitchFamily="18" charset="0"/>
              </a:rPr>
              <a:t>Επόμενα βήματα</a:t>
            </a:r>
            <a:r>
              <a:rPr lang="el-GR" sz="18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v"/>
            </a:pPr>
            <a:r>
              <a:rPr lang="el-GR" sz="1800" dirty="0">
                <a:solidFill>
                  <a:schemeClr val="accent5">
                    <a:lumMod val="75000"/>
                  </a:schemeClr>
                </a:solidFill>
                <a:latin typeface="Cambria" panose="02040503050406030204" pitchFamily="18" charset="0"/>
                <a:ea typeface="Cambria" panose="02040503050406030204" pitchFamily="18" charset="0"/>
              </a:rPr>
              <a:t>Συντονισμός με Δράσεις που υπάρχει αλληλοεπικάλυψη:</a:t>
            </a:r>
          </a:p>
          <a:p>
            <a:pPr marL="723900" indent="-342900" algn="l">
              <a:buFont typeface="Wingdings" panose="05000000000000000000" pitchFamily="2" charset="2"/>
              <a:buChar char="Ø"/>
            </a:pPr>
            <a:r>
              <a:rPr lang="el-GR" sz="1800" b="1" dirty="0">
                <a:solidFill>
                  <a:schemeClr val="accent5">
                    <a:lumMod val="75000"/>
                  </a:schemeClr>
                </a:solidFill>
                <a:latin typeface="Cambria" panose="02040503050406030204" pitchFamily="18" charset="0"/>
                <a:ea typeface="Cambria" panose="02040503050406030204" pitchFamily="18" charset="0"/>
              </a:rPr>
              <a:t>Δράσεις 1.2</a:t>
            </a:r>
            <a:r>
              <a:rPr lang="el-GR" sz="1800" dirty="0">
                <a:solidFill>
                  <a:schemeClr val="accent5">
                    <a:lumMod val="75000"/>
                  </a:schemeClr>
                </a:solidFill>
                <a:latin typeface="Cambria" panose="02040503050406030204" pitchFamily="18" charset="0"/>
                <a:ea typeface="Cambria" panose="02040503050406030204" pitchFamily="18" charset="0"/>
              </a:rPr>
              <a:t>,</a:t>
            </a:r>
            <a:r>
              <a:rPr lang="el-GR" sz="1800" b="1" dirty="0">
                <a:solidFill>
                  <a:schemeClr val="accent5">
                    <a:lumMod val="75000"/>
                  </a:schemeClr>
                </a:solidFill>
                <a:latin typeface="Cambria" panose="02040503050406030204" pitchFamily="18" charset="0"/>
                <a:ea typeface="Cambria" panose="02040503050406030204" pitchFamily="18" charset="0"/>
              </a:rPr>
              <a:t> 1.3</a:t>
            </a:r>
            <a:r>
              <a:rPr lang="el-GR" sz="1800" dirty="0">
                <a:solidFill>
                  <a:schemeClr val="accent5">
                    <a:lumMod val="75000"/>
                  </a:schemeClr>
                </a:solidFill>
                <a:latin typeface="Cambria" panose="02040503050406030204" pitchFamily="18" charset="0"/>
                <a:ea typeface="Cambria" panose="02040503050406030204" pitchFamily="18" charset="0"/>
              </a:rPr>
              <a:t>,</a:t>
            </a:r>
            <a:r>
              <a:rPr lang="en-US" sz="1800" dirty="0">
                <a:solidFill>
                  <a:schemeClr val="accent5">
                    <a:lumMod val="75000"/>
                  </a:schemeClr>
                </a:solidFill>
                <a:latin typeface="Cambria" panose="02040503050406030204" pitchFamily="18" charset="0"/>
                <a:ea typeface="Cambria" panose="02040503050406030204" pitchFamily="18" charset="0"/>
              </a:rPr>
              <a:t> </a:t>
            </a:r>
            <a:r>
              <a:rPr lang="el-GR" sz="1800" dirty="0">
                <a:solidFill>
                  <a:schemeClr val="accent5">
                    <a:lumMod val="75000"/>
                  </a:schemeClr>
                </a:solidFill>
                <a:latin typeface="Cambria" panose="02040503050406030204" pitchFamily="18" charset="0"/>
                <a:ea typeface="Cambria" panose="02040503050406030204" pitchFamily="18" charset="0"/>
              </a:rPr>
              <a:t>και</a:t>
            </a:r>
            <a:r>
              <a:rPr lang="el-GR" sz="1800" b="1" dirty="0">
                <a:solidFill>
                  <a:schemeClr val="accent5">
                    <a:lumMod val="75000"/>
                  </a:schemeClr>
                </a:solidFill>
                <a:latin typeface="Cambria" panose="02040503050406030204" pitchFamily="18" charset="0"/>
                <a:ea typeface="Cambria" panose="02040503050406030204" pitchFamily="18" charset="0"/>
              </a:rPr>
              <a:t> 1.4 </a:t>
            </a:r>
            <a:r>
              <a:rPr lang="el-GR" sz="1800" dirty="0">
                <a:solidFill>
                  <a:schemeClr val="accent5">
                    <a:lumMod val="75000"/>
                  </a:schemeClr>
                </a:solidFill>
                <a:latin typeface="Cambria" panose="02040503050406030204" pitchFamily="18" charset="0"/>
                <a:ea typeface="Cambria" panose="02040503050406030204" pitchFamily="18" charset="0"/>
              </a:rPr>
              <a:t>(ΕΑΑ).</a:t>
            </a:r>
          </a:p>
          <a:p>
            <a:pPr marL="723900" indent="-342900" algn="l">
              <a:buFont typeface="Wingdings" panose="05000000000000000000" pitchFamily="2" charset="2"/>
              <a:buChar char="Ø"/>
            </a:pPr>
            <a:r>
              <a:rPr lang="el-GR" sz="1800" b="1" dirty="0">
                <a:solidFill>
                  <a:schemeClr val="accent5">
                    <a:lumMod val="75000"/>
                  </a:schemeClr>
                </a:solidFill>
                <a:latin typeface="Cambria" panose="02040503050406030204" pitchFamily="18" charset="0"/>
                <a:ea typeface="Cambria" panose="02040503050406030204" pitchFamily="18" charset="0"/>
              </a:rPr>
              <a:t>Δράση 2.2 </a:t>
            </a:r>
            <a:r>
              <a:rPr lang="el-GR" sz="1800" dirty="0">
                <a:solidFill>
                  <a:schemeClr val="accent5">
                    <a:lumMod val="75000"/>
                  </a:schemeClr>
                </a:solidFill>
                <a:latin typeface="Cambria" panose="02040503050406030204" pitchFamily="18" charset="0"/>
                <a:ea typeface="Cambria" panose="02040503050406030204" pitchFamily="18" charset="0"/>
              </a:rPr>
              <a:t>(Πολυτεχνείο Κρήτης), </a:t>
            </a:r>
            <a:r>
              <a:rPr lang="el-GR" sz="1800" b="1" dirty="0">
                <a:solidFill>
                  <a:schemeClr val="accent5">
                    <a:lumMod val="75000"/>
                  </a:schemeClr>
                </a:solidFill>
                <a:latin typeface="Cambria" panose="02040503050406030204" pitchFamily="18" charset="0"/>
                <a:ea typeface="Cambria" panose="02040503050406030204" pitchFamily="18" charset="0"/>
              </a:rPr>
              <a:t>Δράση 2.4 </a:t>
            </a:r>
            <a:r>
              <a:rPr lang="el-GR" sz="1800" dirty="0">
                <a:solidFill>
                  <a:schemeClr val="accent5">
                    <a:lumMod val="75000"/>
                  </a:schemeClr>
                </a:solidFill>
                <a:latin typeface="Cambria" panose="02040503050406030204" pitchFamily="18" charset="0"/>
                <a:ea typeface="Cambria" panose="02040503050406030204" pitchFamily="18" charset="0"/>
              </a:rPr>
              <a:t>(Πολυτεχνείο Κρήτης), και </a:t>
            </a:r>
            <a:r>
              <a:rPr lang="el-GR" sz="1800" b="1" dirty="0">
                <a:solidFill>
                  <a:schemeClr val="accent5">
                    <a:lumMod val="75000"/>
                  </a:schemeClr>
                </a:solidFill>
                <a:latin typeface="Cambria" panose="02040503050406030204" pitchFamily="18" charset="0"/>
                <a:ea typeface="Cambria" panose="02040503050406030204" pitchFamily="18" charset="0"/>
              </a:rPr>
              <a:t>Δράση 2.5 </a:t>
            </a:r>
            <a:r>
              <a:rPr lang="el-GR" sz="1800" dirty="0">
                <a:solidFill>
                  <a:schemeClr val="accent5">
                    <a:lumMod val="75000"/>
                  </a:schemeClr>
                </a:solidFill>
                <a:latin typeface="Cambria" panose="02040503050406030204" pitchFamily="18" charset="0"/>
                <a:ea typeface="Cambria" panose="02040503050406030204" pitchFamily="18" charset="0"/>
              </a:rPr>
              <a:t>(ΕΛΜΕΠΑ).</a:t>
            </a:r>
          </a:p>
          <a:p>
            <a:pPr marL="723900" indent="-342900" algn="l">
              <a:buFont typeface="Wingdings" panose="05000000000000000000" pitchFamily="2" charset="2"/>
              <a:buChar char="Ø"/>
            </a:pPr>
            <a:r>
              <a:rPr lang="el-GR" sz="1800" b="1" dirty="0">
                <a:solidFill>
                  <a:schemeClr val="accent5">
                    <a:lumMod val="75000"/>
                  </a:schemeClr>
                </a:solidFill>
                <a:latin typeface="Cambria" panose="02040503050406030204" pitchFamily="18" charset="0"/>
                <a:ea typeface="Cambria" panose="02040503050406030204" pitchFamily="18" charset="0"/>
              </a:rPr>
              <a:t>Δράση 3.2 </a:t>
            </a:r>
            <a:r>
              <a:rPr lang="el-GR" sz="1800" dirty="0">
                <a:solidFill>
                  <a:schemeClr val="accent5">
                    <a:lumMod val="75000"/>
                  </a:schemeClr>
                </a:solidFill>
                <a:latin typeface="Cambria" panose="02040503050406030204" pitchFamily="18" charset="0"/>
                <a:ea typeface="Cambria" panose="02040503050406030204" pitchFamily="18" charset="0"/>
              </a:rPr>
              <a:t>(ΕΛΜΕΠΑ)</a:t>
            </a:r>
            <a:r>
              <a:rPr lang="en-US" sz="1800" dirty="0">
                <a:solidFill>
                  <a:schemeClr val="accent5">
                    <a:lumMod val="75000"/>
                  </a:schemeClr>
                </a:solidFill>
                <a:latin typeface="Cambria" panose="02040503050406030204" pitchFamily="18" charset="0"/>
                <a:ea typeface="Cambria" panose="02040503050406030204" pitchFamily="18" charset="0"/>
              </a:rPr>
              <a:t> </a:t>
            </a:r>
            <a:r>
              <a:rPr lang="el-GR" sz="1800" dirty="0">
                <a:solidFill>
                  <a:schemeClr val="accent5">
                    <a:lumMod val="75000"/>
                  </a:schemeClr>
                </a:solidFill>
                <a:latin typeface="Cambria" panose="02040503050406030204" pitchFamily="18" charset="0"/>
                <a:ea typeface="Cambria" panose="02040503050406030204" pitchFamily="18" charset="0"/>
              </a:rPr>
              <a:t>και </a:t>
            </a:r>
            <a:r>
              <a:rPr lang="el-GR" sz="1800" b="1" dirty="0">
                <a:solidFill>
                  <a:schemeClr val="accent5">
                    <a:lumMod val="75000"/>
                  </a:schemeClr>
                </a:solidFill>
                <a:latin typeface="Cambria" panose="02040503050406030204" pitchFamily="18" charset="0"/>
                <a:ea typeface="Cambria" panose="02040503050406030204" pitchFamily="18" charset="0"/>
              </a:rPr>
              <a:t>Δράση 3.4 </a:t>
            </a:r>
            <a:r>
              <a:rPr lang="el-GR" sz="1800" dirty="0">
                <a:solidFill>
                  <a:schemeClr val="accent5">
                    <a:lumMod val="75000"/>
                  </a:schemeClr>
                </a:solidFill>
                <a:latin typeface="Cambria" panose="02040503050406030204" pitchFamily="18" charset="0"/>
                <a:ea typeface="Cambria" panose="02040503050406030204" pitchFamily="18" charset="0"/>
              </a:rPr>
              <a:t>(Πολυτεχνείο Κρήτης).</a:t>
            </a:r>
          </a:p>
          <a:p>
            <a:pPr marL="723900" indent="-342900" algn="l">
              <a:buFont typeface="Wingdings" panose="05000000000000000000" pitchFamily="2" charset="2"/>
              <a:buChar char="Ø"/>
            </a:pPr>
            <a:r>
              <a:rPr lang="el-GR" sz="1800" b="1" dirty="0">
                <a:solidFill>
                  <a:schemeClr val="accent5">
                    <a:lumMod val="75000"/>
                  </a:schemeClr>
                </a:solidFill>
                <a:latin typeface="Cambria" panose="02040503050406030204" pitchFamily="18" charset="0"/>
                <a:ea typeface="Cambria" panose="02040503050406030204" pitchFamily="18" charset="0"/>
              </a:rPr>
              <a:t>Δράση 4.2 </a:t>
            </a:r>
            <a:r>
              <a:rPr lang="el-GR" sz="1800" dirty="0">
                <a:solidFill>
                  <a:schemeClr val="accent5">
                    <a:lumMod val="75000"/>
                  </a:schemeClr>
                </a:solidFill>
                <a:latin typeface="Cambria" panose="02040503050406030204" pitchFamily="18" charset="0"/>
                <a:ea typeface="Cambria" panose="02040503050406030204" pitchFamily="18" charset="0"/>
              </a:rPr>
              <a:t>(ΕΛΚΕΘΕ), </a:t>
            </a:r>
            <a:r>
              <a:rPr lang="el-GR" sz="1800" b="1" dirty="0">
                <a:solidFill>
                  <a:schemeClr val="accent5">
                    <a:lumMod val="75000"/>
                  </a:schemeClr>
                </a:solidFill>
                <a:latin typeface="Cambria" panose="02040503050406030204" pitchFamily="18" charset="0"/>
                <a:ea typeface="Cambria" panose="02040503050406030204" pitchFamily="18" charset="0"/>
              </a:rPr>
              <a:t>Δράση 4.3 </a:t>
            </a:r>
            <a:r>
              <a:rPr lang="el-GR" sz="1800" dirty="0">
                <a:solidFill>
                  <a:schemeClr val="accent5">
                    <a:lumMod val="75000"/>
                  </a:schemeClr>
                </a:solidFill>
                <a:latin typeface="Cambria" panose="02040503050406030204" pitchFamily="18" charset="0"/>
                <a:ea typeface="Cambria" panose="02040503050406030204" pitchFamily="18" charset="0"/>
              </a:rPr>
              <a:t>(ΙΤΕ), και </a:t>
            </a:r>
            <a:r>
              <a:rPr lang="el-GR" sz="1800" b="1" dirty="0">
                <a:solidFill>
                  <a:schemeClr val="accent5">
                    <a:lumMod val="75000"/>
                  </a:schemeClr>
                </a:solidFill>
                <a:latin typeface="Cambria" panose="02040503050406030204" pitchFamily="18" charset="0"/>
                <a:ea typeface="Cambria" panose="02040503050406030204" pitchFamily="18" charset="0"/>
              </a:rPr>
              <a:t>Δράση 4.4 </a:t>
            </a:r>
            <a:r>
              <a:rPr lang="el-GR" sz="1800" dirty="0">
                <a:solidFill>
                  <a:schemeClr val="accent5">
                    <a:lumMod val="75000"/>
                  </a:schemeClr>
                </a:solidFill>
                <a:latin typeface="Cambria" panose="02040503050406030204" pitchFamily="18" charset="0"/>
                <a:ea typeface="Cambria" panose="02040503050406030204" pitchFamily="18" charset="0"/>
              </a:rPr>
              <a:t>(ΕΛΜΕΠΑ).</a:t>
            </a:r>
          </a:p>
          <a:p>
            <a:pPr marL="342900" indent="-342900" algn="l">
              <a:buFont typeface="Wingdings" panose="05000000000000000000" pitchFamily="2" charset="2"/>
              <a:buChar char="v"/>
            </a:pPr>
            <a:r>
              <a:rPr lang="el-GR" sz="1800" dirty="0">
                <a:solidFill>
                  <a:schemeClr val="accent5">
                    <a:lumMod val="75000"/>
                  </a:schemeClr>
                </a:solidFill>
                <a:latin typeface="Cambria" panose="02040503050406030204" pitchFamily="18" charset="0"/>
                <a:ea typeface="Cambria" panose="02040503050406030204" pitchFamily="18" charset="0"/>
              </a:rPr>
              <a:t>Δημιουργία υπό-ομάδων εργασίας, καταγραφή αντίστοιχων μεθοδολογιών / προσεγγίσεων από το εξωτερικό, πρόταση μεθοδολογίας, πρόταση περιγράμματος παραδοτέου.</a:t>
            </a:r>
          </a:p>
        </p:txBody>
      </p:sp>
    </p:spTree>
    <p:extLst>
      <p:ext uri="{BB962C8B-B14F-4D97-AF65-F5344CB8AC3E}">
        <p14:creationId xmlns:p14="http://schemas.microsoft.com/office/powerpoint/2010/main" val="2571838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A17CA-515A-3AF6-245B-A2A01ADF4547}"/>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3EB210EF-3635-2B5A-2D2D-948E3D0E5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1BFB5D1C-AFCF-BA2F-CC5C-A4087142D81B}"/>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81DCE4FC-4D30-2142-E819-42AB40018DF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F7E57041-A939-848F-BA83-5D5DA2B3C619}"/>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E6642D0A-F40A-1986-26B1-EA60B34BA01D}"/>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945D3F06-E49D-F914-85AE-B4D03BE73B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3E2263C8-AF91-5994-58B2-8AF7990E20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652C2A4-7152-D32A-5547-68FE76FBD7CA}"/>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90467EAE-8552-4EC8-FE69-CD284CBFBE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06B3188A-187F-19EC-12D5-9B5309B4CB8E}"/>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9EF2A145-8CD1-9996-3421-E16B77F958B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DC17F546-2332-7FB1-0E2E-68189A7CD49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8187035-792B-33B4-0D04-B3A6877E5320}"/>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49A5CBB0-8872-A41A-7FFE-DF989622EA27}"/>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2" name="Τίτλος 1">
            <a:extLst>
              <a:ext uri="{FF2B5EF4-FFF2-40B4-BE49-F238E27FC236}">
                <a16:creationId xmlns:a16="http://schemas.microsoft.com/office/drawing/2014/main" id="{45CA6193-914B-D863-98E3-B94F19F907ED}"/>
              </a:ext>
            </a:extLst>
          </p:cNvPr>
          <p:cNvSpPr txBox="1">
            <a:spLocks/>
          </p:cNvSpPr>
          <p:nvPr/>
        </p:nvSpPr>
        <p:spPr>
          <a:xfrm>
            <a:off x="271046" y="1132765"/>
            <a:ext cx="11634815"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Δράση 2.7: Αναθεώρηση και </a:t>
            </a:r>
            <a:r>
              <a:rPr lang="el-GR" sz="3200" dirty="0" err="1">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επαναπροτεραιοποίηση</a:t>
            </a:r>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των Μέτρων του ΠεΣΠΚΑ στη βάση στρατηγικής ανάλυσης επιλογών</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
        <p:nvSpPr>
          <p:cNvPr id="2" name="Τίτλος 1">
            <a:extLst>
              <a:ext uri="{FF2B5EF4-FFF2-40B4-BE49-F238E27FC236}">
                <a16:creationId xmlns:a16="http://schemas.microsoft.com/office/drawing/2014/main" id="{1534AE2B-448E-26EC-C378-DD5CBD163765}"/>
              </a:ext>
            </a:extLst>
          </p:cNvPr>
          <p:cNvSpPr txBox="1">
            <a:spLocks/>
          </p:cNvSpPr>
          <p:nvPr/>
        </p:nvSpPr>
        <p:spPr>
          <a:xfrm>
            <a:off x="314188" y="2588757"/>
            <a:ext cx="11627267" cy="33732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2100" dirty="0">
                <a:solidFill>
                  <a:schemeClr val="accent5">
                    <a:lumMod val="75000"/>
                  </a:schemeClr>
                </a:solidFill>
                <a:latin typeface="Cambria" panose="02040503050406030204" pitchFamily="18" charset="0"/>
                <a:ea typeface="Cambria" panose="02040503050406030204" pitchFamily="18" charset="0"/>
              </a:rPr>
              <a:t>Στο πλαίσιο του ΠεΣΠΚΑ Κρήτης (Κεφάλαιο 5) και σύμφωνα με τις προδιαγραφές της Υ.Α. 11258/06-03-2017 (ΦΕΚ 873/Β/16-03-2017) προτάθηκαν Μέτρα και Δράσεις για την προσαρμογή της Περιφέρειας Κρήτης στην κλιματική αλλαγή.</a:t>
            </a:r>
          </a:p>
          <a:p>
            <a:pPr marL="342900" indent="-342900" algn="l">
              <a:buFont typeface="Wingdings" panose="05000000000000000000" pitchFamily="2" charset="2"/>
              <a:buChar char="q"/>
            </a:pPr>
            <a:r>
              <a:rPr lang="el-GR" sz="2100" dirty="0">
                <a:solidFill>
                  <a:schemeClr val="accent5">
                    <a:lumMod val="75000"/>
                  </a:schemeClr>
                </a:solidFill>
                <a:latin typeface="Cambria" panose="02040503050406030204" pitchFamily="18" charset="0"/>
                <a:ea typeface="Cambria" panose="02040503050406030204" pitchFamily="18" charset="0"/>
              </a:rPr>
              <a:t>Τα Μέτρα </a:t>
            </a:r>
            <a:r>
              <a:rPr lang="el-GR" sz="2100" u="sng" dirty="0">
                <a:solidFill>
                  <a:schemeClr val="accent5">
                    <a:lumMod val="75000"/>
                  </a:schemeClr>
                </a:solidFill>
                <a:latin typeface="Cambria" panose="02040503050406030204" pitchFamily="18" charset="0"/>
                <a:ea typeface="Cambria" panose="02040503050406030204" pitchFamily="18" charset="0"/>
              </a:rPr>
              <a:t>στόχευαν κατά προτεραιότητα</a:t>
            </a:r>
            <a:r>
              <a:rPr lang="el-GR" sz="2100" dirty="0">
                <a:solidFill>
                  <a:schemeClr val="accent5">
                    <a:lumMod val="75000"/>
                  </a:schemeClr>
                </a:solidFill>
                <a:latin typeface="Cambria" panose="02040503050406030204" pitchFamily="18" charset="0"/>
                <a:ea typeface="Cambria" panose="02040503050406030204" pitchFamily="18" charset="0"/>
              </a:rPr>
              <a:t>: στην </a:t>
            </a:r>
            <a:r>
              <a:rPr lang="el-GR" sz="2100" b="1" dirty="0">
                <a:solidFill>
                  <a:schemeClr val="accent5">
                    <a:lumMod val="75000"/>
                  </a:schemeClr>
                </a:solidFill>
                <a:latin typeface="Cambria" panose="02040503050406030204" pitchFamily="18" charset="0"/>
                <a:ea typeface="Cambria" panose="02040503050406030204" pitchFamily="18" charset="0"/>
              </a:rPr>
              <a:t>αποφυγή των επιπτώσεων</a:t>
            </a:r>
            <a:r>
              <a:rPr lang="el-GR" sz="2100" dirty="0">
                <a:solidFill>
                  <a:schemeClr val="accent5">
                    <a:lumMod val="75000"/>
                  </a:schemeClr>
                </a:solidFill>
                <a:latin typeface="Cambria" panose="02040503050406030204" pitchFamily="18" charset="0"/>
                <a:ea typeface="Cambria" panose="02040503050406030204" pitchFamily="18" charset="0"/>
              </a:rPr>
              <a:t>, στη </a:t>
            </a:r>
            <a:r>
              <a:rPr lang="el-GR" sz="2100" b="1" dirty="0">
                <a:solidFill>
                  <a:schemeClr val="accent5">
                    <a:lumMod val="75000"/>
                  </a:schemeClr>
                </a:solidFill>
                <a:latin typeface="Cambria" panose="02040503050406030204" pitchFamily="18" charset="0"/>
                <a:ea typeface="Cambria" panose="02040503050406030204" pitchFamily="18" charset="0"/>
              </a:rPr>
              <a:t>μείωση της έντασης και έκτασης των επιπτώσεων</a:t>
            </a:r>
            <a:r>
              <a:rPr lang="el-GR" sz="2100" dirty="0">
                <a:solidFill>
                  <a:schemeClr val="accent5">
                    <a:lumMod val="75000"/>
                  </a:schemeClr>
                </a:solidFill>
                <a:latin typeface="Cambria" panose="02040503050406030204" pitchFamily="18" charset="0"/>
                <a:ea typeface="Cambria" panose="02040503050406030204" pitchFamily="18" charset="0"/>
              </a:rPr>
              <a:t>, και στην </a:t>
            </a:r>
            <a:r>
              <a:rPr lang="el-GR" sz="2100" b="1" dirty="0">
                <a:solidFill>
                  <a:schemeClr val="accent5">
                    <a:lumMod val="75000"/>
                  </a:schemeClr>
                </a:solidFill>
                <a:latin typeface="Cambria" panose="02040503050406030204" pitchFamily="18" charset="0"/>
                <a:ea typeface="Cambria" panose="02040503050406030204" pitchFamily="18" charset="0"/>
              </a:rPr>
              <a:t>αποκατάσταση αυτών</a:t>
            </a:r>
            <a:r>
              <a:rPr lang="el-GR" sz="2100" dirty="0">
                <a:solidFill>
                  <a:schemeClr val="accent5">
                    <a:lumMod val="75000"/>
                  </a:schemeClr>
                </a:solidFill>
                <a:latin typeface="Cambria" panose="02040503050406030204" pitchFamily="18" charset="0"/>
                <a:ea typeface="Cambria" panose="02040503050406030204" pitchFamily="18" charset="0"/>
              </a:rPr>
              <a:t>. </a:t>
            </a:r>
          </a:p>
          <a:p>
            <a:pPr marL="342900" indent="-342900" algn="l">
              <a:buFont typeface="Wingdings" panose="05000000000000000000" pitchFamily="2" charset="2"/>
              <a:buChar char="q"/>
            </a:pPr>
            <a:r>
              <a:rPr lang="el-GR" sz="2100" dirty="0">
                <a:solidFill>
                  <a:schemeClr val="accent5">
                    <a:lumMod val="75000"/>
                  </a:schemeClr>
                </a:solidFill>
                <a:latin typeface="Cambria" panose="02040503050406030204" pitchFamily="18" charset="0"/>
                <a:ea typeface="Cambria" panose="02040503050406030204" pitchFamily="18" charset="0"/>
              </a:rPr>
              <a:t>Τα Μέτρα </a:t>
            </a:r>
            <a:r>
              <a:rPr lang="el-GR" sz="2100" b="1" dirty="0">
                <a:solidFill>
                  <a:schemeClr val="accent5">
                    <a:lumMod val="75000"/>
                  </a:schemeClr>
                </a:solidFill>
                <a:latin typeface="Cambria" panose="02040503050406030204" pitchFamily="18" charset="0"/>
                <a:ea typeface="Cambria" panose="02040503050406030204" pitchFamily="18" charset="0"/>
              </a:rPr>
              <a:t>εστίασαν στους τομείς και περιοχές προτεραιότητας</a:t>
            </a:r>
            <a:r>
              <a:rPr lang="el-GR" sz="2100" dirty="0">
                <a:solidFill>
                  <a:schemeClr val="accent5">
                    <a:lumMod val="75000"/>
                  </a:schemeClr>
                </a:solidFill>
                <a:latin typeface="Cambria" panose="02040503050406030204" pitchFamily="18" charset="0"/>
                <a:ea typeface="Cambria" panose="02040503050406030204" pitchFamily="18" charset="0"/>
              </a:rPr>
              <a:t>, όπως αυτές προέκυψαν σε προηγούμενα στάδια του ΠεΣΠΚΑ.</a:t>
            </a:r>
          </a:p>
          <a:p>
            <a:pPr marL="342900" indent="-342900" algn="l">
              <a:buFont typeface="Wingdings" panose="05000000000000000000" pitchFamily="2" charset="2"/>
              <a:buChar char="q"/>
            </a:pPr>
            <a:r>
              <a:rPr lang="el-GR" sz="2100" dirty="0">
                <a:solidFill>
                  <a:schemeClr val="accent5">
                    <a:lumMod val="75000"/>
                  </a:schemeClr>
                </a:solidFill>
                <a:latin typeface="Cambria" panose="02040503050406030204" pitchFamily="18" charset="0"/>
                <a:ea typeface="Cambria" panose="02040503050406030204" pitchFamily="18" charset="0"/>
              </a:rPr>
              <a:t>Τα Μέτρα αξιολογήθηκαν, κοστολογήθηκαν και ιεραρχήθηκαν μέσω των προδιαγραφών της προαναφερόμενης Υ.Α. Ειδικότερα, παρουσιάζονται στοιχεία όπως αποτελεσματικότητα, φορείς υλοποίησης, πιθανές πηγές χρηματοδότησης, ιεράρχηση καθώς και ενδεικτικός προϋπολογισμός. Γίνεται επίσης εκτίμηση, του οικονομικού, περιβαλλοντικού και κοινωνικού οφέλους από την υλοποίηση / εφαρμογή των προτεινόμενων Μέτρων και Δράσεων.</a:t>
            </a:r>
          </a:p>
          <a:p>
            <a:pPr marL="342900" indent="-342900" algn="l">
              <a:buFont typeface="Wingdings" panose="05000000000000000000" pitchFamily="2" charset="2"/>
              <a:buChar char="q"/>
            </a:pPr>
            <a:r>
              <a:rPr lang="el-GR" sz="2100" dirty="0">
                <a:solidFill>
                  <a:schemeClr val="accent5">
                    <a:lumMod val="75000"/>
                  </a:schemeClr>
                </a:solidFill>
                <a:latin typeface="Cambria" panose="02040503050406030204" pitchFamily="18" charset="0"/>
                <a:ea typeface="Cambria" panose="02040503050406030204" pitchFamily="18" charset="0"/>
              </a:rPr>
              <a:t>Συνολικά </a:t>
            </a:r>
            <a:r>
              <a:rPr lang="el-GR" sz="2100" b="1" dirty="0">
                <a:solidFill>
                  <a:schemeClr val="accent5">
                    <a:lumMod val="75000"/>
                  </a:schemeClr>
                </a:solidFill>
                <a:latin typeface="Cambria" panose="02040503050406030204" pitchFamily="18" charset="0"/>
                <a:ea typeface="Cambria" panose="02040503050406030204" pitchFamily="18" charset="0"/>
              </a:rPr>
              <a:t>προτάθηκαν 227 Μέτρα</a:t>
            </a:r>
            <a:r>
              <a:rPr lang="el-GR" sz="2100" dirty="0">
                <a:solidFill>
                  <a:schemeClr val="accent5">
                    <a:lumMod val="75000"/>
                  </a:schemeClr>
                </a:solidFill>
                <a:latin typeface="Cambria" panose="02040503050406030204" pitchFamily="18" charset="0"/>
                <a:ea typeface="Cambria" panose="02040503050406030204" pitchFamily="18" charset="0"/>
              </a:rPr>
              <a:t>, </a:t>
            </a:r>
            <a:r>
              <a:rPr lang="el-GR" sz="2100" b="1" dirty="0">
                <a:solidFill>
                  <a:schemeClr val="accent5">
                    <a:lumMod val="75000"/>
                  </a:schemeClr>
                </a:solidFill>
                <a:latin typeface="Cambria" panose="02040503050406030204" pitchFamily="18" charset="0"/>
                <a:ea typeface="Cambria" panose="02040503050406030204" pitchFamily="18" charset="0"/>
              </a:rPr>
              <a:t>προϋπολογισμού 295.730.000,00 €</a:t>
            </a:r>
            <a:r>
              <a:rPr lang="el-GR" sz="2100" dirty="0">
                <a:solidFill>
                  <a:schemeClr val="accent5">
                    <a:lumMod val="75000"/>
                  </a:schemeClr>
                </a:solidFill>
                <a:latin typeface="Cambria" panose="02040503050406030204" pitchFamily="18" charset="0"/>
                <a:ea typeface="Cambria" panose="02040503050406030204" pitchFamily="18" charset="0"/>
              </a:rPr>
              <a:t> για την </a:t>
            </a:r>
            <a:r>
              <a:rPr lang="el-GR" sz="2100" b="1" dirty="0">
                <a:solidFill>
                  <a:schemeClr val="accent5">
                    <a:lumMod val="75000"/>
                  </a:schemeClr>
                </a:solidFill>
                <a:latin typeface="Cambria" panose="02040503050406030204" pitchFamily="18" charset="0"/>
                <a:ea typeface="Cambria" panose="02040503050406030204" pitchFamily="18" charset="0"/>
              </a:rPr>
              <a:t>7ετία μετά τη θεσμοθέτηση του ΠεΣΠΚΑ</a:t>
            </a:r>
            <a:r>
              <a:rPr lang="el-GR" sz="2100" dirty="0">
                <a:solidFill>
                  <a:schemeClr val="accent5">
                    <a:lumMod val="75000"/>
                  </a:schemeClr>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787788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26AC9-6C16-CBB0-7815-26AB7F8E735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FC5E251-9822-22E9-8ACC-8D201EA4B1ED}"/>
              </a:ext>
            </a:extLst>
          </p:cNvPr>
          <p:cNvSpPr>
            <a:spLocks noGrp="1"/>
          </p:cNvSpPr>
          <p:nvPr>
            <p:ph type="ctrTitle"/>
          </p:nvPr>
        </p:nvSpPr>
        <p:spPr>
          <a:xfrm>
            <a:off x="271046" y="1132765"/>
            <a:ext cx="11634815"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Δράση 2.7: Αναθεώρηση και </a:t>
            </a:r>
            <a:r>
              <a:rPr lang="el-GR" sz="3200" dirty="0" err="1">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επαναπροτεραιοποίηση</a:t>
            </a:r>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των Μέτρων του ΠεΣΠΚΑ στη βάση στρατηγικής ανάλυσης επιλογών</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pic>
        <p:nvPicPr>
          <p:cNvPr id="25" name="Εικόνα 24">
            <a:extLst>
              <a:ext uri="{FF2B5EF4-FFF2-40B4-BE49-F238E27FC236}">
                <a16:creationId xmlns:a16="http://schemas.microsoft.com/office/drawing/2014/main" id="{9064B950-E79D-DD9B-182A-0DD167FEAC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A2798332-9B7D-05F0-6A6E-81C43CE42103}"/>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3A3FF8BB-D9F9-C0AF-FDD6-5D7977883C4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DE7B4FDF-26E6-7A7F-5A01-29B830FED3BC}"/>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03380C08-C157-6885-396A-7F89A0AA70DE}"/>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4A2D041C-CD05-9B40-F923-7DF0DDC3EF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F7C16441-B650-B0C1-CEE5-50BF8303B1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0C53F03-1A37-DDA7-DC53-2D0BF1EA4E01}"/>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7DBDDB6D-4082-3E2D-9EF8-43900CD1C9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A43B6729-93E6-755C-C8BB-7BAF0B1B58F7}"/>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ABB99208-F088-FB7E-1D1A-15C46050A3D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B6F5132D-82F8-4F2D-3C99-2A78520DC8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46B2349-BC4B-04C0-8BB0-24EEBF86D5A0}"/>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34AECAC1-E11B-6474-C132-0236F5BE754C}"/>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5" name="Τίτλος 1">
            <a:extLst>
              <a:ext uri="{FF2B5EF4-FFF2-40B4-BE49-F238E27FC236}">
                <a16:creationId xmlns:a16="http://schemas.microsoft.com/office/drawing/2014/main" id="{EDAE00C5-7EDE-AA76-B886-133C7B2881BB}"/>
              </a:ext>
            </a:extLst>
          </p:cNvPr>
          <p:cNvSpPr txBox="1">
            <a:spLocks/>
          </p:cNvSpPr>
          <p:nvPr/>
        </p:nvSpPr>
        <p:spPr>
          <a:xfrm>
            <a:off x="142348" y="1685960"/>
            <a:ext cx="11627267" cy="419896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Font typeface="Wingdings" panose="05000000000000000000" pitchFamily="2" charset="2"/>
              <a:buChar char="q"/>
            </a:pPr>
            <a:r>
              <a:rPr lang="el-GR" sz="1600" dirty="0">
                <a:solidFill>
                  <a:schemeClr val="accent5">
                    <a:lumMod val="75000"/>
                  </a:schemeClr>
                </a:solidFill>
                <a:latin typeface="Cambria" panose="02040503050406030204" pitchFamily="18" charset="0"/>
                <a:ea typeface="Cambria" panose="02040503050406030204" pitchFamily="18" charset="0"/>
              </a:rPr>
              <a:t>Στο πλαίσιο της Δράσης 2.7, θα γίνει αναθεώρηση και </a:t>
            </a:r>
            <a:r>
              <a:rPr lang="el-GR" sz="1600" dirty="0" err="1">
                <a:solidFill>
                  <a:schemeClr val="accent5">
                    <a:lumMod val="75000"/>
                  </a:schemeClr>
                </a:solidFill>
                <a:latin typeface="Cambria" panose="02040503050406030204" pitchFamily="18" charset="0"/>
                <a:ea typeface="Cambria" panose="02040503050406030204" pitchFamily="18" charset="0"/>
              </a:rPr>
              <a:t>επαναπροτεραιοποίηση</a:t>
            </a:r>
            <a:r>
              <a:rPr lang="el-GR" sz="1600" dirty="0">
                <a:solidFill>
                  <a:schemeClr val="accent5">
                    <a:lumMod val="75000"/>
                  </a:schemeClr>
                </a:solidFill>
                <a:latin typeface="Cambria" panose="02040503050406030204" pitchFamily="18" charset="0"/>
                <a:ea typeface="Cambria" panose="02040503050406030204" pitchFamily="18" charset="0"/>
              </a:rPr>
              <a:t> των Μέτρων και των Δράσεων του ΠεΣΠΚΑ. </a:t>
            </a:r>
          </a:p>
          <a:p>
            <a:pPr marL="342900" indent="-342900" algn="l">
              <a:buFont typeface="Wingdings" panose="05000000000000000000" pitchFamily="2" charset="2"/>
              <a:buChar char="q"/>
            </a:pPr>
            <a:r>
              <a:rPr lang="el-GR" sz="1600" dirty="0">
                <a:solidFill>
                  <a:schemeClr val="accent5">
                    <a:lumMod val="75000"/>
                  </a:schemeClr>
                </a:solidFill>
                <a:latin typeface="Cambria" panose="02040503050406030204" pitchFamily="18" charset="0"/>
                <a:ea typeface="Cambria" panose="02040503050406030204" pitchFamily="18" charset="0"/>
              </a:rPr>
              <a:t>Τα έργα που έχουν περιγράφει στο </a:t>
            </a:r>
            <a:r>
              <a:rPr lang="el-GR" sz="1650" dirty="0" err="1">
                <a:solidFill>
                  <a:schemeClr val="accent5">
                    <a:lumMod val="75000"/>
                  </a:schemeClr>
                </a:solidFill>
                <a:latin typeface="Cambria" panose="02040503050406030204" pitchFamily="18" charset="0"/>
                <a:ea typeface="Cambria" panose="02040503050406030204" pitchFamily="18" charset="0"/>
              </a:rPr>
              <a:t>ΠεΠΣΚΑ</a:t>
            </a:r>
            <a:r>
              <a:rPr lang="el-GR" sz="1600" dirty="0">
                <a:solidFill>
                  <a:schemeClr val="accent5">
                    <a:lumMod val="75000"/>
                  </a:schemeClr>
                </a:solidFill>
                <a:latin typeface="Cambria" panose="02040503050406030204" pitchFamily="18" charset="0"/>
                <a:ea typeface="Cambria" panose="02040503050406030204" pitchFamily="18" charset="0"/>
              </a:rPr>
              <a:t> Κρήτης χρειάζεται να αξιολογηθούν ως προς τη σκοπιμότητα αλλά και το κόστος τους. </a:t>
            </a:r>
          </a:p>
          <a:p>
            <a:pPr marL="342900" indent="-342900" algn="l">
              <a:buFont typeface="Wingdings" panose="05000000000000000000" pitchFamily="2" charset="2"/>
              <a:buChar char="q"/>
            </a:pPr>
            <a:r>
              <a:rPr lang="el-GR" sz="1600" dirty="0">
                <a:solidFill>
                  <a:schemeClr val="accent5">
                    <a:lumMod val="75000"/>
                  </a:schemeClr>
                </a:solidFill>
                <a:latin typeface="Cambria" panose="02040503050406030204" pitchFamily="18" charset="0"/>
                <a:ea typeface="Cambria" panose="02040503050406030204" pitchFamily="18" charset="0"/>
              </a:rPr>
              <a:t>Θα αναπτυχθεί συγκεκριμένη μεθοδολογία για την αναθεώρηση / </a:t>
            </a:r>
            <a:r>
              <a:rPr lang="el-GR" sz="1600" dirty="0" err="1">
                <a:solidFill>
                  <a:schemeClr val="accent5">
                    <a:lumMod val="75000"/>
                  </a:schemeClr>
                </a:solidFill>
                <a:latin typeface="Cambria" panose="02040503050406030204" pitchFamily="18" charset="0"/>
                <a:ea typeface="Cambria" panose="02040503050406030204" pitchFamily="18" charset="0"/>
              </a:rPr>
              <a:t>επαναπροτεραιοποίηση</a:t>
            </a:r>
            <a:r>
              <a:rPr lang="el-GR" sz="16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q"/>
            </a:pPr>
            <a:r>
              <a:rPr lang="el-GR" sz="1600" dirty="0">
                <a:solidFill>
                  <a:schemeClr val="accent5">
                    <a:lumMod val="75000"/>
                  </a:schemeClr>
                </a:solidFill>
                <a:latin typeface="Cambria" panose="02040503050406030204" pitchFamily="18" charset="0"/>
                <a:ea typeface="Cambria" panose="02040503050406030204" pitchFamily="18" charset="0"/>
              </a:rPr>
              <a:t>Επίσης θα ληφθούν υπόψη έργα που έχουν ήδη ξεκινήσει σε κεντρικό ή περιφερειακό επίπεδο και επηρεάζουν τη γενικότερη υλοποίηση των Δράσεων / Μέτρων του ΠεΣΠΚΑ Κρήτης (</a:t>
            </a:r>
            <a:r>
              <a:rPr lang="el-GR" sz="1600" b="1" dirty="0" err="1">
                <a:solidFill>
                  <a:schemeClr val="accent5">
                    <a:lumMod val="75000"/>
                  </a:schemeClr>
                </a:solidFill>
                <a:latin typeface="Cambria" panose="02040503050406030204" pitchFamily="18" charset="0"/>
                <a:ea typeface="Cambria" panose="02040503050406030204" pitchFamily="18" charset="0"/>
              </a:rPr>
              <a:t>Υποέργο</a:t>
            </a:r>
            <a:r>
              <a:rPr lang="el-GR" sz="1600" b="1" dirty="0">
                <a:solidFill>
                  <a:schemeClr val="accent5">
                    <a:lumMod val="75000"/>
                  </a:schemeClr>
                </a:solidFill>
                <a:latin typeface="Cambria" panose="02040503050406030204" pitchFamily="18" charset="0"/>
                <a:ea typeface="Cambria" panose="02040503050406030204" pitchFamily="18" charset="0"/>
              </a:rPr>
              <a:t> 3</a:t>
            </a:r>
            <a:r>
              <a:rPr lang="el-GR" sz="1600" dirty="0">
                <a:solidFill>
                  <a:schemeClr val="accent5">
                    <a:lumMod val="75000"/>
                  </a:schemeClr>
                </a:solidFill>
                <a:latin typeface="Cambria" panose="02040503050406030204" pitchFamily="18" charset="0"/>
                <a:ea typeface="Cambria" panose="02040503050406030204" pitchFamily="18" charset="0"/>
              </a:rPr>
              <a:t>). </a:t>
            </a:r>
          </a:p>
          <a:p>
            <a:pPr marL="342900" indent="-342900" algn="l">
              <a:buFont typeface="Wingdings" panose="05000000000000000000" pitchFamily="2" charset="2"/>
              <a:buChar char="q"/>
            </a:pPr>
            <a:r>
              <a:rPr lang="el-GR" sz="1600" dirty="0">
                <a:solidFill>
                  <a:schemeClr val="accent5">
                    <a:lumMod val="75000"/>
                  </a:schemeClr>
                </a:solidFill>
                <a:latin typeface="Cambria" panose="02040503050406030204" pitchFamily="18" charset="0"/>
                <a:ea typeface="Cambria" panose="02040503050406030204" pitchFamily="18" charset="0"/>
              </a:rPr>
              <a:t>Χρονοδιάγραμμα: Μήνες 1 - 18</a:t>
            </a:r>
          </a:p>
          <a:p>
            <a:pPr marL="342900" indent="-342900" algn="l">
              <a:buFont typeface="Wingdings" panose="05000000000000000000" pitchFamily="2" charset="2"/>
              <a:buChar char="q"/>
            </a:pPr>
            <a:r>
              <a:rPr lang="el-GR" sz="1600" dirty="0">
                <a:solidFill>
                  <a:schemeClr val="accent5">
                    <a:lumMod val="75000"/>
                  </a:schemeClr>
                </a:solidFill>
                <a:latin typeface="Cambria" panose="02040503050406030204" pitchFamily="18" charset="0"/>
                <a:ea typeface="Cambria" panose="02040503050406030204" pitchFamily="18" charset="0"/>
              </a:rPr>
              <a:t>Παραδοτέο 2.7: «Αναθεώρηση και </a:t>
            </a:r>
            <a:r>
              <a:rPr lang="el-GR" sz="1600" dirty="0" err="1">
                <a:solidFill>
                  <a:schemeClr val="accent5">
                    <a:lumMod val="75000"/>
                  </a:schemeClr>
                </a:solidFill>
                <a:latin typeface="Cambria" panose="02040503050406030204" pitchFamily="18" charset="0"/>
                <a:ea typeface="Cambria" panose="02040503050406030204" pitchFamily="18" charset="0"/>
              </a:rPr>
              <a:t>επαναπροτεραιοποίηση</a:t>
            </a:r>
            <a:r>
              <a:rPr lang="el-GR" sz="1600" dirty="0">
                <a:solidFill>
                  <a:schemeClr val="accent5">
                    <a:lumMod val="75000"/>
                  </a:schemeClr>
                </a:solidFill>
                <a:latin typeface="Cambria" panose="02040503050406030204" pitchFamily="18" charset="0"/>
                <a:ea typeface="Cambria" panose="02040503050406030204" pitchFamily="18" charset="0"/>
              </a:rPr>
              <a:t> των Μέτρων του ΠεΣΠΚΑ στη βάση στρατηγικής ανάλυσης επιλογών».</a:t>
            </a:r>
          </a:p>
          <a:p>
            <a:pPr algn="l"/>
            <a:endParaRPr lang="el-GR" sz="1600" dirty="0">
              <a:solidFill>
                <a:schemeClr val="accent5">
                  <a:lumMod val="75000"/>
                </a:schemeClr>
              </a:solidFill>
              <a:latin typeface="Cambria" panose="02040503050406030204" pitchFamily="18" charset="0"/>
              <a:ea typeface="Cambria" panose="02040503050406030204" pitchFamily="18" charset="0"/>
            </a:endParaRPr>
          </a:p>
          <a:p>
            <a:pPr algn="l"/>
            <a:r>
              <a:rPr lang="el-GR" sz="1600" u="sng" dirty="0">
                <a:solidFill>
                  <a:schemeClr val="accent5">
                    <a:lumMod val="75000"/>
                  </a:schemeClr>
                </a:solidFill>
                <a:latin typeface="Cambria" panose="02040503050406030204" pitchFamily="18" charset="0"/>
                <a:ea typeface="Cambria" panose="02040503050406030204" pitchFamily="18" charset="0"/>
              </a:rPr>
              <a:t>Επόμενα βήματα</a:t>
            </a:r>
            <a:r>
              <a:rPr lang="el-GR" sz="1600" dirty="0">
                <a:solidFill>
                  <a:schemeClr val="accent5">
                    <a:lumMod val="75000"/>
                  </a:schemeClr>
                </a:solidFill>
                <a:latin typeface="Cambria" panose="02040503050406030204" pitchFamily="18" charset="0"/>
                <a:ea typeface="Cambria" panose="02040503050406030204" pitchFamily="18" charset="0"/>
              </a:rPr>
              <a:t>:</a:t>
            </a:r>
          </a:p>
          <a:p>
            <a:pPr marL="342900" indent="-342900" algn="l">
              <a:buFont typeface="Wingdings" panose="05000000000000000000" pitchFamily="2" charset="2"/>
              <a:buChar char="v"/>
            </a:pPr>
            <a:r>
              <a:rPr lang="el-GR" sz="1600" dirty="0">
                <a:solidFill>
                  <a:schemeClr val="accent5">
                    <a:lumMod val="75000"/>
                  </a:schemeClr>
                </a:solidFill>
                <a:latin typeface="Cambria" panose="02040503050406030204" pitchFamily="18" charset="0"/>
                <a:ea typeface="Cambria" panose="02040503050406030204" pitchFamily="18" charset="0"/>
              </a:rPr>
              <a:t>Συντονισμός με Δράσεις που υπάρχει αλληλοεπικάλυψη:</a:t>
            </a:r>
          </a:p>
          <a:p>
            <a:pPr marL="723900" indent="-342900" algn="l">
              <a:buFont typeface="Wingdings" panose="05000000000000000000" pitchFamily="2" charset="2"/>
              <a:buChar char="Ø"/>
            </a:pPr>
            <a:r>
              <a:rPr lang="el-GR" sz="1600" b="1" dirty="0">
                <a:solidFill>
                  <a:schemeClr val="accent5">
                    <a:lumMod val="75000"/>
                  </a:schemeClr>
                </a:solidFill>
                <a:latin typeface="Cambria" panose="02040503050406030204" pitchFamily="18" charset="0"/>
                <a:ea typeface="Cambria" panose="02040503050406030204" pitchFamily="18" charset="0"/>
              </a:rPr>
              <a:t>Δράση 2.4 </a:t>
            </a:r>
            <a:r>
              <a:rPr lang="el-GR" sz="1600" dirty="0">
                <a:solidFill>
                  <a:schemeClr val="accent5">
                    <a:lumMod val="75000"/>
                  </a:schemeClr>
                </a:solidFill>
                <a:latin typeface="Cambria" panose="02040503050406030204" pitchFamily="18" charset="0"/>
                <a:ea typeface="Cambria" panose="02040503050406030204" pitchFamily="18" charset="0"/>
              </a:rPr>
              <a:t>(Πολυτεχνείο Κρήτης), </a:t>
            </a:r>
            <a:r>
              <a:rPr lang="el-GR" sz="1600" b="1" dirty="0">
                <a:solidFill>
                  <a:schemeClr val="accent5">
                    <a:lumMod val="75000"/>
                  </a:schemeClr>
                </a:solidFill>
                <a:latin typeface="Cambria" panose="02040503050406030204" pitchFamily="18" charset="0"/>
                <a:ea typeface="Cambria" panose="02040503050406030204" pitchFamily="18" charset="0"/>
              </a:rPr>
              <a:t>Δράση 2.5 </a:t>
            </a:r>
            <a:r>
              <a:rPr lang="el-GR" sz="1600" dirty="0">
                <a:solidFill>
                  <a:schemeClr val="accent5">
                    <a:lumMod val="75000"/>
                  </a:schemeClr>
                </a:solidFill>
                <a:latin typeface="Cambria" panose="02040503050406030204" pitchFamily="18" charset="0"/>
                <a:ea typeface="Cambria" panose="02040503050406030204" pitchFamily="18" charset="0"/>
              </a:rPr>
              <a:t>(ΕΛΜΕΠΑ), και </a:t>
            </a:r>
            <a:r>
              <a:rPr lang="el-GR" sz="1600" b="1" dirty="0">
                <a:solidFill>
                  <a:schemeClr val="accent5">
                    <a:lumMod val="75000"/>
                  </a:schemeClr>
                </a:solidFill>
                <a:latin typeface="Cambria" panose="02040503050406030204" pitchFamily="18" charset="0"/>
                <a:ea typeface="Cambria" panose="02040503050406030204" pitchFamily="18" charset="0"/>
              </a:rPr>
              <a:t>Δράση 2.6</a:t>
            </a:r>
            <a:r>
              <a:rPr lang="el-GR" sz="1600" dirty="0">
                <a:solidFill>
                  <a:schemeClr val="accent5">
                    <a:lumMod val="75000"/>
                  </a:schemeClr>
                </a:solidFill>
                <a:latin typeface="Cambria" panose="02040503050406030204" pitchFamily="18" charset="0"/>
                <a:ea typeface="Cambria" panose="02040503050406030204" pitchFamily="18" charset="0"/>
              </a:rPr>
              <a:t> (ΕΛΜΕΠΑ).</a:t>
            </a:r>
          </a:p>
          <a:p>
            <a:pPr marL="723900" indent="-342900" algn="l">
              <a:buFont typeface="Wingdings" panose="05000000000000000000" pitchFamily="2" charset="2"/>
              <a:buChar char="Ø"/>
            </a:pPr>
            <a:r>
              <a:rPr lang="el-GR" sz="1600" b="1" dirty="0">
                <a:solidFill>
                  <a:schemeClr val="accent5">
                    <a:lumMod val="75000"/>
                  </a:schemeClr>
                </a:solidFill>
                <a:latin typeface="Cambria" panose="02040503050406030204" pitchFamily="18" charset="0"/>
                <a:ea typeface="Cambria" panose="02040503050406030204" pitchFamily="18" charset="0"/>
              </a:rPr>
              <a:t>Δράση 3.2 </a:t>
            </a:r>
            <a:r>
              <a:rPr lang="el-GR" sz="1600" dirty="0">
                <a:solidFill>
                  <a:schemeClr val="accent5">
                    <a:lumMod val="75000"/>
                  </a:schemeClr>
                </a:solidFill>
                <a:latin typeface="Cambria" panose="02040503050406030204" pitchFamily="18" charset="0"/>
                <a:ea typeface="Cambria" panose="02040503050406030204" pitchFamily="18" charset="0"/>
              </a:rPr>
              <a:t>(ΕΛΜΕΠΑ)</a:t>
            </a:r>
            <a:r>
              <a:rPr lang="en-US" sz="1600" dirty="0">
                <a:solidFill>
                  <a:schemeClr val="accent5">
                    <a:lumMod val="75000"/>
                  </a:schemeClr>
                </a:solidFill>
                <a:latin typeface="Cambria" panose="02040503050406030204" pitchFamily="18" charset="0"/>
                <a:ea typeface="Cambria" panose="02040503050406030204" pitchFamily="18" charset="0"/>
              </a:rPr>
              <a:t> </a:t>
            </a:r>
            <a:r>
              <a:rPr lang="el-GR" sz="1600" dirty="0">
                <a:solidFill>
                  <a:schemeClr val="accent5">
                    <a:lumMod val="75000"/>
                  </a:schemeClr>
                </a:solidFill>
                <a:latin typeface="Cambria" panose="02040503050406030204" pitchFamily="18" charset="0"/>
                <a:ea typeface="Cambria" panose="02040503050406030204" pitchFamily="18" charset="0"/>
              </a:rPr>
              <a:t>και </a:t>
            </a:r>
            <a:r>
              <a:rPr lang="el-GR" sz="1600" b="1" dirty="0">
                <a:solidFill>
                  <a:schemeClr val="accent5">
                    <a:lumMod val="75000"/>
                  </a:schemeClr>
                </a:solidFill>
                <a:latin typeface="Cambria" panose="02040503050406030204" pitchFamily="18" charset="0"/>
                <a:ea typeface="Cambria" panose="02040503050406030204" pitchFamily="18" charset="0"/>
              </a:rPr>
              <a:t>Δράση 3.4 </a:t>
            </a:r>
            <a:r>
              <a:rPr lang="el-GR" sz="1600" dirty="0">
                <a:solidFill>
                  <a:schemeClr val="accent5">
                    <a:lumMod val="75000"/>
                  </a:schemeClr>
                </a:solidFill>
                <a:latin typeface="Cambria" panose="02040503050406030204" pitchFamily="18" charset="0"/>
                <a:ea typeface="Cambria" panose="02040503050406030204" pitchFamily="18" charset="0"/>
              </a:rPr>
              <a:t>(Πολυτεχνείο Κρήτης).</a:t>
            </a:r>
          </a:p>
          <a:p>
            <a:pPr marL="723900" indent="-342900" algn="l">
              <a:buFont typeface="Wingdings" panose="05000000000000000000" pitchFamily="2" charset="2"/>
              <a:buChar char="Ø"/>
            </a:pPr>
            <a:r>
              <a:rPr lang="el-GR" sz="1600" b="1" dirty="0">
                <a:solidFill>
                  <a:schemeClr val="accent5">
                    <a:lumMod val="75000"/>
                  </a:schemeClr>
                </a:solidFill>
                <a:latin typeface="Cambria" panose="02040503050406030204" pitchFamily="18" charset="0"/>
                <a:ea typeface="Cambria" panose="02040503050406030204" pitchFamily="18" charset="0"/>
              </a:rPr>
              <a:t>Δράση 4.2 </a:t>
            </a:r>
            <a:r>
              <a:rPr lang="el-GR" sz="1600" dirty="0">
                <a:solidFill>
                  <a:schemeClr val="accent5">
                    <a:lumMod val="75000"/>
                  </a:schemeClr>
                </a:solidFill>
                <a:latin typeface="Cambria" panose="02040503050406030204" pitchFamily="18" charset="0"/>
                <a:ea typeface="Cambria" panose="02040503050406030204" pitchFamily="18" charset="0"/>
              </a:rPr>
              <a:t>(ΕΛΚΕΘΕ), </a:t>
            </a:r>
            <a:r>
              <a:rPr lang="el-GR" sz="1600" b="1" dirty="0">
                <a:solidFill>
                  <a:schemeClr val="accent5">
                    <a:lumMod val="75000"/>
                  </a:schemeClr>
                </a:solidFill>
                <a:latin typeface="Cambria" panose="02040503050406030204" pitchFamily="18" charset="0"/>
                <a:ea typeface="Cambria" panose="02040503050406030204" pitchFamily="18" charset="0"/>
              </a:rPr>
              <a:t>Δράση 4.3 </a:t>
            </a:r>
            <a:r>
              <a:rPr lang="el-GR" sz="1600" dirty="0">
                <a:solidFill>
                  <a:schemeClr val="accent5">
                    <a:lumMod val="75000"/>
                  </a:schemeClr>
                </a:solidFill>
                <a:latin typeface="Cambria" panose="02040503050406030204" pitchFamily="18" charset="0"/>
                <a:ea typeface="Cambria" panose="02040503050406030204" pitchFamily="18" charset="0"/>
              </a:rPr>
              <a:t>(ΙΤΕ), και </a:t>
            </a:r>
            <a:r>
              <a:rPr lang="el-GR" sz="1600" b="1" dirty="0">
                <a:solidFill>
                  <a:schemeClr val="accent5">
                    <a:lumMod val="75000"/>
                  </a:schemeClr>
                </a:solidFill>
                <a:latin typeface="Cambria" panose="02040503050406030204" pitchFamily="18" charset="0"/>
                <a:ea typeface="Cambria" panose="02040503050406030204" pitchFamily="18" charset="0"/>
              </a:rPr>
              <a:t>Δράση 4.4 </a:t>
            </a:r>
            <a:r>
              <a:rPr lang="el-GR" sz="1600" dirty="0">
                <a:solidFill>
                  <a:schemeClr val="accent5">
                    <a:lumMod val="75000"/>
                  </a:schemeClr>
                </a:solidFill>
                <a:latin typeface="Cambria" panose="02040503050406030204" pitchFamily="18" charset="0"/>
                <a:ea typeface="Cambria" panose="02040503050406030204" pitchFamily="18" charset="0"/>
              </a:rPr>
              <a:t>(ΕΛΜΕΠΑ).</a:t>
            </a:r>
          </a:p>
          <a:p>
            <a:pPr marL="342900" indent="-342900" algn="l">
              <a:buFont typeface="Wingdings" panose="05000000000000000000" pitchFamily="2" charset="2"/>
              <a:buChar char="v"/>
            </a:pPr>
            <a:r>
              <a:rPr lang="el-GR" sz="1600" dirty="0">
                <a:solidFill>
                  <a:schemeClr val="accent5">
                    <a:lumMod val="75000"/>
                  </a:schemeClr>
                </a:solidFill>
                <a:latin typeface="Cambria" panose="02040503050406030204" pitchFamily="18" charset="0"/>
                <a:ea typeface="Cambria" panose="02040503050406030204" pitchFamily="18" charset="0"/>
              </a:rPr>
              <a:t>Δημιουργία υπό-ομάδων εργασίας, αξιοποίηση αποτελεσμάτων τρωτότητας και ρίσκου, πρόταση μεθοδολογίας για την αξιολόγηση των Μέτρων και Δράσεων και πρόταση περιγράμματος παραδοτέου.</a:t>
            </a:r>
          </a:p>
          <a:p>
            <a:pPr marL="342900" indent="-342900" algn="l">
              <a:buFont typeface="Wingdings" panose="05000000000000000000" pitchFamily="2" charset="2"/>
              <a:buChar char="v"/>
            </a:pPr>
            <a:r>
              <a:rPr lang="el-GR" sz="1600" dirty="0">
                <a:solidFill>
                  <a:schemeClr val="accent5">
                    <a:lumMod val="75000"/>
                  </a:schemeClr>
                </a:solidFill>
                <a:latin typeface="Cambria" panose="02040503050406030204" pitchFamily="18" charset="0"/>
                <a:ea typeface="Cambria" panose="02040503050406030204" pitchFamily="18" charset="0"/>
              </a:rPr>
              <a:t>Πιθανή ανάγκη τροποποίησης χρονοδιαγράμματος, σε περίπτωση καθυστερήσεων σε προηγούμενες Δράσεις του </a:t>
            </a:r>
            <a:r>
              <a:rPr lang="el-GR" sz="1600" dirty="0" err="1">
                <a:solidFill>
                  <a:schemeClr val="accent5">
                    <a:lumMod val="75000"/>
                  </a:schemeClr>
                </a:solidFill>
                <a:latin typeface="Cambria" panose="02040503050406030204" pitchFamily="18" charset="0"/>
                <a:ea typeface="Cambria" panose="02040503050406030204" pitchFamily="18" charset="0"/>
              </a:rPr>
              <a:t>Υποέργου</a:t>
            </a:r>
            <a:r>
              <a:rPr lang="el-GR" sz="1600" dirty="0">
                <a:solidFill>
                  <a:schemeClr val="accent5">
                    <a:lumMod val="75000"/>
                  </a:schemeClr>
                </a:solidFill>
                <a:latin typeface="Cambria" panose="02040503050406030204" pitchFamily="18" charset="0"/>
                <a:ea typeface="Cambria" panose="02040503050406030204" pitchFamily="18" charset="0"/>
              </a:rPr>
              <a:t> 2.</a:t>
            </a:r>
          </a:p>
        </p:txBody>
      </p:sp>
    </p:spTree>
    <p:extLst>
      <p:ext uri="{BB962C8B-B14F-4D97-AF65-F5344CB8AC3E}">
        <p14:creationId xmlns:p14="http://schemas.microsoft.com/office/powerpoint/2010/main" val="3820991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B938-078E-104D-25D3-F2FE9078E4F8}"/>
            </a:ext>
          </a:extLst>
        </p:cNvPr>
        <p:cNvGrpSpPr/>
        <p:nvPr/>
      </p:nvGrpSpPr>
      <p:grpSpPr>
        <a:xfrm>
          <a:off x="0" y="0"/>
          <a:ext cx="0" cy="0"/>
          <a:chOff x="0" y="0"/>
          <a:chExt cx="0" cy="0"/>
        </a:xfrm>
      </p:grpSpPr>
      <p:pic>
        <p:nvPicPr>
          <p:cNvPr id="25" name="Εικόνα 24">
            <a:extLst>
              <a:ext uri="{FF2B5EF4-FFF2-40B4-BE49-F238E27FC236}">
                <a16:creationId xmlns:a16="http://schemas.microsoft.com/office/drawing/2014/main" id="{E9C4371A-F1C9-46A2-DAA5-E6C5F52CF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8" y="103203"/>
            <a:ext cx="995988" cy="597203"/>
          </a:xfrm>
          <a:prstGeom prst="rect">
            <a:avLst/>
          </a:prstGeom>
        </p:spPr>
      </p:pic>
      <p:pic>
        <p:nvPicPr>
          <p:cNvPr id="29" name="Εικόνα 28">
            <a:extLst>
              <a:ext uri="{FF2B5EF4-FFF2-40B4-BE49-F238E27FC236}">
                <a16:creationId xmlns:a16="http://schemas.microsoft.com/office/drawing/2014/main" id="{2D85B392-395A-63AD-41EA-2A9A8AE81742}"/>
              </a:ext>
            </a:extLst>
          </p:cNvPr>
          <p:cNvPicPr>
            <a:picLocks noChangeAspect="1"/>
          </p:cNvPicPr>
          <p:nvPr/>
        </p:nvPicPr>
        <p:blipFill>
          <a:blip r:embed="rId3">
            <a:extLst>
              <a:ext uri="{28A0092B-C50C-407E-A947-70E740481C1C}">
                <a14:useLocalDpi xmlns:a14="http://schemas.microsoft.com/office/drawing/2010/main" val="0"/>
              </a:ext>
            </a:extLst>
          </a:blip>
          <a:srcRect b="42641"/>
          <a:stretch>
            <a:fillRect/>
          </a:stretch>
        </p:blipFill>
        <p:spPr>
          <a:xfrm>
            <a:off x="5350142" y="206184"/>
            <a:ext cx="1021931" cy="353654"/>
          </a:xfrm>
          <a:prstGeom prst="rect">
            <a:avLst/>
          </a:prstGeom>
        </p:spPr>
      </p:pic>
      <p:pic>
        <p:nvPicPr>
          <p:cNvPr id="3" name="Picture 2" descr="A logo with a tree and text&#10;&#10;AI-generated content may be incorrect.">
            <a:extLst>
              <a:ext uri="{FF2B5EF4-FFF2-40B4-BE49-F238E27FC236}">
                <a16:creationId xmlns:a16="http://schemas.microsoft.com/office/drawing/2014/main" id="{BF67BC94-E099-986E-956B-C4C347DEEA3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57992" y="103204"/>
            <a:ext cx="591660" cy="741280"/>
          </a:xfrm>
          <a:prstGeom prst="rect">
            <a:avLst/>
          </a:prstGeom>
          <a:noFill/>
          <a:ln>
            <a:noFill/>
          </a:ln>
        </p:spPr>
      </p:pic>
      <p:sp>
        <p:nvSpPr>
          <p:cNvPr id="4" name="Τίτλος 1">
            <a:extLst>
              <a:ext uri="{FF2B5EF4-FFF2-40B4-BE49-F238E27FC236}">
                <a16:creationId xmlns:a16="http://schemas.microsoft.com/office/drawing/2014/main" id="{89152BA4-B13D-5883-1CA6-5F026562DF9C}"/>
              </a:ext>
            </a:extLst>
          </p:cNvPr>
          <p:cNvSpPr txBox="1">
            <a:spLocks/>
          </p:cNvSpPr>
          <p:nvPr/>
        </p:nvSpPr>
        <p:spPr>
          <a:xfrm>
            <a:off x="278593" y="1924732"/>
            <a:ext cx="11025928" cy="588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l-GR" sz="2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45A11622-384E-0343-AE64-D1430DB1B46F}"/>
              </a:ext>
            </a:extLst>
          </p:cNvPr>
          <p:cNvGrpSpPr/>
          <p:nvPr/>
        </p:nvGrpSpPr>
        <p:grpSpPr>
          <a:xfrm>
            <a:off x="278593" y="5906277"/>
            <a:ext cx="11771060" cy="767565"/>
            <a:chOff x="278593" y="5906277"/>
            <a:chExt cx="11771060" cy="767565"/>
          </a:xfrm>
        </p:grpSpPr>
        <p:pic>
          <p:nvPicPr>
            <p:cNvPr id="9" name="Picture 2" descr="Έμβλημα Πολυτεχνείου Κρήτης">
              <a:extLst>
                <a:ext uri="{FF2B5EF4-FFF2-40B4-BE49-F238E27FC236}">
                  <a16:creationId xmlns:a16="http://schemas.microsoft.com/office/drawing/2014/main" id="{FB24F540-BA3A-1D53-19F2-8853E4DBEB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593" y="6027576"/>
              <a:ext cx="512577" cy="6030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ORTH logo">
              <a:extLst>
                <a:ext uri="{FF2B5EF4-FFF2-40B4-BE49-F238E27FC236}">
                  <a16:creationId xmlns:a16="http://schemas.microsoft.com/office/drawing/2014/main" id="{0379E509-7E9E-6768-4FD5-88B2C9ECE2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4311" y="6204458"/>
              <a:ext cx="1169750" cy="3858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6B1DE35-E8B2-8693-9AC6-A8CE3B331188}"/>
                </a:ext>
              </a:extLst>
            </p:cNvPr>
            <p:cNvPicPr>
              <a:picLocks noChangeAspect="1"/>
            </p:cNvPicPr>
            <p:nvPr/>
          </p:nvPicPr>
          <p:blipFill>
            <a:blip r:embed="rId7"/>
            <a:stretch>
              <a:fillRect/>
            </a:stretch>
          </p:blipFill>
          <p:spPr>
            <a:xfrm>
              <a:off x="3856181" y="6120885"/>
              <a:ext cx="469893" cy="479998"/>
            </a:xfrm>
            <a:prstGeom prst="rect">
              <a:avLst/>
            </a:prstGeom>
          </p:spPr>
        </p:pic>
        <p:pic>
          <p:nvPicPr>
            <p:cNvPr id="13" name="Picture 10" descr="Logo elgo-dimitra - ΕΑΔ">
              <a:extLst>
                <a:ext uri="{FF2B5EF4-FFF2-40B4-BE49-F238E27FC236}">
                  <a16:creationId xmlns:a16="http://schemas.microsoft.com/office/drawing/2014/main" id="{F7C47E5F-CDBB-66D9-4BF6-D7F33B2229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90420" y="6049469"/>
              <a:ext cx="859233" cy="5887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BDCD3D4-BDA0-A49C-319A-49644DB725AD}"/>
                </a:ext>
              </a:extLst>
            </p:cNvPr>
            <p:cNvPicPr>
              <a:picLocks noChangeAspect="1"/>
            </p:cNvPicPr>
            <p:nvPr/>
          </p:nvPicPr>
          <p:blipFill>
            <a:blip r:embed="rId9"/>
            <a:stretch>
              <a:fillRect/>
            </a:stretch>
          </p:blipFill>
          <p:spPr>
            <a:xfrm>
              <a:off x="2355573" y="6120885"/>
              <a:ext cx="1448885" cy="552957"/>
            </a:xfrm>
            <a:prstGeom prst="rect">
              <a:avLst/>
            </a:prstGeom>
          </p:spPr>
        </p:pic>
        <p:pic>
          <p:nvPicPr>
            <p:cNvPr id="15" name="Picture 12">
              <a:extLst>
                <a:ext uri="{FF2B5EF4-FFF2-40B4-BE49-F238E27FC236}">
                  <a16:creationId xmlns:a16="http://schemas.microsoft.com/office/drawing/2014/main" id="{5F8E5930-8D7A-21B4-2929-28F95ACC869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04373" y="6013667"/>
              <a:ext cx="624535" cy="624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Ελληνικό Κέντρο Θαλάσσιων Ερευνών (ΕΛΚΕΘΕ) – Alga Feed 4 Fish">
              <a:extLst>
                <a:ext uri="{FF2B5EF4-FFF2-40B4-BE49-F238E27FC236}">
                  <a16:creationId xmlns:a16="http://schemas.microsoft.com/office/drawing/2014/main" id="{3C47F3B0-4A96-7A76-6C41-EA1382B4E19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6697" y="6049468"/>
              <a:ext cx="624535" cy="5887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912DB0D-CE0F-2314-4E7D-C6EE3D01C6CA}"/>
                </a:ext>
              </a:extLst>
            </p:cNvPr>
            <p:cNvSpPr txBox="1"/>
            <p:nvPr/>
          </p:nvSpPr>
          <p:spPr>
            <a:xfrm>
              <a:off x="4307000" y="6099274"/>
              <a:ext cx="5078185" cy="523220"/>
            </a:xfrm>
            <a:prstGeom prst="rect">
              <a:avLst/>
            </a:prstGeom>
            <a:noFill/>
          </p:spPr>
          <p:txBody>
            <a:bodyPr wrap="square">
              <a:spAutoFit/>
            </a:bodyPr>
            <a:lstStyle/>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«Περιφερειακός Μηχανισμός Υποστήριξης της Κρήτης</a:t>
              </a:r>
            </a:p>
            <a:p>
              <a:pPr algn="ctr"/>
              <a:r>
                <a:rPr lang="el-GR" sz="1400" dirty="0">
                  <a:solidFill>
                    <a:schemeClr val="accent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για την Προσαρμογή στην Κλιματική Αλλαγή»</a:t>
              </a:r>
            </a:p>
          </p:txBody>
        </p:sp>
        <p:cxnSp>
          <p:nvCxnSpPr>
            <p:cNvPr id="19" name="Straight Connector 18">
              <a:extLst>
                <a:ext uri="{FF2B5EF4-FFF2-40B4-BE49-F238E27FC236}">
                  <a16:creationId xmlns:a16="http://schemas.microsoft.com/office/drawing/2014/main" id="{7DC605E2-3E29-C0E1-7183-E83FA8262329}"/>
                </a:ext>
              </a:extLst>
            </p:cNvPr>
            <p:cNvCxnSpPr/>
            <p:nvPr/>
          </p:nvCxnSpPr>
          <p:spPr>
            <a:xfrm>
              <a:off x="278593" y="5906277"/>
              <a:ext cx="11627268"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0F3B16A8-49B5-9377-4210-9D41E6EF8BF5}"/>
              </a:ext>
            </a:extLst>
          </p:cNvPr>
          <p:cNvPicPr>
            <a:picLocks noChangeAspect="1"/>
          </p:cNvPicPr>
          <p:nvPr/>
        </p:nvPicPr>
        <p:blipFill>
          <a:blip r:embed="rId12"/>
          <a:stretch>
            <a:fillRect/>
          </a:stretch>
        </p:blipFill>
        <p:spPr>
          <a:xfrm>
            <a:off x="2602268" y="1318259"/>
            <a:ext cx="6413922" cy="4444828"/>
          </a:xfrm>
          <a:prstGeom prst="rect">
            <a:avLst/>
          </a:prstGeom>
        </p:spPr>
      </p:pic>
      <p:sp>
        <p:nvSpPr>
          <p:cNvPr id="16" name="Τίτλος 1">
            <a:extLst>
              <a:ext uri="{FF2B5EF4-FFF2-40B4-BE49-F238E27FC236}">
                <a16:creationId xmlns:a16="http://schemas.microsoft.com/office/drawing/2014/main" id="{26DD554B-324C-8FA7-2400-939D3C97E93E}"/>
              </a:ext>
            </a:extLst>
          </p:cNvPr>
          <p:cNvSpPr>
            <a:spLocks noGrp="1"/>
          </p:cNvSpPr>
          <p:nvPr>
            <p:ph type="ctrTitle"/>
          </p:nvPr>
        </p:nvSpPr>
        <p:spPr>
          <a:xfrm>
            <a:off x="2492539" y="681968"/>
            <a:ext cx="6737134" cy="588734"/>
          </a:xfrm>
        </p:spPr>
        <p:txBody>
          <a:bodyPr>
            <a:noAutofit/>
          </a:bodyPr>
          <a:lstStyle/>
          <a:p>
            <a:pPr algn="l"/>
            <a:r>
              <a:rPr lang="el-GR" sz="3200" dirty="0">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ΕΥΧΑΡΙΣΤΩ ΓΙΑ ΤΗΝ ΠΡΟΣΟΧΗ ΣΑΣ!</a:t>
            </a:r>
            <a:endParaRPr lang="el-GR" sz="2000" dirty="0">
              <a:solidFill>
                <a:schemeClr val="accent5">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5539447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7949657-af0b-4e3f-98b2-6b55ae6e08aa" xsi:nil="true"/>
    <lcf76f155ced4ddcb4097134ff3c332f xmlns="e813c350-a505-4485-8371-b3670ec6f8b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Έγγραφο" ma:contentTypeID="0x0101006FBBB08E79EDD9448ED65902EF6DD892" ma:contentTypeVersion="12" ma:contentTypeDescription="Δημιουργία νέου εγγράφου" ma:contentTypeScope="" ma:versionID="63dcec5218e911a15b7d8c5d8e21665f">
  <xsd:schema xmlns:xsd="http://www.w3.org/2001/XMLSchema" xmlns:xs="http://www.w3.org/2001/XMLSchema" xmlns:p="http://schemas.microsoft.com/office/2006/metadata/properties" xmlns:ns2="e813c350-a505-4485-8371-b3670ec6f8bf" xmlns:ns3="47949657-af0b-4e3f-98b2-6b55ae6e08aa" targetNamespace="http://schemas.microsoft.com/office/2006/metadata/properties" ma:root="true" ma:fieldsID="a65a769b3838db20eeebdb95fa9c70e4" ns2:_="" ns3:_="">
    <xsd:import namespace="e813c350-a505-4485-8371-b3670ec6f8bf"/>
    <xsd:import namespace="47949657-af0b-4e3f-98b2-6b55ae6e08a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13c350-a505-4485-8371-b3670ec6f8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c8455e70-db84-4a76-98a8-84cdc7365ed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7949657-af0b-4e3f-98b2-6b55ae6e08a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6b0bf54-6611-475e-924c-abf2f071b373}" ma:internalName="TaxCatchAll" ma:showField="CatchAllData" ma:web="47949657-af0b-4e3f-98b2-6b55ae6e0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A3D457-16D7-4690-8D1A-08CCBDA56272}">
  <ds:schemaRefs>
    <ds:schemaRef ds:uri="http://schemas.microsoft.com/office/2006/metadata/properties"/>
    <ds:schemaRef ds:uri="http://schemas.microsoft.com/office/infopath/2007/PartnerControls"/>
    <ds:schemaRef ds:uri="47949657-af0b-4e3f-98b2-6b55ae6e08aa"/>
    <ds:schemaRef ds:uri="e813c350-a505-4485-8371-b3670ec6f8bf"/>
  </ds:schemaRefs>
</ds:datastoreItem>
</file>

<file path=customXml/itemProps2.xml><?xml version="1.0" encoding="utf-8"?>
<ds:datastoreItem xmlns:ds="http://schemas.openxmlformats.org/officeDocument/2006/customXml" ds:itemID="{AF04CE4E-B0D0-496C-8D6F-A038A0467A58}">
  <ds:schemaRefs>
    <ds:schemaRef ds:uri="http://schemas.microsoft.com/sharepoint/v3/contenttype/forms"/>
  </ds:schemaRefs>
</ds:datastoreItem>
</file>

<file path=customXml/itemProps3.xml><?xml version="1.0" encoding="utf-8"?>
<ds:datastoreItem xmlns:ds="http://schemas.openxmlformats.org/officeDocument/2006/customXml" ds:itemID="{FBF1D009-1A12-4142-8B7B-26C52BBF1E37}"/>
</file>

<file path=docProps/app.xml><?xml version="1.0" encoding="utf-8"?>
<Properties xmlns="http://schemas.openxmlformats.org/officeDocument/2006/extended-properties" xmlns:vt="http://schemas.openxmlformats.org/officeDocument/2006/docPropsVTypes">
  <TotalTime>2119</TotalTime>
  <Words>3678</Words>
  <Application>Microsoft Office PowerPoint</Application>
  <PresentationFormat>Widescreen</PresentationFormat>
  <Paragraphs>443</Paragraphs>
  <Slides>21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Calibri</vt:lpstr>
      <vt:lpstr>Calibri Light</vt:lpstr>
      <vt:lpstr>Cambria</vt:lpstr>
      <vt:lpstr>Courier New</vt:lpstr>
      <vt:lpstr>Wingdings</vt:lpstr>
      <vt:lpstr>Θέμα του Office</vt:lpstr>
      <vt:lpstr>ΠΕΡΙΦΕΡΕΙΑΚΟΣ ΜΗΧΑΝΙΣΜΟΣ ΥΠΟΣΤΗΡΙΞΗΣ ΤΗΣ ΚΡΗΤΗΣ ΓΙΑ ΤΗΝ ΠΡΟΣΑΡΜΟΓΗ ΣΤΗΝ ΚΛΙΜΑΤΙΚΗ ΑΛΛΑΓΗ</vt:lpstr>
      <vt:lpstr>Τρωτότητα ΠεΣΠΚΑ Κρήτης</vt:lpstr>
      <vt:lpstr>PowerPoint Presentation</vt:lpstr>
      <vt:lpstr>Δράση 2.5: Επαναξιολόγηση βαθμού τρωτότητας ανά Τομέα</vt:lpstr>
      <vt:lpstr>Σενάρια κλιματικής αλλαγής</vt:lpstr>
      <vt:lpstr>Τομείς και υποτομείς προς αξιολόγηση τρωτότητας</vt:lpstr>
      <vt:lpstr>Climatic Impact Drivers (CIDs) – 6th IPCC AR</vt:lpstr>
      <vt:lpstr>Κλιματικοί δείκτες ανά παράγοντα κλιματικών επιπτώσεων (CID)</vt:lpstr>
      <vt:lpstr>Υπολογισμός ευαισθησίας</vt:lpstr>
      <vt:lpstr>Υπολογισμός ευαισθησίας</vt:lpstr>
      <vt:lpstr>Υπολογισμός ευαισθησίας</vt:lpstr>
      <vt:lpstr>Υπολογισμός έκθεσης</vt:lpstr>
      <vt:lpstr>Υπολογισμός έκθεσης</vt:lpstr>
      <vt:lpstr>Ανάλυση τρωτότητας</vt:lpstr>
      <vt:lpstr>PowerPoint Presentation</vt:lpstr>
      <vt:lpstr>PowerPoint Presentation</vt:lpstr>
      <vt:lpstr>PowerPoint Presentation</vt:lpstr>
      <vt:lpstr>Δράση 2.6: Εκτίμηση κλιματικού ρίσκου με βάση την επικαιροποιημένη τρωτότητα, σε συμφωνία με τις κατευθύνσεις του Οδηγού EUCRA</vt:lpstr>
      <vt:lpstr>PowerPoint Presentation</vt:lpstr>
      <vt:lpstr>Δράση 2.7: Αναθεώρηση και επαναπροτεραιοποίηση των Μέτρων του ΠεΣΠΚΑ στη βάση στρατηγικής ανάλυσης επιλογών</vt:lpstr>
      <vt:lpstr>ΕΥΧΑΡΙΣΤΩ ΓΙΑ ΤΗΝ ΠΡΟΣΟΧΗ ΣΑΣ!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peruser18</dc:creator>
  <cp:lastModifiedBy>Antonis Sakalis</cp:lastModifiedBy>
  <cp:revision>94</cp:revision>
  <dcterms:created xsi:type="dcterms:W3CDTF">2025-09-11T09:30:40Z</dcterms:created>
  <dcterms:modified xsi:type="dcterms:W3CDTF">2026-09-08T10:10:14Z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0x0101006FBBB08E79EDD9448ED65902EF6DD892</vt:lpwstr>
  </property>
  <property fmtid="{D5CDD505-2E9C-101B-9397-08002B2CF9AE}" pid="3" name="MediaServiceImageTags">
    <vt:lpwstr/>
  </property>
</Properties>
</file>