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57" r:id="rId6"/>
    <p:sldId id="258" r:id="rId7"/>
    <p:sldId id="259" r:id="rId8"/>
    <p:sldId id="267" r:id="rId9"/>
    <p:sldId id="266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F7D54A-59E0-419D-A394-3F44F0EF7E97}" type="doc">
      <dgm:prSet loTypeId="urn:microsoft.com/office/officeart/2026/layout/TextCardSideLineNumbered" loCatId="textcard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l-GR"/>
        </a:p>
      </dgm:t>
    </dgm:pt>
    <dgm:pt modelId="{8FFA707B-608D-422D-8877-8F6E90924E1C}">
      <dgm:prSet custT="1"/>
      <dgm:spPr/>
      <dgm:t>
        <a:bodyPr/>
        <a:lstStyle/>
        <a:p>
          <a:pPr algn="l">
            <a:defRPr b="1"/>
          </a:pP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defRPr b="1"/>
          </a:pP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defRPr b="1"/>
          </a:pP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algn="l">
            <a:defRPr b="1"/>
          </a:pP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Ε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ΛΕΓΧΟΣ ΣΥΝ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ΦΕΙΑΣ ΠΡΟΓΡΑΜΜ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ΤΩΝ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algn="l">
            <a:defRPr b="1"/>
          </a:pP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Εξετάστηκ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αν στόχοι, άξονες προτεραιότητας και μέτρα διαφόρων προγραμμάτων (π.χ. ΕΣΠΑ 2014–2020, 2021-2027, ΠΠΑ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Κρήτης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Τρίτσης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κ.α.)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σε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σχέση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με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το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ΠεΣΠΚΑ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l-GR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DC94BC-2E64-4415-A302-9BA383E84221}" type="parTrans" cxnId="{0359966B-DEB5-4861-B333-C804ADBD6D3A}">
      <dgm:prSet/>
      <dgm:spPr/>
      <dgm:t>
        <a:bodyPr/>
        <a:lstStyle/>
        <a:p>
          <a:endParaRPr lang="el-GR" sz="320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487F4B-C920-4953-A329-74DCB8A1110B}" type="sibTrans" cxnId="{0359966B-DEB5-4861-B333-C804ADBD6D3A}">
      <dgm:prSet phldrT="1" phldr="0" custT="1"/>
      <dgm:spPr/>
      <dgm:t>
        <a:bodyPr/>
        <a:lstStyle/>
        <a:p>
          <a:pPr>
            <a:defRPr b="1"/>
          </a:pPr>
          <a:r>
            <a:rPr lang="el-GR" sz="44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</dgm:t>
    </dgm:pt>
    <dgm:pt modelId="{BA7D52AA-B8E2-4A37-83FF-D0B28217FB82}">
      <dgm:prSet custT="1"/>
      <dgm:spPr/>
      <dgm:t>
        <a:bodyPr/>
        <a:lstStyle/>
        <a:p>
          <a:pPr>
            <a:defRPr b="1"/>
          </a:pP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defRPr b="1"/>
          </a:pP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defRPr b="1"/>
          </a:pP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ΔΗΜΙΟΥΡΓ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Ι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 ΑΝΑΛΥΤΙΚΟ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Υ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EXCEL</a:t>
          </a: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defRPr b="1"/>
          </a:pP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Κατα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γρ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αφή ανά χρηματοδοτικό εργαλείο, άξονα/δράση, τίτλο έργου, φορέα υλοποίησης και προϋπολογισμό.</a:t>
          </a:r>
          <a:endParaRPr lang="el-GR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10F394-A1B7-40D3-8BC6-2A0B4C228774}" type="parTrans" cxnId="{B4933007-1DC9-490D-82B2-7904D447375F}">
      <dgm:prSet/>
      <dgm:spPr/>
      <dgm:t>
        <a:bodyPr/>
        <a:lstStyle/>
        <a:p>
          <a:endParaRPr lang="el-GR" sz="320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5FDAD5-34C1-4975-9DD5-C65BC2B0A1C4}" type="sibTrans" cxnId="{B4933007-1DC9-490D-82B2-7904D447375F}">
      <dgm:prSet phldrT="2" phldr="0" custT="1"/>
      <dgm:spPr/>
      <dgm:t>
        <a:bodyPr/>
        <a:lstStyle/>
        <a:p>
          <a:pPr>
            <a:defRPr b="1"/>
          </a:pPr>
          <a:r>
            <a:rPr lang="el-GR" sz="44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gm:t>
    </dgm:pt>
    <dgm:pt modelId="{07AF0A76-CB73-4687-8508-17D856D5FF2A}">
      <dgm:prSet custT="1"/>
      <dgm:spPr/>
      <dgm:t>
        <a:bodyPr/>
        <a:lstStyle/>
        <a:p>
          <a:pPr>
            <a:defRPr b="1"/>
          </a:pP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defRPr b="1"/>
          </a:pP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ΑΝΤΙΣΤΟ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Ι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ΧΙΣΗ ΜΕ ΠΕΣΠΚΑ</a:t>
          </a:r>
          <a:r>
            <a:rPr lang="el-GR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en-U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l-GR" sz="1100" b="1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defRPr b="1"/>
          </a:pP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Σύνδεση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κάθε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έργου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με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κωδικό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και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τίτλο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μέτρου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μα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ζί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με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παρα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τηρήσεις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και βα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θμό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συνάφει</a:t>
          </a:r>
          <a:r>
            <a:rPr lang="en-US" sz="11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ας.</a:t>
          </a:r>
          <a:endParaRPr lang="el-GR" sz="11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213C9E-5063-45BF-B5A8-5DB6FC8F09F1}" type="parTrans" cxnId="{13EEFC63-6937-43D2-8298-B738F645E9C4}">
      <dgm:prSet/>
      <dgm:spPr/>
      <dgm:t>
        <a:bodyPr/>
        <a:lstStyle/>
        <a:p>
          <a:endParaRPr lang="el-GR" sz="320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6CC677-802B-433A-92CB-86A557F345E1}" type="sibTrans" cxnId="{13EEFC63-6937-43D2-8298-B738F645E9C4}">
      <dgm:prSet phldrT="3" phldr="0" custT="1"/>
      <dgm:spPr/>
      <dgm:t>
        <a:bodyPr/>
        <a:lstStyle/>
        <a:p>
          <a:pPr>
            <a:defRPr b="1"/>
          </a:pPr>
          <a:r>
            <a:rPr lang="el-GR" sz="44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</dgm:t>
    </dgm:pt>
    <dgm:pt modelId="{AEFF2235-2F6C-4670-ADDB-27B33556E21F}" type="pres">
      <dgm:prSet presAssocID="{D6F7D54A-59E0-419D-A394-3F44F0EF7E97}" presName="root" presStyleCnt="0">
        <dgm:presLayoutVars>
          <dgm:dir/>
          <dgm:resizeHandles val="exact"/>
        </dgm:presLayoutVars>
      </dgm:prSet>
      <dgm:spPr/>
    </dgm:pt>
    <dgm:pt modelId="{3C257A79-D8E1-4E14-BCF8-68B30E34889C}" type="pres">
      <dgm:prSet presAssocID="{8FFA707B-608D-422D-8877-8F6E90924E1C}" presName="compNode" presStyleCnt="0"/>
      <dgm:spPr/>
    </dgm:pt>
    <dgm:pt modelId="{DB92944F-22DD-4A4A-84B7-83B826B29EEC}" type="pres">
      <dgm:prSet presAssocID="{8FFA707B-608D-422D-8877-8F6E90924E1C}" presName="accentLine" presStyleLbl="dkBgShp" presStyleIdx="0" presStyleCnt="3"/>
      <dgm:spPr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9E2F0DDF-05AE-408C-A300-B0407A767FAD}" type="pres">
      <dgm:prSet presAssocID="{08487F4B-C920-4953-A329-74DCB8A1110B}" presName="numberText" presStyleLbl="revTx" presStyleIdx="0" presStyleCnt="9">
        <dgm:presLayoutVars>
          <dgm:chMax val="0"/>
          <dgm:chPref val="0"/>
          <dgm:bulletEnabled/>
        </dgm:presLayoutVars>
      </dgm:prSet>
      <dgm:spPr/>
    </dgm:pt>
    <dgm:pt modelId="{D285244F-5B35-4604-8C5C-E3F218F342C2}" type="pres">
      <dgm:prSet presAssocID="{8FFA707B-608D-422D-8877-8F6E90924E1C}" presName="titleText" presStyleLbl="revTx" presStyleIdx="1" presStyleCnt="9" custLinFactNeighborX="324">
        <dgm:presLayoutVars>
          <dgm:chMax val="0"/>
          <dgm:chPref val="0"/>
        </dgm:presLayoutVars>
      </dgm:prSet>
      <dgm:spPr/>
    </dgm:pt>
    <dgm:pt modelId="{4F40E78E-7E75-4280-9BAD-358230D0F1F2}" type="pres">
      <dgm:prSet presAssocID="{8FFA707B-608D-422D-8877-8F6E90924E1C}" presName="bodyText" presStyleLbl="revTx" presStyleIdx="2" presStyleCnt="9">
        <dgm:presLayoutVars>
          <dgm:chMax val="0"/>
          <dgm:chPref val="0"/>
        </dgm:presLayoutVars>
      </dgm:prSet>
      <dgm:spPr/>
    </dgm:pt>
    <dgm:pt modelId="{198DD682-5675-4ADD-A869-908453B32688}" type="pres">
      <dgm:prSet presAssocID="{08487F4B-C920-4953-A329-74DCB8A1110B}" presName="sibTrans" presStyleCnt="0"/>
      <dgm:spPr/>
    </dgm:pt>
    <dgm:pt modelId="{3DD4944B-4ED3-47F9-BAE9-2EAE50DC51E7}" type="pres">
      <dgm:prSet presAssocID="{BA7D52AA-B8E2-4A37-83FF-D0B28217FB82}" presName="compNode" presStyleCnt="0"/>
      <dgm:spPr/>
    </dgm:pt>
    <dgm:pt modelId="{A01A6BDB-5241-4CAE-A26F-15A6B182B568}" type="pres">
      <dgm:prSet presAssocID="{BA7D52AA-B8E2-4A37-83FF-D0B28217FB82}" presName="accentLine" presStyleLbl="dkBgShp" presStyleIdx="1" presStyleCnt="3"/>
      <dgm:spPr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E9BDCE88-F270-4CFD-9E22-AE45FFC11FA5}" type="pres">
      <dgm:prSet presAssocID="{D15FDAD5-34C1-4975-9DD5-C65BC2B0A1C4}" presName="numberText" presStyleLbl="revTx" presStyleIdx="3" presStyleCnt="9">
        <dgm:presLayoutVars>
          <dgm:chMax val="0"/>
          <dgm:chPref val="0"/>
          <dgm:bulletEnabled/>
        </dgm:presLayoutVars>
      </dgm:prSet>
      <dgm:spPr/>
    </dgm:pt>
    <dgm:pt modelId="{4485F9DA-A7F8-4237-B4D5-53C2C5867BD3}" type="pres">
      <dgm:prSet presAssocID="{BA7D52AA-B8E2-4A37-83FF-D0B28217FB82}" presName="titleText" presStyleLbl="revTx" presStyleIdx="4" presStyleCnt="9">
        <dgm:presLayoutVars>
          <dgm:chMax val="0"/>
          <dgm:chPref val="0"/>
        </dgm:presLayoutVars>
      </dgm:prSet>
      <dgm:spPr/>
    </dgm:pt>
    <dgm:pt modelId="{3687F375-A0AE-461F-8E34-492DEDB336D3}" type="pres">
      <dgm:prSet presAssocID="{BA7D52AA-B8E2-4A37-83FF-D0B28217FB82}" presName="bodyText" presStyleLbl="revTx" presStyleIdx="5" presStyleCnt="9">
        <dgm:presLayoutVars>
          <dgm:chMax val="0"/>
          <dgm:chPref val="0"/>
        </dgm:presLayoutVars>
      </dgm:prSet>
      <dgm:spPr/>
    </dgm:pt>
    <dgm:pt modelId="{F602D47A-368C-40C4-B4FB-0EAB880A1EE6}" type="pres">
      <dgm:prSet presAssocID="{D15FDAD5-34C1-4975-9DD5-C65BC2B0A1C4}" presName="sibTrans" presStyleCnt="0"/>
      <dgm:spPr/>
    </dgm:pt>
    <dgm:pt modelId="{473501DC-1D2B-4FF1-89C4-9FBB76674006}" type="pres">
      <dgm:prSet presAssocID="{07AF0A76-CB73-4687-8508-17D856D5FF2A}" presName="compNode" presStyleCnt="0"/>
      <dgm:spPr/>
    </dgm:pt>
    <dgm:pt modelId="{7F11FC33-0CF2-411C-8E52-DB8FF9322F4B}" type="pres">
      <dgm:prSet presAssocID="{07AF0A76-CB73-4687-8508-17D856D5FF2A}" presName="accentLine" presStyleLbl="dkBgShp" presStyleIdx="2" presStyleCnt="3"/>
      <dgm:spPr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38436EFE-C1D5-4103-B5F8-4BF27E23B8CD}" type="pres">
      <dgm:prSet presAssocID="{006CC677-802B-433A-92CB-86A557F345E1}" presName="numberText" presStyleLbl="revTx" presStyleIdx="6" presStyleCnt="9">
        <dgm:presLayoutVars>
          <dgm:chMax val="0"/>
          <dgm:chPref val="0"/>
          <dgm:bulletEnabled/>
        </dgm:presLayoutVars>
      </dgm:prSet>
      <dgm:spPr/>
    </dgm:pt>
    <dgm:pt modelId="{125EA004-62C9-4071-9BD4-6EC059A21339}" type="pres">
      <dgm:prSet presAssocID="{07AF0A76-CB73-4687-8508-17D856D5FF2A}" presName="titleText" presStyleLbl="revTx" presStyleIdx="7" presStyleCnt="9">
        <dgm:presLayoutVars>
          <dgm:chMax val="0"/>
          <dgm:chPref val="0"/>
        </dgm:presLayoutVars>
      </dgm:prSet>
      <dgm:spPr/>
    </dgm:pt>
    <dgm:pt modelId="{A60EECDD-CB9E-41E8-AE28-1F8D1338F8C6}" type="pres">
      <dgm:prSet presAssocID="{07AF0A76-CB73-4687-8508-17D856D5FF2A}" presName="bodyText" presStyleLbl="revTx" presStyleIdx="8" presStyleCnt="9">
        <dgm:presLayoutVars>
          <dgm:chMax val="0"/>
          <dgm:chPref val="0"/>
        </dgm:presLayoutVars>
      </dgm:prSet>
      <dgm:spPr/>
    </dgm:pt>
  </dgm:ptLst>
  <dgm:cxnLst>
    <dgm:cxn modelId="{C1153E03-69E5-4A30-8B4D-0C29EB1E917A}" type="presOf" srcId="{D15FDAD5-34C1-4975-9DD5-C65BC2B0A1C4}" destId="{E9BDCE88-F270-4CFD-9E22-AE45FFC11FA5}" srcOrd="0" destOrd="0" presId="urn:microsoft.com/office/officeart/2026/layout/TextCardSideLineNumbered"/>
    <dgm:cxn modelId="{B4933007-1DC9-490D-82B2-7904D447375F}" srcId="{D6F7D54A-59E0-419D-A394-3F44F0EF7E97}" destId="{BA7D52AA-B8E2-4A37-83FF-D0B28217FB82}" srcOrd="1" destOrd="0" parTransId="{D910F394-A1B7-40D3-8BC6-2A0B4C228774}" sibTransId="{D15FDAD5-34C1-4975-9DD5-C65BC2B0A1C4}"/>
    <dgm:cxn modelId="{13EEFC63-6937-43D2-8298-B738F645E9C4}" srcId="{D6F7D54A-59E0-419D-A394-3F44F0EF7E97}" destId="{07AF0A76-CB73-4687-8508-17D856D5FF2A}" srcOrd="2" destOrd="0" parTransId="{F9213C9E-5063-45BF-B5A8-5DB6FC8F09F1}" sibTransId="{006CC677-802B-433A-92CB-86A557F345E1}"/>
    <dgm:cxn modelId="{140ACD45-D1CA-4A48-927A-769D929170F0}" type="presOf" srcId="{07AF0A76-CB73-4687-8508-17D856D5FF2A}" destId="{125EA004-62C9-4071-9BD4-6EC059A21339}" srcOrd="0" destOrd="0" presId="urn:microsoft.com/office/officeart/2026/layout/TextCardSideLineNumbered"/>
    <dgm:cxn modelId="{0359966B-DEB5-4861-B333-C804ADBD6D3A}" srcId="{D6F7D54A-59E0-419D-A394-3F44F0EF7E97}" destId="{8FFA707B-608D-422D-8877-8F6E90924E1C}" srcOrd="0" destOrd="0" parTransId="{62DC94BC-2E64-4415-A302-9BA383E84221}" sibTransId="{08487F4B-C920-4953-A329-74DCB8A1110B}"/>
    <dgm:cxn modelId="{5CDD9A86-1B05-4AD6-8500-5589B9F2942C}" type="presOf" srcId="{D6F7D54A-59E0-419D-A394-3F44F0EF7E97}" destId="{AEFF2235-2F6C-4670-ADDB-27B33556E21F}" srcOrd="0" destOrd="0" presId="urn:microsoft.com/office/officeart/2026/layout/TextCardSideLineNumbered"/>
    <dgm:cxn modelId="{F67BB389-9C67-4CE8-934E-317F7230E3FA}" type="presOf" srcId="{006CC677-802B-433A-92CB-86A557F345E1}" destId="{38436EFE-C1D5-4103-B5F8-4BF27E23B8CD}" srcOrd="0" destOrd="0" presId="urn:microsoft.com/office/officeart/2026/layout/TextCardSideLineNumbered"/>
    <dgm:cxn modelId="{6D802990-F600-43C1-AE31-621F4629FFAF}" type="presOf" srcId="{BA7D52AA-B8E2-4A37-83FF-D0B28217FB82}" destId="{4485F9DA-A7F8-4237-B4D5-53C2C5867BD3}" srcOrd="0" destOrd="0" presId="urn:microsoft.com/office/officeart/2026/layout/TextCardSideLineNumbered"/>
    <dgm:cxn modelId="{8497FAB1-EA6F-40E0-B253-0CF6441B84BD}" type="presOf" srcId="{8FFA707B-608D-422D-8877-8F6E90924E1C}" destId="{D285244F-5B35-4604-8C5C-E3F218F342C2}" srcOrd="0" destOrd="0" presId="urn:microsoft.com/office/officeart/2026/layout/TextCardSideLineNumbered"/>
    <dgm:cxn modelId="{1461EDEC-A3E7-4440-ABF8-E48E3E0A56BE}" type="presOf" srcId="{08487F4B-C920-4953-A329-74DCB8A1110B}" destId="{9E2F0DDF-05AE-408C-A300-B0407A767FAD}" srcOrd="0" destOrd="0" presId="urn:microsoft.com/office/officeart/2026/layout/TextCardSideLineNumbered"/>
    <dgm:cxn modelId="{15EBA4AA-E411-4A9A-9696-280E99109098}" type="presParOf" srcId="{AEFF2235-2F6C-4670-ADDB-27B33556E21F}" destId="{3C257A79-D8E1-4E14-BCF8-68B30E34889C}" srcOrd="0" destOrd="0" presId="urn:microsoft.com/office/officeart/2026/layout/TextCardSideLineNumbered"/>
    <dgm:cxn modelId="{2280A68A-E0DF-4B36-9800-8BAA4138FAAB}" type="presParOf" srcId="{3C257A79-D8E1-4E14-BCF8-68B30E34889C}" destId="{DB92944F-22DD-4A4A-84B7-83B826B29EEC}" srcOrd="0" destOrd="0" presId="urn:microsoft.com/office/officeart/2026/layout/TextCardSideLineNumbered"/>
    <dgm:cxn modelId="{5BBAC76A-0CE9-4E53-8766-21BA46871465}" type="presParOf" srcId="{3C257A79-D8E1-4E14-BCF8-68B30E34889C}" destId="{9E2F0DDF-05AE-408C-A300-B0407A767FAD}" srcOrd="1" destOrd="0" presId="urn:microsoft.com/office/officeart/2026/layout/TextCardSideLineNumbered"/>
    <dgm:cxn modelId="{4F918B2C-1D6B-41D2-9E72-6156D8F45F45}" type="presParOf" srcId="{3C257A79-D8E1-4E14-BCF8-68B30E34889C}" destId="{D285244F-5B35-4604-8C5C-E3F218F342C2}" srcOrd="2" destOrd="0" presId="urn:microsoft.com/office/officeart/2026/layout/TextCardSideLineNumbered"/>
    <dgm:cxn modelId="{6A9FE0E1-E693-4D83-936D-CD42F9AD596C}" type="presParOf" srcId="{3C257A79-D8E1-4E14-BCF8-68B30E34889C}" destId="{4F40E78E-7E75-4280-9BAD-358230D0F1F2}" srcOrd="3" destOrd="0" presId="urn:microsoft.com/office/officeart/2026/layout/TextCardSideLineNumbered"/>
    <dgm:cxn modelId="{A060A923-3702-48DE-AF1A-CAF53BD36BF1}" type="presParOf" srcId="{AEFF2235-2F6C-4670-ADDB-27B33556E21F}" destId="{198DD682-5675-4ADD-A869-908453B32688}" srcOrd="1" destOrd="0" presId="urn:microsoft.com/office/officeart/2026/layout/TextCardSideLineNumbered"/>
    <dgm:cxn modelId="{64431610-9059-4DF9-99E9-3BA99EB7AC78}" type="presParOf" srcId="{AEFF2235-2F6C-4670-ADDB-27B33556E21F}" destId="{3DD4944B-4ED3-47F9-BAE9-2EAE50DC51E7}" srcOrd="2" destOrd="0" presId="urn:microsoft.com/office/officeart/2026/layout/TextCardSideLineNumbered"/>
    <dgm:cxn modelId="{3120673E-A11A-49AF-A6C1-DDBAD13C5C01}" type="presParOf" srcId="{3DD4944B-4ED3-47F9-BAE9-2EAE50DC51E7}" destId="{A01A6BDB-5241-4CAE-A26F-15A6B182B568}" srcOrd="0" destOrd="0" presId="urn:microsoft.com/office/officeart/2026/layout/TextCardSideLineNumbered"/>
    <dgm:cxn modelId="{8EBCA43C-C7C1-467C-82C0-C84B484F2BF0}" type="presParOf" srcId="{3DD4944B-4ED3-47F9-BAE9-2EAE50DC51E7}" destId="{E9BDCE88-F270-4CFD-9E22-AE45FFC11FA5}" srcOrd="1" destOrd="0" presId="urn:microsoft.com/office/officeart/2026/layout/TextCardSideLineNumbered"/>
    <dgm:cxn modelId="{E6569570-6F9B-4CB0-8EB5-FC076C260A8E}" type="presParOf" srcId="{3DD4944B-4ED3-47F9-BAE9-2EAE50DC51E7}" destId="{4485F9DA-A7F8-4237-B4D5-53C2C5867BD3}" srcOrd="2" destOrd="0" presId="urn:microsoft.com/office/officeart/2026/layout/TextCardSideLineNumbered"/>
    <dgm:cxn modelId="{844BACF4-0E33-403A-A4F9-E80072B12B9E}" type="presParOf" srcId="{3DD4944B-4ED3-47F9-BAE9-2EAE50DC51E7}" destId="{3687F375-A0AE-461F-8E34-492DEDB336D3}" srcOrd="3" destOrd="0" presId="urn:microsoft.com/office/officeart/2026/layout/TextCardSideLineNumbered"/>
    <dgm:cxn modelId="{154A6127-E767-425F-8575-25F188683236}" type="presParOf" srcId="{AEFF2235-2F6C-4670-ADDB-27B33556E21F}" destId="{F602D47A-368C-40C4-B4FB-0EAB880A1EE6}" srcOrd="3" destOrd="0" presId="urn:microsoft.com/office/officeart/2026/layout/TextCardSideLineNumbered"/>
    <dgm:cxn modelId="{17780B0C-0AC5-4C07-92D1-CD9C4F02BE81}" type="presParOf" srcId="{AEFF2235-2F6C-4670-ADDB-27B33556E21F}" destId="{473501DC-1D2B-4FF1-89C4-9FBB76674006}" srcOrd="4" destOrd="0" presId="urn:microsoft.com/office/officeart/2026/layout/TextCardSideLineNumbered"/>
    <dgm:cxn modelId="{35E1B09E-E507-4A31-8DB6-422FC523C531}" type="presParOf" srcId="{473501DC-1D2B-4FF1-89C4-9FBB76674006}" destId="{7F11FC33-0CF2-411C-8E52-DB8FF9322F4B}" srcOrd="0" destOrd="0" presId="urn:microsoft.com/office/officeart/2026/layout/TextCardSideLineNumbered"/>
    <dgm:cxn modelId="{0423EBC4-6BF4-4422-938B-4E841CCB213D}" type="presParOf" srcId="{473501DC-1D2B-4FF1-89C4-9FBB76674006}" destId="{38436EFE-C1D5-4103-B5F8-4BF27E23B8CD}" srcOrd="1" destOrd="0" presId="urn:microsoft.com/office/officeart/2026/layout/TextCardSideLineNumbered"/>
    <dgm:cxn modelId="{3733A227-C1F1-4A71-8EE2-98141CDD1AB1}" type="presParOf" srcId="{473501DC-1D2B-4FF1-89C4-9FBB76674006}" destId="{125EA004-62C9-4071-9BD4-6EC059A21339}" srcOrd="2" destOrd="0" presId="urn:microsoft.com/office/officeart/2026/layout/TextCardSideLineNumbered"/>
    <dgm:cxn modelId="{6132D2E8-10DB-4E5B-8FD3-2EF3D8281C65}" type="presParOf" srcId="{473501DC-1D2B-4FF1-89C4-9FBB76674006}" destId="{A60EECDD-CB9E-41E8-AE28-1F8D1338F8C6}" srcOrd="3" destOrd="0" presId="urn:microsoft.com/office/officeart/2026/layout/TextCardSideLineNumbered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2A92E5-6B5F-4638-AAFD-E99F25906576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l-GR"/>
        </a:p>
      </dgm:t>
    </dgm:pt>
    <dgm:pt modelId="{AEA6E0CE-3FD3-430D-B63C-A2DC8D4EA7D7}">
      <dgm:prSet custT="1"/>
      <dgm:spPr/>
      <dgm:t>
        <a:bodyPr/>
        <a:lstStyle/>
        <a:p>
          <a:r>
            <a:rPr lang="el-GR" sz="1600" b="1" i="1" dirty="0">
              <a:latin typeface="Arial" panose="020B0604020202020204" pitchFamily="34" charset="0"/>
              <a:cs typeface="Arial" panose="020B0604020202020204" pitchFamily="34" charset="0"/>
            </a:rPr>
            <a:t>Αποτύπωση προόδου</a:t>
          </a:r>
          <a:endParaRPr lang="el-GR" sz="16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0047E0-9581-45B0-8199-583A9DBB490A}" type="parTrans" cxnId="{E92105DA-B292-4215-8714-2F31FD9C3C0A}">
      <dgm:prSet/>
      <dgm:spPr/>
      <dgm:t>
        <a:bodyPr/>
        <a:lstStyle/>
        <a:p>
          <a:endParaRPr lang="el-GR"/>
        </a:p>
      </dgm:t>
    </dgm:pt>
    <dgm:pt modelId="{D6C0568A-25B3-4A46-A985-E54B53725E7A}" type="sibTrans" cxnId="{E92105DA-B292-4215-8714-2F31FD9C3C0A}">
      <dgm:prSet/>
      <dgm:spPr/>
      <dgm:t>
        <a:bodyPr/>
        <a:lstStyle/>
        <a:p>
          <a:endParaRPr lang="el-GR"/>
        </a:p>
      </dgm:t>
    </dgm:pt>
    <dgm:pt modelId="{1D7122FA-0F42-465A-A09F-DBDE46882526}" type="pres">
      <dgm:prSet presAssocID="{0D2A92E5-6B5F-4638-AAFD-E99F25906576}" presName="Name0" presStyleCnt="0">
        <dgm:presLayoutVars>
          <dgm:dir/>
          <dgm:resizeHandles val="exact"/>
        </dgm:presLayoutVars>
      </dgm:prSet>
      <dgm:spPr/>
    </dgm:pt>
    <dgm:pt modelId="{6027670F-9FE2-4170-A59F-83EC7D225489}" type="pres">
      <dgm:prSet presAssocID="{AEA6E0CE-3FD3-430D-B63C-A2DC8D4EA7D7}" presName="node" presStyleLbl="node1" presStyleIdx="0" presStyleCnt="1">
        <dgm:presLayoutVars>
          <dgm:bulletEnabled val="1"/>
        </dgm:presLayoutVars>
      </dgm:prSet>
      <dgm:spPr/>
    </dgm:pt>
  </dgm:ptLst>
  <dgm:cxnLst>
    <dgm:cxn modelId="{4CCFC557-65E4-4629-B895-FCF6A41E4781}" type="presOf" srcId="{AEA6E0CE-3FD3-430D-B63C-A2DC8D4EA7D7}" destId="{6027670F-9FE2-4170-A59F-83EC7D225489}" srcOrd="0" destOrd="0" presId="urn:microsoft.com/office/officeart/2005/8/layout/process1"/>
    <dgm:cxn modelId="{49C4787A-85C7-47D9-88C5-E5CD893A342F}" type="presOf" srcId="{0D2A92E5-6B5F-4638-AAFD-E99F25906576}" destId="{1D7122FA-0F42-465A-A09F-DBDE46882526}" srcOrd="0" destOrd="0" presId="urn:microsoft.com/office/officeart/2005/8/layout/process1"/>
    <dgm:cxn modelId="{E92105DA-B292-4215-8714-2F31FD9C3C0A}" srcId="{0D2A92E5-6B5F-4638-AAFD-E99F25906576}" destId="{AEA6E0CE-3FD3-430D-B63C-A2DC8D4EA7D7}" srcOrd="0" destOrd="0" parTransId="{A20047E0-9581-45B0-8199-583A9DBB490A}" sibTransId="{D6C0568A-25B3-4A46-A985-E54B53725E7A}"/>
    <dgm:cxn modelId="{47FADCDE-4935-467E-9534-7C76EAD2A002}" type="presParOf" srcId="{1D7122FA-0F42-465A-A09F-DBDE46882526}" destId="{6027670F-9FE2-4170-A59F-83EC7D225489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F7C3DA5-9DCD-40C6-8629-A06E6332BEC6}" type="doc">
      <dgm:prSet loTypeId="urn:microsoft.com/office/officeart/2005/8/layout/vList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l-GR"/>
        </a:p>
      </dgm:t>
    </dgm:pt>
    <dgm:pt modelId="{734661A3-39B0-4E57-8C2C-94C3537FDB9A}">
      <dgm:prSet custT="1"/>
      <dgm:spPr/>
      <dgm:t>
        <a:bodyPr/>
        <a:lstStyle/>
        <a:p>
          <a:r>
            <a:rPr lang="en-US" sz="1200" b="0" i="1" dirty="0">
              <a:latin typeface="Arial" panose="020B0604020202020204" pitchFamily="34" charset="0"/>
              <a:cs typeface="Arial" panose="020B0604020202020204" pitchFamily="34" charset="0"/>
            </a:rPr>
            <a:t>Η β</a:t>
          </a:r>
          <a:r>
            <a:rPr lang="en-US" sz="1200" b="0" i="1" dirty="0" err="1">
              <a:latin typeface="Arial" panose="020B0604020202020204" pitchFamily="34" charset="0"/>
              <a:cs typeface="Arial" panose="020B0604020202020204" pitchFamily="34" charset="0"/>
            </a:rPr>
            <a:t>άση</a:t>
          </a:r>
          <a:r>
            <a:rPr lang="en-US" sz="1200" b="0" i="1" dirty="0">
              <a:latin typeface="Arial" panose="020B0604020202020204" pitchFamily="34" charset="0"/>
              <a:cs typeface="Arial" panose="020B0604020202020204" pitchFamily="34" charset="0"/>
            </a:rPr>
            <a:t> εμπ</a:t>
          </a:r>
          <a:r>
            <a:rPr lang="en-US" sz="1200" b="0" i="1" dirty="0" err="1">
              <a:latin typeface="Arial" panose="020B0604020202020204" pitchFamily="34" charset="0"/>
              <a:cs typeface="Arial" panose="020B0604020202020204" pitchFamily="34" charset="0"/>
            </a:rPr>
            <a:t>λουτίστηκε</a:t>
          </a:r>
          <a:r>
            <a:rPr lang="en-US" sz="1200" b="0" i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b="0" i="1" dirty="0" err="1">
              <a:latin typeface="Arial" panose="020B0604020202020204" pitchFamily="34" charset="0"/>
              <a:cs typeface="Arial" panose="020B0604020202020204" pitchFamily="34" charset="0"/>
            </a:rPr>
            <a:t>ώστε</a:t>
          </a:r>
          <a:r>
            <a:rPr lang="en-US" sz="1200" b="0" i="1" dirty="0">
              <a:latin typeface="Arial" panose="020B0604020202020204" pitchFamily="34" charset="0"/>
              <a:cs typeface="Arial" panose="020B0604020202020204" pitchFamily="34" charset="0"/>
            </a:rPr>
            <a:t> να κα</a:t>
          </a:r>
          <a:r>
            <a:rPr lang="en-US" sz="1200" b="0" i="1" dirty="0" err="1">
              <a:latin typeface="Arial" panose="020B0604020202020204" pitchFamily="34" charset="0"/>
              <a:cs typeface="Arial" panose="020B0604020202020204" pitchFamily="34" charset="0"/>
            </a:rPr>
            <a:t>λύ</a:t>
          </a:r>
          <a:r>
            <a:rPr lang="en-US" sz="1200" b="0" i="1" dirty="0">
              <a:latin typeface="Arial" panose="020B0604020202020204" pitchFamily="34" charset="0"/>
              <a:cs typeface="Arial" panose="020B0604020202020204" pitchFamily="34" charset="0"/>
            </a:rPr>
            <a:t>πτει περισσότερες πηγές χρηματοδότησης και παρεμβάσεις με άμεση ή έμμεση συνάφεια με την προσαρμογή.</a:t>
          </a:r>
          <a:endParaRPr lang="el-GR" sz="12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4975AEE-CD1D-47CA-A480-F3467F0D0782}" type="parTrans" cxnId="{C2460898-601A-4A7B-BFAE-275E610D13D9}">
      <dgm:prSet/>
      <dgm:spPr/>
      <dgm:t>
        <a:bodyPr/>
        <a:lstStyle/>
        <a:p>
          <a:endParaRPr lang="el-GR" sz="105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188C5B-CEBB-4E78-B096-B433497C9639}" type="sibTrans" cxnId="{C2460898-601A-4A7B-BFAE-275E610D13D9}">
      <dgm:prSet/>
      <dgm:spPr/>
      <dgm:t>
        <a:bodyPr/>
        <a:lstStyle/>
        <a:p>
          <a:endParaRPr lang="el-GR" sz="105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10B09F-6C0F-4E74-8485-FC3F26091E06}" type="pres">
      <dgm:prSet presAssocID="{7F7C3DA5-9DCD-40C6-8629-A06E6332BEC6}" presName="linear" presStyleCnt="0">
        <dgm:presLayoutVars>
          <dgm:animLvl val="lvl"/>
          <dgm:resizeHandles val="exact"/>
        </dgm:presLayoutVars>
      </dgm:prSet>
      <dgm:spPr/>
    </dgm:pt>
    <dgm:pt modelId="{65D2E93A-A93F-4FDE-9036-B94DEF5D423B}" type="pres">
      <dgm:prSet presAssocID="{734661A3-39B0-4E57-8C2C-94C3537FDB9A}" presName="parentText" presStyleLbl="node1" presStyleIdx="0" presStyleCnt="1" custLinFactNeighborX="0" custLinFactNeighborY="10166">
        <dgm:presLayoutVars>
          <dgm:chMax val="0"/>
          <dgm:bulletEnabled val="1"/>
        </dgm:presLayoutVars>
      </dgm:prSet>
      <dgm:spPr/>
    </dgm:pt>
  </dgm:ptLst>
  <dgm:cxnLst>
    <dgm:cxn modelId="{1618666A-13F6-4403-AB76-A1010F15975B}" type="presOf" srcId="{7F7C3DA5-9DCD-40C6-8629-A06E6332BEC6}" destId="{4710B09F-6C0F-4E74-8485-FC3F26091E06}" srcOrd="0" destOrd="0" presId="urn:microsoft.com/office/officeart/2005/8/layout/vList2"/>
    <dgm:cxn modelId="{C2460898-601A-4A7B-BFAE-275E610D13D9}" srcId="{7F7C3DA5-9DCD-40C6-8629-A06E6332BEC6}" destId="{734661A3-39B0-4E57-8C2C-94C3537FDB9A}" srcOrd="0" destOrd="0" parTransId="{A4975AEE-CD1D-47CA-A480-F3467F0D0782}" sibTransId="{4F188C5B-CEBB-4E78-B096-B433497C9639}"/>
    <dgm:cxn modelId="{27DF4CB7-5096-4EF6-A4DF-E996A80E2A95}" type="presOf" srcId="{734661A3-39B0-4E57-8C2C-94C3537FDB9A}" destId="{65D2E93A-A93F-4FDE-9036-B94DEF5D423B}" srcOrd="0" destOrd="0" presId="urn:microsoft.com/office/officeart/2005/8/layout/vList2"/>
    <dgm:cxn modelId="{DA53A6D3-56BF-42E6-861F-80BEEDB411D2}" type="presParOf" srcId="{4710B09F-6C0F-4E74-8485-FC3F26091E06}" destId="{65D2E93A-A93F-4FDE-9036-B94DEF5D42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D712B4-D36B-4572-96B0-3971F1288209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304D7D5A-5612-44A8-87A9-E17E3EE4CFE9}">
      <dgm:prSet custT="1"/>
      <dgm:spPr/>
      <dgm:t>
        <a:bodyPr/>
        <a:lstStyle/>
        <a:p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ΕΝΙΑ</a:t>
          </a:r>
          <a:r>
            <a:rPr lang="el-GR" sz="1200" b="1" dirty="0">
              <a:latin typeface="Arial" panose="020B0604020202020204" pitchFamily="34" charset="0"/>
              <a:cs typeface="Arial" panose="020B0604020202020204" pitchFamily="34" charset="0"/>
            </a:rPr>
            <a:t>Ι</a:t>
          </a:r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Α Β</a:t>
          </a:r>
          <a:r>
            <a:rPr lang="el-GR" sz="1200" b="1" dirty="0">
              <a:latin typeface="Arial" panose="020B0604020202020204" pitchFamily="34" charset="0"/>
              <a:cs typeface="Arial" panose="020B0604020202020204" pitchFamily="34" charset="0"/>
            </a:rPr>
            <a:t>Α</a:t>
          </a:r>
          <a:r>
            <a:rPr lang="en-US" sz="1200" b="1" dirty="0">
              <a:latin typeface="Arial" panose="020B0604020202020204" pitchFamily="34" charset="0"/>
              <a:cs typeface="Arial" panose="020B0604020202020204" pitchFamily="34" charset="0"/>
            </a:rPr>
            <a:t>ΣΗ</a:t>
          </a:r>
          <a:r>
            <a:rPr lang="el-GR" sz="1200" b="1" dirty="0">
              <a:latin typeface="Arial" panose="020B0604020202020204" pitchFamily="34" charset="0"/>
              <a:cs typeface="Arial" panose="020B0604020202020204" pitchFamily="34" charset="0"/>
            </a:rPr>
            <a:t> ΕΡΓΩΝ ΠΕΣΠΚΑ</a:t>
          </a:r>
        </a:p>
      </dgm:t>
    </dgm:pt>
    <dgm:pt modelId="{4E464062-18E9-47B3-8E65-F959EC61A61F}" type="parTrans" cxnId="{2B10C1E9-D902-42C4-BEC9-1768EB6A3742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61CC2F-2B0C-47C0-BF22-C2AC26574CF3}" type="sibTrans" cxnId="{2B10C1E9-D902-42C4-BEC9-1768EB6A3742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820726-082E-4DBB-947C-E1D014196FB3}">
      <dgm:prSet custT="1"/>
      <dgm:spPr/>
      <dgm:t>
        <a:bodyPr/>
        <a:lstStyle/>
        <a:p>
          <a:r>
            <a:rPr lang="el-GR" sz="1200" b="0" dirty="0">
              <a:latin typeface="Arial" panose="020B0604020202020204" pitchFamily="34" charset="0"/>
              <a:cs typeface="Arial" panose="020B0604020202020204" pitchFamily="34" charset="0"/>
            </a:rPr>
            <a:t>ΕΣΠΑ 2014–2020</a:t>
          </a:r>
        </a:p>
      </dgm:t>
    </dgm:pt>
    <dgm:pt modelId="{FEFB1DD4-CEAD-4648-AAC6-47BE447BAA30}" type="parTrans" cxnId="{FEB3661E-C5C4-4C9E-9B42-EFA41915D318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1BEB59-9811-41FC-95FF-CF96D4CFE1B4}" type="sibTrans" cxnId="{FEB3661E-C5C4-4C9E-9B42-EFA41915D318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FB5EC9-8A3E-499C-B973-16DF030E3BE4}">
      <dgm:prSet custT="1"/>
      <dgm:spPr/>
      <dgm:t>
        <a:bodyPr/>
        <a:lstStyle/>
        <a:p>
          <a:r>
            <a:rPr lang="en-US" sz="1200" b="0" dirty="0">
              <a:latin typeface="Arial" panose="020B0604020202020204" pitchFamily="34" charset="0"/>
              <a:cs typeface="Arial" panose="020B0604020202020204" pitchFamily="34" charset="0"/>
            </a:rPr>
            <a:t>ΕΣΠΑ 2021–2027</a:t>
          </a:r>
          <a:endParaRPr lang="el-GR" sz="12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21C3F8-EB04-4CC5-BECC-062E9FF8C3B4}" type="parTrans" cxnId="{483AA931-A810-4762-84F6-1B762D378DB7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012461-6639-4BDE-9481-E5B5C34247C3}" type="sibTrans" cxnId="{483AA931-A810-4762-84F6-1B762D378DB7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A312C3-6227-47BD-811A-02A9E625D134}">
      <dgm:prSet custT="1"/>
      <dgm:spPr/>
      <dgm:t>
        <a:bodyPr/>
        <a:lstStyle/>
        <a:p>
          <a:r>
            <a:rPr lang="en-US" sz="1200" b="0" dirty="0">
              <a:latin typeface="Arial" panose="020B0604020202020204" pitchFamily="34" charset="0"/>
              <a:cs typeface="Arial" panose="020B0604020202020204" pitchFamily="34" charset="0"/>
            </a:rPr>
            <a:t>ΠΠΑ ΚΡ</a:t>
          </a:r>
          <a:r>
            <a:rPr lang="el-GR" sz="1200" b="0" dirty="0">
              <a:latin typeface="Arial" panose="020B0604020202020204" pitchFamily="34" charset="0"/>
              <a:cs typeface="Arial" panose="020B0604020202020204" pitchFamily="34" charset="0"/>
            </a:rPr>
            <a:t>Η</a:t>
          </a:r>
          <a:r>
            <a:rPr lang="en-US" sz="1200" b="0" dirty="0">
              <a:latin typeface="Arial" panose="020B0604020202020204" pitchFamily="34" charset="0"/>
              <a:cs typeface="Arial" panose="020B0604020202020204" pitchFamily="34" charset="0"/>
            </a:rPr>
            <a:t>ΤΗΣ</a:t>
          </a:r>
          <a:endParaRPr lang="el-GR" sz="12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272ADA-8425-4A3F-BCEB-8A9DA5757C8A}" type="parTrans" cxnId="{AA9BCFA3-7317-4DE8-BC00-71723F7F5C92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8636954-67FE-47F5-AA48-156B01978872}" type="sibTrans" cxnId="{AA9BCFA3-7317-4DE8-BC00-71723F7F5C92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9C4481-B7D6-414C-B277-B3226FCACC68}">
      <dgm:prSet custT="1"/>
      <dgm:spPr/>
      <dgm:t>
        <a:bodyPr/>
        <a:lstStyle/>
        <a:p>
          <a:r>
            <a:rPr lang="en-US" sz="1200" b="0" dirty="0">
              <a:latin typeface="Arial" panose="020B0604020202020204" pitchFamily="34" charset="0"/>
              <a:cs typeface="Arial" panose="020B0604020202020204" pitchFamily="34" charset="0"/>
            </a:rPr>
            <a:t>ΦΙΛ</a:t>
          </a:r>
          <a:r>
            <a:rPr lang="el-GR" sz="1200" b="0" dirty="0"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n-US" sz="1200" b="0" dirty="0">
              <a:latin typeface="Arial" panose="020B0604020202020204" pitchFamily="34" charset="0"/>
              <a:cs typeface="Arial" panose="020B0604020202020204" pitchFamily="34" charset="0"/>
            </a:rPr>
            <a:t>ΔΗΜΟΣ Ι</a:t>
          </a:r>
          <a:endParaRPr lang="el-GR" sz="12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AB2FFA-3A76-43B7-B3EF-88BBC77D4533}" type="parTrans" cxnId="{CDB41294-CD84-4D46-9C9B-7DFD2909BCA8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46D395-6E72-47A3-BBCC-01203907E5D0}" type="sibTrans" cxnId="{CDB41294-CD84-4D46-9C9B-7DFD2909BCA8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63A2F4-F37E-4C62-9179-57BAABFF813D}">
      <dgm:prSet custT="1"/>
      <dgm:spPr/>
      <dgm:t>
        <a:bodyPr/>
        <a:lstStyle/>
        <a:p>
          <a:r>
            <a:rPr lang="el-GR" sz="1200" b="0" dirty="0">
              <a:latin typeface="Arial" panose="020B0604020202020204" pitchFamily="34" charset="0"/>
              <a:cs typeface="Arial" panose="020B0604020202020204" pitchFamily="34" charset="0"/>
            </a:rPr>
            <a:t>ΑΝΤΩΝΗΣ ΤΡΙΤΣΗΣ</a:t>
          </a:r>
        </a:p>
      </dgm:t>
    </dgm:pt>
    <dgm:pt modelId="{45DBB179-567D-47C9-A2AF-B9BEBE8E1778}" type="parTrans" cxnId="{E3708466-18CC-4DFD-B067-4EABD4D8C784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4E47F3-D325-470D-B6B2-C4045F8EE929}" type="sibTrans" cxnId="{E3708466-18CC-4DFD-B067-4EABD4D8C784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93AB0C-7B7A-4108-8AB8-339EF6B43D12}">
      <dgm:prSet custT="1"/>
      <dgm:spPr/>
      <dgm:t>
        <a:bodyPr/>
        <a:lstStyle/>
        <a:p>
          <a:r>
            <a:rPr lang="el-GR" sz="1200" b="0">
              <a:latin typeface="Arial" panose="020B0604020202020204" pitchFamily="34" charset="0"/>
              <a:cs typeface="Arial" panose="020B0604020202020204" pitchFamily="34" charset="0"/>
            </a:rPr>
            <a:t>ΤΑΑ / ΠΕΚΑ / ΠΑΛΥΘ</a:t>
          </a:r>
        </a:p>
      </dgm:t>
    </dgm:pt>
    <dgm:pt modelId="{1E17A634-7193-4704-A84A-5EE45843C51E}" type="parTrans" cxnId="{C8F271A2-A8AF-4609-8196-E1DD967FFE8B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D7A8C6-EB70-464F-B555-C601C905D629}" type="sibTrans" cxnId="{C8F271A2-A8AF-4609-8196-E1DD967FFE8B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3B2B80-B315-4890-A788-D293154A045E}">
      <dgm:prSet custT="1"/>
      <dgm:spPr/>
      <dgm:t>
        <a:bodyPr/>
        <a:lstStyle/>
        <a:p>
          <a:r>
            <a:rPr lang="el-GR" sz="1200" b="0" dirty="0">
              <a:latin typeface="Arial" panose="020B0604020202020204" pitchFamily="34" charset="0"/>
              <a:cs typeface="Arial" panose="020B0604020202020204" pitchFamily="34" charset="0"/>
            </a:rPr>
            <a:t>ΕΡΕΥΝΗΤΙΚΑ &amp; ΛΟΙΠΕΣ ΠΗΓΕΣ</a:t>
          </a:r>
        </a:p>
      </dgm:t>
    </dgm:pt>
    <dgm:pt modelId="{5C76D4DD-5B95-494E-8BC4-496D32A699D6}" type="parTrans" cxnId="{7AE28B0A-9D60-4477-B6FC-EE9A74DD5A04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C82BD7-2F5C-4957-B26A-582E99E82AF3}" type="sibTrans" cxnId="{7AE28B0A-9D60-4477-B6FC-EE9A74DD5A04}">
      <dgm:prSet/>
      <dgm:spPr/>
      <dgm:t>
        <a:bodyPr/>
        <a:lstStyle/>
        <a:p>
          <a:endParaRPr lang="el-GR" sz="3600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460DAC-534F-4DB6-943F-82B6E8F921DA}" type="pres">
      <dgm:prSet presAssocID="{E6D712B4-D36B-4572-96B0-3971F1288209}" presName="compositeShape" presStyleCnt="0">
        <dgm:presLayoutVars>
          <dgm:dir/>
          <dgm:resizeHandles/>
        </dgm:presLayoutVars>
      </dgm:prSet>
      <dgm:spPr/>
    </dgm:pt>
    <dgm:pt modelId="{070A5FF2-5F9E-453E-B3CF-E432ADAA4280}" type="pres">
      <dgm:prSet presAssocID="{E6D712B4-D36B-4572-96B0-3971F1288209}" presName="pyramid" presStyleLbl="node1" presStyleIdx="0" presStyleCnt="1" custLinFactNeighborX="13091"/>
      <dgm:spPr/>
    </dgm:pt>
    <dgm:pt modelId="{4B084759-D0AC-49C3-8D54-31D33424D4D0}" type="pres">
      <dgm:prSet presAssocID="{E6D712B4-D36B-4572-96B0-3971F1288209}" presName="theList" presStyleCnt="0"/>
      <dgm:spPr/>
    </dgm:pt>
    <dgm:pt modelId="{25933E99-E52E-40F2-9F24-4A5C8AE43608}" type="pres">
      <dgm:prSet presAssocID="{304D7D5A-5612-44A8-87A9-E17E3EE4CFE9}" presName="aNode" presStyleLbl="fgAcc1" presStyleIdx="0" presStyleCnt="8">
        <dgm:presLayoutVars>
          <dgm:bulletEnabled val="1"/>
        </dgm:presLayoutVars>
      </dgm:prSet>
      <dgm:spPr/>
    </dgm:pt>
    <dgm:pt modelId="{E3E82C0A-5C37-4A44-A2C8-4D7B5241FC98}" type="pres">
      <dgm:prSet presAssocID="{304D7D5A-5612-44A8-87A9-E17E3EE4CFE9}" presName="aSpace" presStyleCnt="0"/>
      <dgm:spPr/>
    </dgm:pt>
    <dgm:pt modelId="{41366BCF-9E39-4F51-A131-BA4C495265AB}" type="pres">
      <dgm:prSet presAssocID="{04820726-082E-4DBB-947C-E1D014196FB3}" presName="aNode" presStyleLbl="fgAcc1" presStyleIdx="1" presStyleCnt="8">
        <dgm:presLayoutVars>
          <dgm:bulletEnabled val="1"/>
        </dgm:presLayoutVars>
      </dgm:prSet>
      <dgm:spPr/>
    </dgm:pt>
    <dgm:pt modelId="{C4529886-DF78-46CE-AE56-64D12CEC042E}" type="pres">
      <dgm:prSet presAssocID="{04820726-082E-4DBB-947C-E1D014196FB3}" presName="aSpace" presStyleCnt="0"/>
      <dgm:spPr/>
    </dgm:pt>
    <dgm:pt modelId="{0573EBEE-26B9-439D-A95C-F62643BF7EA2}" type="pres">
      <dgm:prSet presAssocID="{F4FB5EC9-8A3E-499C-B973-16DF030E3BE4}" presName="aNode" presStyleLbl="fgAcc1" presStyleIdx="2" presStyleCnt="8">
        <dgm:presLayoutVars>
          <dgm:bulletEnabled val="1"/>
        </dgm:presLayoutVars>
      </dgm:prSet>
      <dgm:spPr/>
    </dgm:pt>
    <dgm:pt modelId="{E7A321D9-95DD-4065-BB0B-0FD5B5897690}" type="pres">
      <dgm:prSet presAssocID="{F4FB5EC9-8A3E-499C-B973-16DF030E3BE4}" presName="aSpace" presStyleCnt="0"/>
      <dgm:spPr/>
    </dgm:pt>
    <dgm:pt modelId="{842762AB-86FC-48EF-A7F5-43F135CC6034}" type="pres">
      <dgm:prSet presAssocID="{69A312C3-6227-47BD-811A-02A9E625D134}" presName="aNode" presStyleLbl="fgAcc1" presStyleIdx="3" presStyleCnt="8">
        <dgm:presLayoutVars>
          <dgm:bulletEnabled val="1"/>
        </dgm:presLayoutVars>
      </dgm:prSet>
      <dgm:spPr/>
    </dgm:pt>
    <dgm:pt modelId="{5BAEF33F-5F54-4BA5-AFFD-A14AB8ADF164}" type="pres">
      <dgm:prSet presAssocID="{69A312C3-6227-47BD-811A-02A9E625D134}" presName="aSpace" presStyleCnt="0"/>
      <dgm:spPr/>
    </dgm:pt>
    <dgm:pt modelId="{FC942E5D-EF72-45FF-A755-FD2FB26A6D40}" type="pres">
      <dgm:prSet presAssocID="{069C4481-B7D6-414C-B277-B3226FCACC68}" presName="aNode" presStyleLbl="fgAcc1" presStyleIdx="4" presStyleCnt="8">
        <dgm:presLayoutVars>
          <dgm:bulletEnabled val="1"/>
        </dgm:presLayoutVars>
      </dgm:prSet>
      <dgm:spPr/>
    </dgm:pt>
    <dgm:pt modelId="{CD243992-CD6A-41BE-9C5F-533E2852C7F2}" type="pres">
      <dgm:prSet presAssocID="{069C4481-B7D6-414C-B277-B3226FCACC68}" presName="aSpace" presStyleCnt="0"/>
      <dgm:spPr/>
    </dgm:pt>
    <dgm:pt modelId="{BC483DDA-F13B-40AD-8C2C-32006555C143}" type="pres">
      <dgm:prSet presAssocID="{6A63A2F4-F37E-4C62-9179-57BAABFF813D}" presName="aNode" presStyleLbl="fgAcc1" presStyleIdx="5" presStyleCnt="8">
        <dgm:presLayoutVars>
          <dgm:bulletEnabled val="1"/>
        </dgm:presLayoutVars>
      </dgm:prSet>
      <dgm:spPr/>
    </dgm:pt>
    <dgm:pt modelId="{F7102D64-7410-476A-9CF3-EE7CF7E7D76C}" type="pres">
      <dgm:prSet presAssocID="{6A63A2F4-F37E-4C62-9179-57BAABFF813D}" presName="aSpace" presStyleCnt="0"/>
      <dgm:spPr/>
    </dgm:pt>
    <dgm:pt modelId="{FD6ECB53-8444-48FE-BC55-1D1AC1880991}" type="pres">
      <dgm:prSet presAssocID="{7093AB0C-7B7A-4108-8AB8-339EF6B43D12}" presName="aNode" presStyleLbl="fgAcc1" presStyleIdx="6" presStyleCnt="8">
        <dgm:presLayoutVars>
          <dgm:bulletEnabled val="1"/>
        </dgm:presLayoutVars>
      </dgm:prSet>
      <dgm:spPr/>
    </dgm:pt>
    <dgm:pt modelId="{7D616CE6-9B65-4D58-8730-42A31AA24BFA}" type="pres">
      <dgm:prSet presAssocID="{7093AB0C-7B7A-4108-8AB8-339EF6B43D12}" presName="aSpace" presStyleCnt="0"/>
      <dgm:spPr/>
    </dgm:pt>
    <dgm:pt modelId="{0182FABB-4AD9-445C-B2D4-B466E071DD07}" type="pres">
      <dgm:prSet presAssocID="{333B2B80-B315-4890-A788-D293154A045E}" presName="aNode" presStyleLbl="fgAcc1" presStyleIdx="7" presStyleCnt="8">
        <dgm:presLayoutVars>
          <dgm:bulletEnabled val="1"/>
        </dgm:presLayoutVars>
      </dgm:prSet>
      <dgm:spPr/>
    </dgm:pt>
    <dgm:pt modelId="{F4712733-1E20-45E6-9355-687F625D9A2C}" type="pres">
      <dgm:prSet presAssocID="{333B2B80-B315-4890-A788-D293154A045E}" presName="aSpace" presStyleCnt="0"/>
      <dgm:spPr/>
    </dgm:pt>
  </dgm:ptLst>
  <dgm:cxnLst>
    <dgm:cxn modelId="{7AE28B0A-9D60-4477-B6FC-EE9A74DD5A04}" srcId="{E6D712B4-D36B-4572-96B0-3971F1288209}" destId="{333B2B80-B315-4890-A788-D293154A045E}" srcOrd="7" destOrd="0" parTransId="{5C76D4DD-5B95-494E-8BC4-496D32A699D6}" sibTransId="{97C82BD7-2F5C-4957-B26A-582E99E82AF3}"/>
    <dgm:cxn modelId="{FEB3661E-C5C4-4C9E-9B42-EFA41915D318}" srcId="{E6D712B4-D36B-4572-96B0-3971F1288209}" destId="{04820726-082E-4DBB-947C-E1D014196FB3}" srcOrd="1" destOrd="0" parTransId="{FEFB1DD4-CEAD-4648-AAC6-47BE447BAA30}" sibTransId="{981BEB59-9811-41FC-95FF-CF96D4CFE1B4}"/>
    <dgm:cxn modelId="{6F137420-DA87-43FB-A650-634A39BAB0AC}" type="presOf" srcId="{7093AB0C-7B7A-4108-8AB8-339EF6B43D12}" destId="{FD6ECB53-8444-48FE-BC55-1D1AC1880991}" srcOrd="0" destOrd="0" presId="urn:microsoft.com/office/officeart/2005/8/layout/pyramid2"/>
    <dgm:cxn modelId="{E4371D27-5C27-4FC6-9657-F2791E6733BF}" type="presOf" srcId="{04820726-082E-4DBB-947C-E1D014196FB3}" destId="{41366BCF-9E39-4F51-A131-BA4C495265AB}" srcOrd="0" destOrd="0" presId="urn:microsoft.com/office/officeart/2005/8/layout/pyramid2"/>
    <dgm:cxn modelId="{483AA931-A810-4762-84F6-1B762D378DB7}" srcId="{E6D712B4-D36B-4572-96B0-3971F1288209}" destId="{F4FB5EC9-8A3E-499C-B973-16DF030E3BE4}" srcOrd="2" destOrd="0" parTransId="{5B21C3F8-EB04-4CC5-BECC-062E9FF8C3B4}" sibTransId="{4E012461-6639-4BDE-9481-E5B5C34247C3}"/>
    <dgm:cxn modelId="{EC2F8533-ABC5-41DC-A79B-A829E827EEE1}" type="presOf" srcId="{69A312C3-6227-47BD-811A-02A9E625D134}" destId="{842762AB-86FC-48EF-A7F5-43F135CC6034}" srcOrd="0" destOrd="0" presId="urn:microsoft.com/office/officeart/2005/8/layout/pyramid2"/>
    <dgm:cxn modelId="{A8EE5638-DC5D-40DF-94FC-67C3F0CA243D}" type="presOf" srcId="{333B2B80-B315-4890-A788-D293154A045E}" destId="{0182FABB-4AD9-445C-B2D4-B466E071DD07}" srcOrd="0" destOrd="0" presId="urn:microsoft.com/office/officeart/2005/8/layout/pyramid2"/>
    <dgm:cxn modelId="{E3708466-18CC-4DFD-B067-4EABD4D8C784}" srcId="{E6D712B4-D36B-4572-96B0-3971F1288209}" destId="{6A63A2F4-F37E-4C62-9179-57BAABFF813D}" srcOrd="5" destOrd="0" parTransId="{45DBB179-567D-47C9-A2AF-B9BEBE8E1778}" sibTransId="{A74E47F3-D325-470D-B6B2-C4045F8EE929}"/>
    <dgm:cxn modelId="{ABB61574-02DE-4ACF-8E3F-593D36BC79B1}" type="presOf" srcId="{069C4481-B7D6-414C-B277-B3226FCACC68}" destId="{FC942E5D-EF72-45FF-A755-FD2FB26A6D40}" srcOrd="0" destOrd="0" presId="urn:microsoft.com/office/officeart/2005/8/layout/pyramid2"/>
    <dgm:cxn modelId="{BC7C808C-7184-44B0-9DD9-331E9112B1D9}" type="presOf" srcId="{F4FB5EC9-8A3E-499C-B973-16DF030E3BE4}" destId="{0573EBEE-26B9-439D-A95C-F62643BF7EA2}" srcOrd="0" destOrd="0" presId="urn:microsoft.com/office/officeart/2005/8/layout/pyramid2"/>
    <dgm:cxn modelId="{CDB41294-CD84-4D46-9C9B-7DFD2909BCA8}" srcId="{E6D712B4-D36B-4572-96B0-3971F1288209}" destId="{069C4481-B7D6-414C-B277-B3226FCACC68}" srcOrd="4" destOrd="0" parTransId="{8BAB2FFA-3A76-43B7-B3EF-88BBC77D4533}" sibTransId="{3546D395-6E72-47A3-BBCC-01203907E5D0}"/>
    <dgm:cxn modelId="{C8F271A2-A8AF-4609-8196-E1DD967FFE8B}" srcId="{E6D712B4-D36B-4572-96B0-3971F1288209}" destId="{7093AB0C-7B7A-4108-8AB8-339EF6B43D12}" srcOrd="6" destOrd="0" parTransId="{1E17A634-7193-4704-A84A-5EE45843C51E}" sibTransId="{16D7A8C6-EB70-464F-B555-C601C905D629}"/>
    <dgm:cxn modelId="{AA9BCFA3-7317-4DE8-BC00-71723F7F5C92}" srcId="{E6D712B4-D36B-4572-96B0-3971F1288209}" destId="{69A312C3-6227-47BD-811A-02A9E625D134}" srcOrd="3" destOrd="0" parTransId="{A8272ADA-8425-4A3F-BCEB-8A9DA5757C8A}" sibTransId="{B8636954-67FE-47F5-AA48-156B01978872}"/>
    <dgm:cxn modelId="{D3BF33B2-0527-4FFF-AF42-669CC6B32003}" type="presOf" srcId="{E6D712B4-D36B-4572-96B0-3971F1288209}" destId="{D2460DAC-534F-4DB6-943F-82B6E8F921DA}" srcOrd="0" destOrd="0" presId="urn:microsoft.com/office/officeart/2005/8/layout/pyramid2"/>
    <dgm:cxn modelId="{DFA7A9D0-0EF0-486E-BD27-1D2F4C462437}" type="presOf" srcId="{304D7D5A-5612-44A8-87A9-E17E3EE4CFE9}" destId="{25933E99-E52E-40F2-9F24-4A5C8AE43608}" srcOrd="0" destOrd="0" presId="urn:microsoft.com/office/officeart/2005/8/layout/pyramid2"/>
    <dgm:cxn modelId="{2B10C1E9-D902-42C4-BEC9-1768EB6A3742}" srcId="{E6D712B4-D36B-4572-96B0-3971F1288209}" destId="{304D7D5A-5612-44A8-87A9-E17E3EE4CFE9}" srcOrd="0" destOrd="0" parTransId="{4E464062-18E9-47B3-8E65-F959EC61A61F}" sibTransId="{7961CC2F-2B0C-47C0-BF22-C2AC26574CF3}"/>
    <dgm:cxn modelId="{43E5E1F5-77AD-4408-BF5C-46DD9B8C568E}" type="presOf" srcId="{6A63A2F4-F37E-4C62-9179-57BAABFF813D}" destId="{BC483DDA-F13B-40AD-8C2C-32006555C143}" srcOrd="0" destOrd="0" presId="urn:microsoft.com/office/officeart/2005/8/layout/pyramid2"/>
    <dgm:cxn modelId="{76F50ED4-6BCD-4885-90A0-384893B8BC0F}" type="presParOf" srcId="{D2460DAC-534F-4DB6-943F-82B6E8F921DA}" destId="{070A5FF2-5F9E-453E-B3CF-E432ADAA4280}" srcOrd="0" destOrd="0" presId="urn:microsoft.com/office/officeart/2005/8/layout/pyramid2"/>
    <dgm:cxn modelId="{642F2EE9-8902-4400-8FD5-E71E9D9949C2}" type="presParOf" srcId="{D2460DAC-534F-4DB6-943F-82B6E8F921DA}" destId="{4B084759-D0AC-49C3-8D54-31D33424D4D0}" srcOrd="1" destOrd="0" presId="urn:microsoft.com/office/officeart/2005/8/layout/pyramid2"/>
    <dgm:cxn modelId="{853ABEB8-F3A4-4785-8917-C47228678C2B}" type="presParOf" srcId="{4B084759-D0AC-49C3-8D54-31D33424D4D0}" destId="{25933E99-E52E-40F2-9F24-4A5C8AE43608}" srcOrd="0" destOrd="0" presId="urn:microsoft.com/office/officeart/2005/8/layout/pyramid2"/>
    <dgm:cxn modelId="{49274F3C-8D32-4B6E-8FDA-5F5274E58368}" type="presParOf" srcId="{4B084759-D0AC-49C3-8D54-31D33424D4D0}" destId="{E3E82C0A-5C37-4A44-A2C8-4D7B5241FC98}" srcOrd="1" destOrd="0" presId="urn:microsoft.com/office/officeart/2005/8/layout/pyramid2"/>
    <dgm:cxn modelId="{ECD7AA2D-983D-4863-8F3F-C0E531C2D64E}" type="presParOf" srcId="{4B084759-D0AC-49C3-8D54-31D33424D4D0}" destId="{41366BCF-9E39-4F51-A131-BA4C495265AB}" srcOrd="2" destOrd="0" presId="urn:microsoft.com/office/officeart/2005/8/layout/pyramid2"/>
    <dgm:cxn modelId="{D17BB97C-32A9-47A5-B8C0-C9DB9C525B2A}" type="presParOf" srcId="{4B084759-D0AC-49C3-8D54-31D33424D4D0}" destId="{C4529886-DF78-46CE-AE56-64D12CEC042E}" srcOrd="3" destOrd="0" presId="urn:microsoft.com/office/officeart/2005/8/layout/pyramid2"/>
    <dgm:cxn modelId="{14FE6D7D-DEDE-4063-B7F4-D62F19ECC200}" type="presParOf" srcId="{4B084759-D0AC-49C3-8D54-31D33424D4D0}" destId="{0573EBEE-26B9-439D-A95C-F62643BF7EA2}" srcOrd="4" destOrd="0" presId="urn:microsoft.com/office/officeart/2005/8/layout/pyramid2"/>
    <dgm:cxn modelId="{D5FAB35E-0C62-4F08-A29E-3FA0D14F4946}" type="presParOf" srcId="{4B084759-D0AC-49C3-8D54-31D33424D4D0}" destId="{E7A321D9-95DD-4065-BB0B-0FD5B5897690}" srcOrd="5" destOrd="0" presId="urn:microsoft.com/office/officeart/2005/8/layout/pyramid2"/>
    <dgm:cxn modelId="{DF586D1C-9DC3-4E67-A876-A5AE30AFD470}" type="presParOf" srcId="{4B084759-D0AC-49C3-8D54-31D33424D4D0}" destId="{842762AB-86FC-48EF-A7F5-43F135CC6034}" srcOrd="6" destOrd="0" presId="urn:microsoft.com/office/officeart/2005/8/layout/pyramid2"/>
    <dgm:cxn modelId="{0B5F593B-F7EF-47C8-85ED-154340B6AFBC}" type="presParOf" srcId="{4B084759-D0AC-49C3-8D54-31D33424D4D0}" destId="{5BAEF33F-5F54-4BA5-AFFD-A14AB8ADF164}" srcOrd="7" destOrd="0" presId="urn:microsoft.com/office/officeart/2005/8/layout/pyramid2"/>
    <dgm:cxn modelId="{E3CBA34E-A7FD-40D4-A0F2-C4B1C527DD4E}" type="presParOf" srcId="{4B084759-D0AC-49C3-8D54-31D33424D4D0}" destId="{FC942E5D-EF72-45FF-A755-FD2FB26A6D40}" srcOrd="8" destOrd="0" presId="urn:microsoft.com/office/officeart/2005/8/layout/pyramid2"/>
    <dgm:cxn modelId="{D4C94D58-CAE3-4736-AB93-5AC8B4EE81DE}" type="presParOf" srcId="{4B084759-D0AC-49C3-8D54-31D33424D4D0}" destId="{CD243992-CD6A-41BE-9C5F-533E2852C7F2}" srcOrd="9" destOrd="0" presId="urn:microsoft.com/office/officeart/2005/8/layout/pyramid2"/>
    <dgm:cxn modelId="{BD9D1676-0C53-419D-B48F-94385F22DCD1}" type="presParOf" srcId="{4B084759-D0AC-49C3-8D54-31D33424D4D0}" destId="{BC483DDA-F13B-40AD-8C2C-32006555C143}" srcOrd="10" destOrd="0" presId="urn:microsoft.com/office/officeart/2005/8/layout/pyramid2"/>
    <dgm:cxn modelId="{E49A35D6-6CAB-4C4A-A512-226529142EC9}" type="presParOf" srcId="{4B084759-D0AC-49C3-8D54-31D33424D4D0}" destId="{F7102D64-7410-476A-9CF3-EE7CF7E7D76C}" srcOrd="11" destOrd="0" presId="urn:microsoft.com/office/officeart/2005/8/layout/pyramid2"/>
    <dgm:cxn modelId="{8C687EB0-C054-43F7-98AD-8CA345F6F21A}" type="presParOf" srcId="{4B084759-D0AC-49C3-8D54-31D33424D4D0}" destId="{FD6ECB53-8444-48FE-BC55-1D1AC1880991}" srcOrd="12" destOrd="0" presId="urn:microsoft.com/office/officeart/2005/8/layout/pyramid2"/>
    <dgm:cxn modelId="{88872F8E-CAB6-432F-A27B-5CB3D59F7B00}" type="presParOf" srcId="{4B084759-D0AC-49C3-8D54-31D33424D4D0}" destId="{7D616CE6-9B65-4D58-8730-42A31AA24BFA}" srcOrd="13" destOrd="0" presId="urn:microsoft.com/office/officeart/2005/8/layout/pyramid2"/>
    <dgm:cxn modelId="{17A59DF5-1B4C-40C2-A59F-82748EC807CF}" type="presParOf" srcId="{4B084759-D0AC-49C3-8D54-31D33424D4D0}" destId="{0182FABB-4AD9-445C-B2D4-B466E071DD07}" srcOrd="14" destOrd="0" presId="urn:microsoft.com/office/officeart/2005/8/layout/pyramid2"/>
    <dgm:cxn modelId="{FB2D2D09-4214-4ADD-B9F1-89A862D89E32}" type="presParOf" srcId="{4B084759-D0AC-49C3-8D54-31D33424D4D0}" destId="{F4712733-1E20-45E6-9355-687F625D9A2C}" srcOrd="1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D35D45-D0D7-4489-A61B-56F8E10E1214}" type="doc">
      <dgm:prSet loTypeId="urn:microsoft.com/office/officeart/2005/8/layout/hChevron3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7E9B42AF-C987-4E8E-A709-0C84334B262F}">
      <dgm:prSet/>
      <dgm:spPr/>
      <dgm:t>
        <a:bodyPr/>
        <a:lstStyle/>
        <a:p>
          <a:r>
            <a:rPr lang="en-US" b="1" dirty="0"/>
            <a:t>ΚΡΙΤΉΡΙΟ ΑΞΙΟΛ</a:t>
          </a:r>
          <a:r>
            <a:rPr lang="el-GR" b="1" dirty="0"/>
            <a:t>Ο</a:t>
          </a:r>
          <a:r>
            <a:rPr lang="en-US" b="1" dirty="0"/>
            <a:t>ΓΗΣΗΣ</a:t>
          </a:r>
          <a:endParaRPr lang="el-GR" dirty="0"/>
        </a:p>
      </dgm:t>
    </dgm:pt>
    <dgm:pt modelId="{D6F5F833-205A-461A-A869-8F6230EC2E09}" type="parTrans" cxnId="{53B5B7E1-72F2-45C8-89F7-C0B0737A7925}">
      <dgm:prSet/>
      <dgm:spPr/>
      <dgm:t>
        <a:bodyPr/>
        <a:lstStyle/>
        <a:p>
          <a:endParaRPr lang="el-GR"/>
        </a:p>
      </dgm:t>
    </dgm:pt>
    <dgm:pt modelId="{F4F72727-042C-4D1B-97CB-E408B37FBEDD}" type="sibTrans" cxnId="{53B5B7E1-72F2-45C8-89F7-C0B0737A7925}">
      <dgm:prSet/>
      <dgm:spPr/>
      <dgm:t>
        <a:bodyPr/>
        <a:lstStyle/>
        <a:p>
          <a:endParaRPr lang="el-GR"/>
        </a:p>
      </dgm:t>
    </dgm:pt>
    <dgm:pt modelId="{6669932B-6234-4E4D-9037-F5B16AA41787}">
      <dgm:prSet/>
      <dgm:spPr/>
      <dgm:t>
        <a:bodyPr/>
        <a:lstStyle/>
        <a:p>
          <a:r>
            <a:rPr lang="en-US" dirty="0" err="1"/>
            <a:t>Γι</a:t>
          </a:r>
          <a:r>
            <a:rPr lang="en-US" dirty="0"/>
            <a:t>α κάθε έργο καταγράφεται η σύνδεση με το ΠεΣΠΚΑ και ο</a:t>
          </a:r>
          <a:r>
            <a:rPr lang="el-GR" dirty="0"/>
            <a:t> </a:t>
          </a:r>
          <a:r>
            <a:rPr lang="en-US" dirty="0"/>
            <a:t>βα</a:t>
          </a:r>
          <a:r>
            <a:rPr lang="en-US" dirty="0" err="1"/>
            <a:t>θμός</a:t>
          </a:r>
          <a:r>
            <a:rPr lang="en-US" dirty="0"/>
            <a:t> </a:t>
          </a:r>
          <a:r>
            <a:rPr lang="en-US" dirty="0" err="1"/>
            <a:t>συνάφει</a:t>
          </a:r>
          <a:r>
            <a:rPr lang="en-US" dirty="0"/>
            <a:t>ας: χαμηλή, μέτρια ή υψηλή.</a:t>
          </a:r>
          <a:endParaRPr lang="el-GR" dirty="0"/>
        </a:p>
      </dgm:t>
    </dgm:pt>
    <dgm:pt modelId="{2C4B3E30-00D2-436E-A9A7-82836E35843C}" type="parTrans" cxnId="{EE724B51-4BA2-4454-8B75-B08779E711EC}">
      <dgm:prSet/>
      <dgm:spPr/>
      <dgm:t>
        <a:bodyPr/>
        <a:lstStyle/>
        <a:p>
          <a:endParaRPr lang="el-GR"/>
        </a:p>
      </dgm:t>
    </dgm:pt>
    <dgm:pt modelId="{BB2E0417-4153-4F91-A8FB-66CF9C23AF57}" type="sibTrans" cxnId="{EE724B51-4BA2-4454-8B75-B08779E711EC}">
      <dgm:prSet/>
      <dgm:spPr/>
      <dgm:t>
        <a:bodyPr/>
        <a:lstStyle/>
        <a:p>
          <a:endParaRPr lang="el-GR"/>
        </a:p>
      </dgm:t>
    </dgm:pt>
    <dgm:pt modelId="{CA628E04-B17A-4854-A357-2397916CB3A6}" type="pres">
      <dgm:prSet presAssocID="{39D35D45-D0D7-4489-A61B-56F8E10E1214}" presName="Name0" presStyleCnt="0">
        <dgm:presLayoutVars>
          <dgm:dir/>
          <dgm:resizeHandles val="exact"/>
        </dgm:presLayoutVars>
      </dgm:prSet>
      <dgm:spPr/>
    </dgm:pt>
    <dgm:pt modelId="{58760274-1335-485C-8539-58FBE2B5CD53}" type="pres">
      <dgm:prSet presAssocID="{7E9B42AF-C987-4E8E-A709-0C84334B262F}" presName="parTxOnly" presStyleLbl="node1" presStyleIdx="0" presStyleCnt="2">
        <dgm:presLayoutVars>
          <dgm:bulletEnabled val="1"/>
        </dgm:presLayoutVars>
      </dgm:prSet>
      <dgm:spPr/>
    </dgm:pt>
    <dgm:pt modelId="{2C2FD3E4-8431-410C-A26F-C41C32FBFB44}" type="pres">
      <dgm:prSet presAssocID="{F4F72727-042C-4D1B-97CB-E408B37FBEDD}" presName="parSpace" presStyleCnt="0"/>
      <dgm:spPr/>
    </dgm:pt>
    <dgm:pt modelId="{5FAB8E93-9C1C-4284-A8E1-404887480F0D}" type="pres">
      <dgm:prSet presAssocID="{6669932B-6234-4E4D-9037-F5B16AA41787}" presName="parTxOnly" presStyleLbl="node1" presStyleIdx="1" presStyleCnt="2" custLinFactNeighborX="-66446" custLinFactNeighborY="-1874">
        <dgm:presLayoutVars>
          <dgm:bulletEnabled val="1"/>
        </dgm:presLayoutVars>
      </dgm:prSet>
      <dgm:spPr/>
    </dgm:pt>
  </dgm:ptLst>
  <dgm:cxnLst>
    <dgm:cxn modelId="{8257F045-3B91-487A-B1D9-C97D693033AF}" type="presOf" srcId="{39D35D45-D0D7-4489-A61B-56F8E10E1214}" destId="{CA628E04-B17A-4854-A357-2397916CB3A6}" srcOrd="0" destOrd="0" presId="urn:microsoft.com/office/officeart/2005/8/layout/hChevron3"/>
    <dgm:cxn modelId="{3FD2D54D-CD68-4C22-9207-A2B25B693E99}" type="presOf" srcId="{6669932B-6234-4E4D-9037-F5B16AA41787}" destId="{5FAB8E93-9C1C-4284-A8E1-404887480F0D}" srcOrd="0" destOrd="0" presId="urn:microsoft.com/office/officeart/2005/8/layout/hChevron3"/>
    <dgm:cxn modelId="{EE724B51-4BA2-4454-8B75-B08779E711EC}" srcId="{39D35D45-D0D7-4489-A61B-56F8E10E1214}" destId="{6669932B-6234-4E4D-9037-F5B16AA41787}" srcOrd="1" destOrd="0" parTransId="{2C4B3E30-00D2-436E-A9A7-82836E35843C}" sibTransId="{BB2E0417-4153-4F91-A8FB-66CF9C23AF57}"/>
    <dgm:cxn modelId="{53B5B7E1-72F2-45C8-89F7-C0B0737A7925}" srcId="{39D35D45-D0D7-4489-A61B-56F8E10E1214}" destId="{7E9B42AF-C987-4E8E-A709-0C84334B262F}" srcOrd="0" destOrd="0" parTransId="{D6F5F833-205A-461A-A869-8F6230EC2E09}" sibTransId="{F4F72727-042C-4D1B-97CB-E408B37FBEDD}"/>
    <dgm:cxn modelId="{8B54C5EB-CF4A-443E-8F03-F2303D775F8C}" type="presOf" srcId="{7E9B42AF-C987-4E8E-A709-0C84334B262F}" destId="{58760274-1335-485C-8539-58FBE2B5CD53}" srcOrd="0" destOrd="0" presId="urn:microsoft.com/office/officeart/2005/8/layout/hChevron3"/>
    <dgm:cxn modelId="{D4605C94-C969-4DDA-89A6-1E87A17E78A8}" type="presParOf" srcId="{CA628E04-B17A-4854-A357-2397916CB3A6}" destId="{58760274-1335-485C-8539-58FBE2B5CD53}" srcOrd="0" destOrd="0" presId="urn:microsoft.com/office/officeart/2005/8/layout/hChevron3"/>
    <dgm:cxn modelId="{62D80B29-E35E-4A60-907A-96191591B7B7}" type="presParOf" srcId="{CA628E04-B17A-4854-A357-2397916CB3A6}" destId="{2C2FD3E4-8431-410C-A26F-C41C32FBFB44}" srcOrd="1" destOrd="0" presId="urn:microsoft.com/office/officeart/2005/8/layout/hChevron3"/>
    <dgm:cxn modelId="{CB602388-AF89-4EA6-A664-CFC46B890A45}" type="presParOf" srcId="{CA628E04-B17A-4854-A357-2397916CB3A6}" destId="{5FAB8E93-9C1C-4284-A8E1-404887480F0D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B7DF370-D85E-4FFE-AFBE-452B235F2FDC}" type="doc">
      <dgm:prSet loTypeId="urn:microsoft.com/office/officeart/2005/8/layout/hProcess1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l-GR"/>
        </a:p>
      </dgm:t>
    </dgm:pt>
    <dgm:pt modelId="{73454C9A-C693-4629-83EB-92F31DB56A55}">
      <dgm:prSet custT="1"/>
      <dgm:spPr/>
      <dgm:t>
        <a:bodyPr/>
        <a:lstStyle/>
        <a:p>
          <a:r>
            <a:rPr lang="el-GR" sz="1100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ΠΛΑΤΦΟΡΜΑ ΠΑΡΑΤΗΡΗΤΗΡΙΟΥ</a:t>
          </a:r>
        </a:p>
        <a:p>
          <a:r>
            <a:rPr lang="el-GR" sz="11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Σχεδιασμός δομής για καταχώριση, προβολή και παρακολούθηση έργων</a:t>
          </a:r>
          <a:r>
            <a:rPr lang="el-GR" sz="11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D30F8009-3D5B-401A-9DF0-BA3628C8D14F}" type="parTrans" cxnId="{F66DDE86-4601-415F-B19F-86F39C739C32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E836C3-6BEF-477E-997F-5DA354A9E33A}" type="sibTrans" cxnId="{F66DDE86-4601-415F-B19F-86F39C739C32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EADD80-E81A-4E57-9A40-89C4702AAAAB}">
      <dgm:prSet custT="1"/>
      <dgm:spPr/>
      <dgm:t>
        <a:bodyPr/>
        <a:lstStyle/>
        <a:p>
          <a:r>
            <a:rPr lang="el-GR" sz="11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ΛΙΣΤΑ ΕΜΠΛΕΚΟΜΕΝΩΝ ΦΟΡΕΩΝ</a:t>
          </a:r>
        </a:p>
        <a:p>
          <a:r>
            <a:rPr lang="el-GR" sz="11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Οριστικοποίηση φορέων που προκύπτουν από το </a:t>
          </a:r>
          <a:r>
            <a:rPr lang="el-GR" sz="11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ΠεΣΠΚΑ</a:t>
          </a:r>
          <a:r>
            <a:rPr lang="el-GR" sz="11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και τις θεματικές του.</a:t>
          </a:r>
        </a:p>
      </dgm:t>
    </dgm:pt>
    <dgm:pt modelId="{2EE17C1C-2309-49B6-8328-A5EC9CB86F67}" type="parTrans" cxnId="{C38FCBAF-6C35-4BD5-98C8-292C75DA0C48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40220A-08ED-4DCB-B39E-3DB2FB669572}" type="sibTrans" cxnId="{C38FCBAF-6C35-4BD5-98C8-292C75DA0C48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2C0A8C-915E-4A61-AEE4-FD767077F4B4}">
      <dgm:prSet custT="1"/>
      <dgm:spPr/>
      <dgm:t>
        <a:bodyPr/>
        <a:lstStyle/>
        <a:p>
          <a:r>
            <a:rPr lang="el-GR" sz="1100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ΕΠΙΚΟΙΝΩΝΙΑ ΜΕ ΦΟΡΕΙΣ </a:t>
          </a:r>
        </a:p>
        <a:p>
          <a:r>
            <a:rPr lang="el-GR" sz="11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Αίτημα για έργα/ δράσεις που σχετίζονται με </a:t>
          </a:r>
          <a:r>
            <a:rPr lang="el-GR" sz="1100" dirty="0" err="1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ΠεΣΠΚΑ</a:t>
          </a:r>
          <a:r>
            <a:rPr lang="el-GR" sz="11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 και δεν έχουν ήδη εντοπιστεί.</a:t>
          </a:r>
        </a:p>
      </dgm:t>
    </dgm:pt>
    <dgm:pt modelId="{9CBC8997-D06E-4F6A-B670-191BE8A6E590}" type="parTrans" cxnId="{1C686520-B9CC-4DB3-9660-F903EFEEC2A3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28286F-6F00-4EC8-AD53-5DEACF7AD40E}" type="sibTrans" cxnId="{1C686520-B9CC-4DB3-9660-F903EFEEC2A3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4C5F00-F4A3-49C3-BF5C-9AA6F20204BD}">
      <dgm:prSet custT="1"/>
      <dgm:spPr/>
      <dgm:t>
        <a:bodyPr/>
        <a:lstStyle/>
        <a:p>
          <a:r>
            <a:rPr lang="el-GR" sz="11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ΕΜΠΛΟΥΤΙΣΜΕΝΗ ΒΑΣΗ </a:t>
          </a:r>
        </a:p>
        <a:p>
          <a:r>
            <a:rPr lang="el-GR" sz="11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Συμπλήρωση κενών, ποιοτικός έλεγχος και προετοιμασία ενσωμάτωσης στην πλατφόρμα.</a:t>
          </a:r>
        </a:p>
      </dgm:t>
    </dgm:pt>
    <dgm:pt modelId="{F8AA5D84-9C83-4394-A1EB-ACE9D7D0762E}" type="parTrans" cxnId="{90FF1E3E-3416-4297-B669-5C66A6BD719D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1781DA-9532-4AC8-8CFF-30214D063FC2}" type="sibTrans" cxnId="{90FF1E3E-3416-4297-B669-5C66A6BD719D}">
      <dgm:prSet/>
      <dgm:spPr/>
      <dgm:t>
        <a:bodyPr/>
        <a:lstStyle/>
        <a:p>
          <a:endParaRPr lang="el-GR" sz="2400">
            <a:solidFill>
              <a:schemeClr val="accent6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97D439-7BAE-4530-9BE6-90638639A8E3}" type="pres">
      <dgm:prSet presAssocID="{7B7DF370-D85E-4FFE-AFBE-452B235F2FDC}" presName="Name0" presStyleCnt="0">
        <dgm:presLayoutVars>
          <dgm:dir/>
          <dgm:resizeHandles val="exact"/>
        </dgm:presLayoutVars>
      </dgm:prSet>
      <dgm:spPr/>
    </dgm:pt>
    <dgm:pt modelId="{AD5066FA-4A47-4B9E-953F-2BF21BC05AAE}" type="pres">
      <dgm:prSet presAssocID="{7B7DF370-D85E-4FFE-AFBE-452B235F2FDC}" presName="arrow" presStyleLbl="bgShp" presStyleIdx="0" presStyleCnt="1" custLinFactNeighborX="2165" custLinFactNeighborY="-3200"/>
      <dgm:spPr/>
    </dgm:pt>
    <dgm:pt modelId="{5B5F1977-8BCB-42F1-AC15-7B56786A53FE}" type="pres">
      <dgm:prSet presAssocID="{7B7DF370-D85E-4FFE-AFBE-452B235F2FDC}" presName="points" presStyleCnt="0"/>
      <dgm:spPr/>
    </dgm:pt>
    <dgm:pt modelId="{4E19199B-5EE1-4B26-ACAB-763B8E14AD4E}" type="pres">
      <dgm:prSet presAssocID="{73454C9A-C693-4629-83EB-92F31DB56A55}" presName="compositeA" presStyleCnt="0"/>
      <dgm:spPr/>
    </dgm:pt>
    <dgm:pt modelId="{5D984009-2E9D-4E24-B0BE-FCB6E75D0A58}" type="pres">
      <dgm:prSet presAssocID="{73454C9A-C693-4629-83EB-92F31DB56A55}" presName="textA" presStyleLbl="revTx" presStyleIdx="0" presStyleCnt="4" custLinFactNeighborX="2172">
        <dgm:presLayoutVars>
          <dgm:bulletEnabled val="1"/>
        </dgm:presLayoutVars>
      </dgm:prSet>
      <dgm:spPr/>
    </dgm:pt>
    <dgm:pt modelId="{E623C953-86F7-4930-9607-02B5A087F624}" type="pres">
      <dgm:prSet presAssocID="{73454C9A-C693-4629-83EB-92F31DB56A55}" presName="circleA" presStyleLbl="node1" presStyleIdx="0" presStyleCnt="4"/>
      <dgm:spPr/>
    </dgm:pt>
    <dgm:pt modelId="{4A4BA973-7F4F-4947-A99C-3DC50F13D19A}" type="pres">
      <dgm:prSet presAssocID="{73454C9A-C693-4629-83EB-92F31DB56A55}" presName="spaceA" presStyleCnt="0"/>
      <dgm:spPr/>
    </dgm:pt>
    <dgm:pt modelId="{53981C96-3342-4743-8952-22048A5320F1}" type="pres">
      <dgm:prSet presAssocID="{C2E836C3-6BEF-477E-997F-5DA354A9E33A}" presName="space" presStyleCnt="0"/>
      <dgm:spPr/>
    </dgm:pt>
    <dgm:pt modelId="{E3D28235-BEAC-4E32-96A3-6B7E6C01BECF}" type="pres">
      <dgm:prSet presAssocID="{E4EADD80-E81A-4E57-9A40-89C4702AAAAB}" presName="compositeB" presStyleCnt="0"/>
      <dgm:spPr/>
    </dgm:pt>
    <dgm:pt modelId="{CE57862B-A52E-431E-84F6-DD537109F2D9}" type="pres">
      <dgm:prSet presAssocID="{E4EADD80-E81A-4E57-9A40-89C4702AAAAB}" presName="textB" presStyleLbl="revTx" presStyleIdx="1" presStyleCnt="4">
        <dgm:presLayoutVars>
          <dgm:bulletEnabled val="1"/>
        </dgm:presLayoutVars>
      </dgm:prSet>
      <dgm:spPr/>
    </dgm:pt>
    <dgm:pt modelId="{B8989812-EF9E-4307-8F0A-9241AA4FD0B4}" type="pres">
      <dgm:prSet presAssocID="{E4EADD80-E81A-4E57-9A40-89C4702AAAAB}" presName="circleB" presStyleLbl="node1" presStyleIdx="1" presStyleCnt="4"/>
      <dgm:spPr/>
    </dgm:pt>
    <dgm:pt modelId="{5418E953-A39B-4E1D-840C-63DCC29607D5}" type="pres">
      <dgm:prSet presAssocID="{E4EADD80-E81A-4E57-9A40-89C4702AAAAB}" presName="spaceB" presStyleCnt="0"/>
      <dgm:spPr/>
    </dgm:pt>
    <dgm:pt modelId="{69E8CB23-A2F0-49C9-80DE-66BE6F6BE55C}" type="pres">
      <dgm:prSet presAssocID="{1440220A-08ED-4DCB-B39E-3DB2FB669572}" presName="space" presStyleCnt="0"/>
      <dgm:spPr/>
    </dgm:pt>
    <dgm:pt modelId="{9FB30430-1573-4764-8899-B2EA8CB2B3B4}" type="pres">
      <dgm:prSet presAssocID="{3A2C0A8C-915E-4A61-AEE4-FD767077F4B4}" presName="compositeA" presStyleCnt="0"/>
      <dgm:spPr/>
    </dgm:pt>
    <dgm:pt modelId="{270E5C2D-FA6F-4680-8B64-8F74AD2B7530}" type="pres">
      <dgm:prSet presAssocID="{3A2C0A8C-915E-4A61-AEE4-FD767077F4B4}" presName="textA" presStyleLbl="revTx" presStyleIdx="2" presStyleCnt="4">
        <dgm:presLayoutVars>
          <dgm:bulletEnabled val="1"/>
        </dgm:presLayoutVars>
      </dgm:prSet>
      <dgm:spPr/>
    </dgm:pt>
    <dgm:pt modelId="{B3EAD885-B7D7-4085-A1B9-8320EE53BD72}" type="pres">
      <dgm:prSet presAssocID="{3A2C0A8C-915E-4A61-AEE4-FD767077F4B4}" presName="circleA" presStyleLbl="node1" presStyleIdx="2" presStyleCnt="4"/>
      <dgm:spPr/>
    </dgm:pt>
    <dgm:pt modelId="{D4FDA7E2-E44F-474A-BEAA-990694681C3B}" type="pres">
      <dgm:prSet presAssocID="{3A2C0A8C-915E-4A61-AEE4-FD767077F4B4}" presName="spaceA" presStyleCnt="0"/>
      <dgm:spPr/>
    </dgm:pt>
    <dgm:pt modelId="{5746F754-9B3D-49A7-A451-0A645F333516}" type="pres">
      <dgm:prSet presAssocID="{1E28286F-6F00-4EC8-AD53-5DEACF7AD40E}" presName="space" presStyleCnt="0"/>
      <dgm:spPr/>
    </dgm:pt>
    <dgm:pt modelId="{CB92A3F8-B6BB-4531-9B4D-3C7090F09EF5}" type="pres">
      <dgm:prSet presAssocID="{B74C5F00-F4A3-49C3-BF5C-9AA6F20204BD}" presName="compositeB" presStyleCnt="0"/>
      <dgm:spPr/>
    </dgm:pt>
    <dgm:pt modelId="{9A51AF6E-2DDA-4729-AF45-D92AE7394BD5}" type="pres">
      <dgm:prSet presAssocID="{B74C5F00-F4A3-49C3-BF5C-9AA6F20204BD}" presName="textB" presStyleLbl="revTx" presStyleIdx="3" presStyleCnt="4">
        <dgm:presLayoutVars>
          <dgm:bulletEnabled val="1"/>
        </dgm:presLayoutVars>
      </dgm:prSet>
      <dgm:spPr/>
    </dgm:pt>
    <dgm:pt modelId="{48414ED5-A42E-4CBC-BDB9-7371FAD68FE2}" type="pres">
      <dgm:prSet presAssocID="{B74C5F00-F4A3-49C3-BF5C-9AA6F20204BD}" presName="circleB" presStyleLbl="node1" presStyleIdx="3" presStyleCnt="4"/>
      <dgm:spPr/>
    </dgm:pt>
    <dgm:pt modelId="{7BD4F3B8-475F-4D2F-90AD-9AF23FFA0483}" type="pres">
      <dgm:prSet presAssocID="{B74C5F00-F4A3-49C3-BF5C-9AA6F20204BD}" presName="spaceB" presStyleCnt="0"/>
      <dgm:spPr/>
    </dgm:pt>
  </dgm:ptLst>
  <dgm:cxnLst>
    <dgm:cxn modelId="{3AEA9E00-E673-4D4C-BB04-EAFD9B0DB6FC}" type="presOf" srcId="{E4EADD80-E81A-4E57-9A40-89C4702AAAAB}" destId="{CE57862B-A52E-431E-84F6-DD537109F2D9}" srcOrd="0" destOrd="0" presId="urn:microsoft.com/office/officeart/2005/8/layout/hProcess11"/>
    <dgm:cxn modelId="{1C686520-B9CC-4DB3-9660-F903EFEEC2A3}" srcId="{7B7DF370-D85E-4FFE-AFBE-452B235F2FDC}" destId="{3A2C0A8C-915E-4A61-AEE4-FD767077F4B4}" srcOrd="2" destOrd="0" parTransId="{9CBC8997-D06E-4F6A-B670-191BE8A6E590}" sibTransId="{1E28286F-6F00-4EC8-AD53-5DEACF7AD40E}"/>
    <dgm:cxn modelId="{90FF1E3E-3416-4297-B669-5C66A6BD719D}" srcId="{7B7DF370-D85E-4FFE-AFBE-452B235F2FDC}" destId="{B74C5F00-F4A3-49C3-BF5C-9AA6F20204BD}" srcOrd="3" destOrd="0" parTransId="{F8AA5D84-9C83-4394-A1EB-ACE9D7D0762E}" sibTransId="{731781DA-9532-4AC8-8CFF-30214D063FC2}"/>
    <dgm:cxn modelId="{A6FE176F-E352-4EF2-A9E9-FD973FCFC925}" type="presOf" srcId="{3A2C0A8C-915E-4A61-AEE4-FD767077F4B4}" destId="{270E5C2D-FA6F-4680-8B64-8F74AD2B7530}" srcOrd="0" destOrd="0" presId="urn:microsoft.com/office/officeart/2005/8/layout/hProcess11"/>
    <dgm:cxn modelId="{63A3A486-BE1F-4021-986C-34697B469656}" type="presOf" srcId="{7B7DF370-D85E-4FFE-AFBE-452B235F2FDC}" destId="{0797D439-7BAE-4530-9BE6-90638639A8E3}" srcOrd="0" destOrd="0" presId="urn:microsoft.com/office/officeart/2005/8/layout/hProcess11"/>
    <dgm:cxn modelId="{F66DDE86-4601-415F-B19F-86F39C739C32}" srcId="{7B7DF370-D85E-4FFE-AFBE-452B235F2FDC}" destId="{73454C9A-C693-4629-83EB-92F31DB56A55}" srcOrd="0" destOrd="0" parTransId="{D30F8009-3D5B-401A-9DF0-BA3628C8D14F}" sibTransId="{C2E836C3-6BEF-477E-997F-5DA354A9E33A}"/>
    <dgm:cxn modelId="{D716519D-CBB7-493C-BBA4-7105FE3BF767}" type="presOf" srcId="{73454C9A-C693-4629-83EB-92F31DB56A55}" destId="{5D984009-2E9D-4E24-B0BE-FCB6E75D0A58}" srcOrd="0" destOrd="0" presId="urn:microsoft.com/office/officeart/2005/8/layout/hProcess11"/>
    <dgm:cxn modelId="{C38FCBAF-6C35-4BD5-98C8-292C75DA0C48}" srcId="{7B7DF370-D85E-4FFE-AFBE-452B235F2FDC}" destId="{E4EADD80-E81A-4E57-9A40-89C4702AAAAB}" srcOrd="1" destOrd="0" parTransId="{2EE17C1C-2309-49B6-8328-A5EC9CB86F67}" sibTransId="{1440220A-08ED-4DCB-B39E-3DB2FB669572}"/>
    <dgm:cxn modelId="{237FA1C4-9C4B-419B-B5FC-16E1F726ACFC}" type="presOf" srcId="{B74C5F00-F4A3-49C3-BF5C-9AA6F20204BD}" destId="{9A51AF6E-2DDA-4729-AF45-D92AE7394BD5}" srcOrd="0" destOrd="0" presId="urn:microsoft.com/office/officeart/2005/8/layout/hProcess11"/>
    <dgm:cxn modelId="{B9D3582A-DFBD-419A-8283-D99844F8D955}" type="presParOf" srcId="{0797D439-7BAE-4530-9BE6-90638639A8E3}" destId="{AD5066FA-4A47-4B9E-953F-2BF21BC05AAE}" srcOrd="0" destOrd="0" presId="urn:microsoft.com/office/officeart/2005/8/layout/hProcess11"/>
    <dgm:cxn modelId="{3090E789-F7ED-48CF-A67E-816297F8AFDF}" type="presParOf" srcId="{0797D439-7BAE-4530-9BE6-90638639A8E3}" destId="{5B5F1977-8BCB-42F1-AC15-7B56786A53FE}" srcOrd="1" destOrd="0" presId="urn:microsoft.com/office/officeart/2005/8/layout/hProcess11"/>
    <dgm:cxn modelId="{BAB1F048-A44A-4231-8E67-188BC7D2E554}" type="presParOf" srcId="{5B5F1977-8BCB-42F1-AC15-7B56786A53FE}" destId="{4E19199B-5EE1-4B26-ACAB-763B8E14AD4E}" srcOrd="0" destOrd="0" presId="urn:microsoft.com/office/officeart/2005/8/layout/hProcess11"/>
    <dgm:cxn modelId="{B4A52529-9A76-4DF1-8427-90ED85E0CC0C}" type="presParOf" srcId="{4E19199B-5EE1-4B26-ACAB-763B8E14AD4E}" destId="{5D984009-2E9D-4E24-B0BE-FCB6E75D0A58}" srcOrd="0" destOrd="0" presId="urn:microsoft.com/office/officeart/2005/8/layout/hProcess11"/>
    <dgm:cxn modelId="{A99A72C1-03A3-44B7-AE3F-0CE3EB400F55}" type="presParOf" srcId="{4E19199B-5EE1-4B26-ACAB-763B8E14AD4E}" destId="{E623C953-86F7-4930-9607-02B5A087F624}" srcOrd="1" destOrd="0" presId="urn:microsoft.com/office/officeart/2005/8/layout/hProcess11"/>
    <dgm:cxn modelId="{D2C9B978-8F0A-4F4F-8F9A-FFF6D6706E56}" type="presParOf" srcId="{4E19199B-5EE1-4B26-ACAB-763B8E14AD4E}" destId="{4A4BA973-7F4F-4947-A99C-3DC50F13D19A}" srcOrd="2" destOrd="0" presId="urn:microsoft.com/office/officeart/2005/8/layout/hProcess11"/>
    <dgm:cxn modelId="{32F81A93-A535-4E13-BFA3-450841481179}" type="presParOf" srcId="{5B5F1977-8BCB-42F1-AC15-7B56786A53FE}" destId="{53981C96-3342-4743-8952-22048A5320F1}" srcOrd="1" destOrd="0" presId="urn:microsoft.com/office/officeart/2005/8/layout/hProcess11"/>
    <dgm:cxn modelId="{A5AA5B2B-95D1-4BA9-B34D-35929BBB4B70}" type="presParOf" srcId="{5B5F1977-8BCB-42F1-AC15-7B56786A53FE}" destId="{E3D28235-BEAC-4E32-96A3-6B7E6C01BECF}" srcOrd="2" destOrd="0" presId="urn:microsoft.com/office/officeart/2005/8/layout/hProcess11"/>
    <dgm:cxn modelId="{D57A6D86-4215-4556-B3F6-6BBF19147CEB}" type="presParOf" srcId="{E3D28235-BEAC-4E32-96A3-6B7E6C01BECF}" destId="{CE57862B-A52E-431E-84F6-DD537109F2D9}" srcOrd="0" destOrd="0" presId="urn:microsoft.com/office/officeart/2005/8/layout/hProcess11"/>
    <dgm:cxn modelId="{AC626374-1C63-4701-8DE4-AC79E39E7D39}" type="presParOf" srcId="{E3D28235-BEAC-4E32-96A3-6B7E6C01BECF}" destId="{B8989812-EF9E-4307-8F0A-9241AA4FD0B4}" srcOrd="1" destOrd="0" presId="urn:microsoft.com/office/officeart/2005/8/layout/hProcess11"/>
    <dgm:cxn modelId="{E57C0354-E2CF-4BFA-B3FA-BED2B5A7B559}" type="presParOf" srcId="{E3D28235-BEAC-4E32-96A3-6B7E6C01BECF}" destId="{5418E953-A39B-4E1D-840C-63DCC29607D5}" srcOrd="2" destOrd="0" presId="urn:microsoft.com/office/officeart/2005/8/layout/hProcess11"/>
    <dgm:cxn modelId="{76EFDC39-2974-436C-BEEC-F2ACCB4683F3}" type="presParOf" srcId="{5B5F1977-8BCB-42F1-AC15-7B56786A53FE}" destId="{69E8CB23-A2F0-49C9-80DE-66BE6F6BE55C}" srcOrd="3" destOrd="0" presId="urn:microsoft.com/office/officeart/2005/8/layout/hProcess11"/>
    <dgm:cxn modelId="{9EC3B23B-9A10-4646-AEC7-32AAFE4D685D}" type="presParOf" srcId="{5B5F1977-8BCB-42F1-AC15-7B56786A53FE}" destId="{9FB30430-1573-4764-8899-B2EA8CB2B3B4}" srcOrd="4" destOrd="0" presId="urn:microsoft.com/office/officeart/2005/8/layout/hProcess11"/>
    <dgm:cxn modelId="{6B3A29B2-1149-4260-9CC5-4E881799F2BF}" type="presParOf" srcId="{9FB30430-1573-4764-8899-B2EA8CB2B3B4}" destId="{270E5C2D-FA6F-4680-8B64-8F74AD2B7530}" srcOrd="0" destOrd="0" presId="urn:microsoft.com/office/officeart/2005/8/layout/hProcess11"/>
    <dgm:cxn modelId="{7EB8A973-694D-41B8-8076-B0AF9826A360}" type="presParOf" srcId="{9FB30430-1573-4764-8899-B2EA8CB2B3B4}" destId="{B3EAD885-B7D7-4085-A1B9-8320EE53BD72}" srcOrd="1" destOrd="0" presId="urn:microsoft.com/office/officeart/2005/8/layout/hProcess11"/>
    <dgm:cxn modelId="{AECB6B04-1A92-49DA-84FA-D6B47FA3CFB3}" type="presParOf" srcId="{9FB30430-1573-4764-8899-B2EA8CB2B3B4}" destId="{D4FDA7E2-E44F-474A-BEAA-990694681C3B}" srcOrd="2" destOrd="0" presId="urn:microsoft.com/office/officeart/2005/8/layout/hProcess11"/>
    <dgm:cxn modelId="{A34BC767-E011-4EF8-BA86-99F021D40F9F}" type="presParOf" srcId="{5B5F1977-8BCB-42F1-AC15-7B56786A53FE}" destId="{5746F754-9B3D-49A7-A451-0A645F333516}" srcOrd="5" destOrd="0" presId="urn:microsoft.com/office/officeart/2005/8/layout/hProcess11"/>
    <dgm:cxn modelId="{4276FDD3-60C2-4A5C-B39D-5E4CE783676D}" type="presParOf" srcId="{5B5F1977-8BCB-42F1-AC15-7B56786A53FE}" destId="{CB92A3F8-B6BB-4531-9B4D-3C7090F09EF5}" srcOrd="6" destOrd="0" presId="urn:microsoft.com/office/officeart/2005/8/layout/hProcess11"/>
    <dgm:cxn modelId="{714F804E-F95A-4494-AB13-0A2E7848EC01}" type="presParOf" srcId="{CB92A3F8-B6BB-4531-9B4D-3C7090F09EF5}" destId="{9A51AF6E-2DDA-4729-AF45-D92AE7394BD5}" srcOrd="0" destOrd="0" presId="urn:microsoft.com/office/officeart/2005/8/layout/hProcess11"/>
    <dgm:cxn modelId="{973C7361-2E5B-4672-A5EB-26812533E1AE}" type="presParOf" srcId="{CB92A3F8-B6BB-4531-9B4D-3C7090F09EF5}" destId="{48414ED5-A42E-4CBC-BDB9-7371FAD68FE2}" srcOrd="1" destOrd="0" presId="urn:microsoft.com/office/officeart/2005/8/layout/hProcess11"/>
    <dgm:cxn modelId="{07940C0C-B32A-4862-A3FF-7458E932B55A}" type="presParOf" srcId="{CB92A3F8-B6BB-4531-9B4D-3C7090F09EF5}" destId="{7BD4F3B8-475F-4D2F-90AD-9AF23FFA048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2944F-22DD-4A4A-84B7-83B826B29EEC}">
      <dsp:nvSpPr>
        <dsp:cNvPr id="0" name=""/>
        <dsp:cNvSpPr/>
      </dsp:nvSpPr>
      <dsp:spPr>
        <a:xfrm>
          <a:off x="233126" y="527975"/>
          <a:ext cx="20570" cy="166295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2F0DDF-05AE-408C-A300-B0407A767FAD}">
      <dsp:nvSpPr>
        <dsp:cNvPr id="0" name=""/>
        <dsp:cNvSpPr/>
      </dsp:nvSpPr>
      <dsp:spPr>
        <a:xfrm>
          <a:off x="413114" y="561234"/>
          <a:ext cx="2391265" cy="49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l-GR" sz="4400" kern="12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1</a:t>
          </a:r>
        </a:p>
      </dsp:txBody>
      <dsp:txXfrm>
        <a:off x="413114" y="561234"/>
        <a:ext cx="2391265" cy="498885"/>
      </dsp:txXfrm>
    </dsp:sp>
    <dsp:sp modelId="{D285244F-5B35-4604-8C5C-E3F218F342C2}">
      <dsp:nvSpPr>
        <dsp:cNvPr id="0" name=""/>
        <dsp:cNvSpPr/>
      </dsp:nvSpPr>
      <dsp:spPr>
        <a:xfrm>
          <a:off x="420862" y="1093378"/>
          <a:ext cx="2391265" cy="365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Ε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ΛΕΓΧΟΣ ΣΥΝ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ΦΕΙΑΣ ΠΡΟΓΡΑΜΜ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ΤΩΝ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Εξετάστηκ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αν στόχοι, άξονες προτεραιότητας και μέτρα διαφόρων προγραμμάτων (π.χ. ΕΣΠΑ 2014–2020, 2021-2027, ΠΠΑ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Κρήτης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Τρίτσης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κ.α.)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σε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σχέση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με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το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ΠεΣΠΚΑ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  <a:endParaRPr lang="el-GR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0862" y="1093378"/>
        <a:ext cx="2391265" cy="365849"/>
      </dsp:txXfrm>
    </dsp:sp>
    <dsp:sp modelId="{4F40E78E-7E75-4280-9BAD-358230D0F1F2}">
      <dsp:nvSpPr>
        <dsp:cNvPr id="0" name=""/>
        <dsp:cNvSpPr/>
      </dsp:nvSpPr>
      <dsp:spPr>
        <a:xfrm>
          <a:off x="413114" y="1492486"/>
          <a:ext cx="2391265" cy="698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A6BDB-5241-4CAE-A26F-15A6B182B568}">
      <dsp:nvSpPr>
        <dsp:cNvPr id="0" name=""/>
        <dsp:cNvSpPr/>
      </dsp:nvSpPr>
      <dsp:spPr>
        <a:xfrm>
          <a:off x="2999795" y="527975"/>
          <a:ext cx="20570" cy="166295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BDCE88-F270-4CFD-9E22-AE45FFC11FA5}">
      <dsp:nvSpPr>
        <dsp:cNvPr id="0" name=""/>
        <dsp:cNvSpPr/>
      </dsp:nvSpPr>
      <dsp:spPr>
        <a:xfrm>
          <a:off x="3179782" y="561234"/>
          <a:ext cx="2391265" cy="49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l-GR" sz="4400" kern="12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</a:p>
      </dsp:txBody>
      <dsp:txXfrm>
        <a:off x="3179782" y="561234"/>
        <a:ext cx="2391265" cy="498885"/>
      </dsp:txXfrm>
    </dsp:sp>
    <dsp:sp modelId="{4485F9DA-A7F8-4237-B4D5-53C2C5867BD3}">
      <dsp:nvSpPr>
        <dsp:cNvPr id="0" name=""/>
        <dsp:cNvSpPr/>
      </dsp:nvSpPr>
      <dsp:spPr>
        <a:xfrm>
          <a:off x="3179782" y="1093378"/>
          <a:ext cx="2391265" cy="365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ΔΗΜΙΟΥΡΓ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Ι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 ΑΝΑΛΥΤΙΚΟ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Υ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EXCEL</a:t>
          </a: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Κατα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γρ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αφή ανά χρηματοδοτικό εργαλείο, άξονα/δράση, τίτλο έργου, φορέα υλοποίησης και προϋπολογισμό.</a:t>
          </a:r>
          <a:endParaRPr lang="el-GR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79782" y="1093378"/>
        <a:ext cx="2391265" cy="365849"/>
      </dsp:txXfrm>
    </dsp:sp>
    <dsp:sp modelId="{3687F375-A0AE-461F-8E34-492DEDB336D3}">
      <dsp:nvSpPr>
        <dsp:cNvPr id="0" name=""/>
        <dsp:cNvSpPr/>
      </dsp:nvSpPr>
      <dsp:spPr>
        <a:xfrm>
          <a:off x="3179782" y="1492486"/>
          <a:ext cx="2391265" cy="698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11FC33-0CF2-411C-8E52-DB8FF9322F4B}">
      <dsp:nvSpPr>
        <dsp:cNvPr id="0" name=""/>
        <dsp:cNvSpPr/>
      </dsp:nvSpPr>
      <dsp:spPr>
        <a:xfrm>
          <a:off x="5766463" y="527975"/>
          <a:ext cx="20570" cy="1662950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436EFE-C1D5-4103-B5F8-4BF27E23B8CD}">
      <dsp:nvSpPr>
        <dsp:cNvPr id="0" name=""/>
        <dsp:cNvSpPr/>
      </dsp:nvSpPr>
      <dsp:spPr>
        <a:xfrm>
          <a:off x="5946450" y="561234"/>
          <a:ext cx="2391265" cy="498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l-GR" sz="4400" kern="120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</a:t>
          </a:r>
        </a:p>
      </dsp:txBody>
      <dsp:txXfrm>
        <a:off x="5946450" y="561234"/>
        <a:ext cx="2391265" cy="498885"/>
      </dsp:txXfrm>
    </dsp:sp>
    <dsp:sp modelId="{125EA004-62C9-4071-9BD4-6EC059A21339}">
      <dsp:nvSpPr>
        <dsp:cNvPr id="0" name=""/>
        <dsp:cNvSpPr/>
      </dsp:nvSpPr>
      <dsp:spPr>
        <a:xfrm>
          <a:off x="5946450" y="1093378"/>
          <a:ext cx="2391265" cy="365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ΑΝΤΙΣΤΟ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Ι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ΧΙΣΗ ΜΕ ΠΕΣΠΚΑ</a:t>
          </a:r>
          <a:r>
            <a:rPr lang="el-GR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: </a:t>
          </a:r>
          <a:r>
            <a:rPr lang="en-U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l-GR" sz="1100" b="1" kern="1200" dirty="0">
            <a:solidFill>
              <a:schemeClr val="accent6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Σύνδεση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κάθε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έργου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με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κωδικό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και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τίτλο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μέτρου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μα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ζί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με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παρα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τηρήσεις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και βα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θμό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100" b="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συνάφει</a:t>
          </a:r>
          <a:r>
            <a:rPr lang="en-US" sz="11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ας.</a:t>
          </a:r>
          <a:endParaRPr lang="el-GR" sz="11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46450" y="1093378"/>
        <a:ext cx="2391265" cy="365849"/>
      </dsp:txXfrm>
    </dsp:sp>
    <dsp:sp modelId="{A60EECDD-CB9E-41E8-AE28-1F8D1338F8C6}">
      <dsp:nvSpPr>
        <dsp:cNvPr id="0" name=""/>
        <dsp:cNvSpPr/>
      </dsp:nvSpPr>
      <dsp:spPr>
        <a:xfrm>
          <a:off x="5946450" y="1492486"/>
          <a:ext cx="2391265" cy="6984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27670F-9FE2-4170-A59F-83EC7D225489}">
      <dsp:nvSpPr>
        <dsp:cNvPr id="0" name=""/>
        <dsp:cNvSpPr/>
      </dsp:nvSpPr>
      <dsp:spPr>
        <a:xfrm>
          <a:off x="7932" y="0"/>
          <a:ext cx="8111237" cy="25775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i="1" kern="1200" dirty="0">
              <a:latin typeface="Arial" panose="020B0604020202020204" pitchFamily="34" charset="0"/>
              <a:cs typeface="Arial" panose="020B0604020202020204" pitchFamily="34" charset="0"/>
            </a:rPr>
            <a:t>Αποτύπωση προόδου</a:t>
          </a:r>
          <a:endParaRPr lang="el-GR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481" y="7549"/>
        <a:ext cx="8096139" cy="2426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D2E93A-A93F-4FDE-9036-B94DEF5D423B}">
      <dsp:nvSpPr>
        <dsp:cNvPr id="0" name=""/>
        <dsp:cNvSpPr/>
      </dsp:nvSpPr>
      <dsp:spPr>
        <a:xfrm>
          <a:off x="0" y="18400"/>
          <a:ext cx="3791123" cy="10296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i="1" kern="1200" dirty="0">
              <a:latin typeface="Arial" panose="020B0604020202020204" pitchFamily="34" charset="0"/>
              <a:cs typeface="Arial" panose="020B0604020202020204" pitchFamily="34" charset="0"/>
            </a:rPr>
            <a:t>Η β</a:t>
          </a:r>
          <a:r>
            <a:rPr lang="en-US" sz="1200" b="0" i="1" kern="1200" dirty="0" err="1">
              <a:latin typeface="Arial" panose="020B0604020202020204" pitchFamily="34" charset="0"/>
              <a:cs typeface="Arial" panose="020B0604020202020204" pitchFamily="34" charset="0"/>
            </a:rPr>
            <a:t>άση</a:t>
          </a:r>
          <a:r>
            <a:rPr lang="en-US" sz="1200" b="0" i="1" kern="1200" dirty="0">
              <a:latin typeface="Arial" panose="020B0604020202020204" pitchFamily="34" charset="0"/>
              <a:cs typeface="Arial" panose="020B0604020202020204" pitchFamily="34" charset="0"/>
            </a:rPr>
            <a:t> εμπ</a:t>
          </a:r>
          <a:r>
            <a:rPr lang="en-US" sz="1200" b="0" i="1" kern="1200" dirty="0" err="1">
              <a:latin typeface="Arial" panose="020B0604020202020204" pitchFamily="34" charset="0"/>
              <a:cs typeface="Arial" panose="020B0604020202020204" pitchFamily="34" charset="0"/>
            </a:rPr>
            <a:t>λουτίστηκε</a:t>
          </a:r>
          <a:r>
            <a:rPr lang="en-US" sz="1200" b="0" i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b="0" i="1" kern="1200" dirty="0" err="1">
              <a:latin typeface="Arial" panose="020B0604020202020204" pitchFamily="34" charset="0"/>
              <a:cs typeface="Arial" panose="020B0604020202020204" pitchFamily="34" charset="0"/>
            </a:rPr>
            <a:t>ώστε</a:t>
          </a:r>
          <a:r>
            <a:rPr lang="en-US" sz="1200" b="0" i="1" kern="1200" dirty="0">
              <a:latin typeface="Arial" panose="020B0604020202020204" pitchFamily="34" charset="0"/>
              <a:cs typeface="Arial" panose="020B0604020202020204" pitchFamily="34" charset="0"/>
            </a:rPr>
            <a:t> να κα</a:t>
          </a:r>
          <a:r>
            <a:rPr lang="en-US" sz="1200" b="0" i="1" kern="1200" dirty="0" err="1">
              <a:latin typeface="Arial" panose="020B0604020202020204" pitchFamily="34" charset="0"/>
              <a:cs typeface="Arial" panose="020B0604020202020204" pitchFamily="34" charset="0"/>
            </a:rPr>
            <a:t>λύ</a:t>
          </a:r>
          <a:r>
            <a:rPr lang="en-US" sz="1200" b="0" i="1" kern="1200" dirty="0">
              <a:latin typeface="Arial" panose="020B0604020202020204" pitchFamily="34" charset="0"/>
              <a:cs typeface="Arial" panose="020B0604020202020204" pitchFamily="34" charset="0"/>
            </a:rPr>
            <a:t>πτει περισσότερες πηγές χρηματοδότησης και παρεμβάσεις με άμεση ή έμμεση συνάφεια με την προσαρμογή.</a:t>
          </a:r>
          <a:endParaRPr lang="el-GR" sz="12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261" y="68661"/>
        <a:ext cx="3690601" cy="929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0A5FF2-5F9E-453E-B3CF-E432ADAA4280}">
      <dsp:nvSpPr>
        <dsp:cNvPr id="0" name=""/>
        <dsp:cNvSpPr/>
      </dsp:nvSpPr>
      <dsp:spPr>
        <a:xfrm>
          <a:off x="552898" y="0"/>
          <a:ext cx="3830344" cy="3830344"/>
        </a:xfrm>
        <a:prstGeom prst="triangl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933E99-E52E-40F2-9F24-4A5C8AE43608}">
      <dsp:nvSpPr>
        <dsp:cNvPr id="0" name=""/>
        <dsp:cNvSpPr/>
      </dsp:nvSpPr>
      <dsp:spPr>
        <a:xfrm>
          <a:off x="1966639" y="383408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Arial" panose="020B0604020202020204" pitchFamily="34" charset="0"/>
              <a:cs typeface="Arial" panose="020B0604020202020204" pitchFamily="34" charset="0"/>
            </a:rPr>
            <a:t>ΕΝΙΑ</a:t>
          </a:r>
          <a:r>
            <a:rPr lang="el-GR" sz="1200" b="1" kern="1200" dirty="0">
              <a:latin typeface="Arial" panose="020B0604020202020204" pitchFamily="34" charset="0"/>
              <a:cs typeface="Arial" panose="020B0604020202020204" pitchFamily="34" charset="0"/>
            </a:rPr>
            <a:t>Ι</a:t>
          </a:r>
          <a:r>
            <a:rPr lang="en-US" sz="1200" b="1" kern="1200" dirty="0">
              <a:latin typeface="Arial" panose="020B0604020202020204" pitchFamily="34" charset="0"/>
              <a:cs typeface="Arial" panose="020B0604020202020204" pitchFamily="34" charset="0"/>
            </a:rPr>
            <a:t>Α Β</a:t>
          </a:r>
          <a:r>
            <a:rPr lang="el-GR" sz="1200" b="1" kern="1200" dirty="0">
              <a:latin typeface="Arial" panose="020B0604020202020204" pitchFamily="34" charset="0"/>
              <a:cs typeface="Arial" panose="020B0604020202020204" pitchFamily="34" charset="0"/>
            </a:rPr>
            <a:t>Α</a:t>
          </a:r>
          <a:r>
            <a:rPr lang="en-US" sz="1200" b="1" kern="1200" dirty="0">
              <a:latin typeface="Arial" panose="020B0604020202020204" pitchFamily="34" charset="0"/>
              <a:cs typeface="Arial" panose="020B0604020202020204" pitchFamily="34" charset="0"/>
            </a:rPr>
            <a:t>ΣΗ</a:t>
          </a:r>
          <a:r>
            <a:rPr lang="el-GR" sz="1200" b="1" kern="1200" dirty="0">
              <a:latin typeface="Arial" panose="020B0604020202020204" pitchFamily="34" charset="0"/>
              <a:cs typeface="Arial" panose="020B0604020202020204" pitchFamily="34" charset="0"/>
            </a:rPr>
            <a:t> ΕΡΓΩΝ ΠΕΣΠΚΑ</a:t>
          </a:r>
        </a:p>
      </dsp:txBody>
      <dsp:txXfrm>
        <a:off x="1983256" y="400025"/>
        <a:ext cx="2456489" cy="307157"/>
      </dsp:txXfrm>
    </dsp:sp>
    <dsp:sp modelId="{41366BCF-9E39-4F51-A131-BA4C495265AB}">
      <dsp:nvSpPr>
        <dsp:cNvPr id="0" name=""/>
        <dsp:cNvSpPr/>
      </dsp:nvSpPr>
      <dsp:spPr>
        <a:xfrm>
          <a:off x="1966639" y="766349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965506"/>
              <a:satOff val="-2488"/>
              <a:lumOff val="-16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0" kern="1200" dirty="0">
              <a:latin typeface="Arial" panose="020B0604020202020204" pitchFamily="34" charset="0"/>
              <a:cs typeface="Arial" panose="020B0604020202020204" pitchFamily="34" charset="0"/>
            </a:rPr>
            <a:t>ΕΣΠΑ 2014–2020</a:t>
          </a:r>
        </a:p>
      </dsp:txBody>
      <dsp:txXfrm>
        <a:off x="1983256" y="782966"/>
        <a:ext cx="2456489" cy="307157"/>
      </dsp:txXfrm>
    </dsp:sp>
    <dsp:sp modelId="{0573EBEE-26B9-439D-A95C-F62643BF7EA2}">
      <dsp:nvSpPr>
        <dsp:cNvPr id="0" name=""/>
        <dsp:cNvSpPr/>
      </dsp:nvSpPr>
      <dsp:spPr>
        <a:xfrm>
          <a:off x="1966639" y="1149290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931012"/>
              <a:satOff val="-4977"/>
              <a:lumOff val="-33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Arial" panose="020B0604020202020204" pitchFamily="34" charset="0"/>
              <a:cs typeface="Arial" panose="020B0604020202020204" pitchFamily="34" charset="0"/>
            </a:rPr>
            <a:t>ΕΣΠΑ 2021–2027</a:t>
          </a:r>
          <a:endParaRPr lang="el-GR" sz="12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83256" y="1165907"/>
        <a:ext cx="2456489" cy="307157"/>
      </dsp:txXfrm>
    </dsp:sp>
    <dsp:sp modelId="{842762AB-86FC-48EF-A7F5-43F135CC6034}">
      <dsp:nvSpPr>
        <dsp:cNvPr id="0" name=""/>
        <dsp:cNvSpPr/>
      </dsp:nvSpPr>
      <dsp:spPr>
        <a:xfrm>
          <a:off x="1966639" y="1532231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896518"/>
              <a:satOff val="-7465"/>
              <a:lumOff val="-50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Arial" panose="020B0604020202020204" pitchFamily="34" charset="0"/>
              <a:cs typeface="Arial" panose="020B0604020202020204" pitchFamily="34" charset="0"/>
            </a:rPr>
            <a:t>ΠΠΑ ΚΡ</a:t>
          </a:r>
          <a:r>
            <a:rPr lang="el-GR" sz="1200" b="0" kern="1200" dirty="0">
              <a:latin typeface="Arial" panose="020B0604020202020204" pitchFamily="34" charset="0"/>
              <a:cs typeface="Arial" panose="020B0604020202020204" pitchFamily="34" charset="0"/>
            </a:rPr>
            <a:t>Η</a:t>
          </a:r>
          <a:r>
            <a:rPr lang="en-US" sz="1200" b="0" kern="1200" dirty="0">
              <a:latin typeface="Arial" panose="020B0604020202020204" pitchFamily="34" charset="0"/>
              <a:cs typeface="Arial" panose="020B0604020202020204" pitchFamily="34" charset="0"/>
            </a:rPr>
            <a:t>ΤΗΣ</a:t>
          </a:r>
          <a:endParaRPr lang="el-GR" sz="12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83256" y="1548848"/>
        <a:ext cx="2456489" cy="307157"/>
      </dsp:txXfrm>
    </dsp:sp>
    <dsp:sp modelId="{FC942E5D-EF72-45FF-A755-FD2FB26A6D40}">
      <dsp:nvSpPr>
        <dsp:cNvPr id="0" name=""/>
        <dsp:cNvSpPr/>
      </dsp:nvSpPr>
      <dsp:spPr>
        <a:xfrm>
          <a:off x="1966639" y="1915172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862025"/>
              <a:satOff val="-9954"/>
              <a:lumOff val="-67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Arial" panose="020B0604020202020204" pitchFamily="34" charset="0"/>
              <a:cs typeface="Arial" panose="020B0604020202020204" pitchFamily="34" charset="0"/>
            </a:rPr>
            <a:t>ΦΙΛ</a:t>
          </a:r>
          <a:r>
            <a:rPr lang="el-GR" sz="1200" b="0" kern="1200" dirty="0">
              <a:latin typeface="Arial" panose="020B0604020202020204" pitchFamily="34" charset="0"/>
              <a:cs typeface="Arial" panose="020B0604020202020204" pitchFamily="34" charset="0"/>
            </a:rPr>
            <a:t>Ο</a:t>
          </a:r>
          <a:r>
            <a:rPr lang="en-US" sz="1200" b="0" kern="1200" dirty="0">
              <a:latin typeface="Arial" panose="020B0604020202020204" pitchFamily="34" charset="0"/>
              <a:cs typeface="Arial" panose="020B0604020202020204" pitchFamily="34" charset="0"/>
            </a:rPr>
            <a:t>ΔΗΜΟΣ Ι</a:t>
          </a:r>
          <a:endParaRPr lang="el-GR" sz="12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83256" y="1931789"/>
        <a:ext cx="2456489" cy="307157"/>
      </dsp:txXfrm>
    </dsp:sp>
    <dsp:sp modelId="{BC483DDA-F13B-40AD-8C2C-32006555C143}">
      <dsp:nvSpPr>
        <dsp:cNvPr id="0" name=""/>
        <dsp:cNvSpPr/>
      </dsp:nvSpPr>
      <dsp:spPr>
        <a:xfrm>
          <a:off x="1966639" y="2298112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827531"/>
              <a:satOff val="-12442"/>
              <a:lumOff val="-84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0" kern="1200" dirty="0">
              <a:latin typeface="Arial" panose="020B0604020202020204" pitchFamily="34" charset="0"/>
              <a:cs typeface="Arial" panose="020B0604020202020204" pitchFamily="34" charset="0"/>
            </a:rPr>
            <a:t>ΑΝΤΩΝΗΣ ΤΡΙΤΣΗΣ</a:t>
          </a:r>
        </a:p>
      </dsp:txBody>
      <dsp:txXfrm>
        <a:off x="1983256" y="2314729"/>
        <a:ext cx="2456489" cy="307157"/>
      </dsp:txXfrm>
    </dsp:sp>
    <dsp:sp modelId="{FD6ECB53-8444-48FE-BC55-1D1AC1880991}">
      <dsp:nvSpPr>
        <dsp:cNvPr id="0" name=""/>
        <dsp:cNvSpPr/>
      </dsp:nvSpPr>
      <dsp:spPr>
        <a:xfrm>
          <a:off x="1966639" y="2681053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793037"/>
              <a:satOff val="-14931"/>
              <a:lumOff val="-100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0" kern="1200">
              <a:latin typeface="Arial" panose="020B0604020202020204" pitchFamily="34" charset="0"/>
              <a:cs typeface="Arial" panose="020B0604020202020204" pitchFamily="34" charset="0"/>
            </a:rPr>
            <a:t>ΤΑΑ / ΠΕΚΑ / ΠΑΛΥΘ</a:t>
          </a:r>
        </a:p>
      </dsp:txBody>
      <dsp:txXfrm>
        <a:off x="1983256" y="2697670"/>
        <a:ext cx="2456489" cy="307157"/>
      </dsp:txXfrm>
    </dsp:sp>
    <dsp:sp modelId="{0182FABB-4AD9-445C-B2D4-B466E071DD07}">
      <dsp:nvSpPr>
        <dsp:cNvPr id="0" name=""/>
        <dsp:cNvSpPr/>
      </dsp:nvSpPr>
      <dsp:spPr>
        <a:xfrm>
          <a:off x="1966639" y="3063994"/>
          <a:ext cx="2489723" cy="34039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200" b="0" kern="1200" dirty="0">
              <a:latin typeface="Arial" panose="020B0604020202020204" pitchFamily="34" charset="0"/>
              <a:cs typeface="Arial" panose="020B0604020202020204" pitchFamily="34" charset="0"/>
            </a:rPr>
            <a:t>ΕΡΕΥΝΗΤΙΚΑ &amp; ΛΟΙΠΕΣ ΠΗΓΕΣ</a:t>
          </a:r>
        </a:p>
      </dsp:txBody>
      <dsp:txXfrm>
        <a:off x="1983256" y="3080611"/>
        <a:ext cx="2456489" cy="30715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760274-1335-485C-8539-58FBE2B5CD53}">
      <dsp:nvSpPr>
        <dsp:cNvPr id="0" name=""/>
        <dsp:cNvSpPr/>
      </dsp:nvSpPr>
      <dsp:spPr>
        <a:xfrm>
          <a:off x="3636" y="304672"/>
          <a:ext cx="2581890" cy="1032756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ΚΡΙΤΉΡΙΟ ΑΞΙΟΛ</a:t>
          </a:r>
          <a:r>
            <a:rPr lang="el-GR" sz="1100" b="1" kern="1200" dirty="0"/>
            <a:t>Ο</a:t>
          </a:r>
          <a:r>
            <a:rPr lang="en-US" sz="1100" b="1" kern="1200" dirty="0"/>
            <a:t>ΓΗΣΗΣ</a:t>
          </a:r>
          <a:endParaRPr lang="el-GR" sz="1100" kern="1200" dirty="0"/>
        </a:p>
      </dsp:txBody>
      <dsp:txXfrm>
        <a:off x="3636" y="304672"/>
        <a:ext cx="2323701" cy="1032756"/>
      </dsp:txXfrm>
    </dsp:sp>
    <dsp:sp modelId="{5FAB8E93-9C1C-4284-A8E1-404887480F0D}">
      <dsp:nvSpPr>
        <dsp:cNvPr id="0" name=""/>
        <dsp:cNvSpPr/>
      </dsp:nvSpPr>
      <dsp:spPr>
        <a:xfrm>
          <a:off x="1726036" y="285319"/>
          <a:ext cx="2581890" cy="103275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Γι</a:t>
          </a:r>
          <a:r>
            <a:rPr lang="en-US" sz="1100" kern="1200" dirty="0"/>
            <a:t>α κάθε έργο καταγράφεται η σύνδεση με το ΠεΣΠΚΑ και ο</a:t>
          </a:r>
          <a:r>
            <a:rPr lang="el-GR" sz="1100" kern="1200" dirty="0"/>
            <a:t> </a:t>
          </a:r>
          <a:r>
            <a:rPr lang="en-US" sz="1100" kern="1200" dirty="0"/>
            <a:t>βα</a:t>
          </a:r>
          <a:r>
            <a:rPr lang="en-US" sz="1100" kern="1200" dirty="0" err="1"/>
            <a:t>θμός</a:t>
          </a:r>
          <a:r>
            <a:rPr lang="en-US" sz="1100" kern="1200" dirty="0"/>
            <a:t> </a:t>
          </a:r>
          <a:r>
            <a:rPr lang="en-US" sz="1100" kern="1200" dirty="0" err="1"/>
            <a:t>συνάφει</a:t>
          </a:r>
          <a:r>
            <a:rPr lang="en-US" sz="1100" kern="1200" dirty="0"/>
            <a:t>ας: χαμηλή, μέτρια ή υψηλή.</a:t>
          </a:r>
          <a:endParaRPr lang="el-GR" sz="1100" kern="1200" dirty="0"/>
        </a:p>
      </dsp:txBody>
      <dsp:txXfrm>
        <a:off x="2242414" y="285319"/>
        <a:ext cx="1549134" cy="10327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066FA-4A47-4B9E-953F-2BF21BC05AAE}">
      <dsp:nvSpPr>
        <dsp:cNvPr id="0" name=""/>
        <dsp:cNvSpPr/>
      </dsp:nvSpPr>
      <dsp:spPr>
        <a:xfrm>
          <a:off x="0" y="803954"/>
          <a:ext cx="8576187" cy="1119713"/>
        </a:xfrm>
        <a:prstGeom prst="notched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84009-2E9D-4E24-B0BE-FCB6E75D0A58}">
      <dsp:nvSpPr>
        <dsp:cNvPr id="0" name=""/>
        <dsp:cNvSpPr/>
      </dsp:nvSpPr>
      <dsp:spPr>
        <a:xfrm>
          <a:off x="44219" y="0"/>
          <a:ext cx="1858034" cy="1119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ΠΛΑΤΦΟΡΜΑ ΠΑΡΑΤΗΡΗΤΗΡΙΟΥ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kern="12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Σχεδιασμός δομής για καταχώριση, προβολή και παρακολούθηση έργων</a:t>
          </a:r>
          <a:r>
            <a:rPr lang="el-GR" sz="11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44219" y="0"/>
        <a:ext cx="1858034" cy="1119713"/>
      </dsp:txXfrm>
    </dsp:sp>
    <dsp:sp modelId="{E623C953-86F7-4930-9607-02B5A087F624}">
      <dsp:nvSpPr>
        <dsp:cNvPr id="0" name=""/>
        <dsp:cNvSpPr/>
      </dsp:nvSpPr>
      <dsp:spPr>
        <a:xfrm>
          <a:off x="792915" y="1259677"/>
          <a:ext cx="279928" cy="27992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7862B-A52E-431E-84F6-DD537109F2D9}">
      <dsp:nvSpPr>
        <dsp:cNvPr id="0" name=""/>
        <dsp:cNvSpPr/>
      </dsp:nvSpPr>
      <dsp:spPr>
        <a:xfrm>
          <a:off x="1954799" y="1679570"/>
          <a:ext cx="1858034" cy="1119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ΛΙΣΤΑ ΕΜΠΛΕΚΟΜΕΝΩΝ ΦΟΡΕΩΝ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Οριστικοποίηση φορέων που προκύπτουν από το </a:t>
          </a:r>
          <a:r>
            <a:rPr lang="el-GR" sz="1100" kern="1200" dirty="0" err="1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ΠεΣΠΚΑ</a:t>
          </a:r>
          <a:r>
            <a:rPr lang="el-GR" sz="1100" kern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και τις θεματικές του.</a:t>
          </a:r>
        </a:p>
      </dsp:txBody>
      <dsp:txXfrm>
        <a:off x="1954799" y="1679570"/>
        <a:ext cx="1858034" cy="1119713"/>
      </dsp:txXfrm>
    </dsp:sp>
    <dsp:sp modelId="{B8989812-EF9E-4307-8F0A-9241AA4FD0B4}">
      <dsp:nvSpPr>
        <dsp:cNvPr id="0" name=""/>
        <dsp:cNvSpPr/>
      </dsp:nvSpPr>
      <dsp:spPr>
        <a:xfrm>
          <a:off x="2743851" y="1259677"/>
          <a:ext cx="279928" cy="279928"/>
        </a:xfrm>
        <a:prstGeom prst="ellipse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0E5C2D-FA6F-4680-8B64-8F74AD2B7530}">
      <dsp:nvSpPr>
        <dsp:cNvPr id="0" name=""/>
        <dsp:cNvSpPr/>
      </dsp:nvSpPr>
      <dsp:spPr>
        <a:xfrm>
          <a:off x="3905735" y="0"/>
          <a:ext cx="1858034" cy="1119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b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ΕΠΙΚΟΙΝΩΝΙΑ ΜΕ ΦΟΡΕΙΣ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kern="12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Αίτημα για έργα/ δράσεις που σχετίζονται με </a:t>
          </a:r>
          <a:r>
            <a:rPr lang="el-GR" sz="1100" kern="1200" dirty="0" err="1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ΠεΣΠΚΑ</a:t>
          </a:r>
          <a:r>
            <a:rPr lang="el-GR" sz="1100" kern="12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rPr>
            <a:t> και δεν έχουν ήδη εντοπιστεί.</a:t>
          </a:r>
        </a:p>
      </dsp:txBody>
      <dsp:txXfrm>
        <a:off x="3905735" y="0"/>
        <a:ext cx="1858034" cy="1119713"/>
      </dsp:txXfrm>
    </dsp:sp>
    <dsp:sp modelId="{B3EAD885-B7D7-4085-A1B9-8320EE53BD72}">
      <dsp:nvSpPr>
        <dsp:cNvPr id="0" name=""/>
        <dsp:cNvSpPr/>
      </dsp:nvSpPr>
      <dsp:spPr>
        <a:xfrm>
          <a:off x="4694787" y="1259677"/>
          <a:ext cx="279928" cy="279928"/>
        </a:xfrm>
        <a:prstGeom prst="ellipse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51AF6E-2DDA-4729-AF45-D92AE7394BD5}">
      <dsp:nvSpPr>
        <dsp:cNvPr id="0" name=""/>
        <dsp:cNvSpPr/>
      </dsp:nvSpPr>
      <dsp:spPr>
        <a:xfrm>
          <a:off x="5856670" y="1679570"/>
          <a:ext cx="1858034" cy="11197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b="1" kern="12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ΕΜΠΛΟΥΤΙΣΜΕΝΗ ΒΑΣΗ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100" kern="12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Συμπλήρωση κενών, ποιοτικός έλεγχος και προετοιμασία ενσωμάτωσης στην πλατφόρμα.</a:t>
          </a:r>
        </a:p>
      </dsp:txBody>
      <dsp:txXfrm>
        <a:off x="5856670" y="1679570"/>
        <a:ext cx="1858034" cy="1119713"/>
      </dsp:txXfrm>
    </dsp:sp>
    <dsp:sp modelId="{48414ED5-A42E-4CBC-BDB9-7371FAD68FE2}">
      <dsp:nvSpPr>
        <dsp:cNvPr id="0" name=""/>
        <dsp:cNvSpPr/>
      </dsp:nvSpPr>
      <dsp:spPr>
        <a:xfrm>
          <a:off x="6645723" y="1259677"/>
          <a:ext cx="279928" cy="279928"/>
        </a:xfrm>
        <a:prstGeom prst="ellipse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Numbered">
  <dgm:title val=""/>
  <dgm:desc val=""/>
  <dgm:catLst>
    <dgm:cat type="textcard" pri="100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  <dgm:pt modelId="101" type="sibTrans" cxnId="{8FF3DA75-9BAC-44B5-BB13-07D9031ED9A1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8CE6904-8883-471B-91A0-CA92EF17518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91406F63-012E-42FC-8422-B92366F09A39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100" srcId="0" destId="10" srcOrd="0" destOrd="0" sibTransId="101"/>
        <dgm:cxn modelId="101" srcId="10" destId="11" srcOrd="0" destOrd="0"/>
        <dgm:cxn modelId="102" srcId="0" destId="20" srcOrd="1" destOrd="0" sibTransId="201"/>
        <dgm:cxn modelId="103" srcId="20" destId="21" srcOrd="0" destOrd="0"/>
        <dgm:cxn modelId="104" srcId="0" destId="30" srcOrd="2" destOrd="0" sibTransId="301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choose name="RowBalLTR">
          <dgm:if name="RB1" axis="ch" ptType="node" func="cnt" op="lte" val="4">
            <dgm:alg type="snake">
              <dgm:param type="grDir" val="tL"/>
              <dgm:param type="flowDir" val="row"/>
              <dgm:param type="contDir" val="sameDir"/>
              <dgm:param type="off" val="off"/>
              <dgm:param type="vertAlign" val="mid"/>
              <dgm:param type="horzAlign" val="ctr"/>
            </dgm:alg>
          </dgm:if>
          <dgm:else name="RB2">
            <dgm:alg type="snake">
              <dgm:param type="grDir" val="tL"/>
              <dgm:param type="flowDir" val="row"/>
              <dgm:param type="contDir" val="sameDir"/>
              <dgm:param type="off" val="off"/>
              <dgm:param type="vertAlign" val="mid"/>
              <dgm:param type="horzAlign" val="ctr"/>
              <dgm:param type="bkpt" val="bal"/>
            </dgm:alg>
          </dgm:else>
        </dgm:choose>
      </dgm:if>
      <dgm:else name="Name2">
        <dgm:choose name="RowBalRTL">
          <dgm:if name="RB3" axis="ch" ptType="node" func="cnt" op="lte" val="4">
            <dgm:alg type="snake">
              <dgm:param type="grDir" val="tR"/>
              <dgm:param type="flowDir" val="row"/>
              <dgm:param type="contDir" val="sameDir"/>
              <dgm:param type="off" val="off"/>
              <dgm:param type="vertAlign" val="mid"/>
              <dgm:param type="horzAlign" val="ctr"/>
            </dgm:alg>
          </dgm:if>
          <dgm:else name="RB4">
            <dgm:alg type="snake">
              <dgm:param type="grDir" val="tR"/>
              <dgm:param type="flowDir" val="row"/>
              <dgm:param type="contDir" val="sameDir"/>
              <dgm:param type="off" val="off"/>
              <dgm:param type="vertAlign" val="mid"/>
              <dgm:param type="horzAlign" val="ctr"/>
              <dgm:param type="bkpt" val="bal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 fact="0.3"/>
          <dgm:constr type="h" for="ch" forName="compNode" refType="h" fact="0.61"/>
          <dgm:constr type="w" for="ch" forName="sibTrans" refType="w" refFor="ch" refForName="compNode" fact="0.076"/>
          <dgm:constr type="sp" refType="w" refFor="ch" refForName="compNode" op="equ" fact="0.06"/>
          <dgm:constr type="primFontSz" for="des" forName="numberText" op="equ" val="48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 fact="0.3"/>
          <dgm:constr type="h" for="ch" forName="compNode" refType="h" fact="0.61"/>
          <dgm:constr type="w" for="ch" forName="sibTrans" refType="w" refFor="ch" refForName="compNode" fact="0.076"/>
          <dgm:constr type="sp" refType="w" refFor="ch" refForName="compNode" op="equ" fact="0.06"/>
          <dgm:constr type="primFontSz" for="des" forName="numberText" op="equ" val="48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 fact="0.22"/>
          <dgm:constr type="h" for="ch" forName="compNode" refType="h" fact="0.61"/>
          <dgm:constr type="w" for="ch" forName="sibTrans" refType="w" refFor="ch" refForName="compNode" fact="0.076"/>
          <dgm:constr type="sp" refType="w" refFor="ch" refForName="compNode" op="equ" fact="0.06"/>
          <dgm:constr type="primFontSz" for="des" forName="numberText" op="equ" val="48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 fact="0.3"/>
          <dgm:constr type="h" for="ch" forName="compNode" refType="h" fact="0.61"/>
          <dgm:constr type="w" for="ch" forName="sibTrans" refType="w" refFor="ch" refForName="compNode" fact="0.076"/>
          <dgm:constr type="sp" refType="w" refFor="ch" refForName="compNode" op="equ" fact="0.06"/>
          <dgm:constr type="primFontSz" for="des" forName="numberText" op="equ" val="48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 fact="0.3"/>
          <dgm:constr type="h" for="ch" forName="compNode" refType="h" fact="0.61"/>
          <dgm:constr type="w" for="ch" forName="sibTrans" refType="w" refFor="ch" refForName="compNode" fact="0.076"/>
          <dgm:constr type="sp" refType="w" refFor="ch" refForName="compNode" op="equ" fact="0.06"/>
          <dgm:constr type="primFontSz" for="des" forName="numberText" op="equ" val="48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8"/>
          <dgm:constr type="h" for="ch" forName="accentLine" refType="h"/>
          <dgm:constr type="l" for="ch" forName="numberText" refType="w" fact="0.07"/>
          <dgm:constr type="t" for="ch" forName="numberText" refType="h" fact="0.02"/>
          <dgm:constr type="w" for="ch" forName="numberText" refType="w" fact="0.93"/>
          <dgm:constr type="h" for="ch" forName="numberText" refType="h" fact="0.3"/>
          <dgm:constr type="l" for="ch" forName="titleText" refType="w" fact="0.07"/>
          <dgm:constr type="t" for="ch" forName="titleText" refType="h" fact="0.34"/>
          <dgm:constr type="w" for="ch" forName="titleText" refType="w" fact="0.93"/>
          <dgm:constr type="h" for="ch" forName="titleText" refType="h" fact="0.22"/>
          <dgm:constr type="l" for="ch" forName="bodyText" refType="w" fact="0.07"/>
          <dgm:constr type="t" for="ch" forName="bodyText" refType="h" fact="0.58"/>
          <dgm:constr type="w" for="ch" forName="bodyText" refType="w" fact="0.93"/>
          <dgm:constr type="h" for="ch" forName="bodyText" refType="h" fact="0.42"/>
        </dgm:constrLst>
        <dgm:ruleLst/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forEach name="numForEach" axis="followSib" ptType="sibTrans" hideLastTrans="0" cnt="1">
          <dgm:layoutNode name="numberText" styleLbl="revTx">
            <dgm:varLst>
              <dgm:chMax val="0"/>
              <dgm:chPref val="0"/>
              <dgm:bulletEnabled/>
            </dgm:varLst>
            <dgm:alg type="tx">
              <dgm:param type="txAnchorVert" val="b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24" fact="NaN" max="NaN"/>
            </dgm:ruleLst>
          </dgm:layoutNode>
        </dgm:forEach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461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gm@anelixisc.gr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://www.anelixisc.g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QuickStyle" Target="../diagrams/quickStyle2.xml"/><Relationship Id="rId3" Type="http://schemas.openxmlformats.org/officeDocument/2006/relationships/image" Target="../media/image13.jpeg"/><Relationship Id="rId7" Type="http://schemas.openxmlformats.org/officeDocument/2006/relationships/diagramQuickStyle" Target="../diagrams/quickStyle1.xml"/><Relationship Id="rId12" Type="http://schemas.openxmlformats.org/officeDocument/2006/relationships/diagramLayout" Target="../diagrams/layou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Data" Target="../diagrams/data2.xml"/><Relationship Id="rId5" Type="http://schemas.openxmlformats.org/officeDocument/2006/relationships/diagramData" Target="../diagrams/data1.xml"/><Relationship Id="rId15" Type="http://schemas.microsoft.com/office/2007/relationships/diagramDrawing" Target="../diagrams/drawing2.xml"/><Relationship Id="rId10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microsoft.com/office/2007/relationships/diagramDrawing" Target="../diagrams/drawing1.xml"/><Relationship Id="rId14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18" Type="http://schemas.openxmlformats.org/officeDocument/2006/relationships/diagramColors" Target="../diagrams/colors5.xml"/><Relationship Id="rId3" Type="http://schemas.openxmlformats.org/officeDocument/2006/relationships/image" Target="../media/image16.jpeg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17" Type="http://schemas.openxmlformats.org/officeDocument/2006/relationships/diagramQuickStyle" Target="../diagrams/quickStyle5.xml"/><Relationship Id="rId2" Type="http://schemas.openxmlformats.org/officeDocument/2006/relationships/notesSlide" Target="../notesSlides/notesSlide4.xml"/><Relationship Id="rId16" Type="http://schemas.openxmlformats.org/officeDocument/2006/relationships/diagramLayout" Target="../diagrams/layout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5" Type="http://schemas.openxmlformats.org/officeDocument/2006/relationships/diagramData" Target="../diagrams/data5.xml"/><Relationship Id="rId10" Type="http://schemas.openxmlformats.org/officeDocument/2006/relationships/diagramData" Target="../diagrams/data4.xml"/><Relationship Id="rId19" Type="http://schemas.microsoft.com/office/2007/relationships/diagramDrawing" Target="../diagrams/drawing5.xml"/><Relationship Id="rId4" Type="http://schemas.openxmlformats.org/officeDocument/2006/relationships/image" Target="../media/image7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399572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4893" y="376765"/>
            <a:ext cx="1288668" cy="38982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48914" y="1184389"/>
            <a:ext cx="5000625" cy="3098178"/>
          </a:xfrm>
          <a:prstGeom prst="rect">
            <a:avLst/>
          </a:prstGeom>
          <a:solidFill>
            <a:srgbClr val="FDFBF7">
              <a:alpha val="90000"/>
            </a:srgbClr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5" name="Text 1"/>
          <p:cNvSpPr/>
          <p:nvPr/>
        </p:nvSpPr>
        <p:spPr>
          <a:xfrm>
            <a:off x="617086" y="1340832"/>
            <a:ext cx="2513509" cy="49154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b="1" dirty="0" err="1">
                <a:solidFill>
                  <a:srgbClr val="1A36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Clima</a:t>
            </a:r>
            <a:r>
              <a:rPr lang="en-US" sz="3200" b="1" dirty="0">
                <a:solidFill>
                  <a:srgbClr val="1A36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Crete</a:t>
            </a:r>
            <a:endParaRPr lang="en-US" sz="3200" dirty="0"/>
          </a:p>
        </p:txBody>
      </p:sp>
      <p:sp>
        <p:nvSpPr>
          <p:cNvPr id="6" name="Text 2"/>
          <p:cNvSpPr/>
          <p:nvPr/>
        </p:nvSpPr>
        <p:spPr>
          <a:xfrm>
            <a:off x="579340" y="1886423"/>
            <a:ext cx="4143375" cy="562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02" b="1" dirty="0">
                <a:solidFill>
                  <a:srgbClr val="6B908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Παρα</a:t>
            </a:r>
            <a:r>
              <a:rPr lang="en-US" sz="1602" b="1" dirty="0" err="1">
                <a:solidFill>
                  <a:srgbClr val="6B908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τηρητήριο</a:t>
            </a:r>
            <a:r>
              <a:rPr lang="en-US" sz="1602" b="1" dirty="0">
                <a:solidFill>
                  <a:srgbClr val="6B908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 </a:t>
            </a:r>
            <a:r>
              <a:rPr lang="en-US" sz="1602" b="1" dirty="0" err="1">
                <a:solidFill>
                  <a:srgbClr val="6B908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Προσ</a:t>
            </a:r>
            <a:r>
              <a:rPr lang="en-US" sz="1602" b="1" dirty="0">
                <a:solidFill>
                  <a:srgbClr val="6B9080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αρμογής στην Κλιματική Αλλαγή</a:t>
            </a:r>
            <a:endParaRPr lang="en-US" sz="160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3"/>
          <p:cNvSpPr/>
          <p:nvPr/>
        </p:nvSpPr>
        <p:spPr>
          <a:xfrm>
            <a:off x="428625" y="2473582"/>
            <a:ext cx="4143375" cy="196336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00" b="1" dirty="0" err="1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Ενισχύοντ</a:t>
            </a:r>
            <a:r>
              <a:rPr lang="en-US" sz="1000" b="1" dirty="0">
                <a:solidFill>
                  <a:srgbClr val="405D53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ας την Κλιματική Έρευνα στην Κρήτη</a:t>
            </a:r>
            <a:endParaRPr lang="en-US" sz="987" dirty="0"/>
          </a:p>
        </p:txBody>
      </p:sp>
      <p:sp>
        <p:nvSpPr>
          <p:cNvPr id="8" name="Shape 4"/>
          <p:cNvSpPr/>
          <p:nvPr/>
        </p:nvSpPr>
        <p:spPr>
          <a:xfrm>
            <a:off x="428625" y="4575572"/>
            <a:ext cx="2658480" cy="282178"/>
          </a:xfrm>
          <a:prstGeom prst="roundRect">
            <a:avLst/>
          </a:prstGeom>
          <a:solidFill>
            <a:srgbClr val="FDFBF7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9" name="Text 5"/>
          <p:cNvSpPr/>
          <p:nvPr/>
        </p:nvSpPr>
        <p:spPr>
          <a:xfrm>
            <a:off x="607219" y="4647009"/>
            <a:ext cx="142875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📍</a:t>
            </a:r>
            <a:endParaRPr lang="en-US" sz="784"/>
          </a:p>
        </p:txBody>
      </p:sp>
      <p:sp>
        <p:nvSpPr>
          <p:cNvPr id="10" name="Text 6"/>
          <p:cNvSpPr/>
          <p:nvPr/>
        </p:nvSpPr>
        <p:spPr>
          <a:xfrm>
            <a:off x="857250" y="4647009"/>
            <a:ext cx="2051261" cy="13930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784" b="1" dirty="0" err="1">
                <a:solidFill>
                  <a:srgbClr val="1A36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Περιφέρει</a:t>
            </a:r>
            <a:r>
              <a:rPr lang="en-US" sz="784" b="1" dirty="0">
                <a:solidFill>
                  <a:srgbClr val="1A3636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α Κρήτης | Region of Crete</a:t>
            </a:r>
            <a:endParaRPr lang="en-US" sz="784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0" y="166510"/>
            <a:ext cx="853000" cy="853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7492" y="254955"/>
            <a:ext cx="615749" cy="743776"/>
          </a:xfrm>
          <a:prstGeom prst="rect">
            <a:avLst/>
          </a:prstGeom>
        </p:spPr>
      </p:pic>
      <p:sp>
        <p:nvSpPr>
          <p:cNvPr id="14" name="Text 3">
            <a:extLst>
              <a:ext uri="{FF2B5EF4-FFF2-40B4-BE49-F238E27FC236}">
                <a16:creationId xmlns:a16="http://schemas.microsoft.com/office/drawing/2014/main" id="{9947F957-C40C-30FA-89AA-F56C2C7AE95E}"/>
              </a:ext>
            </a:extLst>
          </p:cNvPr>
          <p:cNvSpPr/>
          <p:nvPr/>
        </p:nvSpPr>
        <p:spPr>
          <a:xfrm>
            <a:off x="428625" y="2855576"/>
            <a:ext cx="4734641" cy="1064715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>
              <a:lnSpc>
                <a:spcPts val="1700"/>
              </a:lnSpc>
            </a:pPr>
            <a:r>
              <a:rPr lang="en-US" sz="10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Παρα</a:t>
            </a:r>
            <a:r>
              <a:rPr lang="en-US" sz="1000" b="1" i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δοτέο</a:t>
            </a:r>
            <a:r>
              <a:rPr lang="en-US" sz="10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 3.2 </a:t>
            </a:r>
            <a:r>
              <a:rPr lang="en-US" sz="1000" b="1" i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Λίστ</a:t>
            </a:r>
            <a:r>
              <a:rPr lang="en-US" sz="10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α καταχωρημένων Έργων σε σύνδεση με τα Μέτρα του ΠεΣΠΚΑ</a:t>
            </a:r>
          </a:p>
          <a:p>
            <a:pPr>
              <a:lnSpc>
                <a:spcPts val="1700"/>
              </a:lnSpc>
            </a:pPr>
            <a:r>
              <a:rPr lang="en-US" sz="1000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"</a:t>
            </a:r>
            <a:r>
              <a:rPr lang="en-US" sz="1000" i="1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Δράση</a:t>
            </a:r>
            <a:r>
              <a:rPr lang="en-US" sz="1000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 3.2 Συλλογή, Αξιολόγηση και Ενσωμάτωση στην Πλατφόρμα και συσχέτιση με τα Μέτρα του ΠεΣΠΚΑ των ήδη υλοποιημένων Έργων και αυτών που υλοποιούνται από την Περιφέρεια και τρίτους Δημόσιους Φορείς"</a:t>
            </a:r>
          </a:p>
        </p:txBody>
      </p:sp>
      <p:sp>
        <p:nvSpPr>
          <p:cNvPr id="17" name="Shape 0">
            <a:extLst>
              <a:ext uri="{FF2B5EF4-FFF2-40B4-BE49-F238E27FC236}">
                <a16:creationId xmlns:a16="http://schemas.microsoft.com/office/drawing/2014/main" id="{7D7F09A1-679F-2BE3-B959-31CA21E61822}"/>
              </a:ext>
            </a:extLst>
          </p:cNvPr>
          <p:cNvSpPr/>
          <p:nvPr/>
        </p:nvSpPr>
        <p:spPr>
          <a:xfrm>
            <a:off x="6215170" y="3190086"/>
            <a:ext cx="3080430" cy="1953413"/>
          </a:xfrm>
          <a:prstGeom prst="rect">
            <a:avLst/>
          </a:prstGeom>
          <a:solidFill>
            <a:srgbClr val="FDFBF7">
              <a:alpha val="90000"/>
            </a:srgbClr>
          </a:solidFill>
          <a:ln/>
        </p:spPr>
        <p:txBody>
          <a:bodyPr/>
          <a:lstStyle/>
          <a:p>
            <a:endParaRPr lang="el-GR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53868C-6D0B-060E-8B62-7A982EFC4CEA}"/>
              </a:ext>
            </a:extLst>
          </p:cNvPr>
          <p:cNvSpPr txBox="1"/>
          <p:nvPr/>
        </p:nvSpPr>
        <p:spPr>
          <a:xfrm>
            <a:off x="6250686" y="4102031"/>
            <a:ext cx="32008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l-GR" sz="1050" b="1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Ανέλιξις</a:t>
            </a:r>
            <a:r>
              <a:rPr lang="el-GR" sz="105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Σύμβουλοι Ανάπτυξης Α.Ε.</a:t>
            </a:r>
            <a:endParaRPr lang="el-GR" sz="105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r>
              <a:rPr lang="el-GR" sz="105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Αβέρωφ 21 και </a:t>
            </a:r>
            <a:r>
              <a:rPr lang="el-GR" sz="1050" b="0" i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Μανουσογιάννη</a:t>
            </a:r>
            <a:r>
              <a:rPr lang="el-GR" sz="105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endParaRPr lang="el-GR" sz="105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r>
              <a:rPr lang="el-GR" sz="1050" b="1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www.anelixisc.gr</a:t>
            </a:r>
            <a:endParaRPr lang="el-GR" sz="105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>
              <a:buNone/>
            </a:pPr>
            <a:r>
              <a:rPr lang="el-GR" sz="1050" b="1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gm@anelixisc.gr</a:t>
            </a:r>
            <a:endParaRPr lang="el-GR" sz="7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AD64BC38-EDFF-EADA-A43F-5B06A405A78B}"/>
              </a:ext>
            </a:extLst>
          </p:cNvPr>
          <p:cNvSpPr/>
          <p:nvPr/>
        </p:nvSpPr>
        <p:spPr>
          <a:xfrm>
            <a:off x="6685050" y="4857750"/>
            <a:ext cx="2228172" cy="204351"/>
          </a:xfrm>
          <a:prstGeom prst="rect">
            <a:avLst/>
          </a:prstGeom>
          <a:noFill/>
          <a:ln/>
        </p:spPr>
        <p:txBody>
          <a:bodyPr wrap="square" lIns="170053" tIns="0" rIns="0" bIns="0" rtlCol="0" anchor="t">
            <a:spAutoFit/>
          </a:bodyPr>
          <a:lstStyle/>
          <a:p>
            <a:pPr algn="ctr">
              <a:lnSpc>
                <a:spcPts val="1700"/>
              </a:lnSpc>
            </a:pPr>
            <a:r>
              <a:rPr lang="el-GR" sz="1200" b="1" i="1" dirty="0"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ΙΩΑΝΝΗΣ ΜΑΥΡΟΓΙΑΝΝΗΣ</a:t>
            </a:r>
            <a:endParaRPr lang="en-US" sz="1200" b="1" i="1" dirty="0">
              <a:latin typeface="Arial" panose="020B0604020202020204" pitchFamily="34" charset="0"/>
              <a:ea typeface="Aileron Bold Italics"/>
              <a:cs typeface="Arial" panose="020B0604020202020204" pitchFamily="34" charset="0"/>
              <a:sym typeface="Aileron Bold Italics"/>
            </a:endParaRPr>
          </a:p>
        </p:txBody>
      </p:sp>
      <p:pic>
        <p:nvPicPr>
          <p:cNvPr id="21" name="Εικόνα 20" descr="Ανέλιξις - Σύμβουλοι Επιχειρήσεων και Ανάπτυξης">
            <a:extLst>
              <a:ext uri="{FF2B5EF4-FFF2-40B4-BE49-F238E27FC236}">
                <a16:creationId xmlns:a16="http://schemas.microsoft.com/office/drawing/2014/main" id="{88BAB69A-CD4A-2D2E-8C19-E45D5D5571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5933" y="3226870"/>
            <a:ext cx="1086405" cy="875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014" y="-32620"/>
            <a:ext cx="9190013" cy="516938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4007" y="313523"/>
            <a:ext cx="5804916" cy="305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l-GR" sz="2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ileron Bold Italics"/>
              </a:rPr>
              <a:t>Εισαγωγικά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5">
            <a:extLst>
              <a:ext uri="{FF2B5EF4-FFF2-40B4-BE49-F238E27FC236}">
                <a16:creationId xmlns:a16="http://schemas.microsoft.com/office/drawing/2014/main" id="{EBEA0D16-D080-D409-762B-6B6C52568439}"/>
              </a:ext>
            </a:extLst>
          </p:cNvPr>
          <p:cNvSpPr/>
          <p:nvPr/>
        </p:nvSpPr>
        <p:spPr>
          <a:xfrm>
            <a:off x="2997609" y="877557"/>
            <a:ext cx="5895669" cy="1898466"/>
          </a:xfrm>
          <a:custGeom>
            <a:avLst/>
            <a:gdLst/>
            <a:ahLst/>
            <a:cxnLst/>
            <a:rect l="l" t="t" r="r" b="b"/>
            <a:pathLst>
              <a:path w="10380288" h="3114086">
                <a:moveTo>
                  <a:pt x="0" y="0"/>
                </a:moveTo>
                <a:lnTo>
                  <a:pt x="10380288" y="0"/>
                </a:lnTo>
                <a:lnTo>
                  <a:pt x="10380288" y="3114086"/>
                </a:lnTo>
                <a:lnTo>
                  <a:pt x="0" y="31140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 sz="1100"/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40FBB903-7134-8A29-15E9-09A05D6AF94C}"/>
              </a:ext>
            </a:extLst>
          </p:cNvPr>
          <p:cNvSpPr txBox="1"/>
          <p:nvPr/>
        </p:nvSpPr>
        <p:spPr>
          <a:xfrm>
            <a:off x="3132464" y="1316958"/>
            <a:ext cx="1590790" cy="13276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900" b="1" dirty="0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  <a:sym typeface="Aileron Bold"/>
              </a:rPr>
              <a:t>ΚYΡΙΟΣ ΣΤOΧΟΣ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 </a:t>
            </a:r>
            <a:r>
              <a:rPr lang="en-US" sz="900" dirty="0" err="1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Συλλογή</a:t>
            </a: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, α</a:t>
            </a:r>
            <a:r>
              <a:rPr lang="en-US" sz="900" dirty="0" err="1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ξιολόγηση</a:t>
            </a: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 και </a:t>
            </a:r>
            <a:r>
              <a:rPr lang="en-US" sz="900" dirty="0" err="1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συσχέτιση</a:t>
            </a: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 </a:t>
            </a:r>
            <a:r>
              <a:rPr lang="en-US" sz="900" dirty="0" err="1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έργων</a:t>
            </a: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 </a:t>
            </a:r>
            <a:r>
              <a:rPr lang="en-US" sz="900" dirty="0" err="1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με</a:t>
            </a: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 τα </a:t>
            </a:r>
            <a:r>
              <a:rPr lang="en-US" sz="900" dirty="0" err="1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μέτρ</a:t>
            </a:r>
            <a:r>
              <a:rPr lang="en-US" sz="900" dirty="0">
                <a:solidFill>
                  <a:srgbClr val="2952A1"/>
                </a:solidFill>
                <a:latin typeface="Arial" panose="020B0604020202020204" pitchFamily="34" charset="0"/>
                <a:ea typeface="Aileron"/>
                <a:cs typeface="Arial" panose="020B0604020202020204" pitchFamily="34" charset="0"/>
                <a:sym typeface="Aileron"/>
              </a:rPr>
              <a:t>α του ΠεΣΠΚΑ Κρήτης.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08C7B06D-2181-736F-092B-8FE7F8C19FC3}"/>
              </a:ext>
            </a:extLst>
          </p:cNvPr>
          <p:cNvSpPr txBox="1"/>
          <p:nvPr/>
        </p:nvSpPr>
        <p:spPr>
          <a:xfrm>
            <a:off x="5181988" y="1316958"/>
            <a:ext cx="1526910" cy="1324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algn="ctr">
              <a:lnSpc>
                <a:spcPts val="2659"/>
              </a:lnSpc>
              <a:spcBef>
                <a:spcPct val="0"/>
              </a:spcBef>
              <a:defRPr sz="1200" b="1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</a:defRPr>
            </a:lvl1pPr>
          </a:lstStyle>
          <a:p>
            <a:r>
              <a:rPr lang="en-US" sz="900" dirty="0">
                <a:sym typeface="Aileron Bold"/>
              </a:rPr>
              <a:t>ΠΑΡΑΔΟΤ</a:t>
            </a:r>
            <a:r>
              <a:rPr lang="el-GR" sz="900" dirty="0">
                <a:sym typeface="Aileron Bold"/>
              </a:rPr>
              <a:t>Ε</a:t>
            </a:r>
            <a:r>
              <a:rPr lang="en-US" sz="900" dirty="0">
                <a:sym typeface="Aileron Bold"/>
              </a:rPr>
              <a:t>Ο 3.2</a:t>
            </a:r>
          </a:p>
          <a:p>
            <a:r>
              <a:rPr lang="en-US" sz="900" b="0" dirty="0">
                <a:sym typeface="Aileron"/>
              </a:rPr>
              <a:t> </a:t>
            </a:r>
            <a:r>
              <a:rPr lang="en-US" sz="900" b="0" dirty="0" err="1">
                <a:sym typeface="Aileron"/>
              </a:rPr>
              <a:t>Λίστ</a:t>
            </a:r>
            <a:r>
              <a:rPr lang="en-US" sz="900" b="0" dirty="0">
                <a:sym typeface="Aileron"/>
              </a:rPr>
              <a:t>α καταχωρημένων έργων σε σύνδεση με τα μέτρα του ΠεΣΠΚΑ.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73364159-0685-893D-C914-62FE6036CB60}"/>
              </a:ext>
            </a:extLst>
          </p:cNvPr>
          <p:cNvSpPr txBox="1"/>
          <p:nvPr/>
        </p:nvSpPr>
        <p:spPr>
          <a:xfrm>
            <a:off x="7024560" y="1316958"/>
            <a:ext cx="1802349" cy="1324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algn="ctr">
              <a:lnSpc>
                <a:spcPts val="2659"/>
              </a:lnSpc>
              <a:spcBef>
                <a:spcPct val="0"/>
              </a:spcBef>
              <a:defRPr sz="1200" b="1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</a:defRPr>
            </a:lvl1pPr>
          </a:lstStyle>
          <a:p>
            <a:r>
              <a:rPr lang="en-US" sz="900" dirty="0">
                <a:sym typeface="Aileron Bold"/>
              </a:rPr>
              <a:t>ΤΕΛΙΚ</a:t>
            </a:r>
            <a:r>
              <a:rPr lang="el-GR" sz="900" dirty="0">
                <a:sym typeface="Aileron Bold"/>
              </a:rPr>
              <a:t>Η</a:t>
            </a:r>
            <a:r>
              <a:rPr lang="en-US" sz="900" dirty="0">
                <a:sym typeface="Aileron Bold"/>
              </a:rPr>
              <a:t> ΧΡ</a:t>
            </a:r>
            <a:r>
              <a:rPr lang="el-GR" sz="900" dirty="0">
                <a:sym typeface="Aileron Bold"/>
              </a:rPr>
              <a:t>Η</a:t>
            </a:r>
            <a:r>
              <a:rPr lang="en-US" sz="900" dirty="0">
                <a:sym typeface="Aileron Bold"/>
              </a:rPr>
              <a:t>ΣΗ</a:t>
            </a:r>
          </a:p>
          <a:p>
            <a:r>
              <a:rPr lang="en-US" sz="900" b="0" dirty="0">
                <a:sym typeface="Aileron"/>
              </a:rPr>
              <a:t> </a:t>
            </a:r>
            <a:r>
              <a:rPr lang="en-US" sz="900" b="0" dirty="0" err="1">
                <a:sym typeface="Aileron"/>
              </a:rPr>
              <a:t>Ενι</a:t>
            </a:r>
            <a:r>
              <a:rPr lang="en-US" sz="900" b="0" dirty="0">
                <a:sym typeface="Aileron"/>
              </a:rPr>
              <a:t>αία βάση για παρακολούθηση παρεμβάσεων προσαρμογής στην κλιματική αλλαγή.</a:t>
            </a:r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BBF2BBA7-49F7-5BEC-8EA6-84C06DCDB823}"/>
              </a:ext>
            </a:extLst>
          </p:cNvPr>
          <p:cNvSpPr txBox="1"/>
          <p:nvPr/>
        </p:nvSpPr>
        <p:spPr>
          <a:xfrm>
            <a:off x="571499" y="2937006"/>
            <a:ext cx="4151755" cy="548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088"/>
              </a:lnSpc>
              <a:spcBef>
                <a:spcPct val="0"/>
              </a:spcBef>
            </a:pPr>
            <a:r>
              <a:rPr lang="en-US" sz="2000" b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Heading Now 61-68 Bold"/>
                <a:cs typeface="Arial" panose="020B0604020202020204" pitchFamily="34" charset="0"/>
                <a:sym typeface="Heading Now 61-68 Bold"/>
              </a:rPr>
              <a:t>Ροή</a:t>
            </a:r>
            <a:r>
              <a:rPr lang="en-US" sz="2000" b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Heading Now 61-68 Bold"/>
                <a:cs typeface="Arial" panose="020B0604020202020204" pitchFamily="34" charset="0"/>
                <a:sym typeface="Heading Now 61-68 Bold"/>
              </a:rPr>
              <a:t> </a:t>
            </a:r>
            <a:r>
              <a:rPr lang="en-US" sz="2000" b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Heading Now 61-68 Bold"/>
                <a:cs typeface="Arial" panose="020B0604020202020204" pitchFamily="34" charset="0"/>
                <a:sym typeface="Heading Now 61-68 Bold"/>
              </a:rPr>
              <a:t>εργ</a:t>
            </a:r>
            <a:r>
              <a:rPr lang="en-US" sz="2000" b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Heading Now 61-68 Bold"/>
                <a:cs typeface="Arial" panose="020B0604020202020204" pitchFamily="34" charset="0"/>
                <a:sym typeface="Heading Now 61-68 Bold"/>
              </a:rPr>
              <a:t>ασίας που ακολουθούμε..</a:t>
            </a:r>
          </a:p>
        </p:txBody>
      </p:sp>
      <p:sp>
        <p:nvSpPr>
          <p:cNvPr id="32" name="Freeform 6">
            <a:extLst>
              <a:ext uri="{FF2B5EF4-FFF2-40B4-BE49-F238E27FC236}">
                <a16:creationId xmlns:a16="http://schemas.microsoft.com/office/drawing/2014/main" id="{EEDB0301-57CF-380C-FE76-D51F61B25F39}"/>
              </a:ext>
            </a:extLst>
          </p:cNvPr>
          <p:cNvSpPr/>
          <p:nvPr/>
        </p:nvSpPr>
        <p:spPr>
          <a:xfrm>
            <a:off x="544007" y="3664079"/>
            <a:ext cx="428628" cy="398074"/>
          </a:xfrm>
          <a:custGeom>
            <a:avLst/>
            <a:gdLst/>
            <a:ahLst/>
            <a:cxnLst/>
            <a:rect l="l" t="t" r="r" b="b"/>
            <a:pathLst>
              <a:path w="961036" h="961036">
                <a:moveTo>
                  <a:pt x="0" y="0"/>
                </a:moveTo>
                <a:lnTo>
                  <a:pt x="961036" y="0"/>
                </a:lnTo>
                <a:lnTo>
                  <a:pt x="961036" y="961036"/>
                </a:lnTo>
                <a:lnTo>
                  <a:pt x="0" y="9610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l-GR" sz="600"/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0F769660-9704-AE50-F3D8-D60FCBACED86}"/>
              </a:ext>
            </a:extLst>
          </p:cNvPr>
          <p:cNvSpPr/>
          <p:nvPr/>
        </p:nvSpPr>
        <p:spPr>
          <a:xfrm>
            <a:off x="4631806" y="3646922"/>
            <a:ext cx="401136" cy="403139"/>
          </a:xfrm>
          <a:custGeom>
            <a:avLst/>
            <a:gdLst/>
            <a:ahLst/>
            <a:cxnLst/>
            <a:rect l="l" t="t" r="r" b="b"/>
            <a:pathLst>
              <a:path w="961036" h="961036">
                <a:moveTo>
                  <a:pt x="0" y="0"/>
                </a:moveTo>
                <a:lnTo>
                  <a:pt x="961035" y="0"/>
                </a:lnTo>
                <a:lnTo>
                  <a:pt x="961035" y="961035"/>
                </a:lnTo>
                <a:lnTo>
                  <a:pt x="0" y="9610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l-GR" sz="600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FB336F9A-FFC1-6F5E-5BEE-08B4C9383131}"/>
              </a:ext>
            </a:extLst>
          </p:cNvPr>
          <p:cNvSpPr/>
          <p:nvPr/>
        </p:nvSpPr>
        <p:spPr>
          <a:xfrm>
            <a:off x="544007" y="4349752"/>
            <a:ext cx="428628" cy="398074"/>
          </a:xfrm>
          <a:custGeom>
            <a:avLst/>
            <a:gdLst/>
            <a:ahLst/>
            <a:cxnLst/>
            <a:rect l="l" t="t" r="r" b="b"/>
            <a:pathLst>
              <a:path w="961036" h="961036">
                <a:moveTo>
                  <a:pt x="0" y="0"/>
                </a:moveTo>
                <a:lnTo>
                  <a:pt x="961036" y="0"/>
                </a:lnTo>
                <a:lnTo>
                  <a:pt x="961036" y="961036"/>
                </a:lnTo>
                <a:lnTo>
                  <a:pt x="0" y="9610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l-GR" sz="600"/>
          </a:p>
        </p:txBody>
      </p:sp>
      <p:sp>
        <p:nvSpPr>
          <p:cNvPr id="38" name="Freeform 9">
            <a:extLst>
              <a:ext uri="{FF2B5EF4-FFF2-40B4-BE49-F238E27FC236}">
                <a16:creationId xmlns:a16="http://schemas.microsoft.com/office/drawing/2014/main" id="{4B214047-0B7A-3512-B056-053844EDA067}"/>
              </a:ext>
            </a:extLst>
          </p:cNvPr>
          <p:cNvSpPr/>
          <p:nvPr/>
        </p:nvSpPr>
        <p:spPr>
          <a:xfrm>
            <a:off x="4643435" y="4342501"/>
            <a:ext cx="401136" cy="403139"/>
          </a:xfrm>
          <a:custGeom>
            <a:avLst/>
            <a:gdLst/>
            <a:ahLst/>
            <a:cxnLst/>
            <a:rect l="l" t="t" r="r" b="b"/>
            <a:pathLst>
              <a:path w="961036" h="961036">
                <a:moveTo>
                  <a:pt x="0" y="0"/>
                </a:moveTo>
                <a:lnTo>
                  <a:pt x="961035" y="0"/>
                </a:lnTo>
                <a:lnTo>
                  <a:pt x="961035" y="961036"/>
                </a:lnTo>
                <a:lnTo>
                  <a:pt x="0" y="9610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l-GR" sz="6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685FBBF-036C-F5E3-D7F0-CE62E8F3DB56}"/>
              </a:ext>
            </a:extLst>
          </p:cNvPr>
          <p:cNvSpPr txBox="1"/>
          <p:nvPr/>
        </p:nvSpPr>
        <p:spPr>
          <a:xfrm>
            <a:off x="1193663" y="3559794"/>
            <a:ext cx="2036062" cy="641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algn="ctr">
              <a:lnSpc>
                <a:spcPts val="2659"/>
              </a:lnSpc>
              <a:spcBef>
                <a:spcPct val="0"/>
              </a:spcBef>
              <a:defRPr sz="1200" b="1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1800" dirty="0" err="1">
                <a:sym typeface="Aileron Bold"/>
              </a:rPr>
              <a:t>Συλλογή</a:t>
            </a:r>
            <a:endParaRPr lang="en-US" sz="1800" dirty="0">
              <a:sym typeface="Aileron Bold"/>
            </a:endParaRPr>
          </a:p>
          <a:p>
            <a:pPr algn="l"/>
            <a:r>
              <a:rPr lang="en-US" b="0" dirty="0" err="1">
                <a:sym typeface="Aileron"/>
              </a:rPr>
              <a:t>Προγράμμ</a:t>
            </a:r>
            <a:r>
              <a:rPr lang="en-US" b="0" dirty="0">
                <a:sym typeface="Aileron"/>
              </a:rPr>
              <a:t>ατα, έργα, φορείς, </a:t>
            </a:r>
            <a:endParaRPr lang="el-GR" b="0" dirty="0"/>
          </a:p>
        </p:txBody>
      </p:sp>
      <p:sp>
        <p:nvSpPr>
          <p:cNvPr id="50" name="TextBox 16">
            <a:extLst>
              <a:ext uri="{FF2B5EF4-FFF2-40B4-BE49-F238E27FC236}">
                <a16:creationId xmlns:a16="http://schemas.microsoft.com/office/drawing/2014/main" id="{AD042407-7976-9A3C-193A-297713773748}"/>
              </a:ext>
            </a:extLst>
          </p:cNvPr>
          <p:cNvSpPr txBox="1"/>
          <p:nvPr/>
        </p:nvSpPr>
        <p:spPr>
          <a:xfrm>
            <a:off x="5399807" y="3559794"/>
            <a:ext cx="2650292" cy="641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>
              <a:lnSpc>
                <a:spcPts val="2659"/>
              </a:lnSpc>
              <a:spcBef>
                <a:spcPct val="0"/>
              </a:spcBef>
              <a:defRPr b="1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</a:defRPr>
            </a:lvl1pPr>
          </a:lstStyle>
          <a:p>
            <a:r>
              <a:rPr lang="en-US" dirty="0">
                <a:sym typeface="Aileron Bold"/>
              </a:rPr>
              <a:t>Αξιολόγηση</a:t>
            </a:r>
          </a:p>
          <a:p>
            <a:r>
              <a:rPr lang="en-US" sz="1200" b="0" dirty="0">
                <a:sym typeface="Aileron"/>
              </a:rPr>
              <a:t>Βα</a:t>
            </a:r>
            <a:r>
              <a:rPr lang="en-US" sz="1200" b="0" dirty="0" err="1">
                <a:sym typeface="Aileron"/>
              </a:rPr>
              <a:t>θμός</a:t>
            </a:r>
            <a:r>
              <a:rPr lang="en-US" sz="1200" b="0" dirty="0">
                <a:sym typeface="Aileron"/>
              </a:rPr>
              <a:t> </a:t>
            </a:r>
            <a:r>
              <a:rPr lang="en-US" sz="1200" b="0" dirty="0" err="1">
                <a:sym typeface="Aileron"/>
              </a:rPr>
              <a:t>συνάφει</a:t>
            </a:r>
            <a:r>
              <a:rPr lang="en-US" sz="1200" b="0" dirty="0">
                <a:sym typeface="Aileron"/>
              </a:rPr>
              <a:t>ας</a:t>
            </a:r>
            <a:r>
              <a:rPr lang="el-GR" sz="1200" b="0" dirty="0">
                <a:sym typeface="Aileron"/>
              </a:rPr>
              <a:t> </a:t>
            </a:r>
            <a:r>
              <a:rPr lang="en-US" sz="1200" b="0" dirty="0">
                <a:sym typeface="Aileron"/>
              </a:rPr>
              <a:t>και </a:t>
            </a:r>
            <a:r>
              <a:rPr lang="en-US" sz="1200" b="0" dirty="0" err="1">
                <a:sym typeface="Aileron"/>
              </a:rPr>
              <a:t>τεκμηρίωση</a:t>
            </a:r>
            <a:endParaRPr lang="en-US" sz="1200" b="0" dirty="0">
              <a:sym typeface="Aileron"/>
            </a:endParaRPr>
          </a:p>
        </p:txBody>
      </p:sp>
      <p:sp>
        <p:nvSpPr>
          <p:cNvPr id="52" name="TextBox 17">
            <a:extLst>
              <a:ext uri="{FF2B5EF4-FFF2-40B4-BE49-F238E27FC236}">
                <a16:creationId xmlns:a16="http://schemas.microsoft.com/office/drawing/2014/main" id="{988ACEDE-69DE-47D2-C3E4-F85171FA09A2}"/>
              </a:ext>
            </a:extLst>
          </p:cNvPr>
          <p:cNvSpPr txBox="1"/>
          <p:nvPr/>
        </p:nvSpPr>
        <p:spPr>
          <a:xfrm>
            <a:off x="1193663" y="4349752"/>
            <a:ext cx="2929384" cy="638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>
              <a:lnSpc>
                <a:spcPts val="2659"/>
              </a:lnSpc>
              <a:spcBef>
                <a:spcPct val="0"/>
              </a:spcBef>
              <a:defRPr b="1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</a:defRPr>
            </a:lvl1pPr>
          </a:lstStyle>
          <a:p>
            <a:r>
              <a:rPr lang="en-US" dirty="0" err="1">
                <a:sym typeface="Aileron Bold"/>
              </a:rPr>
              <a:t>Αντιστοίχιση</a:t>
            </a:r>
            <a:endParaRPr lang="en-US" dirty="0">
              <a:sym typeface="Aileron Bold"/>
            </a:endParaRPr>
          </a:p>
          <a:p>
            <a:r>
              <a:rPr lang="en-US" sz="1100" b="0" dirty="0" err="1">
                <a:sym typeface="Aileron"/>
              </a:rPr>
              <a:t>Σύνδεση</a:t>
            </a:r>
            <a:r>
              <a:rPr lang="en-US" sz="1100" b="0" dirty="0">
                <a:sym typeface="Aileron"/>
              </a:rPr>
              <a:t> </a:t>
            </a:r>
            <a:r>
              <a:rPr lang="en-US" sz="1100" b="0" dirty="0" err="1">
                <a:sym typeface="Aileron"/>
              </a:rPr>
              <a:t>με</a:t>
            </a:r>
            <a:r>
              <a:rPr lang="en-US" sz="1100" b="0" dirty="0">
                <a:sym typeface="Aileron"/>
              </a:rPr>
              <a:t> </a:t>
            </a:r>
            <a:r>
              <a:rPr lang="en-US" sz="1100" b="0" dirty="0" err="1">
                <a:sym typeface="Aileron"/>
              </a:rPr>
              <a:t>κωδικό</a:t>
            </a:r>
            <a:r>
              <a:rPr lang="en-US" sz="1100" b="0" dirty="0">
                <a:sym typeface="Aileron"/>
              </a:rPr>
              <a:t>/ </a:t>
            </a:r>
            <a:r>
              <a:rPr lang="en-US" sz="1100" b="0" dirty="0" err="1">
                <a:sym typeface="Aileron"/>
              </a:rPr>
              <a:t>τίτλο</a:t>
            </a:r>
            <a:r>
              <a:rPr lang="el-GR" sz="1100" b="0" dirty="0">
                <a:sym typeface="Aileron"/>
              </a:rPr>
              <a:t> </a:t>
            </a:r>
            <a:r>
              <a:rPr lang="en-US" sz="1100" b="0" dirty="0" err="1">
                <a:sym typeface="Aileron"/>
              </a:rPr>
              <a:t>μέτρου</a:t>
            </a:r>
            <a:r>
              <a:rPr lang="en-US" sz="1100" b="0" dirty="0">
                <a:sym typeface="Aileron"/>
              </a:rPr>
              <a:t> </a:t>
            </a:r>
            <a:r>
              <a:rPr lang="en-US" sz="1100" b="0" dirty="0" err="1">
                <a:sym typeface="Aileron"/>
              </a:rPr>
              <a:t>ΠεΣΠΚΑ</a:t>
            </a:r>
            <a:endParaRPr lang="en-US" sz="1100" b="0" dirty="0">
              <a:sym typeface="Aileron"/>
            </a:endParaRPr>
          </a:p>
        </p:txBody>
      </p:sp>
      <p:sp>
        <p:nvSpPr>
          <p:cNvPr id="54" name="TextBox 18">
            <a:extLst>
              <a:ext uri="{FF2B5EF4-FFF2-40B4-BE49-F238E27FC236}">
                <a16:creationId xmlns:a16="http://schemas.microsoft.com/office/drawing/2014/main" id="{5F103E84-7E1E-DEC1-4250-C1C59BD0CFE9}"/>
              </a:ext>
            </a:extLst>
          </p:cNvPr>
          <p:cNvSpPr txBox="1"/>
          <p:nvPr/>
        </p:nvSpPr>
        <p:spPr>
          <a:xfrm>
            <a:off x="5394094" y="4346803"/>
            <a:ext cx="3645232" cy="641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>
              <a:lnSpc>
                <a:spcPts val="2659"/>
              </a:lnSpc>
              <a:spcBef>
                <a:spcPct val="0"/>
              </a:spcBef>
              <a:defRPr b="1">
                <a:solidFill>
                  <a:srgbClr val="2952A1"/>
                </a:solidFill>
                <a:latin typeface="Arial" panose="020B0604020202020204" pitchFamily="34" charset="0"/>
                <a:ea typeface="Aileron Bold"/>
                <a:cs typeface="Arial" panose="020B0604020202020204" pitchFamily="34" charset="0"/>
              </a:defRPr>
            </a:lvl1pPr>
          </a:lstStyle>
          <a:p>
            <a:r>
              <a:rPr lang="en-US" dirty="0" err="1">
                <a:sym typeface="Aileron Bold"/>
              </a:rPr>
              <a:t>Ενσωμάτωση</a:t>
            </a:r>
            <a:endParaRPr lang="en-US" dirty="0">
              <a:sym typeface="Aileron Bold"/>
            </a:endParaRPr>
          </a:p>
          <a:p>
            <a:r>
              <a:rPr lang="en-US" sz="1200" b="0" dirty="0">
                <a:sym typeface="Aileron"/>
              </a:rPr>
              <a:t>Καθα</a:t>
            </a:r>
            <a:r>
              <a:rPr lang="en-US" sz="1200" b="0" dirty="0" err="1">
                <a:sym typeface="Aileron"/>
              </a:rPr>
              <a:t>ρή</a:t>
            </a:r>
            <a:r>
              <a:rPr lang="en-US" sz="1200" b="0" dirty="0">
                <a:sym typeface="Aileron"/>
              </a:rPr>
              <a:t> </a:t>
            </a:r>
            <a:r>
              <a:rPr lang="en-US" sz="1200" b="0" dirty="0" err="1">
                <a:sym typeface="Aileron"/>
              </a:rPr>
              <a:t>δομή</a:t>
            </a:r>
            <a:r>
              <a:rPr lang="en-US" sz="1200" b="0" dirty="0">
                <a:sym typeface="Aileron"/>
              </a:rPr>
              <a:t> </a:t>
            </a:r>
            <a:r>
              <a:rPr lang="en-US" sz="1200" b="0" dirty="0" err="1">
                <a:sym typeface="Aileron"/>
              </a:rPr>
              <a:t>γι</a:t>
            </a:r>
            <a:r>
              <a:rPr lang="en-US" sz="1200" b="0" dirty="0">
                <a:sym typeface="Aileron"/>
              </a:rPr>
              <a:t>α πλατφόρμα παρατηρητηρίου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5873AC2-F818-E783-9711-60132BBBE7C0}"/>
              </a:ext>
            </a:extLst>
          </p:cNvPr>
          <p:cNvSpPr txBox="1"/>
          <p:nvPr/>
        </p:nvSpPr>
        <p:spPr>
          <a:xfrm>
            <a:off x="147484" y="908770"/>
            <a:ext cx="2827149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 Δράση 3.2 συμβάλλει στη δημιουργία ενός </a:t>
            </a:r>
            <a:r>
              <a:rPr lang="el-GR" sz="1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ολοκληρωμένου μηχανισμού παρακολούθησης </a:t>
            </a:r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της εφαρμογής του </a:t>
            </a:r>
            <a:r>
              <a:rPr lang="el-GR" sz="11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ΠεΣΠΚΑ</a:t>
            </a:r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ενισχύοντας την </a:t>
            </a:r>
            <a:r>
              <a:rPr lang="el-GR" sz="1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τεκμηριωμένη λήψη αποφάσεων</a:t>
            </a:r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τον </a:t>
            </a:r>
            <a:r>
              <a:rPr lang="el-GR" sz="1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συντονισμό των εμπλεκόμενων φορέων </a:t>
            </a:r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τον </a:t>
            </a:r>
            <a:r>
              <a:rPr lang="el-GR" sz="1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σχεδιασμό </a:t>
            </a:r>
            <a:r>
              <a:rPr lang="el-GR" sz="11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στοχευμένων</a:t>
            </a:r>
            <a:r>
              <a:rPr lang="el-GR" sz="11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παρεμβάσεων</a:t>
            </a:r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l-GR" sz="11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ευρύτερο επίπεδο, το έργο υποστηρίζει την ενίσχυση της κλιματικής ανθεκτικότητας της Περιφέρειας Κρήτης.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37795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920" y="214313"/>
            <a:ext cx="1180784" cy="3571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393406" y="4607551"/>
            <a:ext cx="4000500" cy="161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endParaRPr lang="en-US" sz="784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972EFBEF-D717-F301-5FE1-0C912735DEBE}"/>
              </a:ext>
            </a:extLst>
          </p:cNvPr>
          <p:cNvSpPr/>
          <p:nvPr/>
        </p:nvSpPr>
        <p:spPr>
          <a:xfrm>
            <a:off x="654274" y="307926"/>
            <a:ext cx="5804916" cy="293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l-GR" sz="2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Τι έχει ολοκληρωθεί έως σήμερα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" name="Διάγραμμα 33">
            <a:extLst>
              <a:ext uri="{FF2B5EF4-FFF2-40B4-BE49-F238E27FC236}">
                <a16:creationId xmlns:a16="http://schemas.microsoft.com/office/drawing/2014/main" id="{E7D7C8B2-5D9C-6C1D-77FB-675FE3BD58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6650483"/>
              </p:ext>
            </p:extLst>
          </p:nvPr>
        </p:nvGraphicFramePr>
        <p:xfrm>
          <a:off x="344557" y="615851"/>
          <a:ext cx="8570843" cy="2718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4" name="Freeform 4">
            <a:extLst>
              <a:ext uri="{FF2B5EF4-FFF2-40B4-BE49-F238E27FC236}">
                <a16:creationId xmlns:a16="http://schemas.microsoft.com/office/drawing/2014/main" id="{39D75628-457C-6757-8849-C0F81C7A595B}"/>
              </a:ext>
            </a:extLst>
          </p:cNvPr>
          <p:cNvSpPr/>
          <p:nvPr/>
        </p:nvSpPr>
        <p:spPr>
          <a:xfrm>
            <a:off x="4165459" y="3472875"/>
            <a:ext cx="4228447" cy="1670625"/>
          </a:xfrm>
          <a:custGeom>
            <a:avLst/>
            <a:gdLst/>
            <a:ahLst/>
            <a:cxnLst/>
            <a:rect l="l" t="t" r="r" b="b"/>
            <a:pathLst>
              <a:path w="11735168" h="1883575">
                <a:moveTo>
                  <a:pt x="0" y="0"/>
                </a:moveTo>
                <a:lnTo>
                  <a:pt x="11735168" y="0"/>
                </a:lnTo>
                <a:lnTo>
                  <a:pt x="11735168" y="1883575"/>
                </a:lnTo>
                <a:lnTo>
                  <a:pt x="0" y="18835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6" name="TextBox 11">
            <a:extLst>
              <a:ext uri="{FF2B5EF4-FFF2-40B4-BE49-F238E27FC236}">
                <a16:creationId xmlns:a16="http://schemas.microsoft.com/office/drawing/2014/main" id="{F098CC78-4A3F-1935-A2A5-E1EE90A7E03A}"/>
              </a:ext>
            </a:extLst>
          </p:cNvPr>
          <p:cNvSpPr txBox="1"/>
          <p:nvPr/>
        </p:nvSpPr>
        <p:spPr>
          <a:xfrm>
            <a:off x="581601" y="3472875"/>
            <a:ext cx="3587224" cy="30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68"/>
              </a:lnSpc>
              <a:spcBef>
                <a:spcPct val="0"/>
              </a:spcBef>
            </a:pPr>
            <a:r>
              <a:rPr lang="el-GR" sz="1834" b="1" u="none" strike="noStrike" dirty="0">
                <a:solidFill>
                  <a:schemeClr val="accent6">
                    <a:lumMod val="50000"/>
                  </a:schemeClr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Ε</a:t>
            </a:r>
            <a:r>
              <a:rPr lang="en-US" sz="1834" b="1" u="none" strike="noStrike" dirty="0">
                <a:solidFill>
                  <a:schemeClr val="accent6">
                    <a:lumMod val="50000"/>
                  </a:schemeClr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ΛΕΓΧΟΣ ΠΡΟΓΡΑΜΜ</a:t>
            </a:r>
            <a:r>
              <a:rPr lang="el-GR" sz="1834" b="1" u="none" strike="noStrike" dirty="0">
                <a:solidFill>
                  <a:schemeClr val="accent6">
                    <a:lumMod val="50000"/>
                  </a:schemeClr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Α</a:t>
            </a:r>
            <a:r>
              <a:rPr lang="en-US" sz="1834" b="1" u="none" strike="noStrike" dirty="0">
                <a:solidFill>
                  <a:schemeClr val="accent6">
                    <a:lumMod val="50000"/>
                  </a:schemeClr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ΤΩΝ</a:t>
            </a:r>
          </a:p>
        </p:txBody>
      </p:sp>
      <p:sp>
        <p:nvSpPr>
          <p:cNvPr id="48" name="TextBox 12">
            <a:extLst>
              <a:ext uri="{FF2B5EF4-FFF2-40B4-BE49-F238E27FC236}">
                <a16:creationId xmlns:a16="http://schemas.microsoft.com/office/drawing/2014/main" id="{56F43B25-226F-A958-F09B-FDBF43A73BB1}"/>
              </a:ext>
            </a:extLst>
          </p:cNvPr>
          <p:cNvSpPr txBox="1"/>
          <p:nvPr/>
        </p:nvSpPr>
        <p:spPr>
          <a:xfrm>
            <a:off x="581601" y="3974644"/>
            <a:ext cx="3476445" cy="6370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68"/>
              </a:lnSpc>
              <a:spcBef>
                <a:spcPct val="0"/>
              </a:spcBef>
            </a:pPr>
            <a:r>
              <a:rPr lang="en-US" sz="1834" b="1" dirty="0">
                <a:solidFill>
                  <a:srgbClr val="0070C0"/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ΚΟΙΝΗ ΒΑΣΗ (EXCEL) ΕΡΓΩΝ &amp; ΑΝΤΙΣΤΟΙΧΙΣΗ ΜΕ ΠΕΣΠΚΑ </a:t>
            </a: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C6376893-A08F-8505-CEE4-1E4DDB38F331}"/>
              </a:ext>
            </a:extLst>
          </p:cNvPr>
          <p:cNvSpPr txBox="1"/>
          <p:nvPr/>
        </p:nvSpPr>
        <p:spPr>
          <a:xfrm>
            <a:off x="499135" y="4902400"/>
            <a:ext cx="3116459" cy="30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568"/>
              </a:lnSpc>
              <a:spcBef>
                <a:spcPct val="0"/>
              </a:spcBef>
            </a:pPr>
            <a:r>
              <a:rPr lang="en-US" sz="1834" b="1" u="none" strike="noStrike" dirty="0">
                <a:solidFill>
                  <a:srgbClr val="FFC000"/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ΤΕΚΜΗΡ</a:t>
            </a:r>
            <a:r>
              <a:rPr lang="el-GR" sz="1834" b="1" u="none" strike="noStrike" dirty="0">
                <a:solidFill>
                  <a:srgbClr val="FFC000"/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Ι</a:t>
            </a:r>
            <a:r>
              <a:rPr lang="en-US" sz="1834" b="1" u="none" strike="noStrike" dirty="0">
                <a:solidFill>
                  <a:srgbClr val="FFC000"/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ΩΣΗ ΣΥΝ</a:t>
            </a:r>
            <a:r>
              <a:rPr lang="el-GR" sz="1834" b="1" u="none" strike="noStrike" dirty="0">
                <a:solidFill>
                  <a:srgbClr val="FFC000"/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Α</a:t>
            </a:r>
            <a:r>
              <a:rPr lang="en-US" sz="1834" b="1" u="none" strike="noStrike" dirty="0">
                <a:solidFill>
                  <a:srgbClr val="FFC000"/>
                </a:solidFill>
                <a:latin typeface="Heading Now 61-68 Bold"/>
                <a:ea typeface="Heading Now 61-68 Bold"/>
                <a:cs typeface="Heading Now 61-68 Bold"/>
                <a:sym typeface="Heading Now 61-68 Bold"/>
              </a:rPr>
              <a:t>ΦΕΙΑΣ</a:t>
            </a:r>
          </a:p>
        </p:txBody>
      </p:sp>
      <p:graphicFrame>
        <p:nvGraphicFramePr>
          <p:cNvPr id="53" name="Διάγραμμα 52">
            <a:extLst>
              <a:ext uri="{FF2B5EF4-FFF2-40B4-BE49-F238E27FC236}">
                <a16:creationId xmlns:a16="http://schemas.microsoft.com/office/drawing/2014/main" id="{DE2A7045-04D7-707D-DCF3-20F47FE279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8409896"/>
              </p:ext>
            </p:extLst>
          </p:nvPr>
        </p:nvGraphicFramePr>
        <p:xfrm>
          <a:off x="581601" y="2980669"/>
          <a:ext cx="8127103" cy="25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591" y="285750"/>
            <a:ext cx="1180784" cy="35718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571875" y="3316095"/>
            <a:ext cx="2857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987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87"/>
          </a:p>
        </p:txBody>
      </p:sp>
      <p:sp>
        <p:nvSpPr>
          <p:cNvPr id="23" name="Text 0">
            <a:extLst>
              <a:ext uri="{FF2B5EF4-FFF2-40B4-BE49-F238E27FC236}">
                <a16:creationId xmlns:a16="http://schemas.microsoft.com/office/drawing/2014/main" id="{CF7F6D3A-731C-D2DC-6052-AB3AEE6829D3}"/>
              </a:ext>
            </a:extLst>
          </p:cNvPr>
          <p:cNvSpPr/>
          <p:nvPr/>
        </p:nvSpPr>
        <p:spPr>
          <a:xfrm>
            <a:off x="544056" y="703549"/>
            <a:ext cx="5804916" cy="293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l-GR" sz="2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Επέκταση της ενιαίας βάσης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Διάγραμμα 25">
            <a:extLst>
              <a:ext uri="{FF2B5EF4-FFF2-40B4-BE49-F238E27FC236}">
                <a16:creationId xmlns:a16="http://schemas.microsoft.com/office/drawing/2014/main" id="{F857647B-5A3D-4DBC-5872-FFFF57A7F7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6112854"/>
              </p:ext>
            </p:extLst>
          </p:nvPr>
        </p:nvGraphicFramePr>
        <p:xfrm>
          <a:off x="455774" y="1464098"/>
          <a:ext cx="3791123" cy="104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50" name="Διάγραμμα 49">
            <a:extLst>
              <a:ext uri="{FF2B5EF4-FFF2-40B4-BE49-F238E27FC236}">
                <a16:creationId xmlns:a16="http://schemas.microsoft.com/office/drawing/2014/main" id="{9E50578D-3F29-800D-B360-61D63B06FE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2516261"/>
              </p:ext>
            </p:extLst>
          </p:nvPr>
        </p:nvGraphicFramePr>
        <p:xfrm>
          <a:off x="4246897" y="1027406"/>
          <a:ext cx="4507831" cy="3830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55" name="Διάγραμμα 54">
            <a:extLst>
              <a:ext uri="{FF2B5EF4-FFF2-40B4-BE49-F238E27FC236}">
                <a16:creationId xmlns:a16="http://schemas.microsoft.com/office/drawing/2014/main" id="{F9292746-D60F-19AD-AFFD-00CE3A0F8C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4446153"/>
              </p:ext>
            </p:extLst>
          </p:nvPr>
        </p:nvGraphicFramePr>
        <p:xfrm>
          <a:off x="389272" y="2797849"/>
          <a:ext cx="4654676" cy="1642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AF801C7F-2584-17BC-8FF9-B9F73FA65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37FD5F35-9C9E-7EC7-A081-3ADC7DA4D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8859349"/>
              </p:ext>
            </p:extLst>
          </p:nvPr>
        </p:nvGraphicFramePr>
        <p:xfrm>
          <a:off x="283906" y="1172108"/>
          <a:ext cx="8576187" cy="2799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 0">
            <a:extLst>
              <a:ext uri="{FF2B5EF4-FFF2-40B4-BE49-F238E27FC236}">
                <a16:creationId xmlns:a16="http://schemas.microsoft.com/office/drawing/2014/main" id="{4A99B99B-2C81-95D1-07EC-5AE1494EFD74}"/>
              </a:ext>
            </a:extLst>
          </p:cNvPr>
          <p:cNvSpPr/>
          <p:nvPr/>
        </p:nvSpPr>
        <p:spPr>
          <a:xfrm>
            <a:off x="558804" y="489698"/>
            <a:ext cx="5804916" cy="5754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00"/>
              </a:lnSpc>
            </a:pPr>
            <a:r>
              <a:rPr lang="el-GR" sz="2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Τρέχουσα κατάσταση &amp; </a:t>
            </a:r>
          </a:p>
          <a:p>
            <a:pPr>
              <a:lnSpc>
                <a:spcPts val="2200"/>
              </a:lnSpc>
            </a:pPr>
            <a:r>
              <a:rPr lang="el-GR" sz="2800" b="1" i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Aileron Bold Italics"/>
                <a:cs typeface="Arial" panose="020B0604020202020204" pitchFamily="34" charset="0"/>
                <a:sym typeface="Aileron Bold Italics"/>
              </a:rPr>
              <a:t>επόμενα βήματα 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1">
            <a:extLst>
              <a:ext uri="{FF2B5EF4-FFF2-40B4-BE49-F238E27FC236}">
                <a16:creationId xmlns:a16="http://schemas.microsoft.com/office/drawing/2014/main" id="{A3DE45A6-8996-1044-798B-105B89DE8A1D}"/>
              </a:ext>
            </a:extLst>
          </p:cNvPr>
          <p:cNvSpPr txBox="1"/>
          <p:nvPr/>
        </p:nvSpPr>
        <p:spPr>
          <a:xfrm>
            <a:off x="405257" y="4155747"/>
            <a:ext cx="7711494" cy="638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59"/>
              </a:lnSpc>
              <a:spcBef>
                <a:spcPct val="0"/>
              </a:spcBef>
            </a:pP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Έχει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 </a:t>
            </a: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γίνει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 </a:t>
            </a: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ουσι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αστική πρόοδος στην καταγραφή και τεκμηρίωση.  </a:t>
            </a:r>
          </a:p>
          <a:p>
            <a:pPr marL="0" lvl="0" indent="0" algn="l">
              <a:lnSpc>
                <a:spcPts val="2659"/>
              </a:lnSpc>
              <a:spcBef>
                <a:spcPct val="0"/>
              </a:spcBef>
            </a:pP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Το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 επ</a:t>
            </a: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όμενο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 </a:t>
            </a: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κρίσιμο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 β</a:t>
            </a:r>
            <a:r>
              <a:rPr lang="en-US" sz="1100" i="1" u="none" strike="noStrike" dirty="0" err="1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ήμ</a:t>
            </a:r>
            <a:r>
              <a:rPr lang="en-US" sz="1100" i="1" u="none" strike="noStrike" dirty="0">
                <a:solidFill>
                  <a:srgbClr val="2952A1"/>
                </a:solidFill>
                <a:latin typeface="Arial" panose="020B0604020202020204" pitchFamily="34" charset="0"/>
                <a:ea typeface="Aileron Italics"/>
                <a:cs typeface="Arial" panose="020B0604020202020204" pitchFamily="34" charset="0"/>
                <a:sym typeface="Aileron Italics"/>
              </a:rPr>
              <a:t>α είναι η επικαιροποίηση μέσω των φορέων και η λειτουργική ενσωμάτωση στην πλατφόρμα.</a:t>
            </a:r>
          </a:p>
        </p:txBody>
      </p:sp>
    </p:spTree>
    <p:extLst>
      <p:ext uri="{BB962C8B-B14F-4D97-AF65-F5344CB8AC3E}">
        <p14:creationId xmlns:p14="http://schemas.microsoft.com/office/powerpoint/2010/main" val="194537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28625" y="285750"/>
            <a:ext cx="1466534" cy="528638"/>
          </a:xfrm>
          <a:prstGeom prst="rect">
            <a:avLst/>
          </a:prstGeom>
          <a:solidFill>
            <a:srgbClr val="FDFBF7">
              <a:alpha val="90000"/>
            </a:srgbClr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57188"/>
            <a:ext cx="1180784" cy="35718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71500" y="1000125"/>
            <a:ext cx="4286250" cy="10801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121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Join Crete's Climate Change Adaptation Journey</a:t>
            </a:r>
            <a:endParaRPr lang="en-US" sz="2121"/>
          </a:p>
        </p:txBody>
      </p:sp>
      <p:sp>
        <p:nvSpPr>
          <p:cNvPr id="6" name="Text 2"/>
          <p:cNvSpPr/>
          <p:nvPr/>
        </p:nvSpPr>
        <p:spPr>
          <a:xfrm>
            <a:off x="571500" y="2515995"/>
            <a:ext cx="4286250" cy="20895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3" b="1" kern="0" spc="1">
                <a:solidFill>
                  <a:srgbClr val="6B90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GET IN TOUCH</a:t>
            </a:r>
            <a:endParaRPr lang="en-US" sz="1193"/>
          </a:p>
        </p:txBody>
      </p:sp>
      <p:sp>
        <p:nvSpPr>
          <p:cNvPr id="7" name="Shape 3"/>
          <p:cNvSpPr/>
          <p:nvPr/>
        </p:nvSpPr>
        <p:spPr>
          <a:xfrm>
            <a:off x="557796" y="2859823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99" y="2945667"/>
            <a:ext cx="128588" cy="12858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47020" y="2932119"/>
            <a:ext cx="2146421" cy="14388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+</a:t>
            </a:r>
            <a:r>
              <a:rPr lang="en-US" sz="900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30-2813</a:t>
            </a:r>
            <a:r>
              <a:rPr lang="en-US" sz="885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400 341 </a:t>
            </a:r>
            <a:r>
              <a:rPr lang="en-US" sz="885" b="1">
                <a:solidFill>
                  <a:srgbClr val="FDFBF7"/>
                </a:solidFill>
                <a:latin typeface="Arial" panose="020B0604020202020204" pitchFamily="34" charset="0"/>
                <a:ea typeface="Montserrat" pitchFamily="34" charset="-122"/>
                <a:cs typeface="Arial" panose="020B0604020202020204" pitchFamily="34" charset="0"/>
              </a:rPr>
              <a:t>(Περιφέρεια Κρήτης)</a:t>
            </a:r>
            <a:endParaRPr lang="en-US" sz="885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964406" y="3325025"/>
            <a:ext cx="65" cy="14536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endParaRPr lang="en-US" sz="885"/>
          </a:p>
        </p:txBody>
      </p:sp>
      <p:sp>
        <p:nvSpPr>
          <p:cNvPr id="13" name="Shape 7"/>
          <p:cNvSpPr/>
          <p:nvPr/>
        </p:nvSpPr>
        <p:spPr>
          <a:xfrm>
            <a:off x="571500" y="3228750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960" y="3289306"/>
            <a:ext cx="157163" cy="157163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52197" y="3276750"/>
            <a:ext cx="1591782" cy="14542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00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www.adaptivecretehub.gr</a:t>
            </a:r>
            <a:endParaRPr lang="en-US" sz="885"/>
          </a:p>
        </p:txBody>
      </p:sp>
      <p:sp>
        <p:nvSpPr>
          <p:cNvPr id="16" name="Text 9"/>
          <p:cNvSpPr/>
          <p:nvPr/>
        </p:nvSpPr>
        <p:spPr>
          <a:xfrm>
            <a:off x="185657" y="4246044"/>
            <a:ext cx="4674677" cy="53399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/>
            <a:r>
              <a:rPr lang="el-GR" sz="850" b="1">
                <a:solidFill>
                  <a:srgbClr val="FDFBF7"/>
                </a:solidFill>
                <a:latin typeface="Arial"/>
                <a:cs typeface="Arial"/>
              </a:rPr>
              <a:t>Χρηματοδοτικό πρόγραμμα</a:t>
            </a:r>
            <a:endParaRPr lang="en-US" sz="850" b="1">
              <a:solidFill>
                <a:srgbClr val="FDFBF7"/>
              </a:solidFill>
              <a:latin typeface="Arial"/>
              <a:cs typeface="Arial"/>
            </a:endParaRPr>
          </a:p>
          <a:p>
            <a:pPr marL="2540" algn="ctr"/>
            <a:r>
              <a:rPr lang="el-GR" sz="850" b="1">
                <a:solidFill>
                  <a:srgbClr val="FDFBF7"/>
                </a:solidFill>
                <a:latin typeface="Arial"/>
                <a:cs typeface="Arial"/>
              </a:rPr>
              <a:t>«ΦΥΣΙΚΟ ΠΕΡΙΒΑΛΛΟΝ &amp; ΚΛΙΜΑΤΙΚΗ ΟΥΔΕΤΕΡΟΤΗΤΑ 2024»</a:t>
            </a:r>
            <a:endParaRPr lang="el-GR" sz="850">
              <a:latin typeface="Arial"/>
              <a:cs typeface="Arial"/>
            </a:endParaRPr>
          </a:p>
          <a:p>
            <a:pPr marL="46355" algn="ctr"/>
            <a:r>
              <a:rPr lang="el-GR" sz="885" b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Τίτλος Έργου</a:t>
            </a:r>
            <a:endParaRPr lang="en-US" sz="885" b="1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355" algn="ctr"/>
            <a:r>
              <a:rPr lang="el-GR" sz="885" b="1">
                <a:solidFill>
                  <a:srgbClr val="FDFB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«Μηχανισμός Υποστήριξης της Κρήτης για την Προσαρμογή στην Κλιματική Αλλαγή»</a:t>
            </a:r>
            <a:endParaRPr lang="en-US" sz="885" b="1">
              <a:solidFill>
                <a:srgbClr val="FDFB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1"/>
          <p:cNvSpPr/>
          <p:nvPr/>
        </p:nvSpPr>
        <p:spPr>
          <a:xfrm>
            <a:off x="792956" y="4877005"/>
            <a:ext cx="4064794" cy="176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942"/>
          </a:p>
        </p:txBody>
      </p:sp>
      <p:sp>
        <p:nvSpPr>
          <p:cNvPr id="22" name="Text 12"/>
          <p:cNvSpPr/>
          <p:nvPr/>
        </p:nvSpPr>
        <p:spPr>
          <a:xfrm>
            <a:off x="792956" y="5369923"/>
            <a:ext cx="4064794" cy="176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endParaRPr lang="en-US" sz="942"/>
          </a:p>
        </p:txBody>
      </p:sp>
      <p:sp>
        <p:nvSpPr>
          <p:cNvPr id="23" name="Shape 13"/>
          <p:cNvSpPr/>
          <p:nvPr/>
        </p:nvSpPr>
        <p:spPr>
          <a:xfrm>
            <a:off x="5218484" y="718488"/>
            <a:ext cx="3617176" cy="3603239"/>
          </a:xfrm>
          <a:prstGeom prst="round2DiagRect">
            <a:avLst/>
          </a:prstGeom>
          <a:solidFill>
            <a:srgbClr val="FFFFFF"/>
          </a:solidFill>
          <a:ln w="27432">
            <a:solidFill>
              <a:srgbClr val="6B908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hape 7"/>
          <p:cNvSpPr/>
          <p:nvPr/>
        </p:nvSpPr>
        <p:spPr>
          <a:xfrm>
            <a:off x="564666" y="3569533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6" name="Shape 7"/>
          <p:cNvSpPr/>
          <p:nvPr/>
        </p:nvSpPr>
        <p:spPr>
          <a:xfrm>
            <a:off x="3503923" y="3567352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7" name="Shape 7"/>
          <p:cNvSpPr/>
          <p:nvPr/>
        </p:nvSpPr>
        <p:spPr>
          <a:xfrm>
            <a:off x="1985205" y="3571248"/>
            <a:ext cx="285750" cy="285750"/>
          </a:xfrm>
          <a:prstGeom prst="ellipse">
            <a:avLst/>
          </a:prstGeom>
          <a:solidFill>
            <a:srgbClr val="D4A373">
              <a:alpha val="20000"/>
            </a:srgbClr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506" y="3626683"/>
            <a:ext cx="171450" cy="17145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843546" y="3575335"/>
            <a:ext cx="114165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1" err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adaptivecretehub</a:t>
            </a:r>
            <a:endParaRPr lang="el-GR" sz="80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0515" y="3624876"/>
            <a:ext cx="152413" cy="170703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2215036" y="3575335"/>
            <a:ext cx="1245854" cy="224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100"/>
              </a:lnSpc>
            </a:pPr>
            <a:r>
              <a:rPr lang="en-US" sz="784" b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@</a:t>
            </a:r>
            <a:r>
              <a:rPr lang="en-US" sz="800" b="1" err="1">
                <a:solidFill>
                  <a:srgbClr val="FDFBF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adaptivecretehub</a:t>
            </a:r>
            <a:endParaRPr lang="en-US" sz="800">
              <a:solidFill>
                <a:prstClr val="black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32" y="3624875"/>
            <a:ext cx="152413" cy="17070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6A992B-BDED-16CD-B303-818ECDC887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1563" y="717860"/>
            <a:ext cx="3416197" cy="33871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E14A66-4872-ECEF-E94F-E8088B92AE27}"/>
              </a:ext>
            </a:extLst>
          </p:cNvPr>
          <p:cNvSpPr txBox="1"/>
          <p:nvPr/>
        </p:nvSpPr>
        <p:spPr>
          <a:xfrm>
            <a:off x="3791414" y="3568392"/>
            <a:ext cx="1345116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750" b="1">
                <a:solidFill>
                  <a:srgbClr val="FDFBF7"/>
                </a:solidFill>
                <a:latin typeface="Montserrat"/>
              </a:rPr>
              <a:t>/company/</a:t>
            </a:r>
            <a:r>
              <a:rPr lang="en-US" sz="750" b="1" err="1">
                <a:solidFill>
                  <a:srgbClr val="FDFBF7"/>
                </a:solidFill>
                <a:latin typeface="Montserrat"/>
              </a:rPr>
              <a:t>adaptivecretehub</a:t>
            </a: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6FBBB08E79EDD9448ED65902EF6DD892" ma:contentTypeVersion="12" ma:contentTypeDescription="Δημιουργία νέου εγγράφου" ma:contentTypeScope="" ma:versionID="63dcec5218e911a15b7d8c5d8e21665f">
  <xsd:schema xmlns:xsd="http://www.w3.org/2001/XMLSchema" xmlns:xs="http://www.w3.org/2001/XMLSchema" xmlns:p="http://schemas.microsoft.com/office/2006/metadata/properties" xmlns:ns2="e813c350-a505-4485-8371-b3670ec6f8bf" xmlns:ns3="47949657-af0b-4e3f-98b2-6b55ae6e08aa" targetNamespace="http://schemas.microsoft.com/office/2006/metadata/properties" ma:root="true" ma:fieldsID="a65a769b3838db20eeebdb95fa9c70e4" ns2:_="" ns3:_="">
    <xsd:import namespace="e813c350-a505-4485-8371-b3670ec6f8bf"/>
    <xsd:import namespace="47949657-af0b-4e3f-98b2-6b55ae6e08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3c350-a505-4485-8371-b3670ec6f8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c8455e70-db84-4a76-98a8-84cdc7365e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949657-af0b-4e3f-98b2-6b55ae6e08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6b0bf54-6611-475e-924c-abf2f071b373}" ma:internalName="TaxCatchAll" ma:showField="CatchAllData" ma:web="47949657-af0b-4e3f-98b2-6b55ae6e08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7949657-af0b-4e3f-98b2-6b55ae6e08aa" xsi:nil="true"/>
    <lcf76f155ced4ddcb4097134ff3c332f xmlns="e813c350-a505-4485-8371-b3670ec6f8b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F69DFC-9F5A-43E5-93F6-0DA7E71E0A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77856C-0470-416C-B93B-65437E082A60}"/>
</file>

<file path=customXml/itemProps3.xml><?xml version="1.0" encoding="utf-8"?>
<ds:datastoreItem xmlns:ds="http://schemas.openxmlformats.org/officeDocument/2006/customXml" ds:itemID="{4B068344-1CA0-4BAA-AA42-E6A918115FDB}">
  <ds:schemaRefs>
    <ds:schemaRef ds:uri="47949657-af0b-4e3f-98b2-6b55ae6e08aa"/>
    <ds:schemaRef ds:uri="e813c350-a505-4485-8371-b3670ec6f8bf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561</Words>
  <Application>Microsoft Office PowerPoint</Application>
  <PresentationFormat>Προβολή στην οθόνη (16:9)</PresentationFormat>
  <Paragraphs>91</Paragraphs>
  <Slides>6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</vt:i4>
      </vt:variant>
    </vt:vector>
  </HeadingPairs>
  <TitlesOfParts>
    <vt:vector size="12" baseType="lpstr">
      <vt:lpstr>Aileron</vt:lpstr>
      <vt:lpstr>Aileron Bold</vt:lpstr>
      <vt:lpstr>Arial</vt:lpstr>
      <vt:lpstr>Heading Now 61-68 Bold</vt:lpstr>
      <vt:lpstr>Montserrat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Fenia Meramveliotaki</cp:lastModifiedBy>
  <cp:revision>7</cp:revision>
  <dcterms:created xsi:type="dcterms:W3CDTF">2026-03-26T11:59:14Z</dcterms:created>
  <dcterms:modified xsi:type="dcterms:W3CDTF">2026-09-07T10:37:49Z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0x0101006FBBB08E79EDD9448ED65902EF6DD892</vt:lpwstr>
  </property>
  <property fmtid="{D5CDD505-2E9C-101B-9397-08002B2CF9AE}" pid="3" name="MediaServiceImageTags">
    <vt:lpwstr/>
  </property>
</Properties>
</file>