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67" r:id="rId5"/>
    <p:sldId id="328" r:id="rId6"/>
    <p:sldId id="329" r:id="rId7"/>
    <p:sldId id="330" r:id="rId8"/>
    <p:sldId id="331" r:id="rId9"/>
    <p:sldId id="332" r:id="rId10"/>
    <p:sldId id="333" r:id="rId11"/>
    <p:sldId id="338" r:id="rId12"/>
    <p:sldId id="339" r:id="rId13"/>
    <p:sldId id="340" r:id="rId14"/>
    <p:sldId id="342" r:id="rId15"/>
    <p:sldId id="277" r:id="rId16"/>
    <p:sldId id="278" r:id="rId17"/>
    <p:sldId id="258" r:id="rId18"/>
    <p:sldId id="259" r:id="rId19"/>
    <p:sldId id="260" r:id="rId20"/>
    <p:sldId id="309" r:id="rId21"/>
    <p:sldId id="263" r:id="rId22"/>
    <p:sldId id="288" r:id="rId23"/>
    <p:sldId id="28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B7B6"/>
    <a:srgbClr val="298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3FF414-382D-4BAF-827C-344CB370B7E7}" v="12" dt="2026-09-10T09:30:17.1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94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0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oannis Daliakopoulos" userId="d99a68c3-b8c0-46d0-bb5a-4e2f3028f16e" providerId="ADAL" clId="{AD70A404-CD1D-4EA6-B580-BED3EC5E31B4}"/>
    <pc:docChg chg="custSel addSld modSld">
      <pc:chgData name="Ioannis Daliakopoulos" userId="d99a68c3-b8c0-46d0-bb5a-4e2f3028f16e" providerId="ADAL" clId="{AD70A404-CD1D-4EA6-B580-BED3EC5E31B4}" dt="2026-09-11T07:06:45.928" v="12" actId="313"/>
      <pc:docMkLst>
        <pc:docMk/>
      </pc:docMkLst>
      <pc:sldChg chg="add">
        <pc:chgData name="Ioannis Daliakopoulos" userId="d99a68c3-b8c0-46d0-bb5a-4e2f3028f16e" providerId="ADAL" clId="{AD70A404-CD1D-4EA6-B580-BED3EC5E31B4}" dt="2026-09-10T09:30:17.097" v="11"/>
        <pc:sldMkLst>
          <pc:docMk/>
          <pc:sldMk cId="0" sldId="262"/>
        </pc:sldMkLst>
      </pc:sldChg>
      <pc:sldChg chg="modSp add mod">
        <pc:chgData name="Ioannis Daliakopoulos" userId="d99a68c3-b8c0-46d0-bb5a-4e2f3028f16e" providerId="ADAL" clId="{AD70A404-CD1D-4EA6-B580-BED3EC5E31B4}" dt="2026-09-11T07:06:45.928" v="12" actId="313"/>
        <pc:sldMkLst>
          <pc:docMk/>
          <pc:sldMk cId="0" sldId="267"/>
        </pc:sldMkLst>
        <pc:spChg chg="mod">
          <ac:chgData name="Ioannis Daliakopoulos" userId="d99a68c3-b8c0-46d0-bb5a-4e2f3028f16e" providerId="ADAL" clId="{AD70A404-CD1D-4EA6-B580-BED3EC5E31B4}" dt="2026-09-11T07:06:45.928" v="12" actId="313"/>
          <ac:spMkLst>
            <pc:docMk/>
            <pc:sldMk cId="0" sldId="267"/>
            <ac:spMk id="2" creationId="{00000000-0000-0000-0000-000000000000}"/>
          </ac:spMkLst>
        </pc:spChg>
        <pc:spChg chg="mod">
          <ac:chgData name="Ioannis Daliakopoulos" userId="d99a68c3-b8c0-46d0-bb5a-4e2f3028f16e" providerId="ADAL" clId="{AD70A404-CD1D-4EA6-B580-BED3EC5E31B4}" dt="2026-09-10T06:14:06.370" v="3"/>
          <ac:spMkLst>
            <pc:docMk/>
            <pc:sldMk cId="0" sldId="267"/>
            <ac:spMk id="18" creationId="{08CC0259-FC0C-38DC-2F06-6EF1D18A4A18}"/>
          </ac:spMkLst>
        </pc:spChg>
      </pc:sldChg>
      <pc:sldChg chg="modSp add">
        <pc:chgData name="Ioannis Daliakopoulos" userId="d99a68c3-b8c0-46d0-bb5a-4e2f3028f16e" providerId="ADAL" clId="{AD70A404-CD1D-4EA6-B580-BED3EC5E31B4}" dt="2026-09-10T05:49:05.720" v="1"/>
        <pc:sldMkLst>
          <pc:docMk/>
          <pc:sldMk cId="0" sldId="268"/>
        </pc:sldMkLst>
        <pc:spChg chg="mod">
          <ac:chgData name="Ioannis Daliakopoulos" userId="d99a68c3-b8c0-46d0-bb5a-4e2f3028f16e" providerId="ADAL" clId="{AD70A404-CD1D-4EA6-B580-BED3EC5E31B4}" dt="2026-09-10T05:49:05.720" v="1"/>
          <ac:spMkLst>
            <pc:docMk/>
            <pc:sldMk cId="0" sldId="268"/>
            <ac:spMk id="4" creationId="{00000000-0000-0000-0000-000000000000}"/>
          </ac:spMkLst>
        </pc:spChg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0" sldId="269"/>
        </pc:sldMkLst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0" sldId="270"/>
        </pc:sldMkLst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0" sldId="271"/>
        </pc:sldMkLst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0" sldId="272"/>
        </pc:sldMkLst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0" sldId="273"/>
        </pc:sldMkLst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0" sldId="274"/>
        </pc:sldMkLst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0" sldId="275"/>
        </pc:sldMkLst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0" sldId="276"/>
        </pc:sldMkLst>
      </pc:sldChg>
      <pc:sldChg chg="add">
        <pc:chgData name="Ioannis Daliakopoulos" userId="d99a68c3-b8c0-46d0-bb5a-4e2f3028f16e" providerId="ADAL" clId="{AD70A404-CD1D-4EA6-B580-BED3EC5E31B4}" dt="2026-09-10T05:47:11.120" v="0"/>
        <pc:sldMkLst>
          <pc:docMk/>
          <pc:sldMk cId="253565087" sldId="277"/>
        </pc:sldMkLst>
      </pc:sldChg>
      <pc:sldChg chg="addSp modSp">
        <pc:chgData name="Ioannis Daliakopoulos" userId="d99a68c3-b8c0-46d0-bb5a-4e2f3028f16e" providerId="ADAL" clId="{AD70A404-CD1D-4EA6-B580-BED3EC5E31B4}" dt="2026-09-10T06:06:07.851" v="2"/>
        <pc:sldMkLst>
          <pc:docMk/>
          <pc:sldMk cId="2589499232" sldId="279"/>
        </pc:sldMkLst>
        <pc:cxnChg chg="add mod">
          <ac:chgData name="Ioannis Daliakopoulos" userId="d99a68c3-b8c0-46d0-bb5a-4e2f3028f16e" providerId="ADAL" clId="{AD70A404-CD1D-4EA6-B580-BED3EC5E31B4}" dt="2026-09-10T06:06:07.851" v="2"/>
          <ac:cxnSpMkLst>
            <pc:docMk/>
            <pc:sldMk cId="2589499232" sldId="279"/>
            <ac:cxnSpMk id="44" creationId="{E855FF45-9D74-464E-752B-898488277BD1}"/>
          </ac:cxnSpMkLst>
        </pc:cxnChg>
      </pc:sldChg>
      <pc:sldChg chg="modSp">
        <pc:chgData name="Ioannis Daliakopoulos" userId="d99a68c3-b8c0-46d0-bb5a-4e2f3028f16e" providerId="ADAL" clId="{AD70A404-CD1D-4EA6-B580-BED3EC5E31B4}" dt="2026-09-10T06:40:13.801" v="10"/>
        <pc:sldMkLst>
          <pc:docMk/>
          <pc:sldMk cId="3263318120" sldId="284"/>
        </pc:sldMkLst>
        <pc:spChg chg="mod">
          <ac:chgData name="Ioannis Daliakopoulos" userId="d99a68c3-b8c0-46d0-bb5a-4e2f3028f16e" providerId="ADAL" clId="{AD70A404-CD1D-4EA6-B580-BED3EC5E31B4}" dt="2026-09-10T06:35:19.901" v="6"/>
          <ac:spMkLst>
            <pc:docMk/>
            <pc:sldMk cId="3263318120" sldId="284"/>
            <ac:spMk id="4" creationId="{00000000-0000-0000-0000-000000000000}"/>
          </ac:spMkLst>
        </pc:spChg>
        <pc:spChg chg="mod">
          <ac:chgData name="Ioannis Daliakopoulos" userId="d99a68c3-b8c0-46d0-bb5a-4e2f3028f16e" providerId="ADAL" clId="{AD70A404-CD1D-4EA6-B580-BED3EC5E31B4}" dt="2026-09-10T06:40:13.801" v="10"/>
          <ac:spMkLst>
            <pc:docMk/>
            <pc:sldMk cId="3263318120" sldId="284"/>
            <ac:spMk id="16" creationId="{00000000-0000-0000-0000-000000000000}"/>
          </ac:spMkLst>
        </pc:spChg>
      </pc:sldChg>
      <pc:sldChg chg="modSp">
        <pc:chgData name="Ioannis Daliakopoulos" userId="d99a68c3-b8c0-46d0-bb5a-4e2f3028f16e" providerId="ADAL" clId="{AD70A404-CD1D-4EA6-B580-BED3EC5E31B4}" dt="2026-09-10T06:32:20.238" v="5"/>
        <pc:sldMkLst>
          <pc:docMk/>
          <pc:sldMk cId="3868108923" sldId="288"/>
        </pc:sldMkLst>
        <pc:spChg chg="mod">
          <ac:chgData name="Ioannis Daliakopoulos" userId="d99a68c3-b8c0-46d0-bb5a-4e2f3028f16e" providerId="ADAL" clId="{AD70A404-CD1D-4EA6-B580-BED3EC5E31B4}" dt="2026-09-10T06:32:20.238" v="5"/>
          <ac:spMkLst>
            <pc:docMk/>
            <pc:sldMk cId="3868108923" sldId="288"/>
            <ac:spMk id="9" creationId="{00000000-0000-0000-0000-000000000000}"/>
          </ac:spMkLst>
        </pc:spChg>
        <pc:spChg chg="mod">
          <ac:chgData name="Ioannis Daliakopoulos" userId="d99a68c3-b8c0-46d0-bb5a-4e2f3028f16e" providerId="ADAL" clId="{AD70A404-CD1D-4EA6-B580-BED3EC5E31B4}" dt="2026-09-10T06:30:27.786" v="4"/>
          <ac:spMkLst>
            <pc:docMk/>
            <pc:sldMk cId="3868108923" sldId="288"/>
            <ac:spMk id="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F8E59-46A2-424A-8257-0BC874299FC0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AC1AA-E3D4-47FD-9CF1-FD9F738D5D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697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Η επικύρωση δεν χρειάζεται δεύτερη εφαρμογή. Η ίδια Πλατφόρμα έχει μια ιδιωτική κατάσταση για την ομάδα: το δελτίο όπως το βλέπει ο επισκέπτης, και από κάτω η ρουμπρίκα με τρεις κρίσεις. Η μηχανική τιμή στέκει δίπλα στην κρίση, και όπου η ρουμπρίκα το ζητά, ο αξιολογητής επικολλά αυτούσια την πρόταση που τη στηρίζει. Κάθε κρίση γίνεται μία γραμμή σε μητρώο αποφάσεων· τίποτε δεν αντικαθίσταται. Η οθόνη είναι αναρτημένη· η εκτέλεση περιμένει την έγκριση της ρουμπρίκας.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8D63-EE22-E9D3-E901-A8ECA549D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78A111-D48A-6885-09B6-CC7470A7F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EFB30-C665-B259-6E42-6880417E1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7CEB7-6F03-4791-4445-7EAFA3E33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81CD0-74C0-C079-0668-2B5B9DBD1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Εικόνα 24">
            <a:extLst>
              <a:ext uri="{FF2B5EF4-FFF2-40B4-BE49-F238E27FC236}">
                <a16:creationId xmlns:a16="http://schemas.microsoft.com/office/drawing/2014/main" id="{1FAF4125-BD4F-A246-BA79-9CFC530D6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55" y="103204"/>
            <a:ext cx="1202993" cy="721325"/>
          </a:xfrm>
          <a:prstGeom prst="rect">
            <a:avLst/>
          </a:prstGeom>
        </p:spPr>
      </p:pic>
      <p:pic>
        <p:nvPicPr>
          <p:cNvPr id="9" name="Picture 8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07CF0289-C218-38FF-315E-46630C7FB3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3132" y="103204"/>
            <a:ext cx="576520" cy="72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A620B7-7F96-53B6-1EE9-36D0782B97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103204"/>
            <a:ext cx="2143652" cy="7244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68C6A0-F9AF-476D-68F4-5485BD0C8656}"/>
              </a:ext>
            </a:extLst>
          </p:cNvPr>
          <p:cNvSpPr/>
          <p:nvPr userDrawn="1"/>
        </p:nvSpPr>
        <p:spPr>
          <a:xfrm rot="21342501">
            <a:off x="584200" y="6406474"/>
            <a:ext cx="12938795" cy="1571307"/>
          </a:xfrm>
          <a:prstGeom prst="rect">
            <a:avLst/>
          </a:prstGeom>
          <a:solidFill>
            <a:srgbClr val="0CB7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0C6FD7-DEB7-2903-C50A-EF6A5B652AAB}"/>
              </a:ext>
            </a:extLst>
          </p:cNvPr>
          <p:cNvSpPr/>
          <p:nvPr userDrawn="1"/>
        </p:nvSpPr>
        <p:spPr>
          <a:xfrm rot="158391">
            <a:off x="-485966" y="6100630"/>
            <a:ext cx="12938795" cy="1571307"/>
          </a:xfrm>
          <a:prstGeom prst="rect">
            <a:avLst/>
          </a:prstGeom>
          <a:solidFill>
            <a:srgbClr val="29833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440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A0D79-2C09-8A13-0A60-0E93D2A7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3AD49-3F54-E3FE-5F5F-64460AC48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3167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37919-5368-C9EE-E780-0A0EA80F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D6247-F47A-7223-D60E-DE9A7B99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9A4FB-2055-F5E5-41AC-7BEEC875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Εικόνα 24">
            <a:extLst>
              <a:ext uri="{FF2B5EF4-FFF2-40B4-BE49-F238E27FC236}">
                <a16:creationId xmlns:a16="http://schemas.microsoft.com/office/drawing/2014/main" id="{E57F9801-A6AE-4998-2AF6-F74608F9C5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12" y="6217604"/>
            <a:ext cx="1004435" cy="602268"/>
          </a:xfrm>
          <a:prstGeom prst="rect">
            <a:avLst/>
          </a:prstGeom>
        </p:spPr>
      </p:pic>
      <p:pic>
        <p:nvPicPr>
          <p:cNvPr id="8" name="Picture 7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2DA1D1F4-E51F-C5B6-94F8-C0795FF6A4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768" y="6217605"/>
            <a:ext cx="481493" cy="6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2D2ACD-381C-B77D-8D4E-1DB5134D78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6220991"/>
            <a:ext cx="1781343" cy="60200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4C75B1-354C-4364-9F80-7553D1EA8BA9}"/>
              </a:ext>
            </a:extLst>
          </p:cNvPr>
          <p:cNvSpPr/>
          <p:nvPr userDrawn="1"/>
        </p:nvSpPr>
        <p:spPr>
          <a:xfrm rot="257499" flipH="1">
            <a:off x="183001" y="-1688106"/>
            <a:ext cx="12938795" cy="1571307"/>
          </a:xfrm>
          <a:prstGeom prst="rect">
            <a:avLst/>
          </a:prstGeom>
          <a:solidFill>
            <a:srgbClr val="0CB7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C47E74-3E8C-2108-8F56-E8DE0CF97953}"/>
              </a:ext>
            </a:extLst>
          </p:cNvPr>
          <p:cNvSpPr/>
          <p:nvPr userDrawn="1"/>
        </p:nvSpPr>
        <p:spPr>
          <a:xfrm rot="21441609" flipH="1">
            <a:off x="-373398" y="-1345940"/>
            <a:ext cx="12938795" cy="1571307"/>
          </a:xfrm>
          <a:prstGeom prst="rect">
            <a:avLst/>
          </a:prstGeom>
          <a:solidFill>
            <a:srgbClr val="29833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88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A0D79-2C09-8A13-0A60-0E93D2A7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3AD49-3F54-E3FE-5F5F-64460AC48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37919-5368-C9EE-E780-0A0EA80F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D6247-F47A-7223-D60E-DE9A7B99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9A4FB-2055-F5E5-41AC-7BEEC875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Εικόνα 24">
            <a:extLst>
              <a:ext uri="{FF2B5EF4-FFF2-40B4-BE49-F238E27FC236}">
                <a16:creationId xmlns:a16="http://schemas.microsoft.com/office/drawing/2014/main" id="{C039A117-B363-DEA8-0484-19EF91CD16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12" y="6217604"/>
            <a:ext cx="1004435" cy="602268"/>
          </a:xfrm>
          <a:prstGeom prst="rect">
            <a:avLst/>
          </a:prstGeom>
        </p:spPr>
      </p:pic>
      <p:pic>
        <p:nvPicPr>
          <p:cNvPr id="8" name="Picture 7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8DAE151D-C934-5150-7802-E8005C724E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768" y="6217605"/>
            <a:ext cx="481493" cy="6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700AED-77FF-3245-01AC-05D2D587D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6220991"/>
            <a:ext cx="1781343" cy="60200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9048F6-B243-5A31-371D-77307375E0D7}"/>
              </a:ext>
            </a:extLst>
          </p:cNvPr>
          <p:cNvSpPr/>
          <p:nvPr userDrawn="1"/>
        </p:nvSpPr>
        <p:spPr>
          <a:xfrm rot="257499" flipH="1">
            <a:off x="183001" y="-1688106"/>
            <a:ext cx="12938795" cy="1571307"/>
          </a:xfrm>
          <a:prstGeom prst="rect">
            <a:avLst/>
          </a:prstGeom>
          <a:solidFill>
            <a:srgbClr val="0CB7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650AA6-62C3-5EFE-C081-A73DC84DC50F}"/>
              </a:ext>
            </a:extLst>
          </p:cNvPr>
          <p:cNvSpPr/>
          <p:nvPr userDrawn="1"/>
        </p:nvSpPr>
        <p:spPr>
          <a:xfrm rot="21441609" flipH="1">
            <a:off x="-373398" y="-1345940"/>
            <a:ext cx="12938795" cy="1571307"/>
          </a:xfrm>
          <a:prstGeom prst="rect">
            <a:avLst/>
          </a:prstGeom>
          <a:solidFill>
            <a:srgbClr val="29833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79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8AAC-D26A-76E3-0EB6-026F5D52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62DBD-AA7B-A9AC-259B-576451012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DFEDE-8BAE-1271-2E4F-22DFBD47C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57250-F934-6FBC-67C0-53239150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A6138-CA09-4512-B8A5-4ED14A2C6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Εικόνα 24">
            <a:extLst>
              <a:ext uri="{FF2B5EF4-FFF2-40B4-BE49-F238E27FC236}">
                <a16:creationId xmlns:a16="http://schemas.microsoft.com/office/drawing/2014/main" id="{05754059-05A9-A152-4E77-F4139AB93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12" y="6217604"/>
            <a:ext cx="1004435" cy="602268"/>
          </a:xfrm>
          <a:prstGeom prst="rect">
            <a:avLst/>
          </a:prstGeom>
        </p:spPr>
      </p:pic>
      <p:pic>
        <p:nvPicPr>
          <p:cNvPr id="8" name="Picture 7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42737232-391E-FB4A-D1C3-A45EC22131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768" y="6217605"/>
            <a:ext cx="481493" cy="6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FB2717-AFFF-7E7E-0FF6-42F3D559AD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6220991"/>
            <a:ext cx="1781343" cy="60200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3B8F7AE-B69B-3326-A080-E90D3843BA6E}"/>
              </a:ext>
            </a:extLst>
          </p:cNvPr>
          <p:cNvSpPr/>
          <p:nvPr userDrawn="1"/>
        </p:nvSpPr>
        <p:spPr>
          <a:xfrm rot="257499" flipH="1">
            <a:off x="183001" y="-1345206"/>
            <a:ext cx="12938795" cy="1571307"/>
          </a:xfrm>
          <a:prstGeom prst="rect">
            <a:avLst/>
          </a:prstGeom>
          <a:solidFill>
            <a:srgbClr val="0CB7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0FDF7A-9DF6-B33B-6869-55DD6C665FF8}"/>
              </a:ext>
            </a:extLst>
          </p:cNvPr>
          <p:cNvSpPr/>
          <p:nvPr userDrawn="1"/>
        </p:nvSpPr>
        <p:spPr>
          <a:xfrm rot="21441609" flipH="1">
            <a:off x="-373398" y="-1003040"/>
            <a:ext cx="12938795" cy="1571307"/>
          </a:xfrm>
          <a:prstGeom prst="rect">
            <a:avLst/>
          </a:prstGeom>
          <a:solidFill>
            <a:srgbClr val="29833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18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BD834-7777-9D87-508A-395D89AD5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BFDB1-6486-46A8-5C0C-CE35121D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46A977-D176-C634-4C10-C87AB79E2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B79E1-359C-0D70-3FAB-DB365676B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939C2-E24C-C635-E1CF-93574156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B989F-E72A-0719-C242-DE8D9096A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Εικόνα 24">
            <a:extLst>
              <a:ext uri="{FF2B5EF4-FFF2-40B4-BE49-F238E27FC236}">
                <a16:creationId xmlns:a16="http://schemas.microsoft.com/office/drawing/2014/main" id="{02C8A18E-A17F-B48E-2691-DBDB2ACBE7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12" y="6217604"/>
            <a:ext cx="1004435" cy="602268"/>
          </a:xfrm>
          <a:prstGeom prst="rect">
            <a:avLst/>
          </a:prstGeom>
        </p:spPr>
      </p:pic>
      <p:pic>
        <p:nvPicPr>
          <p:cNvPr id="9" name="Picture 8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33136077-190F-802E-939D-0125E58FC5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768" y="6217605"/>
            <a:ext cx="481493" cy="6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A5A34C-E8F4-62A1-D871-C85D152DF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6220991"/>
            <a:ext cx="1781343" cy="6020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B58BF2A-F834-A5C3-F855-03AB41BD9625}"/>
              </a:ext>
            </a:extLst>
          </p:cNvPr>
          <p:cNvSpPr/>
          <p:nvPr userDrawn="1"/>
        </p:nvSpPr>
        <p:spPr>
          <a:xfrm rot="257499" flipH="1">
            <a:off x="183001" y="-1688106"/>
            <a:ext cx="12938795" cy="1571307"/>
          </a:xfrm>
          <a:prstGeom prst="rect">
            <a:avLst/>
          </a:prstGeom>
          <a:solidFill>
            <a:srgbClr val="0CB7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8C56FE-718C-BE78-7672-E03FD5F94726}"/>
              </a:ext>
            </a:extLst>
          </p:cNvPr>
          <p:cNvSpPr/>
          <p:nvPr userDrawn="1"/>
        </p:nvSpPr>
        <p:spPr>
          <a:xfrm rot="21441609" flipH="1">
            <a:off x="-373398" y="-1345940"/>
            <a:ext cx="12938795" cy="1571307"/>
          </a:xfrm>
          <a:prstGeom prst="rect">
            <a:avLst/>
          </a:prstGeom>
          <a:solidFill>
            <a:srgbClr val="29833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6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246E5-F4FC-EB32-BF34-A139B879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27584-E860-E445-AE22-4BA0F3F2B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F260FA-8508-9D40-B72F-39A33AB76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C0ACDD-C1B3-7A56-439D-77A2ABE51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0C0AE2-CC17-D158-C819-CB23ECFABE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483E3B-03BC-3332-A1CE-B1494E65F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B19DC5-3E83-A842-1033-EF8E972C8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209F-F520-C3F9-68B9-414537899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Εικόνα 24">
            <a:extLst>
              <a:ext uri="{FF2B5EF4-FFF2-40B4-BE49-F238E27FC236}">
                <a16:creationId xmlns:a16="http://schemas.microsoft.com/office/drawing/2014/main" id="{2D4AFD44-D55B-EE75-DE5C-914F50C765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12" y="6217604"/>
            <a:ext cx="1004435" cy="602268"/>
          </a:xfrm>
          <a:prstGeom prst="rect">
            <a:avLst/>
          </a:prstGeom>
        </p:spPr>
      </p:pic>
      <p:pic>
        <p:nvPicPr>
          <p:cNvPr id="11" name="Picture 10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2702A5F1-5222-B0DC-F63E-CA2B2E3C1D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768" y="6217605"/>
            <a:ext cx="481493" cy="6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4B93F8-DFEE-37AA-D2D9-6D9AFFD07F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6220991"/>
            <a:ext cx="1781343" cy="60200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54C1E60-68E6-3A3E-2885-DDCC44577A06}"/>
              </a:ext>
            </a:extLst>
          </p:cNvPr>
          <p:cNvSpPr/>
          <p:nvPr userDrawn="1"/>
        </p:nvSpPr>
        <p:spPr>
          <a:xfrm rot="257499" flipH="1">
            <a:off x="183001" y="-1688106"/>
            <a:ext cx="12938795" cy="1571307"/>
          </a:xfrm>
          <a:prstGeom prst="rect">
            <a:avLst/>
          </a:prstGeom>
          <a:solidFill>
            <a:srgbClr val="0CB7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7FE1EE-CDB8-1322-1BB2-EEA11308508B}"/>
              </a:ext>
            </a:extLst>
          </p:cNvPr>
          <p:cNvSpPr/>
          <p:nvPr userDrawn="1"/>
        </p:nvSpPr>
        <p:spPr>
          <a:xfrm rot="21441609" flipH="1">
            <a:off x="-373398" y="-1345940"/>
            <a:ext cx="12938795" cy="1571307"/>
          </a:xfrm>
          <a:prstGeom prst="rect">
            <a:avLst/>
          </a:prstGeom>
          <a:solidFill>
            <a:srgbClr val="29833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5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224B-6DB2-C801-1012-67A4E76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DE5EAE-96BB-220C-8A77-DEF8E6722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24DE3B-C337-7701-1B4D-4D59A5BA6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1A618-8D57-E9B9-241A-4F2A25470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Εικόνα 24">
            <a:extLst>
              <a:ext uri="{FF2B5EF4-FFF2-40B4-BE49-F238E27FC236}">
                <a16:creationId xmlns:a16="http://schemas.microsoft.com/office/drawing/2014/main" id="{6C113F33-3D9F-83E8-3614-5440F6F9A5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12" y="6217604"/>
            <a:ext cx="1004435" cy="602268"/>
          </a:xfrm>
          <a:prstGeom prst="rect">
            <a:avLst/>
          </a:prstGeom>
        </p:spPr>
      </p:pic>
      <p:pic>
        <p:nvPicPr>
          <p:cNvPr id="7" name="Picture 6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90E67140-13EF-D2E9-C638-F6B87CE416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768" y="6217605"/>
            <a:ext cx="481493" cy="6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E1C1CA-3A64-9E53-47F6-1411568232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6220991"/>
            <a:ext cx="1781343" cy="60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7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DABB5-4E78-4FA5-9670-EBBB0C224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6877E-1C38-1368-85E3-CDA964476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41E84-7833-8900-F5CE-1451649DF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26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B4D02-6BF0-7E3B-4BFB-10D2B3FD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55C7B-9347-EDD1-94B5-899B38EFB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74743-6A72-49DD-9CB3-1842E6708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6A3E8-678A-41C3-1765-B52747677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161DF-23AA-38B8-E5FC-4C4FCEE1A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B0B0E-0853-A99A-7EB6-E9E1566B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Εικόνα 24">
            <a:extLst>
              <a:ext uri="{FF2B5EF4-FFF2-40B4-BE49-F238E27FC236}">
                <a16:creationId xmlns:a16="http://schemas.microsoft.com/office/drawing/2014/main" id="{65D52F52-E431-7C04-72EA-7CE21CBD2A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12" y="6217604"/>
            <a:ext cx="1004435" cy="602268"/>
          </a:xfrm>
          <a:prstGeom prst="rect">
            <a:avLst/>
          </a:prstGeom>
        </p:spPr>
      </p:pic>
      <p:pic>
        <p:nvPicPr>
          <p:cNvPr id="9" name="Picture 8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D8D316AF-AC62-936D-F96C-C8D5609731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768" y="6217605"/>
            <a:ext cx="481493" cy="6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9126E0-8E9F-B8E1-C01D-E5B30460F6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6220991"/>
            <a:ext cx="1781343" cy="60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7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40BEF-0D71-2916-494A-151E918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DD8930-8306-97BE-1A6A-8E7A6C9240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AC503-7A21-FEC4-B2B1-1E84A0961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E7383F-323B-B32E-85F4-ECC1178A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CB06A-327F-677C-0B86-8D5F3DC83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95390-13E1-AFFA-FAA5-A5DBD121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Εικόνα 24">
            <a:extLst>
              <a:ext uri="{FF2B5EF4-FFF2-40B4-BE49-F238E27FC236}">
                <a16:creationId xmlns:a16="http://schemas.microsoft.com/office/drawing/2014/main" id="{2362F2BE-4EA1-8962-6C32-2D4A70FD63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12" y="6217604"/>
            <a:ext cx="1004435" cy="602268"/>
          </a:xfrm>
          <a:prstGeom prst="rect">
            <a:avLst/>
          </a:prstGeom>
        </p:spPr>
      </p:pic>
      <p:pic>
        <p:nvPicPr>
          <p:cNvPr id="9" name="Picture 8" descr="A logo with a tree and text&#10;&#10;AI-generated content may be incorrect.">
            <a:extLst>
              <a:ext uri="{FF2B5EF4-FFF2-40B4-BE49-F238E27FC236}">
                <a16:creationId xmlns:a16="http://schemas.microsoft.com/office/drawing/2014/main" id="{2DEFE982-B2D2-1BB7-45ED-A01E3F777F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768" y="6217605"/>
            <a:ext cx="481493" cy="6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D6BBB1-4768-AE57-A9CD-62506F74FF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" y="6220991"/>
            <a:ext cx="1781343" cy="60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53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2F38F-B5D7-A031-261D-56B17E8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7C49F-91B3-42B7-61CE-03EE0AD7D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F4FAC-E53A-E9F8-DAB7-FBE1277BC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9C926-BAD0-4223-A628-CCCF1AC32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42EAD-FFEA-C0C9-28AA-A1EE6DBDA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078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904A4A-44AF-4AB6-EEC8-E48E2730F4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99C18B-9F48-3103-DF53-8C05C1C2A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6BFD8-BD56-90E5-25C0-BEFAC965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2040B-AEAD-4A03-209E-1E1F464FF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D4103-CBCD-712F-7B94-203D9243C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232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99B5E1-7F61-FBB0-A5FF-7D96F7AD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BEBDB-CEA5-A4B0-9341-DEA439940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26C9F-35E9-C29A-8CF4-0F989E897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133073-D360-435A-8F5E-93E9E92FFDF9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1FD6-D271-F27F-A0E1-D80D7C5DFB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A4920-B283-C61B-3E4B-DD979FA8F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FAF3A7-21F1-48AB-AF54-A5ED166BE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03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Relationship Id="rId9" Type="http://schemas.openxmlformats.org/officeDocument/2006/relationships/image" Target="../media/image3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234440"/>
            <a:ext cx="10789920" cy="108337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3400" b="1" dirty="0">
                <a:solidFill>
                  <a:srgbClr val="000000"/>
                </a:solidFill>
                <a:latin typeface="Aptos Display"/>
              </a:rPr>
              <a:t>Δράση 3.3 </a:t>
            </a:r>
          </a:p>
          <a:p>
            <a:pPr algn="l"/>
            <a:r>
              <a:rPr lang="el-GR" sz="3400" b="1" dirty="0">
                <a:solidFill>
                  <a:srgbClr val="000000"/>
                </a:solidFill>
                <a:latin typeface="Aptos Display"/>
              </a:rPr>
              <a:t>Κρίσιμα έ</a:t>
            </a:r>
            <a:r>
              <a:rPr sz="3400" b="1" i="0" dirty="0">
                <a:solidFill>
                  <a:srgbClr val="000000"/>
                </a:solidFill>
                <a:latin typeface="Aptos Display"/>
              </a:rPr>
              <a:t>ρ</a:t>
            </a:r>
            <a:r>
              <a:rPr lang="el-GR" sz="3400" b="1" dirty="0" err="1">
                <a:solidFill>
                  <a:srgbClr val="000000"/>
                </a:solidFill>
                <a:latin typeface="Aptos Display"/>
              </a:rPr>
              <a:t>γα</a:t>
            </a:r>
            <a:r>
              <a:rPr sz="3400" b="1" i="0" dirty="0">
                <a:solidFill>
                  <a:srgbClr val="000000"/>
                </a:solidFill>
                <a:latin typeface="Aptos Display"/>
              </a:rPr>
              <a:t> υψηλού TRL </a:t>
            </a:r>
            <a:r>
              <a:rPr sz="3400" b="1" i="0" dirty="0" err="1">
                <a:solidFill>
                  <a:srgbClr val="000000"/>
                </a:solidFill>
                <a:latin typeface="Aptos Display"/>
              </a:rPr>
              <a:t>γι</a:t>
            </a:r>
            <a:r>
              <a:rPr sz="3400" b="1" i="0" dirty="0">
                <a:solidFill>
                  <a:srgbClr val="000000"/>
                </a:solidFill>
                <a:latin typeface="Aptos Display"/>
              </a:rPr>
              <a:t>α </a:t>
            </a:r>
            <a:r>
              <a:rPr lang="el-GR" sz="3400" b="1" i="0" dirty="0">
                <a:solidFill>
                  <a:srgbClr val="000000"/>
                </a:solidFill>
                <a:latin typeface="Aptos Display"/>
              </a:rPr>
              <a:t>επιλεγμένους</a:t>
            </a:r>
            <a:r>
              <a:rPr sz="3400" b="1" i="0" dirty="0">
                <a:solidFill>
                  <a:srgbClr val="000000"/>
                </a:solidFill>
                <a:latin typeface="Aptos Display"/>
              </a:rPr>
              <a:t> Τομείς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31520" y="2788920"/>
            <a:ext cx="6035040" cy="0"/>
          </a:xfrm>
          <a:prstGeom prst="line">
            <a:avLst/>
          </a:prstGeom>
          <a:ln w="38100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5800" y="2971800"/>
            <a:ext cx="1005840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900" b="1" i="0" dirty="0">
                <a:solidFill>
                  <a:srgbClr val="185528"/>
                </a:solidFill>
                <a:latin typeface="Aptos"/>
              </a:rPr>
              <a:t>Παρα</a:t>
            </a:r>
            <a:r>
              <a:rPr sz="1900" b="1" i="0" dirty="0" err="1">
                <a:solidFill>
                  <a:srgbClr val="185528"/>
                </a:solidFill>
                <a:latin typeface="Aptos"/>
              </a:rPr>
              <a:t>δοτέο</a:t>
            </a:r>
            <a:r>
              <a:rPr sz="1900" b="1" i="0" dirty="0">
                <a:solidFill>
                  <a:srgbClr val="185528"/>
                </a:solidFill>
                <a:latin typeface="Aptos"/>
              </a:rPr>
              <a:t> 3.3  ·  Υπ</a:t>
            </a:r>
            <a:r>
              <a:rPr sz="1900" b="1" i="0" dirty="0" err="1">
                <a:solidFill>
                  <a:srgbClr val="185528"/>
                </a:solidFill>
                <a:latin typeface="Aptos"/>
              </a:rPr>
              <a:t>οέργο</a:t>
            </a:r>
            <a:r>
              <a:rPr sz="1900" b="1" i="0" dirty="0">
                <a:solidFill>
                  <a:srgbClr val="185528"/>
                </a:solidFill>
                <a:latin typeface="Aptos"/>
              </a:rPr>
              <a:t> 3  ·  </a:t>
            </a:r>
            <a:r>
              <a:rPr sz="1900" b="1" i="0" dirty="0" err="1">
                <a:solidFill>
                  <a:srgbClr val="185528"/>
                </a:solidFill>
                <a:latin typeface="Aptos"/>
              </a:rPr>
              <a:t>Δράση</a:t>
            </a:r>
            <a:r>
              <a:rPr sz="1900" b="1" i="0" dirty="0">
                <a:solidFill>
                  <a:srgbClr val="185528"/>
                </a:solidFill>
                <a:latin typeface="Aptos"/>
              </a:rPr>
              <a:t> 3.3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520440"/>
            <a:ext cx="100584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141414"/>
                </a:solidFill>
                <a:latin typeface="Aptos"/>
              </a:rPr>
              <a:t>Έργο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«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Περιφερει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ακός Μηχανισμός Υποστήριξης της Κρήτης για την Προσαρμογή στην Κλιματική Αλλαγή»</a:t>
            </a:r>
          </a:p>
        </p:txBody>
      </p:sp>
      <p:pic>
        <p:nvPicPr>
          <p:cNvPr id="8" name="Picture 7" descr="_trim_Logo-HMU-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283" y="5029200"/>
            <a:ext cx="713232" cy="713232"/>
          </a:xfrm>
          <a:prstGeom prst="rect">
            <a:avLst/>
          </a:prstGeom>
        </p:spPr>
      </p:pic>
      <p:pic>
        <p:nvPicPr>
          <p:cNvPr id="9" name="Picture 8" descr="_trim_imag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0" y="5212590"/>
            <a:ext cx="1234440" cy="346450"/>
          </a:xfrm>
          <a:prstGeom prst="rect">
            <a:avLst/>
          </a:prstGeom>
        </p:spPr>
      </p:pic>
      <p:pic>
        <p:nvPicPr>
          <p:cNvPr id="10" name="Picture 9" descr="_trim_tmpl-logo-11_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9880" y="5037640"/>
            <a:ext cx="1234440" cy="6963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B5320D7-7342-AC85-7EA2-95D76D981D75}"/>
              </a:ext>
            </a:extLst>
          </p:cNvPr>
          <p:cNvSpPr txBox="1"/>
          <p:nvPr/>
        </p:nvSpPr>
        <p:spPr>
          <a:xfrm>
            <a:off x="685800" y="4081480"/>
            <a:ext cx="1060704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600" b="1" dirty="0">
                <a:solidFill>
                  <a:srgbClr val="000000"/>
                </a:solidFill>
                <a:latin typeface="Aptos"/>
              </a:rPr>
              <a:t>Ιωάννης Δαλιακόπουλος</a:t>
            </a:r>
          </a:p>
          <a:p>
            <a:pPr algn="l"/>
            <a:r>
              <a:rPr lang="el-GR" sz="1600" b="1" i="0" dirty="0">
                <a:solidFill>
                  <a:srgbClr val="000000"/>
                </a:solidFill>
                <a:latin typeface="Aptos"/>
              </a:rPr>
              <a:t>Ιωάννης </a:t>
            </a:r>
            <a:r>
              <a:rPr lang="el-GR" sz="1600" b="1" dirty="0" err="1">
                <a:solidFill>
                  <a:srgbClr val="000000"/>
                </a:solidFill>
                <a:latin typeface="Aptos"/>
              </a:rPr>
              <a:t>Λουλουδάκης</a:t>
            </a:r>
            <a:endParaRPr sz="1050" b="0" i="0" baseline="30000" dirty="0">
              <a:solidFill>
                <a:srgbClr val="141414"/>
              </a:solidFill>
              <a:latin typeface="Apto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CC0259-FC0C-38DC-2F06-6EF1D18A4A18}"/>
              </a:ext>
            </a:extLst>
          </p:cNvPr>
          <p:cNvSpPr txBox="1"/>
          <p:nvPr/>
        </p:nvSpPr>
        <p:spPr>
          <a:xfrm>
            <a:off x="685800" y="4688992"/>
            <a:ext cx="10607040" cy="542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lang="el-GR" sz="1600" b="0" i="0" dirty="0">
                <a:solidFill>
                  <a:srgbClr val="444444"/>
                </a:solidFill>
                <a:latin typeface="Aptos"/>
              </a:rPr>
              <a:t>Τμήμα Γεωπονίας, Ελληνικό Μεσογειακό Πανεπιστήμιο (ΕΛΜΕΠΑ)</a:t>
            </a:r>
          </a:p>
          <a:p>
            <a:pPr>
              <a:spcAft>
                <a:spcPts val="100"/>
              </a:spcAft>
            </a:pPr>
            <a:r>
              <a:rPr lang="el-GR" sz="1600" b="0" i="0" dirty="0">
                <a:solidFill>
                  <a:srgbClr val="444444"/>
                </a:solidFill>
                <a:latin typeface="Aptos"/>
              </a:rPr>
              <a:t>Ινστιτούτο Ενέργειας Περιβάλλοντος και </a:t>
            </a:r>
            <a:r>
              <a:rPr lang="el-GR" sz="1600" dirty="0">
                <a:solidFill>
                  <a:srgbClr val="444444"/>
                </a:solidFill>
              </a:rPr>
              <a:t>Κλιματικής Αλλαγής, ΕΛΜΕΠΑ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ΤΟ ΖΗΤΟΎΜΕΝΟ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4216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r>
              <a:rPr lang="el-GR" sz="2500" b="1" i="0" dirty="0">
                <a:solidFill>
                  <a:srgbClr val="000000"/>
                </a:solidFill>
                <a:latin typeface="Aptos Display"/>
              </a:rPr>
              <a:t>Αντί καταλόγου έργων, μια </a:t>
            </a:r>
            <a:r>
              <a:rPr lang="el-GR" sz="2500" b="1" dirty="0">
                <a:solidFill>
                  <a:srgbClr val="000000"/>
                </a:solidFill>
                <a:latin typeface="Aptos Display"/>
              </a:rPr>
              <a:t>υποδομή με διάρκεια στο χρόνο</a:t>
            </a:r>
            <a:endParaRPr sz="25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2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481328"/>
            <a:ext cx="5943600" cy="4252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Τι</a:t>
            </a:r>
            <a:r>
              <a:rPr b="1" dirty="0">
                <a:solidFill>
                  <a:srgbClr val="000000"/>
                </a:solidFill>
                <a:latin typeface="Aptos"/>
              </a:rPr>
              <a:t>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ζητά</a:t>
            </a:r>
            <a:r>
              <a:rPr b="1" dirty="0">
                <a:solidFill>
                  <a:srgbClr val="000000"/>
                </a:solidFill>
                <a:latin typeface="Aptos"/>
              </a:rPr>
              <a:t> η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Δράση</a:t>
            </a:r>
            <a:r>
              <a:rPr b="1" dirty="0">
                <a:solidFill>
                  <a:srgbClr val="000000"/>
                </a:solidFill>
                <a:latin typeface="Aptos"/>
              </a:rPr>
              <a:t> 3.3. </a:t>
            </a:r>
            <a:r>
              <a:rPr dirty="0">
                <a:solidFill>
                  <a:srgbClr val="141414"/>
                </a:solidFill>
                <a:latin typeface="Aptos"/>
              </a:rPr>
              <a:t>Απ</a:t>
            </a:r>
            <a:r>
              <a:rPr dirty="0" err="1">
                <a:solidFill>
                  <a:srgbClr val="141414"/>
                </a:solidFill>
                <a:latin typeface="Aptos"/>
              </a:rPr>
              <a:t>οκωδικο</a:t>
            </a:r>
            <a:r>
              <a:rPr dirty="0">
                <a:solidFill>
                  <a:srgbClr val="141414"/>
                </a:solidFill>
                <a:latin typeface="Aptos"/>
              </a:rPr>
              <a:t>ποίηση, κατάταξη σε κλίμακα τεχνολογικής ωριμότητας TRL &gt; 6 και τυποποιημένη παρουσίαση των </a:t>
            </a:r>
            <a:r>
              <a:rPr b="1" dirty="0">
                <a:solidFill>
                  <a:srgbClr val="141414"/>
                </a:solidFill>
                <a:latin typeface="Aptos"/>
              </a:rPr>
              <a:t>αποτελεσμάτων</a:t>
            </a:r>
            <a:r>
              <a:rPr dirty="0">
                <a:solidFill>
                  <a:srgbClr val="141414"/>
                </a:solidFill>
                <a:latin typeface="Aptos"/>
              </a:rPr>
              <a:t> </a:t>
            </a:r>
            <a:r>
              <a:rPr b="1" dirty="0">
                <a:solidFill>
                  <a:srgbClr val="141414"/>
                </a:solidFill>
                <a:latin typeface="Aptos"/>
              </a:rPr>
              <a:t>κρίσιμων έργων</a:t>
            </a:r>
            <a:r>
              <a:rPr lang="el-GR" b="1" dirty="0">
                <a:solidFill>
                  <a:srgbClr val="141414"/>
                </a:solidFill>
                <a:latin typeface="Aptos"/>
              </a:rPr>
              <a:t> (καλές πρακτικές)</a:t>
            </a:r>
            <a:r>
              <a:rPr dirty="0">
                <a:solidFill>
                  <a:srgbClr val="141414"/>
                </a:solidFill>
                <a:latin typeface="Aptos"/>
              </a:rPr>
              <a:t> ερευνητικών και ακαδημαϊκών ιδρυμάτων, για τουλάχιστον τέσσερις Τομείς Προτεραιότητας του ΠεΣΠΚΑ.</a:t>
            </a:r>
          </a:p>
          <a:p>
            <a:pPr>
              <a:spcAft>
                <a:spcPts val="11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Γι</a:t>
            </a:r>
            <a:r>
              <a:rPr b="1" dirty="0">
                <a:solidFill>
                  <a:srgbClr val="000000"/>
                </a:solidFill>
                <a:latin typeface="Aptos"/>
              </a:rPr>
              <a:t>ατί όχι </a:t>
            </a:r>
            <a:r>
              <a:rPr lang="el-GR" b="1" dirty="0">
                <a:solidFill>
                  <a:srgbClr val="000000"/>
                </a:solidFill>
                <a:latin typeface="Aptos"/>
              </a:rPr>
              <a:t>μια </a:t>
            </a:r>
            <a:r>
              <a:rPr b="1" dirty="0">
                <a:solidFill>
                  <a:srgbClr val="000000"/>
                </a:solidFill>
                <a:latin typeface="Aptos"/>
              </a:rPr>
              <a:t>απ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λή</a:t>
            </a:r>
            <a:r>
              <a:rPr b="1" dirty="0">
                <a:solidFill>
                  <a:srgbClr val="000000"/>
                </a:solidFill>
                <a:latin typeface="Aptos"/>
              </a:rPr>
              <a:t> αποδελτίωση. </a:t>
            </a:r>
            <a:r>
              <a:rPr dirty="0" err="1">
                <a:solidFill>
                  <a:srgbClr val="141414"/>
                </a:solidFill>
                <a:latin typeface="Aptos"/>
              </a:rPr>
              <a:t>Έν</a:t>
            </a:r>
            <a:r>
              <a:rPr dirty="0">
                <a:solidFill>
                  <a:srgbClr val="141414"/>
                </a:solidFill>
                <a:latin typeface="Aptos"/>
              </a:rPr>
              <a:t>ας συμβατικός κατάλογος έργων είναι παρωχημένος ήδη από την ημέρα που παραδίδεται. </a:t>
            </a:r>
            <a:r>
              <a:rPr dirty="0" err="1">
                <a:solidFill>
                  <a:srgbClr val="141414"/>
                </a:solidFill>
                <a:latin typeface="Aptos"/>
              </a:rPr>
              <a:t>Έν</a:t>
            </a:r>
            <a:r>
              <a:rPr dirty="0">
                <a:solidFill>
                  <a:srgbClr val="141414"/>
                </a:solidFill>
                <a:latin typeface="Aptos"/>
              </a:rPr>
              <a:t>ας μηχανισμός έρευνας και τυποποίησης παραμένει λειτουργικός και μετά το τέλος του Έργου.</a:t>
            </a:r>
          </a:p>
          <a:p>
            <a:pPr>
              <a:spcAft>
                <a:spcPts val="11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Τρί</a:t>
            </a:r>
            <a:r>
              <a:rPr b="1" dirty="0">
                <a:solidFill>
                  <a:srgbClr val="000000"/>
                </a:solidFill>
                <a:latin typeface="Aptos"/>
              </a:rPr>
              <a:t>α μέρη. </a:t>
            </a:r>
            <a:r>
              <a:rPr dirty="0" err="1">
                <a:solidFill>
                  <a:srgbClr val="141414"/>
                </a:solidFill>
                <a:latin typeface="Aptos"/>
              </a:rPr>
              <a:t>Αν</a:t>
            </a:r>
            <a:r>
              <a:rPr dirty="0">
                <a:solidFill>
                  <a:srgbClr val="141414"/>
                </a:solidFill>
                <a:latin typeface="Aptos"/>
              </a:rPr>
              <a:t>ασκόπηση αποθετηρίων, επαναλήψιμη μεθοδολογία αντιστοίχισης σε ενιαίο λεξιλόγιο, και το Πρωτόκολλο Αποτελεσμάτων ανά Τομέα.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12280" y="1481328"/>
            <a:ext cx="4919472" cy="4462272"/>
          </a:xfrm>
          <a:prstGeom prst="rect">
            <a:avLst/>
          </a:prstGeom>
          <a:solidFill>
            <a:srgbClr val="FFFFFF"/>
          </a:solidFill>
          <a:ln w="1587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967728" y="1609344"/>
            <a:ext cx="4608576" cy="402336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practices.sqlite</a:t>
            </a:r>
            <a:r>
              <a:rPr sz="1050" b="0" i="0">
                <a:solidFill>
                  <a:srgbClr val="FFFFFF"/>
                </a:solidFill>
                <a:latin typeface="Aptos"/>
              </a:rPr>
              <a:t>     9.645 χαρτογραφήσιμες εγγραφές από 13 αποθετήρια</a:t>
            </a:r>
          </a:p>
        </p:txBody>
      </p:sp>
      <p:pic>
        <p:nvPicPr>
          <p:cNvPr id="10" name="Picture 9" descr="_trim_eufarm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865" y="2125979"/>
            <a:ext cx="370198" cy="1965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424927" y="2125979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EU-FarmBook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41080" y="2157984"/>
            <a:ext cx="2148840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853928" y="2125979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4.720</a:t>
            </a:r>
          </a:p>
        </p:txBody>
      </p:sp>
      <p:pic>
        <p:nvPicPr>
          <p:cNvPr id="14" name="Picture 13" descr="_trim_woca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864" y="2384921"/>
            <a:ext cx="457200" cy="12676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424927" y="2350008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WOCAT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41080" y="2382012"/>
            <a:ext cx="1911289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616377" y="2350008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1.852</a:t>
            </a:r>
          </a:p>
        </p:txBody>
      </p:sp>
      <p:pic>
        <p:nvPicPr>
          <p:cNvPr id="18" name="Picture 17" descr="_trim_weadap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2574035"/>
            <a:ext cx="196596" cy="1965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424927" y="2574035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weADAPT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41080" y="2606039"/>
            <a:ext cx="1732884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437972" y="2574035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917</a:t>
            </a:r>
          </a:p>
        </p:txBody>
      </p:sp>
      <p:pic>
        <p:nvPicPr>
          <p:cNvPr id="22" name="Picture 21" descr="_trim_fao_tec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7053" y="2798063"/>
            <a:ext cx="193010" cy="19659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24927" y="2798063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FAO TECA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641080" y="2830068"/>
            <a:ext cx="1674677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379765" y="2798063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729</a:t>
            </a:r>
          </a:p>
        </p:txBody>
      </p:sp>
      <p:pic>
        <p:nvPicPr>
          <p:cNvPr id="26" name="Picture 25" descr="_trim_c4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3468" y="3022091"/>
            <a:ext cx="196596" cy="19659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424927" y="3022091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 dirty="0">
                <a:solidFill>
                  <a:srgbClr val="000000"/>
                </a:solidFill>
                <a:latin typeface="Aptos"/>
              </a:rPr>
              <a:t>C40 Cities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41080" y="3054096"/>
            <a:ext cx="1556819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261907" y="3022091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458</a:t>
            </a:r>
          </a:p>
        </p:txBody>
      </p:sp>
      <p:pic>
        <p:nvPicPr>
          <p:cNvPr id="30" name="Picture 29" descr="_trim_oppl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2864" y="3275681"/>
            <a:ext cx="457200" cy="13747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424927" y="3246120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 dirty="0" err="1">
                <a:solidFill>
                  <a:srgbClr val="000000"/>
                </a:solidFill>
                <a:latin typeface="Aptos"/>
              </a:rPr>
              <a:t>Oppla</a:t>
            </a:r>
            <a:endParaRPr sz="1000" b="0" i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641080" y="3278124"/>
            <a:ext cx="1523139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228227" y="3246120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401</a:t>
            </a:r>
          </a:p>
        </p:txBody>
      </p:sp>
      <p:pic>
        <p:nvPicPr>
          <p:cNvPr id="34" name="Picture 33" descr="_trim_urban_nb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2864" y="3492782"/>
            <a:ext cx="457200" cy="15132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424927" y="3470148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Urban NbS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641080" y="3502152"/>
            <a:ext cx="1366530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071618" y="3470148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216</a:t>
            </a:r>
          </a:p>
        </p:txBody>
      </p:sp>
      <p:pic>
        <p:nvPicPr>
          <p:cNvPr id="38" name="Picture 37" descr="_trim_climate_adap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864" y="3721437"/>
            <a:ext cx="457200" cy="14207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424927" y="3694175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Climate-ADAPT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641080" y="3726179"/>
            <a:ext cx="1272735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9977823" y="3694175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149</a:t>
            </a:r>
          </a:p>
        </p:txBody>
      </p:sp>
      <p:pic>
        <p:nvPicPr>
          <p:cNvPr id="42" name="Picture 41" descr="_trim_oxford_nbs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3468" y="3918204"/>
            <a:ext cx="196596" cy="19659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424927" y="3918204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NbS Initiative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641080" y="3950208"/>
            <a:ext cx="1172271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9877359" y="3918204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100</a:t>
            </a:r>
          </a:p>
        </p:txBody>
      </p:sp>
      <p:pic>
        <p:nvPicPr>
          <p:cNvPr id="46" name="Picture 45" descr="_trim_resallianc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14064" y="4142231"/>
            <a:ext cx="255999" cy="19659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424927" y="4142231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ResAlliance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641080" y="4174235"/>
            <a:ext cx="1128463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9833551" y="4142231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84</a:t>
            </a:r>
          </a:p>
        </p:txBody>
      </p:sp>
      <p:pic>
        <p:nvPicPr>
          <p:cNvPr id="50" name="Picture 49" descr="_trim_adaptive_greec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09634" y="4366260"/>
            <a:ext cx="160429" cy="196596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7424927" y="4366260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Adaptive Greece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641080" y="4398264"/>
            <a:ext cx="670338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9375426" y="4366260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13</a:t>
            </a:r>
          </a:p>
        </p:txBody>
      </p:sp>
      <p:pic>
        <p:nvPicPr>
          <p:cNvPr id="54" name="Picture 53" descr="_trim_oxford_nbs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3468" y="4590288"/>
            <a:ext cx="196596" cy="196596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424927" y="4590288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NbS Hub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641080" y="4622292"/>
            <a:ext cx="494274" cy="150876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199362" y="4590288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6</a:t>
            </a:r>
          </a:p>
        </p:txBody>
      </p:sp>
      <p:pic>
        <p:nvPicPr>
          <p:cNvPr id="58" name="Picture 57" descr="_trim_data_europa_eip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23973" y="4814316"/>
            <a:ext cx="146090" cy="196596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7424927" y="4814316"/>
            <a:ext cx="1152144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sz="1000" b="0" i="0">
                <a:solidFill>
                  <a:srgbClr val="000000"/>
                </a:solidFill>
                <a:latin typeface="Aptos"/>
              </a:rPr>
              <a:t>EIP-AGRI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723376" y="4814316"/>
            <a:ext cx="777240" cy="21945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050" b="1" i="0">
                <a:solidFill>
                  <a:srgbClr val="141414"/>
                </a:solidFill>
                <a:latin typeface="Aptos"/>
              </a:rPr>
              <a:t>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641080" y="5052060"/>
            <a:ext cx="2926080" cy="21945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1">
                <a:solidFill>
                  <a:srgbClr val="6A6A6A"/>
                </a:solidFill>
                <a:latin typeface="Aptos"/>
              </a:rPr>
              <a:t>εγγραφές ανά αποθετήριο (λογαριθμική κλίμακα)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967728" y="5358384"/>
            <a:ext cx="4608576" cy="512064"/>
          </a:xfrm>
          <a:prstGeom prst="rect">
            <a:avLst/>
          </a:prstGeom>
          <a:solidFill>
            <a:srgbClr val="FFFFFF"/>
          </a:solidFill>
          <a:ln w="19050">
            <a:solidFill>
              <a:srgbClr val="D97B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100" b="1" i="0">
                <a:solidFill>
                  <a:srgbClr val="D97B06"/>
                </a:solidFill>
                <a:latin typeface="Aptos"/>
              </a:rPr>
              <a:t>5 αποθετήρια που δεν μπορέσαμε να διαβάσουμε</a:t>
            </a:r>
          </a:p>
          <a:p>
            <a:pPr algn="ctr"/>
            <a:r>
              <a:rPr sz="1000" b="0" i="0">
                <a:solidFill>
                  <a:srgbClr val="141414"/>
                </a:solidFill>
                <a:latin typeface="Aptos"/>
              </a:rPr>
              <a:t>Equator Initiative · PANORAMA · RESTOR · SER · Urban Nature Atlas</a:t>
            </a:r>
          </a:p>
        </p:txBody>
      </p:sp>
    </p:spTree>
    <p:extLst>
      <p:ext uri="{BB962C8B-B14F-4D97-AF65-F5344CB8AC3E}">
        <p14:creationId xmlns:p14="http://schemas.microsoft.com/office/powerpoint/2010/main" val="715056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1 ΑΠΌ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Ζωντ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ανή, αναπαραγώγιμη σάρωση 18 αποθετηρίων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3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8000" y="1485900"/>
            <a:ext cx="4572000" cy="48260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b="1" i="0" dirty="0" err="1">
                <a:solidFill>
                  <a:srgbClr val="FFFFFF"/>
                </a:solidFill>
                <a:latin typeface="Aptos"/>
              </a:rPr>
              <a:t>Μητρώο</a:t>
            </a:r>
            <a:r>
              <a:rPr b="1" i="0" dirty="0">
                <a:solidFill>
                  <a:srgbClr val="FFFFFF"/>
                </a:solidFill>
                <a:latin typeface="Aptos"/>
              </a:rPr>
              <a:t> π</a:t>
            </a:r>
            <a:r>
              <a:rPr b="1" i="0" dirty="0" err="1">
                <a:solidFill>
                  <a:srgbClr val="FFFFFF"/>
                </a:solidFill>
                <a:latin typeface="Aptos"/>
              </a:rPr>
              <a:t>ηγών</a:t>
            </a:r>
            <a:endParaRPr b="1" i="0" dirty="0">
              <a:solidFill>
                <a:srgbClr val="FFFFFF"/>
              </a:solidFill>
              <a:latin typeface="Aptos"/>
            </a:endParaRPr>
          </a:p>
        </p:txBody>
      </p:sp>
      <p:cxnSp>
        <p:nvCxnSpPr>
          <p:cNvPr id="9" name="Connector 8"/>
          <p:cNvCxnSpPr>
            <a:cxnSpLocks/>
            <a:stCxn id="7" idx="2"/>
            <a:endCxn id="10" idx="0"/>
          </p:cNvCxnSpPr>
          <p:nvPr/>
        </p:nvCxnSpPr>
        <p:spPr>
          <a:xfrm flipH="1">
            <a:off x="2794000" y="1968500"/>
            <a:ext cx="0" cy="177800"/>
          </a:xfrm>
          <a:prstGeom prst="line">
            <a:avLst/>
          </a:prstGeom>
          <a:ln w="19050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08000" y="2146300"/>
            <a:ext cx="4572000" cy="53340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b="1" i="0" dirty="0" err="1">
                <a:solidFill>
                  <a:srgbClr val="FFFFFF"/>
                </a:solidFill>
                <a:latin typeface="Aptos"/>
              </a:rPr>
              <a:t>Στ</a:t>
            </a:r>
            <a:r>
              <a:rPr b="1" i="0" dirty="0">
                <a:solidFill>
                  <a:srgbClr val="FFFFFF"/>
                </a:solidFill>
                <a:latin typeface="Aptos"/>
              </a:rPr>
              <a:t>αδιακή</a:t>
            </a:r>
            <a:r>
              <a:rPr lang="el-GR" b="1" dirty="0">
                <a:solidFill>
                  <a:srgbClr val="FFFFFF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FFFFFF"/>
                </a:solidFill>
                <a:latin typeface="Aptos"/>
              </a:rPr>
              <a:t>συλλογή</a:t>
            </a:r>
            <a:endParaRPr b="1" i="0" dirty="0">
              <a:solidFill>
                <a:srgbClr val="FFFFFF"/>
              </a:solidFill>
              <a:latin typeface="Aptos"/>
            </a:endParaRPr>
          </a:p>
        </p:txBody>
      </p:sp>
      <p:cxnSp>
        <p:nvCxnSpPr>
          <p:cNvPr id="12" name="Connector 11"/>
          <p:cNvCxnSpPr>
            <a:cxnSpLocks/>
            <a:stCxn id="10" idx="2"/>
            <a:endCxn id="13" idx="0"/>
          </p:cNvCxnSpPr>
          <p:nvPr/>
        </p:nvCxnSpPr>
        <p:spPr>
          <a:xfrm>
            <a:off x="2794000" y="2679700"/>
            <a:ext cx="0" cy="177800"/>
          </a:xfrm>
          <a:prstGeom prst="line">
            <a:avLst/>
          </a:prstGeom>
          <a:ln w="19050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08000" y="2857500"/>
            <a:ext cx="4572000" cy="160020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lang="el-GR" b="1" i="0" dirty="0">
                <a:solidFill>
                  <a:srgbClr val="FFFFFF"/>
                </a:solidFill>
                <a:latin typeface="Aptos"/>
              </a:rPr>
              <a:t>Κ</a:t>
            </a:r>
            <a:r>
              <a:rPr b="1" i="0" dirty="0">
                <a:solidFill>
                  <a:srgbClr val="FFFFFF"/>
                </a:solidFill>
                <a:latin typeface="Aptos"/>
              </a:rPr>
              <a:t>α</a:t>
            </a:r>
            <a:r>
              <a:rPr b="1" i="0" dirty="0" err="1">
                <a:solidFill>
                  <a:srgbClr val="FFFFFF"/>
                </a:solidFill>
                <a:latin typeface="Aptos"/>
              </a:rPr>
              <a:t>νονικο</a:t>
            </a:r>
            <a:r>
              <a:rPr b="1" i="0" dirty="0">
                <a:solidFill>
                  <a:srgbClr val="FFFFFF"/>
                </a:solidFill>
                <a:latin typeface="Aptos"/>
              </a:rPr>
              <a:t>ποίηση</a:t>
            </a:r>
            <a:r>
              <a:rPr lang="el-GR" b="1" i="0" dirty="0">
                <a:solidFill>
                  <a:srgbClr val="FFFFFF"/>
                </a:solidFill>
                <a:latin typeface="Aptos"/>
              </a:rPr>
              <a:t>, έλεγχος </a:t>
            </a:r>
            <a:r>
              <a:rPr lang="el-GR" b="1" i="0" dirty="0" err="1">
                <a:solidFill>
                  <a:srgbClr val="FFFFFF"/>
                </a:solidFill>
                <a:latin typeface="Aptos"/>
              </a:rPr>
              <a:t>διπλοεγγραφών</a:t>
            </a:r>
            <a:r>
              <a:rPr lang="el-GR" b="1" i="0" dirty="0">
                <a:solidFill>
                  <a:srgbClr val="FFFFFF"/>
                </a:solidFill>
                <a:latin typeface="Aptos"/>
              </a:rPr>
              <a:t>, φίλτρα, </a:t>
            </a:r>
            <a:r>
              <a:rPr lang="el-GR" b="1" i="0" dirty="0" err="1">
                <a:solidFill>
                  <a:srgbClr val="FFFFFF"/>
                </a:solidFill>
                <a:latin typeface="Aptos"/>
              </a:rPr>
              <a:t>αντιστοίχηση</a:t>
            </a:r>
            <a:r>
              <a:rPr lang="el-GR" b="1" i="0" dirty="0">
                <a:solidFill>
                  <a:srgbClr val="FFFFFF"/>
                </a:solidFill>
                <a:latin typeface="Aptos"/>
              </a:rPr>
              <a:t> λεξι</a:t>
            </a:r>
            <a:r>
              <a:rPr lang="el-GR" b="1" dirty="0">
                <a:solidFill>
                  <a:srgbClr val="FFFFFF"/>
                </a:solidFill>
                <a:latin typeface="Aptos"/>
              </a:rPr>
              <a:t>λογίου, </a:t>
            </a:r>
            <a:r>
              <a:rPr lang="el-GR" b="1" dirty="0" err="1">
                <a:solidFill>
                  <a:srgbClr val="FFFFFF"/>
                </a:solidFill>
                <a:latin typeface="Aptos"/>
              </a:rPr>
              <a:t>γεωεντοπισμός</a:t>
            </a:r>
            <a:endParaRPr b="1" i="0" dirty="0">
              <a:solidFill>
                <a:srgbClr val="FFFFFF"/>
              </a:solidFill>
              <a:latin typeface="Aptos"/>
            </a:endParaRPr>
          </a:p>
        </p:txBody>
      </p:sp>
      <p:cxnSp>
        <p:nvCxnSpPr>
          <p:cNvPr id="30" name="Connector 29"/>
          <p:cNvCxnSpPr>
            <a:cxnSpLocks/>
            <a:stCxn id="13" idx="2"/>
            <a:endCxn id="31" idx="0"/>
          </p:cNvCxnSpPr>
          <p:nvPr/>
        </p:nvCxnSpPr>
        <p:spPr>
          <a:xfrm>
            <a:off x="2794000" y="4457700"/>
            <a:ext cx="0" cy="177800"/>
          </a:xfrm>
          <a:prstGeom prst="line">
            <a:avLst/>
          </a:prstGeom>
          <a:ln w="19050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08000" y="4635500"/>
            <a:ext cx="4572000" cy="660400"/>
          </a:xfrm>
          <a:prstGeom prst="rect">
            <a:avLst/>
          </a:prstGeom>
          <a:solidFill>
            <a:srgbClr val="FFFFFF"/>
          </a:solidFill>
          <a:ln w="22225">
            <a:solidFill>
              <a:srgbClr val="D97B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b="1" i="0" dirty="0" err="1">
                <a:solidFill>
                  <a:srgbClr val="D97B06"/>
                </a:solidFill>
                <a:latin typeface="Aptos"/>
              </a:rPr>
              <a:t>Χειροκίνητη</a:t>
            </a:r>
            <a:r>
              <a:rPr b="1" i="0" dirty="0">
                <a:solidFill>
                  <a:srgbClr val="D97B06"/>
                </a:solidFill>
                <a:latin typeface="Aptos"/>
              </a:rPr>
              <a:t> επ</a:t>
            </a:r>
            <a:r>
              <a:rPr b="1" i="0" dirty="0" err="1">
                <a:solidFill>
                  <a:srgbClr val="D97B06"/>
                </a:solidFill>
                <a:latin typeface="Aptos"/>
              </a:rPr>
              <a:t>ικύρωση</a:t>
            </a:r>
            <a:r>
              <a:rPr lang="el-GR" b="1" i="0" dirty="0">
                <a:solidFill>
                  <a:srgbClr val="D97B06"/>
                </a:solidFill>
                <a:latin typeface="Aptos"/>
              </a:rPr>
              <a:t> από ομάδα έργου</a:t>
            </a:r>
            <a:endParaRPr b="1" i="0" dirty="0">
              <a:solidFill>
                <a:srgbClr val="D97B06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69000" y="1485900"/>
            <a:ext cx="5765800" cy="304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650" b="1" i="0" dirty="0">
                <a:solidFill>
                  <a:srgbClr val="000000"/>
                </a:solidFill>
                <a:latin typeface="Aptos"/>
              </a:rPr>
              <a:t>Δοκιμαστική λειτουργία</a:t>
            </a:r>
            <a:endParaRPr sz="1650" b="1" i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69000" y="1905000"/>
            <a:ext cx="1016000" cy="711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3650" b="1" i="0">
                <a:solidFill>
                  <a:srgbClr val="29833F"/>
                </a:solidFill>
                <a:latin typeface="Aptos Display"/>
              </a:rPr>
              <a:t>18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6600" y="2006600"/>
            <a:ext cx="4648200" cy="5080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el-GR" sz="2500" dirty="0">
                <a:solidFill>
                  <a:srgbClr val="141414"/>
                </a:solidFill>
                <a:latin typeface="Aptos"/>
              </a:rPr>
              <a:t>Α</a:t>
            </a:r>
            <a:r>
              <a:rPr sz="2500" b="0" i="0" dirty="0">
                <a:solidFill>
                  <a:srgbClr val="141414"/>
                </a:solidFill>
                <a:latin typeface="Aptos"/>
              </a:rPr>
              <a:t>π</a:t>
            </a:r>
            <a:r>
              <a:rPr sz="2500" b="0" i="0" dirty="0" err="1">
                <a:solidFill>
                  <a:srgbClr val="141414"/>
                </a:solidFill>
                <a:latin typeface="Aptos"/>
              </a:rPr>
              <a:t>οθετήρι</a:t>
            </a:r>
            <a:r>
              <a:rPr sz="2500" b="0" i="0" dirty="0">
                <a:solidFill>
                  <a:srgbClr val="141414"/>
                </a:solidFill>
                <a:latin typeface="Aptos"/>
              </a:rPr>
              <a:t>α αξιολογήθηκαν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69000" y="2730500"/>
            <a:ext cx="1016000" cy="711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3650" b="1" i="0">
                <a:solidFill>
                  <a:srgbClr val="29833F"/>
                </a:solidFill>
                <a:latin typeface="Aptos Display"/>
              </a:rPr>
              <a:t>13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86600" y="2730500"/>
            <a:ext cx="4648200" cy="711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el-GR" sz="2500" dirty="0">
                <a:solidFill>
                  <a:srgbClr val="141414"/>
                </a:solidFill>
                <a:latin typeface="Aptos"/>
              </a:rPr>
              <a:t>Α</a:t>
            </a:r>
            <a:r>
              <a:rPr sz="2500" b="0" i="0" dirty="0" err="1">
                <a:solidFill>
                  <a:srgbClr val="141414"/>
                </a:solidFill>
                <a:latin typeface="Aptos"/>
              </a:rPr>
              <a:t>ξιο</a:t>
            </a:r>
            <a:r>
              <a:rPr sz="2500" b="0" i="0" dirty="0">
                <a:solidFill>
                  <a:srgbClr val="141414"/>
                </a:solidFill>
                <a:latin typeface="Aptos"/>
              </a:rPr>
              <a:t>ποιήσιμα </a:t>
            </a:r>
            <a:r>
              <a:rPr lang="el-GR" sz="2500" b="0" i="0" dirty="0">
                <a:solidFill>
                  <a:srgbClr val="141414"/>
                </a:solidFill>
                <a:latin typeface="Aptos"/>
              </a:rPr>
              <a:t>με ή </a:t>
            </a:r>
            <a:r>
              <a:rPr sz="2500" b="0" i="0" dirty="0" err="1">
                <a:solidFill>
                  <a:srgbClr val="141414"/>
                </a:solidFill>
                <a:latin typeface="Aptos"/>
              </a:rPr>
              <a:t>χωρίς</a:t>
            </a:r>
            <a:r>
              <a:rPr sz="2500" b="0" i="0" dirty="0">
                <a:solidFill>
                  <a:srgbClr val="141414"/>
                </a:solidFill>
                <a:latin typeface="Aptos"/>
              </a:rPr>
              <a:t> </a:t>
            </a:r>
            <a:r>
              <a:rPr sz="2500" b="0" i="0" dirty="0" err="1">
                <a:solidFill>
                  <a:srgbClr val="141414"/>
                </a:solidFill>
                <a:latin typeface="Aptos"/>
              </a:rPr>
              <a:t>ειδική</a:t>
            </a:r>
            <a:r>
              <a:rPr sz="2500" b="0" i="0" dirty="0">
                <a:solidFill>
                  <a:srgbClr val="141414"/>
                </a:solidFill>
                <a:latin typeface="Aptos"/>
              </a:rPr>
              <a:t> </a:t>
            </a:r>
            <a:r>
              <a:rPr sz="2500" b="0" i="0" dirty="0" err="1">
                <a:solidFill>
                  <a:srgbClr val="141414"/>
                </a:solidFill>
                <a:latin typeface="Aptos"/>
              </a:rPr>
              <a:t>συμφωνί</a:t>
            </a:r>
            <a:r>
              <a:rPr sz="2500" b="0" i="0" dirty="0">
                <a:solidFill>
                  <a:srgbClr val="141414"/>
                </a:solidFill>
                <a:latin typeface="Aptos"/>
              </a:rPr>
              <a:t>α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69000" y="3581400"/>
            <a:ext cx="1016000" cy="711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3650" b="1" i="0">
                <a:solidFill>
                  <a:srgbClr val="D97B06"/>
                </a:solidFill>
                <a:latin typeface="Aptos Display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86600" y="3683000"/>
            <a:ext cx="4648200" cy="5080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lang="el-GR" sz="2500" b="0" i="0">
                <a:solidFill>
                  <a:srgbClr val="141414"/>
                </a:solidFill>
                <a:latin typeface="Aptos"/>
              </a:rPr>
              <a:t>Μη προσβάσιμα</a:t>
            </a:r>
            <a:endParaRPr sz="2500" b="0" i="0" dirty="0">
              <a:solidFill>
                <a:srgbClr val="141414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69000" y="4445000"/>
            <a:ext cx="5765800" cy="381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b="1" i="0" dirty="0" err="1">
                <a:solidFill>
                  <a:srgbClr val="000000"/>
                </a:solidFill>
                <a:latin typeface="Aptos"/>
              </a:rPr>
              <a:t>Σχεδι</a:t>
            </a:r>
            <a:r>
              <a:rPr b="1" i="0" dirty="0">
                <a:solidFill>
                  <a:srgbClr val="000000"/>
                </a:solidFill>
                <a:latin typeface="Aptos"/>
              </a:rPr>
              <a:t>αστικές επιλογές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69000" y="4902200"/>
            <a:ext cx="5765800" cy="119380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Aft>
                <a:spcPts val="500"/>
              </a:spcAft>
            </a:pPr>
            <a:r>
              <a:rPr sz="1750" b="1" dirty="0">
                <a:solidFill>
                  <a:srgbClr val="29833F"/>
                </a:solidFill>
                <a:latin typeface="Aptos"/>
              </a:rPr>
              <a:t>▪ </a:t>
            </a:r>
            <a:r>
              <a:rPr lang="el-GR" sz="1750" dirty="0">
                <a:solidFill>
                  <a:srgbClr val="141414"/>
                </a:solidFill>
                <a:latin typeface="Aptos"/>
              </a:rPr>
              <a:t>Χωρίς</a:t>
            </a:r>
            <a:r>
              <a:rPr sz="1750" dirty="0">
                <a:solidFill>
                  <a:srgbClr val="141414"/>
                </a:solidFill>
                <a:latin typeface="Aptos"/>
              </a:rPr>
              <a:t> </a:t>
            </a:r>
            <a:r>
              <a:rPr sz="1750" dirty="0" err="1">
                <a:solidFill>
                  <a:srgbClr val="141414"/>
                </a:solidFill>
                <a:latin typeface="Aptos"/>
              </a:rPr>
              <a:t>μηχ</a:t>
            </a:r>
            <a:r>
              <a:rPr sz="1750" dirty="0">
                <a:solidFill>
                  <a:srgbClr val="141414"/>
                </a:solidFill>
                <a:latin typeface="Aptos"/>
              </a:rPr>
              <a:t>ανική μάθηση</a:t>
            </a:r>
            <a:r>
              <a:rPr lang="el-GR" sz="1750" dirty="0">
                <a:solidFill>
                  <a:srgbClr val="141414"/>
                </a:solidFill>
                <a:latin typeface="Aptos"/>
              </a:rPr>
              <a:t> ή </a:t>
            </a:r>
            <a:r>
              <a:rPr sz="1750" dirty="0" err="1">
                <a:solidFill>
                  <a:srgbClr val="141414"/>
                </a:solidFill>
                <a:latin typeface="Aptos"/>
              </a:rPr>
              <a:t>γλωσσικό</a:t>
            </a:r>
            <a:r>
              <a:rPr sz="1750" dirty="0">
                <a:solidFill>
                  <a:srgbClr val="141414"/>
                </a:solidFill>
                <a:latin typeface="Aptos"/>
              </a:rPr>
              <a:t> </a:t>
            </a:r>
            <a:r>
              <a:rPr sz="1750" dirty="0" err="1">
                <a:solidFill>
                  <a:srgbClr val="141414"/>
                </a:solidFill>
                <a:latin typeface="Aptos"/>
              </a:rPr>
              <a:t>μοντέλο</a:t>
            </a:r>
            <a:r>
              <a:rPr lang="el-GR" sz="1750" dirty="0">
                <a:solidFill>
                  <a:srgbClr val="141414"/>
                </a:solidFill>
                <a:latin typeface="Aptos"/>
              </a:rPr>
              <a:t> αλλά</a:t>
            </a:r>
            <a:r>
              <a:rPr sz="1750" dirty="0">
                <a:solidFill>
                  <a:srgbClr val="141414"/>
                </a:solidFill>
                <a:latin typeface="Aptos"/>
              </a:rPr>
              <a:t> ντετερμινιστική α</a:t>
            </a:r>
            <a:r>
              <a:rPr sz="1750" dirty="0" err="1">
                <a:solidFill>
                  <a:srgbClr val="141414"/>
                </a:solidFill>
                <a:latin typeface="Aptos"/>
              </a:rPr>
              <a:t>ντιστοίχιση</a:t>
            </a:r>
            <a:r>
              <a:rPr sz="1750" dirty="0">
                <a:solidFill>
                  <a:srgbClr val="141414"/>
                </a:solidFill>
                <a:latin typeface="Aptos"/>
              </a:rPr>
              <a:t> </a:t>
            </a:r>
            <a:r>
              <a:rPr sz="1750" dirty="0" err="1">
                <a:solidFill>
                  <a:srgbClr val="141414"/>
                </a:solidFill>
                <a:latin typeface="Aptos"/>
              </a:rPr>
              <a:t>φράσεων</a:t>
            </a:r>
            <a:r>
              <a:rPr lang="el-GR" sz="1750" dirty="0">
                <a:solidFill>
                  <a:srgbClr val="141414"/>
                </a:solidFill>
                <a:latin typeface="Aptos"/>
              </a:rPr>
              <a:t>.</a:t>
            </a:r>
            <a:endParaRPr sz="1750" dirty="0">
              <a:solidFill>
                <a:srgbClr val="141414"/>
              </a:solidFill>
              <a:latin typeface="Apto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B3D8475-E93B-D0BB-E44F-189B375E3449}"/>
              </a:ext>
            </a:extLst>
          </p:cNvPr>
          <p:cNvSpPr/>
          <p:nvPr/>
        </p:nvSpPr>
        <p:spPr>
          <a:xfrm>
            <a:off x="508000" y="5473700"/>
            <a:ext cx="4572000" cy="62230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lang="el-GR" b="1" i="0" dirty="0">
                <a:solidFill>
                  <a:srgbClr val="FFFFFF"/>
                </a:solidFill>
                <a:latin typeface="Aptos"/>
              </a:rPr>
              <a:t>Ζωντανός κατάλογος έργων</a:t>
            </a:r>
            <a:endParaRPr b="1" i="0" dirty="0">
              <a:solidFill>
                <a:srgbClr val="FFFFFF"/>
              </a:solidFill>
              <a:latin typeface="Aptos"/>
            </a:endParaRPr>
          </a:p>
        </p:txBody>
      </p:sp>
      <p:cxnSp>
        <p:nvCxnSpPr>
          <p:cNvPr id="44" name="Connector 29">
            <a:extLst>
              <a:ext uri="{FF2B5EF4-FFF2-40B4-BE49-F238E27FC236}">
                <a16:creationId xmlns:a16="http://schemas.microsoft.com/office/drawing/2014/main" id="{E855FF45-9D74-464E-752B-898488277BD1}"/>
              </a:ext>
            </a:extLst>
          </p:cNvPr>
          <p:cNvCxnSpPr>
            <a:cxnSpLocks/>
            <a:stCxn id="31" idx="2"/>
            <a:endCxn id="43" idx="0"/>
          </p:cNvCxnSpPr>
          <p:nvPr/>
        </p:nvCxnSpPr>
        <p:spPr>
          <a:xfrm flipH="1">
            <a:off x="2794000" y="5295900"/>
            <a:ext cx="0" cy="177800"/>
          </a:xfrm>
          <a:prstGeom prst="line">
            <a:avLst/>
          </a:prstGeom>
          <a:ln w="19050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715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2 ΑΠΌ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4216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2500" b="1" i="0" dirty="0">
                <a:solidFill>
                  <a:srgbClr val="000000"/>
                </a:solidFill>
                <a:latin typeface="Aptos Display"/>
              </a:rPr>
              <a:t>Λεξικό όρων κατηγοριοποίησης από τεκμηριωμένες πηγές</a:t>
            </a:r>
            <a:endParaRPr sz="25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4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8000" y="1485900"/>
            <a:ext cx="3556000" cy="50800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Σχήμα</a:t>
            </a:r>
          </a:p>
        </p:txBody>
      </p:sp>
      <p:sp>
        <p:nvSpPr>
          <p:cNvPr id="8" name="Rectangle 7"/>
          <p:cNvSpPr/>
          <p:nvPr/>
        </p:nvSpPr>
        <p:spPr>
          <a:xfrm>
            <a:off x="4102100" y="1485900"/>
            <a:ext cx="6223000" cy="50800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600" b="1" i="0">
                <a:solidFill>
                  <a:srgbClr val="FFFFFF"/>
                </a:solidFill>
                <a:latin typeface="Aptos"/>
              </a:rPr>
              <a:t>Κορμός</a:t>
            </a:r>
          </a:p>
        </p:txBody>
      </p:sp>
      <p:sp>
        <p:nvSpPr>
          <p:cNvPr id="9" name="Rectangle 8"/>
          <p:cNvSpPr/>
          <p:nvPr/>
        </p:nvSpPr>
        <p:spPr>
          <a:xfrm>
            <a:off x="10363200" y="1485900"/>
            <a:ext cx="1371600" cy="50800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ptos"/>
              </a:rPr>
              <a:t>Όροι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8000" y="2032000"/>
            <a:ext cx="35560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1" i="0">
                <a:solidFill>
                  <a:srgbClr val="000000"/>
                </a:solidFill>
                <a:latin typeface="Aptos"/>
              </a:rPr>
              <a:t>Τομέας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02100" y="2032000"/>
            <a:ext cx="62230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0" i="0">
                <a:solidFill>
                  <a:srgbClr val="000000"/>
                </a:solidFill>
                <a:latin typeface="Aptos"/>
              </a:rPr>
              <a:t>Τομείς προτεραιότητας του ΠεΣΠΚΑ Κρήτης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2032000"/>
            <a:ext cx="13716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0" i="0">
                <a:solidFill>
                  <a:srgbClr val="000000"/>
                </a:solidFill>
                <a:latin typeface="Aptos"/>
              </a:rPr>
              <a:t>14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8000" y="2578100"/>
            <a:ext cx="35560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1" i="0" dirty="0" err="1">
                <a:solidFill>
                  <a:srgbClr val="000000"/>
                </a:solidFill>
                <a:latin typeface="Aptos"/>
              </a:rPr>
              <a:t>Κλιμ</a:t>
            </a:r>
            <a:r>
              <a:rPr sz="1550" b="1" i="0" dirty="0">
                <a:solidFill>
                  <a:srgbClr val="000000"/>
                </a:solidFill>
                <a:latin typeface="Aptos"/>
              </a:rPr>
              <a:t>ατικός κίνδυνος / πίεση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02100" y="2578100"/>
            <a:ext cx="62230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0" i="0">
                <a:solidFill>
                  <a:srgbClr val="000000"/>
                </a:solidFill>
                <a:latin typeface="Aptos"/>
              </a:rPr>
              <a:t>Κλιματικοί κίνδυνοι του ΕΟΠ, με μεσογειακές προσθήκες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363200" y="2578100"/>
            <a:ext cx="13716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0" i="0">
                <a:solidFill>
                  <a:srgbClr val="000000"/>
                </a:solidFill>
                <a:latin typeface="Aptos"/>
              </a:rPr>
              <a:t>17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8000" y="3124200"/>
            <a:ext cx="35560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1" i="0">
                <a:solidFill>
                  <a:srgbClr val="000000"/>
                </a:solidFill>
                <a:latin typeface="Aptos"/>
              </a:rPr>
              <a:t>Τύπος μέτρου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02100" y="3124200"/>
            <a:ext cx="62230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0" i="0">
                <a:solidFill>
                  <a:srgbClr val="000000"/>
                </a:solidFill>
                <a:latin typeface="Aptos"/>
              </a:rPr>
              <a:t>Key Type Measures του ΕΟΠ (A1–E2), δύο επίπεδα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363200" y="3124200"/>
            <a:ext cx="13716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0" i="0">
                <a:solidFill>
                  <a:srgbClr val="000000"/>
                </a:solidFill>
                <a:latin typeface="Aptos"/>
              </a:rPr>
              <a:t>56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8000" y="3670300"/>
            <a:ext cx="35560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1" i="0">
                <a:solidFill>
                  <a:srgbClr val="000000"/>
                </a:solidFill>
                <a:latin typeface="Aptos"/>
              </a:rPr>
              <a:t>Οικοσύστημα / χρήση γης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02100" y="3670300"/>
            <a:ext cx="62230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0" i="0">
                <a:solidFill>
                  <a:srgbClr val="000000"/>
                </a:solidFill>
                <a:latin typeface="Aptos"/>
              </a:rPr>
              <a:t>Κατηγορίες χρήσης γης, με προσθήκες (μόνιμες καλλιέργειες, θαμνώνες)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363200" y="3670300"/>
            <a:ext cx="13716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0" i="0">
                <a:solidFill>
                  <a:srgbClr val="000000"/>
                </a:solidFill>
                <a:latin typeface="Aptos"/>
              </a:rPr>
              <a:t>11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8000" y="4216400"/>
            <a:ext cx="35560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1" i="0">
                <a:solidFill>
                  <a:srgbClr val="000000"/>
                </a:solidFill>
                <a:latin typeface="Aptos"/>
              </a:rPr>
              <a:t>Βιογεωγραφική περιοχή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02100" y="4216400"/>
            <a:ext cx="62230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0" i="0">
                <a:solidFill>
                  <a:srgbClr val="000000"/>
                </a:solidFill>
                <a:latin typeface="Aptos"/>
              </a:rPr>
              <a:t>Βιογεωγραφικές περιοχές του ΕΟΠ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363200" y="4216400"/>
            <a:ext cx="1371600" cy="508000"/>
          </a:xfrm>
          <a:prstGeom prst="rect">
            <a:avLst/>
          </a:prstGeom>
          <a:solidFill>
            <a:srgbClr val="EC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0" i="0">
                <a:solidFill>
                  <a:srgbClr val="000000"/>
                </a:solidFill>
                <a:latin typeface="Aptos"/>
              </a:rPr>
              <a:t>14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8000" y="4762500"/>
            <a:ext cx="35560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1" i="0">
                <a:solidFill>
                  <a:srgbClr val="000000"/>
                </a:solidFill>
                <a:latin typeface="Aptos"/>
              </a:rPr>
              <a:t>Τύπος εγγραφής · Κλίμακα · Κατάσταση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02100" y="4762500"/>
            <a:ext cx="62230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1550" b="0" i="0">
                <a:solidFill>
                  <a:srgbClr val="000000"/>
                </a:solidFill>
                <a:latin typeface="Aptos"/>
              </a:rPr>
              <a:t>Κλίμακες τύπου εγγραφής, κλίμακας και κατάστασης υλοποίησης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363200" y="4762500"/>
            <a:ext cx="1371600" cy="50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0" i="0">
                <a:solidFill>
                  <a:srgbClr val="000000"/>
                </a:solidFill>
                <a:latin typeface="Aptos"/>
              </a:rPr>
              <a:t>5 · 7 · 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8000" y="5461000"/>
            <a:ext cx="11226800" cy="584200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 dirty="0">
                <a:solidFill>
                  <a:srgbClr val="FFFFFF"/>
                </a:solidFill>
                <a:latin typeface="Aptos"/>
              </a:rPr>
              <a:t>129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όροι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σε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8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σχήμ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ατα</a:t>
            </a:r>
            <a:r>
              <a:rPr sz="1550" b="0" i="0" dirty="0">
                <a:solidFill>
                  <a:srgbClr val="FFFFFF"/>
                </a:solidFill>
                <a:latin typeface="Aptos"/>
              </a:rPr>
              <a:t>   ·   κάθε όρος πηγής αντιστοιχίζεται μέσω αρχείου ανά αποθετήριο</a:t>
            </a:r>
          </a:p>
        </p:txBody>
      </p:sp>
    </p:spTree>
    <p:extLst>
      <p:ext uri="{BB962C8B-B14F-4D97-AF65-F5344CB8AC3E}">
        <p14:creationId xmlns:p14="http://schemas.microsoft.com/office/powerpoint/2010/main" val="107950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3 ΑΠΌ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500" b="1" i="0">
                <a:solidFill>
                  <a:srgbClr val="000000"/>
                </a:solidFill>
                <a:latin typeface="Aptos Display"/>
              </a:rPr>
              <a:t>Το μητρώο διατίθεται ως ανοικτή διαδικτυακή πλατφόρμα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5 / 11</a:t>
            </a:r>
          </a:p>
        </p:txBody>
      </p:sp>
      <p:pic>
        <p:nvPicPr>
          <p:cNvPr id="7" name="Picture 6" descr="plat-overview-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485900"/>
            <a:ext cx="6604000" cy="4140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8000" y="1485900"/>
            <a:ext cx="6604000" cy="4140200"/>
          </a:xfrm>
          <a:prstGeom prst="rect">
            <a:avLst/>
          </a:prstGeom>
          <a:noFill/>
          <a:ln w="1587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315200" y="1587500"/>
            <a:ext cx="558800" cy="5588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1485900"/>
            <a:ext cx="3733800" cy="762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 dirty="0" err="1">
                <a:solidFill>
                  <a:srgbClr val="000000"/>
                </a:solidFill>
                <a:latin typeface="Aptos"/>
              </a:rPr>
              <a:t>Πίν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ακας φίλτρων</a:t>
            </a:r>
          </a:p>
        </p:txBody>
      </p:sp>
      <p:sp>
        <p:nvSpPr>
          <p:cNvPr id="12" name="Oval 11"/>
          <p:cNvSpPr/>
          <p:nvPr/>
        </p:nvSpPr>
        <p:spPr>
          <a:xfrm>
            <a:off x="7315200" y="2730500"/>
            <a:ext cx="558800" cy="5588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2628900"/>
            <a:ext cx="3733800" cy="762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 dirty="0" err="1">
                <a:solidFill>
                  <a:srgbClr val="000000"/>
                </a:solidFill>
                <a:latin typeface="Aptos"/>
              </a:rPr>
              <a:t>Χάρτης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 και </a:t>
            </a:r>
            <a:r>
              <a:rPr sz="2400" b="1" i="0" dirty="0" err="1">
                <a:solidFill>
                  <a:srgbClr val="000000"/>
                </a:solidFill>
                <a:latin typeface="Aptos"/>
              </a:rPr>
              <a:t>λίστ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α αποτελεσμάτων</a:t>
            </a:r>
          </a:p>
        </p:txBody>
      </p:sp>
      <p:sp>
        <p:nvSpPr>
          <p:cNvPr id="15" name="Oval 14"/>
          <p:cNvSpPr/>
          <p:nvPr/>
        </p:nvSpPr>
        <p:spPr>
          <a:xfrm>
            <a:off x="7315200" y="3873500"/>
            <a:ext cx="558800" cy="5588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3771900"/>
            <a:ext cx="3733800" cy="762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 dirty="0" err="1">
                <a:solidFill>
                  <a:srgbClr val="000000"/>
                </a:solidFill>
                <a:latin typeface="Aptos"/>
              </a:rPr>
              <a:t>Δελτίο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 </a:t>
            </a:r>
            <a:r>
              <a:rPr sz="2400" b="1" i="0" dirty="0" err="1">
                <a:solidFill>
                  <a:srgbClr val="000000"/>
                </a:solidFill>
                <a:latin typeface="Aptos"/>
              </a:rPr>
              <a:t>εγγρ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αφής</a:t>
            </a:r>
          </a:p>
        </p:txBody>
      </p:sp>
      <p:sp>
        <p:nvSpPr>
          <p:cNvPr id="18" name="Oval 17"/>
          <p:cNvSpPr/>
          <p:nvPr/>
        </p:nvSpPr>
        <p:spPr>
          <a:xfrm>
            <a:off x="7315200" y="5016500"/>
            <a:ext cx="558800" cy="5588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914900"/>
            <a:ext cx="3733800" cy="762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 dirty="0" err="1">
                <a:solidFill>
                  <a:srgbClr val="000000"/>
                </a:solidFill>
                <a:latin typeface="Aptos"/>
              </a:rPr>
              <a:t>Δι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ακόπτες συντόμευσης</a:t>
            </a:r>
          </a:p>
        </p:txBody>
      </p:sp>
    </p:spTree>
    <p:extLst>
      <p:ext uri="{BB962C8B-B14F-4D97-AF65-F5344CB8AC3E}">
        <p14:creationId xmlns:p14="http://schemas.microsoft.com/office/powerpoint/2010/main" val="280964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4 ΑΠΌ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200" b="1" i="0">
                <a:solidFill>
                  <a:srgbClr val="000000"/>
                </a:solidFill>
                <a:latin typeface="Aptos Display"/>
              </a:rPr>
              <a:t>Μία εγγραφή, όπως τη διαβάζει ο περιφερειακός σχεδιασμός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6 / 11</a:t>
            </a:r>
          </a:p>
        </p:txBody>
      </p:sp>
      <p:pic>
        <p:nvPicPr>
          <p:cNvPr id="7" name="Picture 6" descr="record-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485900"/>
            <a:ext cx="4775200" cy="4267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8000" y="1485900"/>
            <a:ext cx="4775200" cy="4267200"/>
          </a:xfrm>
          <a:prstGeom prst="rect">
            <a:avLst/>
          </a:prstGeom>
          <a:noFill/>
          <a:ln w="1587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8000" y="5867400"/>
            <a:ext cx="5969000" cy="213905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50" b="0" i="1" dirty="0" err="1">
                <a:solidFill>
                  <a:srgbClr val="6A6A6A"/>
                </a:solidFill>
                <a:latin typeface="Aptos"/>
              </a:rPr>
              <a:t>Δι</a:t>
            </a:r>
            <a:r>
              <a:rPr sz="1150" b="0" i="1" dirty="0">
                <a:solidFill>
                  <a:srgbClr val="6A6A6A"/>
                </a:solidFill>
                <a:latin typeface="Aptos"/>
              </a:rPr>
              <a:t>ατήρηση νερού και εδάφους με χρήση λιθοτεμαχίων, Κρήτη. </a:t>
            </a:r>
            <a:r>
              <a:rPr sz="1150" b="0" i="1" dirty="0" err="1">
                <a:solidFill>
                  <a:srgbClr val="6A6A6A"/>
                </a:solidFill>
                <a:latin typeface="Aptos"/>
              </a:rPr>
              <a:t>Βάση</a:t>
            </a:r>
            <a:r>
              <a:rPr sz="1150" b="0" i="1" dirty="0">
                <a:solidFill>
                  <a:srgbClr val="6A6A6A"/>
                </a:solidFill>
                <a:latin typeface="Aptos"/>
              </a:rPr>
              <a:t> WOCAT Global SLM.</a:t>
            </a:r>
          </a:p>
        </p:txBody>
      </p:sp>
      <p:sp>
        <p:nvSpPr>
          <p:cNvPr id="10" name="Oval 9"/>
          <p:cNvSpPr/>
          <p:nvPr/>
        </p:nvSpPr>
        <p:spPr>
          <a:xfrm>
            <a:off x="5803900" y="1587500"/>
            <a:ext cx="558800" cy="5588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5100" y="1673790"/>
            <a:ext cx="5219700" cy="762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 dirty="0">
                <a:solidFill>
                  <a:srgbClr val="000000"/>
                </a:solidFill>
                <a:latin typeface="Aptos"/>
              </a:rPr>
              <a:t>Τα</a:t>
            </a:r>
            <a:r>
              <a:rPr sz="2400" b="1" i="0" dirty="0" err="1">
                <a:solidFill>
                  <a:srgbClr val="000000"/>
                </a:solidFill>
                <a:latin typeface="Aptos"/>
              </a:rPr>
              <a:t>υτότητ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α και τόπος</a:t>
            </a:r>
          </a:p>
        </p:txBody>
      </p:sp>
      <p:sp>
        <p:nvSpPr>
          <p:cNvPr id="13" name="Oval 12"/>
          <p:cNvSpPr/>
          <p:nvPr/>
        </p:nvSpPr>
        <p:spPr>
          <a:xfrm>
            <a:off x="5803900" y="2730500"/>
            <a:ext cx="558800" cy="5588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5100" y="2816790"/>
            <a:ext cx="5219700" cy="762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 dirty="0" err="1">
                <a:solidFill>
                  <a:srgbClr val="000000"/>
                </a:solidFill>
                <a:latin typeface="Aptos"/>
              </a:rPr>
              <a:t>Ωριμότητ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α, με την τεκμηρίωσή της</a:t>
            </a:r>
          </a:p>
        </p:txBody>
      </p:sp>
      <p:sp>
        <p:nvSpPr>
          <p:cNvPr id="19" name="Oval 18"/>
          <p:cNvSpPr/>
          <p:nvPr/>
        </p:nvSpPr>
        <p:spPr>
          <a:xfrm>
            <a:off x="5803900" y="3873500"/>
            <a:ext cx="558800" cy="5588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5100" y="3959790"/>
            <a:ext cx="5219700" cy="762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 dirty="0" err="1">
                <a:solidFill>
                  <a:srgbClr val="000000"/>
                </a:solidFill>
                <a:latin typeface="Aptos"/>
              </a:rPr>
              <a:t>Κόστος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, </a:t>
            </a:r>
            <a:r>
              <a:rPr sz="2400" b="1" i="0" dirty="0" err="1">
                <a:solidFill>
                  <a:srgbClr val="000000"/>
                </a:solidFill>
                <a:latin typeface="Aptos"/>
              </a:rPr>
              <a:t>στη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 </a:t>
            </a:r>
            <a:r>
              <a:rPr sz="2400" b="1" i="0" dirty="0" err="1">
                <a:solidFill>
                  <a:srgbClr val="000000"/>
                </a:solidFill>
                <a:latin typeface="Aptos"/>
              </a:rPr>
              <a:t>μονάδ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α της πηγής</a:t>
            </a:r>
          </a:p>
        </p:txBody>
      </p:sp>
      <p:sp>
        <p:nvSpPr>
          <p:cNvPr id="22" name="Oval 21"/>
          <p:cNvSpPr/>
          <p:nvPr/>
        </p:nvSpPr>
        <p:spPr>
          <a:xfrm>
            <a:off x="5803900" y="5016500"/>
            <a:ext cx="558800" cy="5588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5100" y="5102790"/>
            <a:ext cx="5219700" cy="7620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 dirty="0" err="1">
                <a:solidFill>
                  <a:srgbClr val="000000"/>
                </a:solidFill>
                <a:latin typeface="Aptos"/>
              </a:rPr>
              <a:t>Άδει</a:t>
            </a:r>
            <a:r>
              <a:rPr sz="2400" b="1" i="0" dirty="0">
                <a:solidFill>
                  <a:srgbClr val="000000"/>
                </a:solidFill>
                <a:latin typeface="Aptos"/>
              </a:rPr>
              <a:t>α χρήσης</a:t>
            </a:r>
          </a:p>
        </p:txBody>
      </p:sp>
    </p:spTree>
    <p:extLst>
      <p:ext uri="{BB962C8B-B14F-4D97-AF65-F5344CB8AC3E}">
        <p14:creationId xmlns:p14="http://schemas.microsoft.com/office/powerpoint/2010/main" val="31873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5 ΑΠΌ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4216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2500" b="1" dirty="0">
                <a:solidFill>
                  <a:srgbClr val="000000"/>
                </a:solidFill>
                <a:latin typeface="Aptos Display"/>
              </a:rPr>
              <a:t>Α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ξιολόγηση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 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μέσ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α </a:t>
            </a:r>
            <a:r>
              <a:rPr lang="el-GR" sz="2500" b="1" i="0">
                <a:solidFill>
                  <a:srgbClr val="000000"/>
                </a:solidFill>
                <a:latin typeface="Aptos Display"/>
              </a:rPr>
              <a:t>από τη</a:t>
            </a:r>
            <a:r>
              <a:rPr sz="2500" b="1" i="0">
                <a:solidFill>
                  <a:srgbClr val="000000"/>
                </a:solidFill>
                <a:latin typeface="Aptos Display"/>
              </a:rPr>
              <a:t>ν 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Πλατφόρμα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7 / 11</a:t>
            </a:r>
          </a:p>
        </p:txBody>
      </p:sp>
      <p:pic>
        <p:nvPicPr>
          <p:cNvPr id="7" name="Picture 6" descr="plat-review-pan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81328"/>
            <a:ext cx="3522846" cy="4389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2920" y="1481328"/>
            <a:ext cx="3522846" cy="4389120"/>
          </a:xfrm>
          <a:prstGeom prst="rect">
            <a:avLst/>
          </a:prstGeom>
          <a:noFill/>
          <a:ln w="1587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review-rubric-c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926" y="1481328"/>
            <a:ext cx="3596070" cy="43891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162926" y="1481328"/>
            <a:ext cx="3596070" cy="4389120"/>
          </a:xfrm>
          <a:prstGeom prst="rect">
            <a:avLst/>
          </a:prstGeom>
          <a:noFill/>
          <a:ln w="1587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140700" y="1524000"/>
            <a:ext cx="381000" cy="3810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10600" y="1485900"/>
            <a:ext cx="3124200" cy="304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700" b="1" i="0" dirty="0">
                <a:solidFill>
                  <a:srgbClr val="000000"/>
                </a:solidFill>
                <a:latin typeface="Aptos"/>
              </a:rPr>
              <a:t>Ποιος αξιολογεί και πότε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10600" y="1828800"/>
            <a:ext cx="3124200" cy="25237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141414"/>
                </a:solidFill>
                <a:latin typeface="Aptos"/>
              </a:rPr>
              <a:t>η ομάδα έργου, ανά Τομέα και παρτίδα</a:t>
            </a:r>
          </a:p>
        </p:txBody>
      </p:sp>
      <p:sp>
        <p:nvSpPr>
          <p:cNvPr id="15" name="Oval 14"/>
          <p:cNvSpPr/>
          <p:nvPr/>
        </p:nvSpPr>
        <p:spPr>
          <a:xfrm>
            <a:off x="8140700" y="2667000"/>
            <a:ext cx="381000" cy="3810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0600" y="2628900"/>
            <a:ext cx="3124200" cy="304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700" b="1" i="0" dirty="0">
                <a:solidFill>
                  <a:srgbClr val="000000"/>
                </a:solidFill>
                <a:latin typeface="Aptos"/>
              </a:rPr>
              <a:t>Κριτήρια με τεκμηρίωση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10600" y="2971800"/>
            <a:ext cx="3124200" cy="4678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141414"/>
                </a:solidFill>
                <a:latin typeface="Aptos"/>
              </a:rPr>
              <a:t>συνάφεια, ωριμότητα, συμμετοχική υλοποίηση</a:t>
            </a:r>
          </a:p>
        </p:txBody>
      </p:sp>
      <p:sp>
        <p:nvSpPr>
          <p:cNvPr id="18" name="Oval 17"/>
          <p:cNvSpPr/>
          <p:nvPr/>
        </p:nvSpPr>
        <p:spPr>
          <a:xfrm>
            <a:off x="8140700" y="3810000"/>
            <a:ext cx="381000" cy="3810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10600" y="3771900"/>
            <a:ext cx="3124200" cy="304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700" b="1" i="0" dirty="0">
                <a:solidFill>
                  <a:srgbClr val="000000"/>
                </a:solidFill>
                <a:latin typeface="Aptos"/>
              </a:rPr>
              <a:t>Βαθμολογία ανά κριτήριο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10600" y="4114800"/>
            <a:ext cx="3124200" cy="4678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141414"/>
                </a:solidFill>
                <a:latin typeface="Aptos"/>
              </a:rPr>
              <a:t>η μηχανική τιμή δίπλα στην κρίση του αξιολογητή</a:t>
            </a:r>
          </a:p>
        </p:txBody>
      </p:sp>
      <p:sp>
        <p:nvSpPr>
          <p:cNvPr id="21" name="Oval 20"/>
          <p:cNvSpPr/>
          <p:nvPr/>
        </p:nvSpPr>
        <p:spPr>
          <a:xfrm>
            <a:off x="8140700" y="4953000"/>
            <a:ext cx="381000" cy="3810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10600" y="4914900"/>
            <a:ext cx="3124200" cy="304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700" b="1" i="0" dirty="0">
                <a:solidFill>
                  <a:srgbClr val="000000"/>
                </a:solidFill>
                <a:latin typeface="Aptos"/>
              </a:rPr>
              <a:t>Ίχνος της απόφασης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10600" y="5257800"/>
            <a:ext cx="3124200" cy="4678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141414"/>
                </a:solidFill>
                <a:latin typeface="Aptos"/>
              </a:rPr>
              <a:t>μία γραμμή ανά κρίση, με εξαγωγή αρχείου</a:t>
            </a:r>
          </a:p>
        </p:txBody>
      </p:sp>
    </p:spTree>
    <p:extLst>
      <p:ext uri="{BB962C8B-B14F-4D97-AF65-F5344CB8AC3E}">
        <p14:creationId xmlns:p14="http://schemas.microsoft.com/office/powerpoint/2010/main" val="98011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ΑΠΟΤΕΛΈΣΜΑΤΑ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500" b="1" i="0">
                <a:solidFill>
                  <a:srgbClr val="000000"/>
                </a:solidFill>
                <a:latin typeface="Aptos Display"/>
              </a:rPr>
              <a:t>Από 18 αποθετήρια σε 9.645 χαρτογραφήσιμες εγγραφές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8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1691640" cy="8229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 Display"/>
              </a:rPr>
              <a:t>18</a:t>
            </a:r>
          </a:p>
          <a:p>
            <a:pPr algn="ctr"/>
            <a:r>
              <a:rPr sz="1050" b="0" i="0">
                <a:solidFill>
                  <a:srgbClr val="FFFFFF"/>
                </a:solidFill>
                <a:latin typeface="Aptos"/>
              </a:rPr>
              <a:t>αποθετήρια αξιολογήθηκαν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221992" y="1801368"/>
            <a:ext cx="146304" cy="182880"/>
          </a:xfrm>
          <a:prstGeom prst="right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386584" y="1481328"/>
            <a:ext cx="1691640" cy="8229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 Display"/>
              </a:rPr>
              <a:t>13</a:t>
            </a:r>
          </a:p>
          <a:p>
            <a:pPr algn="ctr"/>
            <a:r>
              <a:rPr sz="1050" b="0" i="0">
                <a:solidFill>
                  <a:srgbClr val="FFFFFF"/>
                </a:solidFill>
                <a:latin typeface="Aptos"/>
              </a:rPr>
              <a:t>σαρώθηκαν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86584" y="2322576"/>
            <a:ext cx="1691640" cy="56692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850" b="1" i="1">
                <a:solidFill>
                  <a:srgbClr val="D97B06"/>
                </a:solidFill>
                <a:latin typeface="Aptos"/>
              </a:rPr>
              <a:t>5 φραγμένα στην πρόσβαση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105656" y="1801368"/>
            <a:ext cx="146304" cy="182880"/>
          </a:xfrm>
          <a:prstGeom prst="right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270248" y="1481328"/>
            <a:ext cx="1691640" cy="8229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 Display"/>
              </a:rPr>
              <a:t>13.085</a:t>
            </a:r>
          </a:p>
          <a:p>
            <a:pPr algn="ctr"/>
            <a:r>
              <a:rPr sz="1050" b="0" i="0">
                <a:solidFill>
                  <a:srgbClr val="FFFFFF"/>
                </a:solidFill>
                <a:latin typeface="Aptos"/>
              </a:rPr>
              <a:t>εγγραφές ανακτήθηκαν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5989320" y="1801368"/>
            <a:ext cx="146304" cy="182880"/>
          </a:xfrm>
          <a:prstGeom prst="right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53912" y="1481328"/>
            <a:ext cx="1691640" cy="8229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 Display"/>
              </a:rPr>
              <a:t>12.168</a:t>
            </a:r>
          </a:p>
          <a:p>
            <a:pPr algn="ctr"/>
            <a:r>
              <a:rPr sz="1050" b="0" i="0">
                <a:solidFill>
                  <a:srgbClr val="FFFFFF"/>
                </a:solidFill>
                <a:latin typeface="Aptos"/>
              </a:rPr>
              <a:t>εγγραφές αναλύθηκαν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53912" y="2322576"/>
            <a:ext cx="1691640" cy="56692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850" b="1" i="1" dirty="0">
                <a:solidFill>
                  <a:srgbClr val="D97B06"/>
                </a:solidFill>
                <a:latin typeface="Aptos"/>
              </a:rPr>
              <a:t>−390 π</a:t>
            </a:r>
            <a:r>
              <a:rPr sz="850" b="1" i="1" dirty="0" err="1">
                <a:solidFill>
                  <a:srgbClr val="D97B06"/>
                </a:solidFill>
                <a:latin typeface="Aptos"/>
              </a:rPr>
              <a:t>ολυμέσ</a:t>
            </a:r>
            <a:r>
              <a:rPr sz="850" b="1" i="1" dirty="0">
                <a:solidFill>
                  <a:srgbClr val="D97B06"/>
                </a:solidFill>
                <a:latin typeface="Aptos"/>
              </a:rPr>
              <a:t>α · −106 διπλές · −421 μετριασμού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7872983" y="1801368"/>
            <a:ext cx="146304" cy="182880"/>
          </a:xfrm>
          <a:prstGeom prst="right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37576" y="1481328"/>
            <a:ext cx="1691640" cy="822960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 Display"/>
              </a:rPr>
              <a:t>9.645</a:t>
            </a:r>
          </a:p>
          <a:p>
            <a:pPr algn="ctr"/>
            <a:r>
              <a:rPr sz="1050" b="0" i="0">
                <a:solidFill>
                  <a:srgbClr val="FFFFFF"/>
                </a:solidFill>
                <a:latin typeface="Aptos"/>
              </a:rPr>
              <a:t>χαρτογραφήσιμες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37576" y="2322576"/>
            <a:ext cx="1691640" cy="56692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850" b="1" i="1">
                <a:solidFill>
                  <a:srgbClr val="D97B06"/>
                </a:solidFill>
                <a:latin typeface="Aptos"/>
              </a:rPr>
              <a:t>−2.523 χωρίς συντεταγμένες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9756648" y="1801368"/>
            <a:ext cx="146304" cy="182880"/>
          </a:xfrm>
          <a:prstGeom prst="right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921240" y="1481328"/>
            <a:ext cx="1691640" cy="8229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Aptos Display"/>
              </a:rPr>
              <a:t>180</a:t>
            </a:r>
          </a:p>
          <a:p>
            <a:pPr algn="ctr"/>
            <a:r>
              <a:rPr sz="1050" b="0" i="0" dirty="0" err="1">
                <a:solidFill>
                  <a:srgbClr val="FFFFFF"/>
                </a:solidFill>
                <a:latin typeface="Aptos"/>
              </a:rPr>
              <a:t>χώρες</a:t>
            </a:r>
            <a:endParaRPr sz="1050" b="0" i="0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1" name="Picture 20" descr="deck-map-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97480"/>
            <a:ext cx="6675120" cy="288030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57200" y="5907024"/>
            <a:ext cx="3566160" cy="19851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 dirty="0" err="1">
                <a:solidFill>
                  <a:srgbClr val="141414"/>
                </a:solidFill>
                <a:latin typeface="Aptos"/>
              </a:rPr>
              <a:t>Εγγρ</a:t>
            </a:r>
            <a:r>
              <a:rPr sz="1050" b="1" i="0" dirty="0">
                <a:solidFill>
                  <a:srgbClr val="141414"/>
                </a:solidFill>
                <a:latin typeface="Aptos"/>
              </a:rPr>
              <a:t>αφές ανά χώρα (λογαριθμική</a:t>
            </a:r>
            <a:r>
              <a:rPr lang="en-US" sz="1050" b="1" i="0" dirty="0">
                <a:solidFill>
                  <a:srgbClr val="141414"/>
                </a:solidFill>
                <a:latin typeface="Aptos"/>
              </a:rPr>
              <a:t> </a:t>
            </a:r>
            <a:r>
              <a:rPr lang="el-GR" sz="1050" b="1" i="0" dirty="0">
                <a:solidFill>
                  <a:srgbClr val="141414"/>
                </a:solidFill>
                <a:latin typeface="Aptos"/>
              </a:rPr>
              <a:t>κλίμακα</a:t>
            </a:r>
            <a:r>
              <a:rPr sz="1050" b="1" i="0" dirty="0">
                <a:solidFill>
                  <a:srgbClr val="141414"/>
                </a:solidFill>
                <a:latin typeface="Aptos"/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77639" y="5952744"/>
            <a:ext cx="457200" cy="182880"/>
          </a:xfrm>
          <a:prstGeom prst="rect">
            <a:avLst/>
          </a:prstGeom>
          <a:solidFill>
            <a:srgbClr val="E8F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206240" y="6144768"/>
            <a:ext cx="548640" cy="21945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ctr"/>
            <a:r>
              <a:rPr sz="950" b="0" i="0">
                <a:solidFill>
                  <a:srgbClr val="6A6A6A"/>
                </a:solidFill>
                <a:latin typeface="Aptos"/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53127" y="5952744"/>
            <a:ext cx="457200" cy="182880"/>
          </a:xfrm>
          <a:prstGeom prst="rect">
            <a:avLst/>
          </a:prstGeom>
          <a:solidFill>
            <a:srgbClr val="8ED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681727" y="6144768"/>
            <a:ext cx="548640" cy="21945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ctr"/>
            <a:r>
              <a:rPr sz="950" b="0" i="0">
                <a:solidFill>
                  <a:srgbClr val="6A6A6A"/>
                </a:solidFill>
                <a:latin typeface="Aptos"/>
              </a:rPr>
              <a:t>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28616" y="5952744"/>
            <a:ext cx="457200" cy="182880"/>
          </a:xfrm>
          <a:prstGeom prst="rect">
            <a:avLst/>
          </a:prstGeom>
          <a:solidFill>
            <a:srgbClr val="2E94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157216" y="6144768"/>
            <a:ext cx="548640" cy="21945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ctr"/>
            <a:r>
              <a:rPr sz="950" b="0" i="0">
                <a:solidFill>
                  <a:srgbClr val="6A6A6A"/>
                </a:solidFill>
                <a:latin typeface="Aptos"/>
              </a:rPr>
              <a:t>100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04104" y="5952744"/>
            <a:ext cx="457200" cy="182880"/>
          </a:xfrm>
          <a:prstGeom prst="rect">
            <a:avLst/>
          </a:prstGeom>
          <a:solidFill>
            <a:srgbClr val="1D7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632704" y="6144768"/>
            <a:ext cx="548640" cy="21945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ctr"/>
            <a:r>
              <a:rPr sz="950" b="0" i="0">
                <a:solidFill>
                  <a:srgbClr val="6A6A6A"/>
                </a:solidFill>
                <a:latin typeface="Aptos"/>
              </a:rPr>
              <a:t>1.000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79592" y="5952744"/>
            <a:ext cx="457200" cy="182880"/>
          </a:xfrm>
          <a:prstGeom prst="rect">
            <a:avLst/>
          </a:prstGeom>
          <a:solidFill>
            <a:srgbClr val="1249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537960" y="5952744"/>
            <a:ext cx="274320" cy="182880"/>
          </a:xfrm>
          <a:prstGeom prst="rect">
            <a:avLst/>
          </a:prstGeom>
          <a:solidFill>
            <a:srgbClr val="D6D3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858000" y="5907024"/>
            <a:ext cx="12801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41414"/>
                </a:solidFill>
                <a:latin typeface="Aptos"/>
              </a:rPr>
              <a:t>καμία εγγραφή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18120" y="2880360"/>
            <a:ext cx="3108960" cy="3447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2000" b="1" i="0" dirty="0">
                <a:solidFill>
                  <a:srgbClr val="000000"/>
                </a:solidFill>
                <a:latin typeface="Aptos"/>
              </a:rPr>
              <a:t>Συγκεντρωτισμός</a:t>
            </a:r>
            <a:endParaRPr sz="2000" b="1" i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18120" y="3246120"/>
            <a:ext cx="100584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3200" b="1" i="0" dirty="0">
                <a:solidFill>
                  <a:srgbClr val="29833F"/>
                </a:solidFill>
                <a:latin typeface="Aptos Display"/>
              </a:rPr>
              <a:t>51%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23960" y="3264408"/>
            <a:ext cx="2926080" cy="4678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1" i="0" dirty="0" err="1">
                <a:solidFill>
                  <a:srgbClr val="141414"/>
                </a:solidFill>
                <a:latin typeface="Aptos"/>
              </a:rPr>
              <a:t>των</a:t>
            </a:r>
            <a:r>
              <a:rPr sz="1400" b="1" i="0" dirty="0">
                <a:solidFill>
                  <a:srgbClr val="141414"/>
                </a:solidFill>
                <a:latin typeface="Aptos"/>
              </a:rPr>
              <a:t> χα</a:t>
            </a:r>
            <a:r>
              <a:rPr sz="1400" b="1" i="0" dirty="0" err="1">
                <a:solidFill>
                  <a:srgbClr val="141414"/>
                </a:solidFill>
                <a:latin typeface="Aptos"/>
              </a:rPr>
              <a:t>ρτογρ</a:t>
            </a:r>
            <a:r>
              <a:rPr sz="1400" b="1" i="0" dirty="0">
                <a:solidFill>
                  <a:srgbClr val="141414"/>
                </a:solidFill>
                <a:latin typeface="Aptos"/>
              </a:rPr>
              <a:t>αφήσιμων εγγραφών προέρχεται από ένα</a:t>
            </a:r>
            <a:r>
              <a:rPr lang="el-GR" sz="1400" b="1" i="0" dirty="0">
                <a:solidFill>
                  <a:srgbClr val="141414"/>
                </a:solidFill>
                <a:latin typeface="Aptos"/>
              </a:rPr>
              <a:t> αποθετήριο</a:t>
            </a:r>
            <a:endParaRPr sz="1400" b="1" i="0" dirty="0">
              <a:solidFill>
                <a:srgbClr val="141414"/>
              </a:solidFill>
              <a:latin typeface="Apto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18120" y="4160520"/>
            <a:ext cx="100584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3200" b="1" i="0">
                <a:solidFill>
                  <a:srgbClr val="29833F"/>
                </a:solidFill>
                <a:latin typeface="Aptos Display"/>
              </a:rPr>
              <a:t>40%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23960" y="4178808"/>
            <a:ext cx="2926080" cy="68326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1" i="0" dirty="0">
                <a:solidFill>
                  <a:srgbClr val="141414"/>
                </a:solidFill>
                <a:latin typeface="Aptos"/>
              </a:rPr>
              <a:t>β</a:t>
            </a:r>
            <a:r>
              <a:rPr sz="1400" b="1" i="0" dirty="0" err="1">
                <a:solidFill>
                  <a:srgbClr val="141414"/>
                </a:solidFill>
                <a:latin typeface="Aptos"/>
              </a:rPr>
              <a:t>ρίσκετ</a:t>
            </a:r>
            <a:r>
              <a:rPr sz="1400" b="1" i="0" dirty="0">
                <a:solidFill>
                  <a:srgbClr val="141414"/>
                </a:solidFill>
                <a:latin typeface="Aptos"/>
              </a:rPr>
              <a:t>αι σε πέντε χώρες</a:t>
            </a:r>
            <a:r>
              <a:rPr lang="el-GR" sz="1400" b="1" dirty="0">
                <a:solidFill>
                  <a:srgbClr val="141414"/>
                </a:solidFill>
                <a:latin typeface="Aptos"/>
              </a:rPr>
              <a:t> - </a:t>
            </a:r>
            <a:r>
              <a:rPr sz="1400" b="1" i="0" dirty="0">
                <a:solidFill>
                  <a:srgbClr val="141414"/>
                </a:solidFill>
                <a:latin typeface="Aptos"/>
              </a:rPr>
              <a:t>55 χώρες έχουν πέντε ή </a:t>
            </a:r>
            <a:r>
              <a:rPr sz="1400" b="1" i="0" dirty="0" err="1">
                <a:solidFill>
                  <a:srgbClr val="141414"/>
                </a:solidFill>
                <a:latin typeface="Aptos"/>
              </a:rPr>
              <a:t>λιγότερες</a:t>
            </a:r>
            <a:r>
              <a:rPr lang="el-GR" sz="1400" b="1" i="0" dirty="0">
                <a:solidFill>
                  <a:srgbClr val="141414"/>
                </a:solidFill>
                <a:latin typeface="Aptos"/>
              </a:rPr>
              <a:t> εγγραφές</a:t>
            </a:r>
            <a:endParaRPr sz="1400" b="1" i="0" dirty="0">
              <a:solidFill>
                <a:srgbClr val="141414"/>
              </a:solidFill>
              <a:latin typeface="Apto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818120" y="5074920"/>
            <a:ext cx="100584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3200" b="1" i="0">
                <a:solidFill>
                  <a:srgbClr val="29833F"/>
                </a:solidFill>
                <a:latin typeface="Aptos Display"/>
              </a:rPr>
              <a:t>81%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23960" y="5093208"/>
            <a:ext cx="2926080" cy="68326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400" b="1" i="0" dirty="0">
                <a:solidFill>
                  <a:srgbClr val="141414"/>
                </a:solidFill>
                <a:latin typeface="Aptos"/>
              </a:rPr>
              <a:t>Δεν έχουν ακριβή τοποθεσία -</a:t>
            </a:r>
            <a:r>
              <a:rPr sz="1400" b="1" i="0" dirty="0">
                <a:solidFill>
                  <a:srgbClr val="141414"/>
                </a:solidFill>
                <a:latin typeface="Aptos"/>
              </a:rPr>
              <a:t> 2.020 φέρουν θέση σε επίπεδο τοποθεσίας</a:t>
            </a:r>
          </a:p>
        </p:txBody>
      </p:sp>
    </p:spTree>
    <p:extLst>
      <p:ext uri="{BB962C8B-B14F-4D97-AF65-F5344CB8AC3E}">
        <p14:creationId xmlns:p14="http://schemas.microsoft.com/office/powerpoint/2010/main" val="1938303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ΜΕΣΌΓΕΙΟΣ · 1 ΑΠΌ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37548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r>
              <a:rPr lang="el-GR" sz="2200" b="1" dirty="0">
                <a:solidFill>
                  <a:srgbClr val="000000"/>
                </a:solidFill>
                <a:latin typeface="Aptos Display"/>
              </a:rPr>
              <a:t>Πρακτικές με Μεσογειακή συνάφεια</a:t>
            </a:r>
            <a:endParaRPr sz="22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9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1737360" cy="822960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Aptos Display"/>
              </a:rPr>
              <a:t>3.094</a:t>
            </a:r>
          </a:p>
          <a:p>
            <a:pPr algn="ctr"/>
            <a:r>
              <a:rPr sz="1000" b="0" i="0" dirty="0" err="1">
                <a:solidFill>
                  <a:srgbClr val="FFFFFF"/>
                </a:solidFill>
                <a:latin typeface="Aptos"/>
              </a:rPr>
              <a:t>μεσογει</a:t>
            </a:r>
            <a:r>
              <a:rPr sz="1000" b="0" i="0" dirty="0">
                <a:solidFill>
                  <a:srgbClr val="FFFFFF"/>
                </a:solidFill>
                <a:latin typeface="Aptos"/>
              </a:rPr>
              <a:t>ακά συναφείς εγγραφές</a:t>
            </a:r>
          </a:p>
        </p:txBody>
      </p:sp>
      <p:sp>
        <p:nvSpPr>
          <p:cNvPr id="8" name="Rectangle 7"/>
          <p:cNvSpPr/>
          <p:nvPr/>
        </p:nvSpPr>
        <p:spPr>
          <a:xfrm>
            <a:off x="2386584" y="1481328"/>
            <a:ext cx="1737360" cy="8229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Aptos Display"/>
              </a:rPr>
              <a:t>32%</a:t>
            </a:r>
          </a:p>
          <a:p>
            <a:pPr algn="ctr"/>
            <a:r>
              <a:rPr sz="1000" b="0" i="0" dirty="0" err="1">
                <a:solidFill>
                  <a:srgbClr val="FFFFFF"/>
                </a:solidFill>
                <a:latin typeface="Aptos"/>
              </a:rPr>
              <a:t>του</a:t>
            </a:r>
            <a:r>
              <a:rPr sz="1000" b="0" i="0" dirty="0">
                <a:solidFill>
                  <a:srgbClr val="FFFFFF"/>
                </a:solidFill>
                <a:latin typeface="Aptos"/>
              </a:rPr>
              <a:t> χα</a:t>
            </a:r>
            <a:r>
              <a:rPr sz="1000" b="0" i="0" dirty="0" err="1">
                <a:solidFill>
                  <a:srgbClr val="FFFFFF"/>
                </a:solidFill>
                <a:latin typeface="Aptos"/>
              </a:rPr>
              <a:t>ρτογρ</a:t>
            </a:r>
            <a:r>
              <a:rPr sz="1000" b="0" i="0" dirty="0">
                <a:solidFill>
                  <a:srgbClr val="FFFFFF"/>
                </a:solidFill>
                <a:latin typeface="Aptos"/>
              </a:rPr>
              <a:t>αφήσιμου σώματος</a:t>
            </a:r>
          </a:p>
        </p:txBody>
      </p:sp>
      <p:sp>
        <p:nvSpPr>
          <p:cNvPr id="9" name="Rectangle 8"/>
          <p:cNvSpPr/>
          <p:nvPr/>
        </p:nvSpPr>
        <p:spPr>
          <a:xfrm>
            <a:off x="4270248" y="1481328"/>
            <a:ext cx="1737360" cy="8229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Aptos Display"/>
              </a:rPr>
              <a:t>23</a:t>
            </a:r>
          </a:p>
          <a:p>
            <a:pPr algn="ctr"/>
            <a:r>
              <a:rPr sz="1000" b="0" i="0">
                <a:solidFill>
                  <a:srgbClr val="FFFFFF"/>
                </a:solidFill>
                <a:latin typeface="Aptos"/>
              </a:rPr>
              <a:t>χώρες</a:t>
            </a:r>
          </a:p>
        </p:txBody>
      </p:sp>
      <p:pic>
        <p:nvPicPr>
          <p:cNvPr id="10" name="Picture 9" descr="deck-map-med-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32304"/>
            <a:ext cx="6309360" cy="27224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46900" y="1485900"/>
            <a:ext cx="4749800" cy="3556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800" b="1" i="0" dirty="0">
                <a:solidFill>
                  <a:srgbClr val="000000"/>
                </a:solidFill>
                <a:latin typeface="Aptos"/>
              </a:rPr>
              <a:t>Κριτήρια Μεσογειακής συνάφειας</a:t>
            </a:r>
            <a:endParaRPr sz="1800" b="1" i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46900" y="2095500"/>
            <a:ext cx="4787900" cy="558800"/>
          </a:xfrm>
          <a:prstGeom prst="rect">
            <a:avLst/>
          </a:prstGeom>
          <a:noFill/>
        </p:spPr>
        <p:txBody>
          <a:bodyPr wrap="square" lIns="36576" tIns="18288" rIns="36576" bIns="18288" anchor="b">
            <a:spAutoFit/>
          </a:bodyPr>
          <a:lstStyle/>
          <a:p>
            <a:pPr algn="l"/>
            <a:r>
              <a:rPr lang="el-GR" sz="1600" b="1" dirty="0">
                <a:solidFill>
                  <a:srgbClr val="000000"/>
                </a:solidFill>
                <a:latin typeface="Aptos"/>
              </a:rPr>
              <a:t>Ελλάδα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, </a:t>
            </a:r>
            <a:r>
              <a:rPr lang="el-GR" sz="1600" b="1" i="0" dirty="0">
                <a:solidFill>
                  <a:srgbClr val="000000"/>
                </a:solidFill>
                <a:latin typeface="Aptos"/>
              </a:rPr>
              <a:t>Κρ</a:t>
            </a:r>
            <a:r>
              <a:rPr lang="el-GR" sz="1600" b="1" dirty="0">
                <a:solidFill>
                  <a:srgbClr val="000000"/>
                </a:solidFill>
                <a:latin typeface="Aptos"/>
              </a:rPr>
              <a:t>ήτη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 </a:t>
            </a:r>
            <a:r>
              <a:rPr lang="el-GR" sz="1600" b="1" dirty="0">
                <a:solidFill>
                  <a:srgbClr val="000000"/>
                </a:solidFill>
                <a:latin typeface="Aptos"/>
              </a:rPr>
              <a:t>ή Αιγαίο</a:t>
            </a:r>
            <a:endParaRPr sz="1600" b="1" i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46900" y="2730500"/>
            <a:ext cx="101600" cy="330200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175500" y="2692400"/>
            <a:ext cx="1092200" cy="330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600" b="1" i="0">
                <a:solidFill>
                  <a:srgbClr val="141414"/>
                </a:solidFill>
                <a:latin typeface="Aptos"/>
              </a:rPr>
              <a:t>82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6900" y="3365500"/>
            <a:ext cx="4787900" cy="558800"/>
          </a:xfrm>
          <a:prstGeom prst="rect">
            <a:avLst/>
          </a:prstGeom>
          <a:noFill/>
        </p:spPr>
        <p:txBody>
          <a:bodyPr wrap="square" lIns="36576" tIns="18288" rIns="36576" bIns="18288" anchor="b">
            <a:spAutoFit/>
          </a:bodyPr>
          <a:lstStyle/>
          <a:p>
            <a:r>
              <a:rPr lang="el-GR" sz="1600" b="1" i="0" dirty="0">
                <a:solidFill>
                  <a:srgbClr val="000000"/>
                </a:solidFill>
                <a:latin typeface="Aptos"/>
              </a:rPr>
              <a:t>Μεσογειακός κλιματικός τύπος κατά </a:t>
            </a:r>
            <a:r>
              <a:rPr lang="en-GB" sz="1600" b="1" dirty="0" err="1">
                <a:solidFill>
                  <a:srgbClr val="000000"/>
                </a:solidFill>
                <a:latin typeface="Aptos Display"/>
              </a:rPr>
              <a:t>Köppen</a:t>
            </a:r>
            <a:r>
              <a:rPr lang="en-GB" sz="1600" b="1" dirty="0">
                <a:solidFill>
                  <a:srgbClr val="000000"/>
                </a:solidFill>
                <a:latin typeface="Aptos Display"/>
              </a:rPr>
              <a:t>-Geiger 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(</a:t>
            </a:r>
            <a:r>
              <a:rPr sz="1600" b="1" i="0" dirty="0" err="1">
                <a:solidFill>
                  <a:srgbClr val="000000"/>
                </a:solidFill>
                <a:latin typeface="Aptos"/>
              </a:rPr>
              <a:t>Csa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 / </a:t>
            </a:r>
            <a:r>
              <a:rPr sz="1600" b="1" i="0" dirty="0" err="1">
                <a:solidFill>
                  <a:srgbClr val="000000"/>
                </a:solidFill>
                <a:latin typeface="Aptos"/>
              </a:rPr>
              <a:t>Csb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 / Csc)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46900" y="4000500"/>
            <a:ext cx="152400" cy="33020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226300" y="3962400"/>
            <a:ext cx="1092200" cy="330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600" b="1" i="0">
                <a:solidFill>
                  <a:srgbClr val="141414"/>
                </a:solidFill>
                <a:latin typeface="Aptos"/>
              </a:rPr>
              <a:t>125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6900" y="4635500"/>
            <a:ext cx="4787900" cy="558800"/>
          </a:xfrm>
          <a:prstGeom prst="rect">
            <a:avLst/>
          </a:prstGeom>
          <a:noFill/>
        </p:spPr>
        <p:txBody>
          <a:bodyPr wrap="square" lIns="36576" tIns="18288" rIns="36576" bIns="18288" anchor="b">
            <a:spAutoFit/>
          </a:bodyPr>
          <a:lstStyle/>
          <a:p>
            <a:pPr algn="l"/>
            <a:r>
              <a:rPr lang="el-GR" sz="1600" b="1" dirty="0">
                <a:solidFill>
                  <a:srgbClr val="000000"/>
                </a:solidFill>
                <a:latin typeface="Aptos"/>
              </a:rPr>
              <a:t>Κέντρο σε χώρα που βρέχεται από τη Μεσόγειο</a:t>
            </a:r>
            <a:endParaRPr sz="1600" b="1" i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46900" y="5270500"/>
            <a:ext cx="3429000" cy="330200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02900" y="5232400"/>
            <a:ext cx="1092200" cy="33020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600" b="1" i="0">
                <a:solidFill>
                  <a:srgbClr val="141414"/>
                </a:solidFill>
                <a:latin typeface="Aptos"/>
              </a:rPr>
              <a:t>2.887</a:t>
            </a:r>
          </a:p>
        </p:txBody>
      </p:sp>
    </p:spTree>
    <p:extLst>
      <p:ext uri="{BB962C8B-B14F-4D97-AF65-F5344CB8AC3E}">
        <p14:creationId xmlns:p14="http://schemas.microsoft.com/office/powerpoint/2010/main" val="3302320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ΜΕΣΌΓΕΙΟΣ · 2 ΑΠΌ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4216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2500" b="1" i="0" dirty="0">
                <a:solidFill>
                  <a:srgbClr val="000000"/>
                </a:solidFill>
                <a:latin typeface="Aptos Display"/>
              </a:rPr>
              <a:t>Ελλιπής 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τεκμηρ</a:t>
            </a:r>
            <a:r>
              <a:rPr lang="el-GR" sz="2500" b="1" i="0" dirty="0">
                <a:solidFill>
                  <a:srgbClr val="000000"/>
                </a:solidFill>
                <a:latin typeface="Aptos Display"/>
              </a:rPr>
              <a:t>ίωση καλών πρακτικών</a:t>
            </a:r>
            <a:endParaRPr sz="25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10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80394"/>
            <a:ext cx="256032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b="1" i="0" dirty="0" err="1">
                <a:solidFill>
                  <a:srgbClr val="000000"/>
                </a:solidFill>
                <a:latin typeface="Aptos"/>
              </a:rPr>
              <a:t>Μεσογει</a:t>
            </a:r>
            <a:r>
              <a:rPr b="1" i="0" dirty="0">
                <a:solidFill>
                  <a:srgbClr val="000000"/>
                </a:solidFill>
                <a:latin typeface="Aptos"/>
              </a:rPr>
              <a:t>ακά συναφείς</a:t>
            </a:r>
          </a:p>
        </p:txBody>
      </p:sp>
      <p:sp>
        <p:nvSpPr>
          <p:cNvPr id="8" name="Rectangle 7"/>
          <p:cNvSpPr/>
          <p:nvPr/>
        </p:nvSpPr>
        <p:spPr>
          <a:xfrm>
            <a:off x="3063240" y="1554480"/>
            <a:ext cx="4023360" cy="3657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59752" y="1580394"/>
            <a:ext cx="201168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b="0" i="0">
                <a:solidFill>
                  <a:srgbClr val="141414"/>
                </a:solidFill>
                <a:latin typeface="Aptos"/>
              </a:rPr>
              <a:t>3.094  (100%)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092458"/>
            <a:ext cx="256032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b="1" i="0">
                <a:solidFill>
                  <a:srgbClr val="000000"/>
                </a:solidFill>
                <a:latin typeface="Aptos"/>
              </a:rPr>
              <a:t>Ουσιαστική περιγραφή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63240" y="2066543"/>
            <a:ext cx="3885520" cy="3657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21912" y="2092458"/>
            <a:ext cx="201168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b="0" i="0">
                <a:solidFill>
                  <a:srgbClr val="141414"/>
                </a:solidFill>
                <a:latin typeface="Aptos"/>
              </a:rPr>
              <a:t>2.988  (97%)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604522"/>
            <a:ext cx="256032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b="1" i="0">
                <a:solidFill>
                  <a:srgbClr val="000000"/>
                </a:solidFill>
                <a:latin typeface="Aptos"/>
              </a:rPr>
              <a:t>Ταξινόμηση τομέα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63240" y="2578608"/>
            <a:ext cx="3800995" cy="3657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937387" y="2604522"/>
            <a:ext cx="201168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b="0" i="0">
                <a:solidFill>
                  <a:srgbClr val="141414"/>
                </a:solidFill>
                <a:latin typeface="Aptos"/>
              </a:rPr>
              <a:t>2.923  (94%)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78087"/>
            <a:ext cx="2560320" cy="59093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b="1" i="0">
                <a:solidFill>
                  <a:srgbClr val="000000"/>
                </a:solidFill>
                <a:latin typeface="Aptos"/>
              </a:rPr>
              <a:t>Ταξινόμηση τύπου μέτρου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63240" y="3090672"/>
            <a:ext cx="2453807" cy="3657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590199" y="3116586"/>
            <a:ext cx="201168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b="0" i="0">
                <a:solidFill>
                  <a:srgbClr val="141414"/>
                </a:solidFill>
                <a:latin typeface="Aptos"/>
              </a:rPr>
              <a:t>1.887  (61%)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3628650"/>
            <a:ext cx="256032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b="1" i="0">
                <a:solidFill>
                  <a:srgbClr val="000000"/>
                </a:solidFill>
                <a:latin typeface="Aptos"/>
              </a:rPr>
              <a:t>Ταξινόμηση κινδύνου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63240" y="3602736"/>
            <a:ext cx="1529240" cy="36576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65632" y="3628650"/>
            <a:ext cx="201168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b="0" i="0">
                <a:solidFill>
                  <a:srgbClr val="141414"/>
                </a:solidFill>
                <a:latin typeface="Aptos"/>
              </a:rPr>
              <a:t>1.176  (38%)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002215"/>
            <a:ext cx="2560320" cy="59093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b="1" i="0">
                <a:solidFill>
                  <a:srgbClr val="D97B06"/>
                </a:solidFill>
                <a:latin typeface="Aptos"/>
              </a:rPr>
              <a:t>Ποσοτικοποιημένο αποτέλεσμα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63240" y="4114800"/>
            <a:ext cx="230166" cy="365760"/>
          </a:xfrm>
          <a:prstGeom prst="rect">
            <a:avLst/>
          </a:prstGeom>
          <a:solidFill>
            <a:srgbClr val="D97B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366558" y="4140714"/>
            <a:ext cx="201168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b="0" i="0">
                <a:solidFill>
                  <a:srgbClr val="141414"/>
                </a:solidFill>
                <a:latin typeface="Aptos"/>
              </a:rPr>
              <a:t>177  (6%)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4514279"/>
            <a:ext cx="2560320" cy="59093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b="1" i="0">
                <a:solidFill>
                  <a:srgbClr val="D97B06"/>
                </a:solidFill>
                <a:latin typeface="Aptos"/>
              </a:rPr>
              <a:t>Κόστος μονάδας (μη συγκρίσιμο)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63240" y="4626864"/>
            <a:ext cx="36576" cy="365760"/>
          </a:xfrm>
          <a:prstGeom prst="rect">
            <a:avLst/>
          </a:prstGeom>
          <a:solidFill>
            <a:srgbClr val="D97B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172968" y="4652778"/>
            <a:ext cx="201168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b="0" i="0">
                <a:solidFill>
                  <a:srgbClr val="141414"/>
                </a:solidFill>
                <a:latin typeface="Aptos"/>
              </a:rPr>
              <a:t>23  (1%)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5026343"/>
            <a:ext cx="2560320" cy="590931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r"/>
            <a:r>
              <a:rPr b="1" i="0">
                <a:solidFill>
                  <a:srgbClr val="D97B06"/>
                </a:solidFill>
                <a:latin typeface="Aptos"/>
              </a:rPr>
              <a:t>Κλίμακα κόστους (συγκρίσιμη)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63240" y="5138928"/>
            <a:ext cx="36576" cy="365760"/>
          </a:xfrm>
          <a:prstGeom prst="rect">
            <a:avLst/>
          </a:prstGeom>
          <a:solidFill>
            <a:srgbClr val="D97B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172968" y="5164842"/>
            <a:ext cx="2011680" cy="313932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b="0" i="0">
                <a:solidFill>
                  <a:srgbClr val="141414"/>
                </a:solidFill>
                <a:latin typeface="Aptos"/>
              </a:rPr>
              <a:t>28  (1%)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503920" y="1517904"/>
            <a:ext cx="3200400" cy="4206240"/>
          </a:xfrm>
          <a:prstGeom prst="rect">
            <a:avLst/>
          </a:prstGeom>
          <a:solidFill>
            <a:srgbClr val="ECF4E6"/>
          </a:solidFill>
          <a:ln w="1587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668512" y="1627632"/>
            <a:ext cx="2926080" cy="313932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b="1" i="0" dirty="0" err="1">
                <a:solidFill>
                  <a:srgbClr val="000000"/>
                </a:solidFill>
                <a:latin typeface="Aptos"/>
              </a:rPr>
              <a:t>Έν</a:t>
            </a:r>
            <a:r>
              <a:rPr b="1" i="0" dirty="0">
                <a:solidFill>
                  <a:srgbClr val="000000"/>
                </a:solidFill>
                <a:latin typeface="Aptos"/>
              </a:rPr>
              <a:t>αντι όλου του σώματος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68512" y="2103120"/>
            <a:ext cx="292608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1" i="0" dirty="0" err="1">
                <a:solidFill>
                  <a:srgbClr val="000000"/>
                </a:solidFill>
                <a:latin typeface="Aptos"/>
              </a:rPr>
              <a:t>Ποσοτικο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ποιημένο αποτέλεσμα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68512" y="2590381"/>
            <a:ext cx="1371600" cy="4678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800" b="1" i="0" dirty="0">
                <a:solidFill>
                  <a:srgbClr val="D97B06"/>
                </a:solidFill>
                <a:latin typeface="Aptos Display"/>
              </a:rPr>
              <a:t>5,7%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66960" y="2540577"/>
            <a:ext cx="1645920" cy="52937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600" b="0" i="0">
                <a:solidFill>
                  <a:srgbClr val="141414"/>
                </a:solidFill>
                <a:latin typeface="Aptos"/>
              </a:rPr>
              <a:t>έναντι 6,0% συνολικά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68512" y="3230462"/>
            <a:ext cx="292608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1" i="0">
                <a:solidFill>
                  <a:srgbClr val="000000"/>
                </a:solidFill>
                <a:latin typeface="Aptos"/>
              </a:rPr>
              <a:t>Κόστος μονάδας (μη συγκρίσιμο)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68512" y="3642567"/>
            <a:ext cx="1371600" cy="4678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800" b="1" i="0" dirty="0">
                <a:solidFill>
                  <a:srgbClr val="D97B06"/>
                </a:solidFill>
                <a:latin typeface="Aptos Display"/>
              </a:rPr>
              <a:t>0,7%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66960" y="3592763"/>
            <a:ext cx="1645920" cy="52937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600" b="0" i="0">
                <a:solidFill>
                  <a:srgbClr val="141414"/>
                </a:solidFill>
                <a:latin typeface="Aptos"/>
              </a:rPr>
              <a:t>έναντι 5,2% συνολικά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68512" y="4282648"/>
            <a:ext cx="2926080" cy="2831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1" i="0">
                <a:solidFill>
                  <a:srgbClr val="000000"/>
                </a:solidFill>
                <a:latin typeface="Aptos"/>
              </a:rPr>
              <a:t>Κλίμακα κόστους (συγκρίσιμη)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68512" y="4556968"/>
            <a:ext cx="1371600" cy="4678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800" b="1" i="0">
                <a:solidFill>
                  <a:srgbClr val="D97B06"/>
                </a:solidFill>
                <a:latin typeface="Aptos Display"/>
              </a:rPr>
              <a:t>0,9%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966960" y="4507164"/>
            <a:ext cx="1645920" cy="52937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600" b="0" i="0">
                <a:solidFill>
                  <a:srgbClr val="141414"/>
                </a:solidFill>
                <a:latin typeface="Aptos"/>
              </a:rPr>
              <a:t>έναντι 1,2% συνολικά</a:t>
            </a:r>
          </a:p>
        </p:txBody>
      </p:sp>
    </p:spTree>
    <p:extLst>
      <p:ext uri="{BB962C8B-B14F-4D97-AF65-F5344CB8AC3E}">
        <p14:creationId xmlns:p14="http://schemas.microsoft.com/office/powerpoint/2010/main" val="3563363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 dirty="0">
                <a:solidFill>
                  <a:srgbClr val="FFFFFF"/>
                </a:solidFill>
                <a:latin typeface="Aptos Display"/>
              </a:rP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 dirty="0">
                <a:solidFill>
                  <a:srgbClr val="29833F"/>
                </a:solidFill>
                <a:latin typeface="Aptos"/>
              </a:rPr>
              <a:t>ΕΥΡΉΜΑΤΑ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Το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 κα</a:t>
            </a:r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τώφλι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 TRL &gt; 6 </a:t>
            </a:r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δεν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 </a:t>
            </a:r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δι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ακρίνει· η διάκριση είναι ψηλότερα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11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569009"/>
            <a:ext cx="1965960" cy="1939025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4000" b="1" i="0" dirty="0">
                <a:solidFill>
                  <a:srgbClr val="FFFFFF"/>
                </a:solidFill>
                <a:latin typeface="Aptos Display"/>
              </a:rPr>
              <a:t>9.645</a:t>
            </a:r>
          </a:p>
          <a:p>
            <a:pPr algn="ctr"/>
            <a:r>
              <a:rPr sz="1400" b="0" i="0" dirty="0">
                <a:solidFill>
                  <a:srgbClr val="FFFFFF"/>
                </a:solidFill>
                <a:latin typeface="Aptos"/>
              </a:rPr>
              <a:t>χα</a:t>
            </a:r>
            <a:r>
              <a:rPr sz="1400" b="0" i="0" dirty="0" err="1">
                <a:solidFill>
                  <a:srgbClr val="FFFFFF"/>
                </a:solidFill>
                <a:latin typeface="Aptos"/>
              </a:rPr>
              <a:t>ρτογρ</a:t>
            </a:r>
            <a:r>
              <a:rPr sz="1400" b="0" i="0" dirty="0">
                <a:solidFill>
                  <a:srgbClr val="FFFFFF"/>
                </a:solidFill>
                <a:latin typeface="Aptos"/>
              </a:rPr>
              <a:t>αφήσιμες εγγραφές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760" y="1569009"/>
            <a:ext cx="1965960" cy="1947671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4000" b="1" i="0" dirty="0">
                <a:solidFill>
                  <a:srgbClr val="FFFFFF"/>
                </a:solidFill>
                <a:latin typeface="Aptos Display"/>
              </a:rPr>
              <a:t>9.645</a:t>
            </a:r>
          </a:p>
          <a:p>
            <a:pPr algn="ctr"/>
            <a:r>
              <a:rPr sz="1400" b="0" i="0" dirty="0" err="1">
                <a:solidFill>
                  <a:srgbClr val="FFFFFF"/>
                </a:solidFill>
                <a:latin typeface="Aptos"/>
              </a:rPr>
              <a:t>με</a:t>
            </a:r>
            <a:r>
              <a:rPr sz="1400" b="0" i="0" dirty="0">
                <a:solidFill>
                  <a:srgbClr val="FFFFFF"/>
                </a:solidFill>
                <a:latin typeface="Aptos"/>
              </a:rPr>
              <a:t> TRL ≥ 7, </a:t>
            </a:r>
            <a:r>
              <a:rPr sz="1400" b="0" i="0" dirty="0" err="1">
                <a:solidFill>
                  <a:srgbClr val="FFFFFF"/>
                </a:solidFill>
                <a:latin typeface="Aptos"/>
              </a:rPr>
              <a:t>δηλ</a:t>
            </a:r>
            <a:r>
              <a:rPr sz="1400" b="0" i="0" dirty="0">
                <a:solidFill>
                  <a:srgbClr val="FFFFFF"/>
                </a:solidFill>
                <a:latin typeface="Aptos"/>
              </a:rPr>
              <a:t>αδή 100% του συνόλου</a:t>
            </a:r>
          </a:p>
        </p:txBody>
      </p:sp>
      <p:sp>
        <p:nvSpPr>
          <p:cNvPr id="9" name="Rectangle 8"/>
          <p:cNvSpPr/>
          <p:nvPr/>
        </p:nvSpPr>
        <p:spPr>
          <a:xfrm>
            <a:off x="4800600" y="1569009"/>
            <a:ext cx="1965960" cy="1947669"/>
          </a:xfrm>
          <a:prstGeom prst="rect">
            <a:avLst/>
          </a:prstGeom>
          <a:solidFill>
            <a:srgbClr val="D97B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4000" b="1" i="0" dirty="0">
                <a:solidFill>
                  <a:srgbClr val="FFFFFF"/>
                </a:solidFill>
                <a:latin typeface="Aptos Display"/>
              </a:rPr>
              <a:t>657</a:t>
            </a:r>
          </a:p>
          <a:p>
            <a:pPr algn="ctr"/>
            <a:r>
              <a:rPr sz="1400" b="0" i="0" dirty="0" err="1">
                <a:solidFill>
                  <a:srgbClr val="FFFFFF"/>
                </a:solidFill>
                <a:latin typeface="Aptos"/>
              </a:rPr>
              <a:t>με</a:t>
            </a:r>
            <a:r>
              <a:rPr sz="1400" b="0" i="0" dirty="0">
                <a:solidFill>
                  <a:srgbClr val="FFFFFF"/>
                </a:solidFill>
                <a:latin typeface="Aptos"/>
              </a:rPr>
              <a:t> TRL 9, </a:t>
            </a:r>
            <a:r>
              <a:rPr sz="1400" b="0" i="0" dirty="0" err="1">
                <a:solidFill>
                  <a:srgbClr val="FFFFFF"/>
                </a:solidFill>
                <a:latin typeface="Aptos"/>
              </a:rPr>
              <a:t>δηλ</a:t>
            </a:r>
            <a:r>
              <a:rPr sz="1400" b="0" i="0" dirty="0">
                <a:solidFill>
                  <a:srgbClr val="FFFFFF"/>
                </a:solidFill>
                <a:latin typeface="Aptos"/>
              </a:rPr>
              <a:t>αδή με τεκμηριωμένη μέτρηση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3732002"/>
            <a:ext cx="6263640" cy="1691640"/>
          </a:xfrm>
          <a:prstGeom prst="rect">
            <a:avLst/>
          </a:prstGeom>
          <a:solidFill>
            <a:srgbClr val="ECF4E6"/>
          </a:solidFill>
          <a:ln w="1587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b="1" i="0" dirty="0" err="1">
                <a:solidFill>
                  <a:srgbClr val="185528"/>
                </a:solidFill>
                <a:latin typeface="Aptos"/>
              </a:rPr>
              <a:t>Το</a:t>
            </a:r>
            <a:r>
              <a:rPr b="1" i="0" dirty="0">
                <a:solidFill>
                  <a:srgbClr val="185528"/>
                </a:solidFill>
                <a:latin typeface="Aptos"/>
              </a:rPr>
              <a:t> κα</a:t>
            </a:r>
            <a:r>
              <a:rPr b="1" i="0" dirty="0" err="1">
                <a:solidFill>
                  <a:srgbClr val="185528"/>
                </a:solidFill>
                <a:latin typeface="Aptos"/>
              </a:rPr>
              <a:t>τώφλι</a:t>
            </a:r>
            <a:r>
              <a:rPr b="1" i="0" dirty="0">
                <a:solidFill>
                  <a:srgbClr val="185528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85528"/>
                </a:solidFill>
                <a:latin typeface="Aptos"/>
              </a:rPr>
              <a:t>δεν</a:t>
            </a:r>
            <a:r>
              <a:rPr b="1" i="0" dirty="0">
                <a:solidFill>
                  <a:srgbClr val="185528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85528"/>
                </a:solidFill>
                <a:latin typeface="Aptos"/>
              </a:rPr>
              <a:t>λειτουργεί</a:t>
            </a:r>
            <a:r>
              <a:rPr lang="en-US" b="1" i="0" dirty="0">
                <a:solidFill>
                  <a:srgbClr val="185528"/>
                </a:solidFill>
                <a:latin typeface="Aptos"/>
              </a:rPr>
              <a:t> </a:t>
            </a:r>
            <a:r>
              <a:rPr lang="el-GR" b="1" i="0" dirty="0">
                <a:solidFill>
                  <a:srgbClr val="185528"/>
                </a:solidFill>
                <a:latin typeface="Aptos"/>
              </a:rPr>
              <a:t>απαραίτητα</a:t>
            </a:r>
            <a:r>
              <a:rPr b="1" i="0" dirty="0">
                <a:solidFill>
                  <a:srgbClr val="185528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85528"/>
                </a:solidFill>
                <a:latin typeface="Aptos"/>
              </a:rPr>
              <a:t>ως</a:t>
            </a:r>
            <a:r>
              <a:rPr b="1" i="0" dirty="0">
                <a:solidFill>
                  <a:srgbClr val="185528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85528"/>
                </a:solidFill>
                <a:latin typeface="Aptos"/>
              </a:rPr>
              <a:t>φίλτρο</a:t>
            </a:r>
            <a:r>
              <a:rPr b="1" i="0" dirty="0">
                <a:solidFill>
                  <a:srgbClr val="185528"/>
                </a:solidFill>
                <a:latin typeface="Aptos"/>
              </a:rPr>
              <a:t>.</a:t>
            </a:r>
          </a:p>
          <a:p>
            <a:pPr algn="l"/>
            <a:endParaRPr b="1" i="0" dirty="0">
              <a:solidFill>
                <a:srgbClr val="185528"/>
              </a:solidFill>
              <a:latin typeface="Aptos"/>
            </a:endParaRPr>
          </a:p>
          <a:p>
            <a:pPr algn="l"/>
            <a:r>
              <a:rPr b="0" i="0" dirty="0">
                <a:solidFill>
                  <a:srgbClr val="000000"/>
                </a:solidFill>
                <a:latin typeface="Aptos"/>
              </a:rPr>
              <a:t>Τα απ</a:t>
            </a:r>
            <a:r>
              <a:rPr b="0" i="0" dirty="0" err="1">
                <a:solidFill>
                  <a:srgbClr val="000000"/>
                </a:solidFill>
                <a:latin typeface="Aptos"/>
              </a:rPr>
              <a:t>οθετήρι</a:t>
            </a:r>
            <a:r>
              <a:rPr b="0" i="0" dirty="0">
                <a:solidFill>
                  <a:srgbClr val="000000"/>
                </a:solidFill>
                <a:latin typeface="Aptos"/>
              </a:rPr>
              <a:t>α τεκμηριωμένης πρακτικής δέχονται κατά κανόνα μόνο υλοποιημένες παρεμβάσεις, οπότε σχεδόν το σύνολο του σώματος περνά το TRL &gt; 6.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86600" y="1485900"/>
            <a:ext cx="4660900" cy="304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400" b="1" i="0" dirty="0">
                <a:solidFill>
                  <a:srgbClr val="000000"/>
                </a:solidFill>
                <a:latin typeface="Aptos"/>
              </a:rPr>
              <a:t>Παραδοτέο</a:t>
            </a:r>
            <a:endParaRPr sz="1400" b="1" i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086600" y="1943100"/>
            <a:ext cx="381000" cy="3810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69200" y="1905000"/>
            <a:ext cx="4165600" cy="330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1" i="0">
                <a:solidFill>
                  <a:srgbClr val="000000"/>
                </a:solidFill>
                <a:latin typeface="Aptos"/>
              </a:rPr>
              <a:t>Το Πρωτόκολλο Αποτελεσμάτων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9200" y="2247900"/>
            <a:ext cx="416560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0" i="0" dirty="0" err="1">
                <a:solidFill>
                  <a:srgbClr val="141414"/>
                </a:solidFill>
                <a:latin typeface="Aptos"/>
              </a:rPr>
              <a:t>τυ</a:t>
            </a:r>
            <a:r>
              <a:rPr sz="1300" b="0" i="0" dirty="0">
                <a:solidFill>
                  <a:srgbClr val="141414"/>
                </a:solidFill>
                <a:latin typeface="Aptos"/>
              </a:rPr>
              <a:t>ποποιημένη φόρμα ανά κρίσιμο έργο, με τα πεδία που χρειάζεται μια Υπηρεσία για να το αξιολογήσει</a:t>
            </a:r>
          </a:p>
        </p:txBody>
      </p:sp>
      <p:sp>
        <p:nvSpPr>
          <p:cNvPr id="16" name="Oval 15"/>
          <p:cNvSpPr/>
          <p:nvPr/>
        </p:nvSpPr>
        <p:spPr>
          <a:xfrm>
            <a:off x="7086600" y="2984500"/>
            <a:ext cx="381000" cy="3810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9200" y="2946400"/>
            <a:ext cx="4165600" cy="330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1" i="0" dirty="0" err="1">
                <a:solidFill>
                  <a:srgbClr val="000000"/>
                </a:solidFill>
                <a:latin typeface="Aptos"/>
              </a:rPr>
              <a:t>Πρωτόκολλ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α ανά Τομέα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69200" y="3289300"/>
            <a:ext cx="416560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0" i="0" dirty="0" err="1">
                <a:solidFill>
                  <a:srgbClr val="141414"/>
                </a:solidFill>
                <a:latin typeface="Aptos"/>
              </a:rPr>
              <a:t>συγκροτημέν</a:t>
            </a:r>
            <a:r>
              <a:rPr sz="1300" b="0" i="0" dirty="0">
                <a:solidFill>
                  <a:srgbClr val="141414"/>
                </a:solidFill>
                <a:latin typeface="Aptos"/>
              </a:rPr>
              <a:t>α για τους επιλεγμένους Τομείς Προτεραιότητας του ΠεΣΠΚΑ</a:t>
            </a:r>
          </a:p>
        </p:txBody>
      </p:sp>
      <p:sp>
        <p:nvSpPr>
          <p:cNvPr id="19" name="Oval 18"/>
          <p:cNvSpPr/>
          <p:nvPr/>
        </p:nvSpPr>
        <p:spPr>
          <a:xfrm>
            <a:off x="7086600" y="4025900"/>
            <a:ext cx="381000" cy="3810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69200" y="3987800"/>
            <a:ext cx="4165600" cy="330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1" i="0" dirty="0">
                <a:solidFill>
                  <a:srgbClr val="000000"/>
                </a:solidFill>
                <a:latin typeface="Aptos"/>
              </a:rPr>
              <a:t>Ο </a:t>
            </a:r>
            <a:r>
              <a:rPr sz="1600" b="1" i="0" dirty="0" err="1">
                <a:solidFill>
                  <a:srgbClr val="000000"/>
                </a:solidFill>
                <a:latin typeface="Aptos"/>
              </a:rPr>
              <a:t>μηχ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ανισμός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69200" y="4330700"/>
            <a:ext cx="416560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0" i="0" dirty="0" err="1">
                <a:solidFill>
                  <a:srgbClr val="141414"/>
                </a:solidFill>
                <a:latin typeface="Aptos"/>
              </a:rPr>
              <a:t>σάρωση</a:t>
            </a:r>
            <a:r>
              <a:rPr sz="1300" b="0" i="0" dirty="0">
                <a:solidFill>
                  <a:srgbClr val="141414"/>
                </a:solidFill>
                <a:latin typeface="Aptos"/>
              </a:rPr>
              <a:t>, κα</a:t>
            </a:r>
            <a:r>
              <a:rPr sz="1300" b="0" i="0" dirty="0" err="1">
                <a:solidFill>
                  <a:srgbClr val="141414"/>
                </a:solidFill>
                <a:latin typeface="Aptos"/>
              </a:rPr>
              <a:t>νονικο</a:t>
            </a:r>
            <a:r>
              <a:rPr sz="1300" b="0" i="0" dirty="0">
                <a:solidFill>
                  <a:srgbClr val="141414"/>
                </a:solidFill>
                <a:latin typeface="Aptos"/>
              </a:rPr>
              <a:t>ποίηση και αντιστοίχιση, επαναλήψιμα και μετά το πέρας του Έργου</a:t>
            </a:r>
          </a:p>
        </p:txBody>
      </p:sp>
      <p:sp>
        <p:nvSpPr>
          <p:cNvPr id="22" name="Oval 21"/>
          <p:cNvSpPr/>
          <p:nvPr/>
        </p:nvSpPr>
        <p:spPr>
          <a:xfrm>
            <a:off x="7086600" y="5067300"/>
            <a:ext cx="381000" cy="381000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69200" y="5029200"/>
            <a:ext cx="4165600" cy="330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1" i="0">
                <a:solidFill>
                  <a:srgbClr val="000000"/>
                </a:solidFill>
                <a:latin typeface="Aptos"/>
              </a:rPr>
              <a:t>Η Πλατφόρμα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69200" y="5372100"/>
            <a:ext cx="4165600" cy="6858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0" i="0" dirty="0">
                <a:solidFill>
                  <a:srgbClr val="141414"/>
                </a:solidFill>
                <a:latin typeface="Aptos"/>
              </a:rPr>
              <a:t>απ</a:t>
            </a:r>
            <a:r>
              <a:rPr sz="1300" b="0" i="0" dirty="0" err="1">
                <a:solidFill>
                  <a:srgbClr val="141414"/>
                </a:solidFill>
                <a:latin typeface="Aptos"/>
              </a:rPr>
              <a:t>οδελτίωση</a:t>
            </a:r>
            <a:r>
              <a:rPr sz="1300" b="0" i="0" dirty="0">
                <a:solidFill>
                  <a:srgbClr val="141414"/>
                </a:solidFill>
                <a:latin typeface="Aptos"/>
              </a:rPr>
              <a:t>, επ</a:t>
            </a:r>
            <a:r>
              <a:rPr sz="1300" b="0" i="0" dirty="0" err="1">
                <a:solidFill>
                  <a:srgbClr val="141414"/>
                </a:solidFill>
                <a:latin typeface="Aptos"/>
              </a:rPr>
              <a:t>ικύρωση</a:t>
            </a:r>
            <a:r>
              <a:rPr sz="1300" b="0" i="0" dirty="0">
                <a:solidFill>
                  <a:srgbClr val="141414"/>
                </a:solidFill>
                <a:latin typeface="Aptos"/>
              </a:rPr>
              <a:t> και πα</a:t>
            </a:r>
            <a:r>
              <a:rPr sz="1300" b="0" i="0" dirty="0" err="1">
                <a:solidFill>
                  <a:srgbClr val="141414"/>
                </a:solidFill>
                <a:latin typeface="Aptos"/>
              </a:rPr>
              <a:t>ρουσί</a:t>
            </a:r>
            <a:r>
              <a:rPr sz="1300" b="0" i="0" dirty="0">
                <a:solidFill>
                  <a:srgbClr val="141414"/>
                </a:solidFill>
                <a:latin typeface="Aptos"/>
              </a:rPr>
              <a:t>αση στ</a:t>
            </a:r>
            <a:r>
              <a:rPr lang="el-GR" sz="1300" b="0" i="0" dirty="0">
                <a:solidFill>
                  <a:srgbClr val="141414"/>
                </a:solidFill>
                <a:latin typeface="Aptos"/>
              </a:rPr>
              <a:t>η πλατφόρμα του έργου</a:t>
            </a:r>
            <a:endParaRPr sz="1300" b="0" i="0" dirty="0">
              <a:solidFill>
                <a:srgbClr val="141414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19053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10789920" cy="142192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3000" b="1" dirty="0">
                <a:solidFill>
                  <a:srgbClr val="000000"/>
                </a:solidFill>
                <a:latin typeface="Aptos Display"/>
              </a:rPr>
              <a:t>Δράση 3.4</a:t>
            </a:r>
          </a:p>
          <a:p>
            <a:pPr algn="l"/>
            <a:r>
              <a:rPr lang="el-GR" sz="3000" b="1" dirty="0">
                <a:solidFill>
                  <a:srgbClr val="000000"/>
                </a:solidFill>
                <a:latin typeface="Aptos Display"/>
              </a:rPr>
              <a:t>Προτεινόμενα έργα</a:t>
            </a:r>
            <a:r>
              <a:rPr sz="3000" b="1" i="0" dirty="0">
                <a:solidFill>
                  <a:srgbClr val="000000"/>
                </a:solidFill>
                <a:latin typeface="Aptos Display"/>
              </a:rPr>
              <a:t> προσαρμογής στην Κλιματική Αλλαγή για υλοποίηση από Φορείς του Ιδιωτικού Τομέα στο πλαίσιο των ESG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31520" y="2852928"/>
            <a:ext cx="6035040" cy="0"/>
          </a:xfrm>
          <a:prstGeom prst="line">
            <a:avLst/>
          </a:prstGeom>
          <a:ln w="38100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5800" y="3035808"/>
            <a:ext cx="10058400" cy="4114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900" b="1" i="0">
                <a:solidFill>
                  <a:srgbClr val="185528"/>
                </a:solidFill>
                <a:latin typeface="Aptos"/>
              </a:rPr>
              <a:t>Παραδοτέο 3.4  ·  Υποέργο 3  ·  Δράση 3.4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584448"/>
            <a:ext cx="100584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141414"/>
                </a:solidFill>
                <a:latin typeface="Aptos"/>
              </a:rPr>
              <a:t>Έργο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«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Περιφερει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ακός Μηχανισμός Υποστήριξης της Κρήτης για την Προσαρμογή στην Κλιματική Αλλαγή»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66DA73-8CCA-2DDE-4545-EB827F5049E4}"/>
              </a:ext>
            </a:extLst>
          </p:cNvPr>
          <p:cNvSpPr txBox="1"/>
          <p:nvPr/>
        </p:nvSpPr>
        <p:spPr>
          <a:xfrm>
            <a:off x="685800" y="4081480"/>
            <a:ext cx="1060704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600" b="1" dirty="0">
                <a:solidFill>
                  <a:srgbClr val="000000"/>
                </a:solidFill>
                <a:latin typeface="Aptos"/>
              </a:rPr>
              <a:t>Ιωάννης Δαλιακόπουλος</a:t>
            </a:r>
          </a:p>
          <a:p>
            <a:pPr algn="l"/>
            <a:r>
              <a:rPr lang="el-GR" sz="1600" b="1" i="0" dirty="0">
                <a:solidFill>
                  <a:srgbClr val="000000"/>
                </a:solidFill>
                <a:latin typeface="Aptos"/>
              </a:rPr>
              <a:t>Ιωάννης </a:t>
            </a:r>
            <a:r>
              <a:rPr lang="el-GR" sz="1600" b="1" dirty="0" err="1">
                <a:solidFill>
                  <a:srgbClr val="000000"/>
                </a:solidFill>
                <a:latin typeface="Aptos"/>
              </a:rPr>
              <a:t>Λουλουδάκης</a:t>
            </a:r>
            <a:endParaRPr sz="1050" b="0" i="0" baseline="30000" dirty="0">
              <a:solidFill>
                <a:srgbClr val="141414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C8698E-A85A-CA28-D9CD-B224EDA89FA0}"/>
              </a:ext>
            </a:extLst>
          </p:cNvPr>
          <p:cNvSpPr txBox="1"/>
          <p:nvPr/>
        </p:nvSpPr>
        <p:spPr>
          <a:xfrm>
            <a:off x="685800" y="4688992"/>
            <a:ext cx="10607040" cy="542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lang="el-GR" sz="1600" b="0" i="0" dirty="0">
                <a:solidFill>
                  <a:srgbClr val="444444"/>
                </a:solidFill>
                <a:latin typeface="Aptos"/>
              </a:rPr>
              <a:t>Τμήμα Γεωπονίας, Ελληνικό Μεσογειακό Πανεπιστήμιο (ΕΛΜΕΠΑ)</a:t>
            </a:r>
          </a:p>
          <a:p>
            <a:pPr>
              <a:spcAft>
                <a:spcPts val="100"/>
              </a:spcAft>
            </a:pPr>
            <a:r>
              <a:rPr lang="el-GR" sz="1600" b="0" i="0" dirty="0">
                <a:solidFill>
                  <a:srgbClr val="444444"/>
                </a:solidFill>
                <a:latin typeface="Aptos"/>
              </a:rPr>
              <a:t>Ινστιτούτο Ενέργειας Περιβάλλοντος και </a:t>
            </a:r>
            <a:r>
              <a:rPr lang="el-GR" sz="1600" dirty="0">
                <a:solidFill>
                  <a:srgbClr val="444444"/>
                </a:solidFill>
              </a:rPr>
              <a:t>Κλιματικής Αλλαγής, ΕΛΜΕΠΑ</a:t>
            </a:r>
          </a:p>
        </p:txBody>
      </p:sp>
    </p:spTree>
    <p:extLst>
      <p:ext uri="{BB962C8B-B14F-4D97-AF65-F5344CB8AC3E}">
        <p14:creationId xmlns:p14="http://schemas.microsoft.com/office/powerpoint/2010/main" val="253565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 dirty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 dirty="0">
                <a:solidFill>
                  <a:srgbClr val="29833F"/>
                </a:solidFill>
                <a:latin typeface="Aptos"/>
              </a:rPr>
              <a:t>ΤΟ ΖΗΤΟΎΜΕΝΟ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37548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Έν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α πρόβλημα διαμεσολάβησης </a:t>
            </a:r>
            <a:r>
              <a:rPr lang="el-GR" sz="2200" b="1" i="0" dirty="0">
                <a:solidFill>
                  <a:srgbClr val="000000"/>
                </a:solidFill>
                <a:latin typeface="Aptos Display"/>
              </a:rPr>
              <a:t>δύ</a:t>
            </a:r>
            <a:r>
              <a:rPr lang="el-GR" sz="2200" b="1" dirty="0">
                <a:solidFill>
                  <a:srgbClr val="000000"/>
                </a:solidFill>
                <a:latin typeface="Aptos Display"/>
              </a:rPr>
              <a:t>ο μερών με διαφορετικές προτεραιότητες</a:t>
            </a:r>
            <a:endParaRPr sz="22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2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481328"/>
            <a:ext cx="489204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b="1" dirty="0">
                <a:solidFill>
                  <a:srgbClr val="000000"/>
                </a:solidFill>
                <a:latin typeface="Aptos"/>
              </a:rPr>
              <a:t>Η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δημόσι</a:t>
            </a:r>
            <a:r>
              <a:rPr b="1" dirty="0">
                <a:solidFill>
                  <a:srgbClr val="000000"/>
                </a:solidFill>
                <a:latin typeface="Aptos"/>
              </a:rPr>
              <a:t>α πλευρά. </a:t>
            </a:r>
            <a:r>
              <a:rPr dirty="0">
                <a:solidFill>
                  <a:srgbClr val="141414"/>
                </a:solidFill>
                <a:latin typeface="Aptos"/>
              </a:rPr>
              <a:t>Η </a:t>
            </a:r>
            <a:r>
              <a:rPr dirty="0" err="1">
                <a:solidFill>
                  <a:srgbClr val="141414"/>
                </a:solidFill>
                <a:latin typeface="Aptos"/>
              </a:rPr>
              <a:t>Περιφέρει</a:t>
            </a:r>
            <a:r>
              <a:rPr dirty="0">
                <a:solidFill>
                  <a:srgbClr val="141414"/>
                </a:solidFill>
                <a:latin typeface="Aptos"/>
              </a:rPr>
              <a:t>α, οι Δήμοι και άλλοι δημόσιοι φορείς έχουν ανάγκες προσαρμογής και μέτρα του ΠεΣΠΚΑ να υλοποιήσουν, χωρίς πάντοτε τους πόρους.</a:t>
            </a:r>
          </a:p>
          <a:p>
            <a:pPr>
              <a:spcAft>
                <a:spcPts val="12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b="1" dirty="0">
                <a:solidFill>
                  <a:srgbClr val="000000"/>
                </a:solidFill>
                <a:latin typeface="Aptos"/>
              </a:rPr>
              <a:t>Η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ιδιωτική</a:t>
            </a:r>
            <a:r>
              <a:rPr b="1" dirty="0">
                <a:solidFill>
                  <a:srgbClr val="000000"/>
                </a:solidFill>
                <a:latin typeface="Aptos"/>
              </a:rPr>
              <a:t> </a:t>
            </a:r>
            <a:r>
              <a:rPr lang="el-GR" b="1" dirty="0">
                <a:solidFill>
                  <a:srgbClr val="000000"/>
                </a:solidFill>
                <a:latin typeface="Aptos"/>
              </a:rPr>
              <a:t>πρωτοβουλία</a:t>
            </a:r>
            <a:r>
              <a:rPr b="1" dirty="0">
                <a:solidFill>
                  <a:srgbClr val="000000"/>
                </a:solidFill>
                <a:latin typeface="Aptos"/>
              </a:rPr>
              <a:t>. </a:t>
            </a:r>
            <a:r>
              <a:rPr dirty="0">
                <a:solidFill>
                  <a:srgbClr val="141414"/>
                </a:solidFill>
                <a:latin typeface="Aptos"/>
              </a:rPr>
              <a:t>Επ</a:t>
            </a:r>
            <a:r>
              <a:rPr dirty="0" err="1">
                <a:solidFill>
                  <a:srgbClr val="141414"/>
                </a:solidFill>
                <a:latin typeface="Aptos"/>
              </a:rPr>
              <a:t>ιχειρήσεις</a:t>
            </a:r>
            <a:r>
              <a:rPr dirty="0">
                <a:solidFill>
                  <a:srgbClr val="141414"/>
                </a:solidFill>
                <a:latin typeface="Aptos"/>
              </a:rPr>
              <a:t> </a:t>
            </a:r>
            <a:r>
              <a:rPr dirty="0" err="1">
                <a:solidFill>
                  <a:srgbClr val="141414"/>
                </a:solidFill>
                <a:latin typeface="Aptos"/>
              </a:rPr>
              <a:t>με</a:t>
            </a:r>
            <a:r>
              <a:rPr dirty="0">
                <a:solidFill>
                  <a:srgbClr val="141414"/>
                </a:solidFill>
                <a:latin typeface="Aptos"/>
              </a:rPr>
              <a:t> υπ</a:t>
            </a:r>
            <a:r>
              <a:rPr dirty="0" err="1">
                <a:solidFill>
                  <a:srgbClr val="141414"/>
                </a:solidFill>
                <a:latin typeface="Aptos"/>
              </a:rPr>
              <a:t>οχρεώσεις</a:t>
            </a:r>
            <a:r>
              <a:rPr dirty="0">
                <a:solidFill>
                  <a:srgbClr val="141414"/>
                </a:solidFill>
                <a:latin typeface="Aptos"/>
              </a:rPr>
              <a:t> ανα</a:t>
            </a:r>
            <a:r>
              <a:rPr dirty="0" err="1">
                <a:solidFill>
                  <a:srgbClr val="141414"/>
                </a:solidFill>
                <a:latin typeface="Aptos"/>
              </a:rPr>
              <a:t>φοράς</a:t>
            </a:r>
            <a:r>
              <a:rPr dirty="0">
                <a:solidFill>
                  <a:srgbClr val="141414"/>
                </a:solidFill>
                <a:latin typeface="Aptos"/>
              </a:rPr>
              <a:t> ESG ανα</a:t>
            </a:r>
            <a:r>
              <a:rPr dirty="0" err="1">
                <a:solidFill>
                  <a:srgbClr val="141414"/>
                </a:solidFill>
                <a:latin typeface="Aptos"/>
              </a:rPr>
              <a:t>ζητούν</a:t>
            </a:r>
            <a:r>
              <a:rPr dirty="0">
                <a:solidFill>
                  <a:srgbClr val="141414"/>
                </a:solidFill>
                <a:latin typeface="Aptos"/>
              </a:rPr>
              <a:t> </a:t>
            </a:r>
            <a:r>
              <a:rPr dirty="0" err="1">
                <a:solidFill>
                  <a:srgbClr val="141414"/>
                </a:solidFill>
                <a:latin typeface="Aptos"/>
              </a:rPr>
              <a:t>δράσεις</a:t>
            </a:r>
            <a:r>
              <a:rPr dirty="0">
                <a:solidFill>
                  <a:srgbClr val="141414"/>
                </a:solidFill>
                <a:latin typeface="Aptos"/>
              </a:rPr>
              <a:t> να </a:t>
            </a:r>
            <a:r>
              <a:rPr dirty="0" err="1">
                <a:solidFill>
                  <a:srgbClr val="141414"/>
                </a:solidFill>
                <a:latin typeface="Aptos"/>
              </a:rPr>
              <a:t>χρημ</a:t>
            </a:r>
            <a:r>
              <a:rPr dirty="0">
                <a:solidFill>
                  <a:srgbClr val="141414"/>
                </a:solidFill>
                <a:latin typeface="Aptos"/>
              </a:rPr>
              <a:t>ατοδοτήσουν, με μετρήσιμο αποτέλεσμα.</a:t>
            </a:r>
          </a:p>
          <a:p>
            <a:pPr>
              <a:spcAft>
                <a:spcPts val="12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Κάθε</a:t>
            </a:r>
            <a:r>
              <a:rPr b="1" dirty="0">
                <a:solidFill>
                  <a:srgbClr val="000000"/>
                </a:solidFill>
                <a:latin typeface="Aptos"/>
              </a:rPr>
              <a:t> </a:t>
            </a:r>
            <a:r>
              <a:rPr lang="el-GR" b="1" dirty="0">
                <a:solidFill>
                  <a:srgbClr val="000000"/>
                </a:solidFill>
                <a:latin typeface="Aptos"/>
              </a:rPr>
              <a:t>προτεινόμενο έργο προσαρμογής</a:t>
            </a:r>
            <a:r>
              <a:rPr b="1" dirty="0">
                <a:solidFill>
                  <a:srgbClr val="000000"/>
                </a:solidFill>
                <a:latin typeface="Aptos"/>
              </a:rPr>
              <a:t> πρέπει να ανήκει και στις δύο. </a:t>
            </a:r>
            <a:r>
              <a:rPr dirty="0">
                <a:solidFill>
                  <a:srgbClr val="141414"/>
                </a:solidFill>
                <a:latin typeface="Aptos"/>
              </a:rPr>
              <a:t>Να α</a:t>
            </a:r>
            <a:r>
              <a:rPr dirty="0" err="1">
                <a:solidFill>
                  <a:srgbClr val="141414"/>
                </a:solidFill>
                <a:latin typeface="Aptos"/>
              </a:rPr>
              <a:t>νάγετ</a:t>
            </a:r>
            <a:r>
              <a:rPr dirty="0">
                <a:solidFill>
                  <a:srgbClr val="141414"/>
                </a:solidFill>
                <a:latin typeface="Aptos"/>
              </a:rPr>
              <a:t>αι σε μέτρο του ΠεΣΠΚΑ πριν αποτιμηθεί το εταιρικό κίνητρο.</a:t>
            </a:r>
          </a:p>
        </p:txBody>
      </p:sp>
      <p:pic>
        <p:nvPicPr>
          <p:cNvPr id="9" name="Picture 8" descr="p34-fig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1600200"/>
            <a:ext cx="6126480" cy="384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83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062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100" b="1" dirty="0">
                <a:solidFill>
                  <a:srgbClr val="29833F"/>
                </a:solidFill>
                <a:latin typeface="Aptos"/>
              </a:rPr>
              <a:t>ΑΝΑΣΚΟΠΗΣΗ</a:t>
            </a:r>
            <a:endParaRPr sz="1100" b="1" i="0" dirty="0">
              <a:solidFill>
                <a:srgbClr val="29833F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4216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500" b="1" i="0" dirty="0">
                <a:solidFill>
                  <a:srgbClr val="000000"/>
                </a:solidFill>
                <a:latin typeface="Aptos Display"/>
              </a:rPr>
              <a:t>Η 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ζήτηση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 υπ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άρχει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 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ήδη</a:t>
            </a:r>
            <a:r>
              <a:rPr lang="el-GR" sz="2500" b="1" dirty="0">
                <a:solidFill>
                  <a:srgbClr val="000000"/>
                </a:solidFill>
                <a:latin typeface="Aptos Display"/>
              </a:rPr>
              <a:t> 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και η Κρήτη 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είν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αι </a:t>
            </a:r>
            <a:r>
              <a:rPr lang="el-GR" sz="2500" b="1" i="0" dirty="0">
                <a:solidFill>
                  <a:srgbClr val="000000"/>
                </a:solidFill>
                <a:latin typeface="Aptos Display"/>
              </a:rPr>
              <a:t>σ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τον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 χάρτη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3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481328"/>
            <a:ext cx="576072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b="1" dirty="0">
                <a:solidFill>
                  <a:srgbClr val="141414"/>
                </a:solidFill>
                <a:latin typeface="Aptos"/>
              </a:rPr>
              <a:t>Κατα</a:t>
            </a:r>
            <a:r>
              <a:rPr b="1" dirty="0" err="1">
                <a:solidFill>
                  <a:srgbClr val="141414"/>
                </a:solidFill>
                <a:latin typeface="Aptos"/>
              </a:rPr>
              <a:t>γράφοντ</a:t>
            </a:r>
            <a:r>
              <a:rPr b="1" dirty="0">
                <a:solidFill>
                  <a:srgbClr val="141414"/>
                </a:solidFill>
                <a:latin typeface="Aptos"/>
              </a:rPr>
              <a:t>αι εταιρικά χρηματοδοτούμενες δράσεις προσαρμογής</a:t>
            </a:r>
            <a:r>
              <a:rPr dirty="0">
                <a:solidFill>
                  <a:srgbClr val="141414"/>
                </a:solidFill>
                <a:latin typeface="Aptos"/>
              </a:rPr>
              <a:t> με δημοσιευμένα ποσά έως 1,8 εκατ. € α</a:t>
            </a:r>
            <a:r>
              <a:rPr dirty="0" err="1">
                <a:solidFill>
                  <a:srgbClr val="141414"/>
                </a:solidFill>
                <a:latin typeface="Aptos"/>
              </a:rPr>
              <a:t>νά</a:t>
            </a:r>
            <a:r>
              <a:rPr dirty="0">
                <a:solidFill>
                  <a:srgbClr val="141414"/>
                </a:solidFill>
                <a:latin typeface="Aptos"/>
              </a:rPr>
              <a:t> </a:t>
            </a:r>
            <a:r>
              <a:rPr dirty="0" err="1">
                <a:solidFill>
                  <a:srgbClr val="141414"/>
                </a:solidFill>
                <a:latin typeface="Aptos"/>
              </a:rPr>
              <a:t>δράση</a:t>
            </a:r>
            <a:r>
              <a:rPr dirty="0">
                <a:solidFill>
                  <a:srgbClr val="141414"/>
                </a:solidFill>
                <a:latin typeface="Aptos"/>
              </a:rPr>
              <a:t> και απ</a:t>
            </a:r>
            <a:r>
              <a:rPr dirty="0" err="1">
                <a:solidFill>
                  <a:srgbClr val="141414"/>
                </a:solidFill>
                <a:latin typeface="Aptos"/>
              </a:rPr>
              <a:t>οτελέσμ</a:t>
            </a:r>
            <a:r>
              <a:rPr dirty="0">
                <a:solidFill>
                  <a:srgbClr val="141414"/>
                </a:solidFill>
                <a:latin typeface="Aptos"/>
              </a:rPr>
              <a:t>ατα σε λίτρα, στρέμματα και δέντρα.</a:t>
            </a:r>
          </a:p>
          <a:p>
            <a:pPr>
              <a:spcAft>
                <a:spcPts val="12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b="1" dirty="0">
                <a:solidFill>
                  <a:srgbClr val="000000"/>
                </a:solidFill>
                <a:latin typeface="Aptos"/>
              </a:rPr>
              <a:t>Τα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ωριμότερ</a:t>
            </a:r>
            <a:r>
              <a:rPr b="1" dirty="0">
                <a:solidFill>
                  <a:srgbClr val="000000"/>
                </a:solidFill>
                <a:latin typeface="Aptos"/>
              </a:rPr>
              <a:t>α πεδία είναι ύδατα και πυρκαγιές</a:t>
            </a:r>
            <a:r>
              <a:rPr lang="el-GR" b="1" dirty="0">
                <a:solidFill>
                  <a:srgbClr val="000000"/>
                </a:solidFill>
                <a:latin typeface="Aptos"/>
              </a:rPr>
              <a:t>, </a:t>
            </a:r>
            <a:r>
              <a:rPr dirty="0" err="1">
                <a:solidFill>
                  <a:srgbClr val="141414"/>
                </a:solidFill>
                <a:latin typeface="Aptos"/>
              </a:rPr>
              <a:t>δύο</a:t>
            </a:r>
            <a:r>
              <a:rPr dirty="0">
                <a:solidFill>
                  <a:srgbClr val="141414"/>
                </a:solidFill>
                <a:latin typeface="Aptos"/>
              </a:rPr>
              <a:t> από τους κρισιμότερους τομείς του ΠεΣΠΚΑ για την Κρήτη. </a:t>
            </a:r>
            <a:endParaRPr lang="el-GR" dirty="0">
              <a:solidFill>
                <a:srgbClr val="141414"/>
              </a:solidFill>
              <a:latin typeface="Aptos"/>
            </a:endParaRPr>
          </a:p>
          <a:p>
            <a:pPr>
              <a:spcAft>
                <a:spcPts val="1200"/>
              </a:spcAft>
            </a:pPr>
            <a:r>
              <a:rPr b="1" dirty="0">
                <a:solidFill>
                  <a:srgbClr val="29833F"/>
                </a:solidFill>
                <a:latin typeface="Aptos"/>
              </a:rPr>
              <a:t>▪ </a:t>
            </a:r>
            <a:r>
              <a:rPr lang="el-GR" b="1" dirty="0">
                <a:solidFill>
                  <a:srgbClr val="000000"/>
                </a:solidFill>
                <a:latin typeface="Aptos"/>
              </a:rPr>
              <a:t>Συνήθως υπάρχει </a:t>
            </a:r>
            <a:r>
              <a:rPr lang="el-GR" b="1" dirty="0" err="1">
                <a:solidFill>
                  <a:srgbClr val="000000"/>
                </a:solidFill>
                <a:latin typeface="Aptos"/>
              </a:rPr>
              <a:t>ενδιά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μεσος</a:t>
            </a:r>
            <a:r>
              <a:rPr b="1" dirty="0">
                <a:solidFill>
                  <a:srgbClr val="000000"/>
                </a:solidFill>
                <a:latin typeface="Aptos"/>
              </a:rPr>
              <a:t> </a:t>
            </a:r>
            <a:r>
              <a:rPr b="1" dirty="0" err="1">
                <a:solidFill>
                  <a:srgbClr val="000000"/>
                </a:solidFill>
                <a:latin typeface="Aptos"/>
              </a:rPr>
              <a:t>φορέ</a:t>
            </a:r>
            <a:r>
              <a:rPr b="1" dirty="0">
                <a:solidFill>
                  <a:srgbClr val="000000"/>
                </a:solidFill>
                <a:latin typeface="Aptos"/>
              </a:rPr>
              <a:t>ας</a:t>
            </a:r>
            <a:r>
              <a:rPr lang="el-GR" b="1" dirty="0">
                <a:solidFill>
                  <a:srgbClr val="000000"/>
                </a:solidFill>
                <a:latin typeface="Aptos"/>
              </a:rPr>
              <a:t> υλοποίησης</a:t>
            </a:r>
            <a:r>
              <a:rPr b="1" dirty="0">
                <a:solidFill>
                  <a:srgbClr val="000000"/>
                </a:solidFill>
                <a:latin typeface="Aptos"/>
              </a:rPr>
              <a:t>. </a:t>
            </a:r>
            <a:r>
              <a:rPr dirty="0">
                <a:solidFill>
                  <a:srgbClr val="141414"/>
                </a:solidFill>
                <a:latin typeface="Aptos"/>
              </a:rPr>
              <a:t>Ο </a:t>
            </a:r>
            <a:r>
              <a:rPr dirty="0" err="1">
                <a:solidFill>
                  <a:srgbClr val="141414"/>
                </a:solidFill>
                <a:latin typeface="Aptos"/>
              </a:rPr>
              <a:t>χορηγός</a:t>
            </a:r>
            <a:r>
              <a:rPr dirty="0">
                <a:solidFill>
                  <a:srgbClr val="141414"/>
                </a:solidFill>
                <a:latin typeface="Aptos"/>
              </a:rPr>
              <a:t> σπα</a:t>
            </a:r>
            <a:r>
              <a:rPr dirty="0" err="1">
                <a:solidFill>
                  <a:srgbClr val="141414"/>
                </a:solidFill>
                <a:latin typeface="Aptos"/>
              </a:rPr>
              <a:t>νίως</a:t>
            </a:r>
            <a:r>
              <a:rPr dirty="0">
                <a:solidFill>
                  <a:srgbClr val="141414"/>
                </a:solidFill>
                <a:latin typeface="Aptos"/>
              </a:rPr>
              <a:t> </a:t>
            </a:r>
            <a:r>
              <a:rPr dirty="0" err="1">
                <a:solidFill>
                  <a:srgbClr val="141414"/>
                </a:solidFill>
                <a:latin typeface="Aptos"/>
              </a:rPr>
              <a:t>συμ</a:t>
            </a:r>
            <a:r>
              <a:rPr dirty="0">
                <a:solidFill>
                  <a:srgbClr val="141414"/>
                </a:solidFill>
                <a:latin typeface="Aptos"/>
              </a:rPr>
              <a:t>βάλλεται απευθείας με τον </a:t>
            </a:r>
            <a:r>
              <a:rPr lang="el-GR" dirty="0" err="1">
                <a:solidFill>
                  <a:srgbClr val="141414"/>
                </a:solidFill>
                <a:latin typeface="Aptos"/>
              </a:rPr>
              <a:t>οφελούμενο</a:t>
            </a:r>
            <a:r>
              <a:rPr lang="el-GR" dirty="0">
                <a:solidFill>
                  <a:srgbClr val="141414"/>
                </a:solidFill>
                <a:latin typeface="Aptos"/>
              </a:rPr>
              <a:t> δημόσιο φορέα αλλά</a:t>
            </a:r>
            <a:r>
              <a:rPr dirty="0">
                <a:solidFill>
                  <a:srgbClr val="141414"/>
                </a:solidFill>
                <a:latin typeface="Aptos"/>
              </a:rPr>
              <a:t> </a:t>
            </a:r>
            <a:r>
              <a:rPr dirty="0" err="1">
                <a:solidFill>
                  <a:srgbClr val="141414"/>
                </a:solidFill>
                <a:latin typeface="Aptos"/>
              </a:rPr>
              <a:t>χρημ</a:t>
            </a:r>
            <a:r>
              <a:rPr dirty="0">
                <a:solidFill>
                  <a:srgbClr val="141414"/>
                </a:solidFill>
                <a:latin typeface="Aptos"/>
              </a:rPr>
              <a:t>ατοδοτεί</a:t>
            </a:r>
            <a:r>
              <a:rPr lang="el-GR" dirty="0">
                <a:solidFill>
                  <a:srgbClr val="141414"/>
                </a:solidFill>
                <a:latin typeface="Aptos"/>
              </a:rPr>
              <a:t> κάποιον</a:t>
            </a:r>
            <a:r>
              <a:rPr dirty="0">
                <a:solidFill>
                  <a:srgbClr val="141414"/>
                </a:solidFill>
                <a:latin typeface="Aptos"/>
              </a:rPr>
              <a:t> οργανισμό με τεχνική επάρκεια.</a:t>
            </a:r>
          </a:p>
        </p:txBody>
      </p:sp>
      <p:pic>
        <p:nvPicPr>
          <p:cNvPr id="8" name="Picture 7" descr="_trim_p34-map-sl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4624" y="1444752"/>
            <a:ext cx="3713031" cy="42793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2920" y="4892040"/>
            <a:ext cx="5760720" cy="10972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50" b="0" i="1" dirty="0" err="1">
                <a:solidFill>
                  <a:srgbClr val="141414"/>
                </a:solidFill>
                <a:latin typeface="Aptos"/>
              </a:rPr>
              <a:t>Στην</a:t>
            </a:r>
            <a:r>
              <a:rPr sz="1250" b="0" i="1" dirty="0">
                <a:solidFill>
                  <a:srgbClr val="141414"/>
                </a:solidFill>
                <a:latin typeface="Aptos"/>
              </a:rPr>
              <a:t> </a:t>
            </a:r>
            <a:r>
              <a:rPr sz="1250" b="0" i="1" dirty="0" err="1">
                <a:solidFill>
                  <a:srgbClr val="141414"/>
                </a:solidFill>
                <a:latin typeface="Aptos"/>
              </a:rPr>
              <a:t>Κρήτη</a:t>
            </a:r>
            <a:r>
              <a:rPr sz="1250" b="0" i="1" dirty="0">
                <a:solidFill>
                  <a:srgbClr val="141414"/>
                </a:solidFill>
                <a:latin typeface="Aptos"/>
              </a:rPr>
              <a:t>: Zero Drop </a:t>
            </a:r>
            <a:r>
              <a:rPr sz="1250" b="0" i="1" dirty="0" err="1">
                <a:solidFill>
                  <a:srgbClr val="141414"/>
                </a:solidFill>
                <a:latin typeface="Aptos"/>
              </a:rPr>
              <a:t>στο</a:t>
            </a:r>
            <a:r>
              <a:rPr sz="1250" b="0" i="1" dirty="0">
                <a:solidFill>
                  <a:srgbClr val="141414"/>
                </a:solidFill>
                <a:latin typeface="Aptos"/>
              </a:rPr>
              <a:t> </a:t>
            </a:r>
            <a:r>
              <a:rPr sz="1250" b="0" i="1" dirty="0" err="1">
                <a:solidFill>
                  <a:srgbClr val="141414"/>
                </a:solidFill>
                <a:latin typeface="Aptos"/>
              </a:rPr>
              <a:t>Ηράκλειο</a:t>
            </a:r>
            <a:r>
              <a:rPr sz="1250" b="0" i="1" dirty="0">
                <a:solidFill>
                  <a:srgbClr val="141414"/>
                </a:solidFill>
                <a:latin typeface="Aptos"/>
              </a:rPr>
              <a:t>, επ</a:t>
            </a:r>
            <a:r>
              <a:rPr sz="1250" b="0" i="1" dirty="0" err="1">
                <a:solidFill>
                  <a:srgbClr val="141414"/>
                </a:solidFill>
                <a:latin typeface="Aptos"/>
              </a:rPr>
              <a:t>έκτ</a:t>
            </a:r>
            <a:r>
              <a:rPr sz="1250" b="0" i="1" dirty="0">
                <a:solidFill>
                  <a:srgbClr val="141414"/>
                </a:solidFill>
                <a:latin typeface="Aptos"/>
              </a:rPr>
              <a:t>αση στον Δήμο Αρχανών – Αστερουσίων, εξοπλισμός πυροπροστασίας στον Δήμο Αγίου Βασιλείου Ρεθύμνου.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1 ΑΠΌ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5486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500" b="1" i="0">
                <a:solidFill>
                  <a:srgbClr val="000000"/>
                </a:solidFill>
                <a:latin typeface="Aptos Display"/>
              </a:rPr>
              <a:t>Η αλυσίδα παραγωγής: οκτώ στάδια, ένα σημείο απόφασης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4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2103120"/>
            <a:ext cx="2880360" cy="1554480"/>
          </a:xfrm>
          <a:prstGeom prst="rect">
            <a:avLst/>
          </a:prstGeom>
          <a:solidFill>
            <a:srgbClr val="FFFFFF"/>
          </a:solidFill>
          <a:ln w="22225">
            <a:solidFill>
              <a:srgbClr val="2983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1" i="0" dirty="0" err="1">
                <a:solidFill>
                  <a:srgbClr val="000000"/>
                </a:solidFill>
                <a:latin typeface="Aptos"/>
              </a:rPr>
              <a:t>Οριοθέτηση</a:t>
            </a:r>
            <a:r>
              <a:rPr sz="1550" b="1" i="0" dirty="0">
                <a:solidFill>
                  <a:srgbClr val="000000"/>
                </a:solidFill>
                <a:latin typeface="Aptos"/>
              </a:rPr>
              <a:t>, </a:t>
            </a:r>
            <a:r>
              <a:rPr sz="1550" b="1" i="0" dirty="0" err="1">
                <a:solidFill>
                  <a:srgbClr val="000000"/>
                </a:solidFill>
                <a:latin typeface="Aptos"/>
              </a:rPr>
              <a:t>άντληση</a:t>
            </a:r>
            <a:r>
              <a:rPr sz="1550" b="1" i="0" dirty="0">
                <a:solidFill>
                  <a:srgbClr val="000000"/>
                </a:solidFill>
                <a:latin typeface="Aptos"/>
              </a:rPr>
              <a:t> </a:t>
            </a:r>
            <a:r>
              <a:rPr sz="1550" b="1" i="0" dirty="0" err="1">
                <a:solidFill>
                  <a:srgbClr val="000000"/>
                </a:solidFill>
                <a:latin typeface="Aptos"/>
              </a:rPr>
              <a:t>έργων</a:t>
            </a:r>
            <a:r>
              <a:rPr sz="1550" b="1" i="0" dirty="0">
                <a:solidFill>
                  <a:srgbClr val="000000"/>
                </a:solidFill>
                <a:latin typeface="Aptos"/>
              </a:rPr>
              <a:t> και </a:t>
            </a:r>
            <a:r>
              <a:rPr sz="1550" b="1" i="0" dirty="0" err="1">
                <a:solidFill>
                  <a:srgbClr val="000000"/>
                </a:solidFill>
                <a:latin typeface="Aptos"/>
              </a:rPr>
              <a:t>τυ</a:t>
            </a:r>
            <a:r>
              <a:rPr sz="1550" b="1" i="0" dirty="0">
                <a:solidFill>
                  <a:srgbClr val="000000"/>
                </a:solidFill>
                <a:latin typeface="Aptos"/>
              </a:rPr>
              <a:t>ποποίηση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520440" y="2761488"/>
            <a:ext cx="457200" cy="237744"/>
          </a:xfrm>
          <a:prstGeom prst="right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Diamond 8"/>
          <p:cNvSpPr/>
          <p:nvPr/>
        </p:nvSpPr>
        <p:spPr>
          <a:xfrm>
            <a:off x="4114800" y="1783080"/>
            <a:ext cx="3081528" cy="2194560"/>
          </a:xfrm>
          <a:prstGeom prst="diamond">
            <a:avLst/>
          </a:prstGeom>
          <a:solidFill>
            <a:srgbClr val="ECF4E6"/>
          </a:solidFill>
          <a:ln w="2222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lang="el-GR" sz="1500" b="1" i="0" dirty="0">
                <a:solidFill>
                  <a:srgbClr val="000000"/>
                </a:solidFill>
                <a:latin typeface="Aptos"/>
              </a:rPr>
              <a:t>7 </a:t>
            </a:r>
            <a:r>
              <a:rPr sz="1500" b="1" i="0" dirty="0" err="1">
                <a:solidFill>
                  <a:srgbClr val="000000"/>
                </a:solidFill>
                <a:latin typeface="Aptos"/>
              </a:rPr>
              <a:t>Κριτήρι</a:t>
            </a:r>
            <a:r>
              <a:rPr sz="1500" b="1" i="0" dirty="0">
                <a:solidFill>
                  <a:srgbClr val="000000"/>
                </a:solidFill>
                <a:latin typeface="Aptos"/>
              </a:rPr>
              <a:t>α </a:t>
            </a:r>
            <a:r>
              <a:rPr lang="el-GR" sz="1500" b="1" i="0" dirty="0" err="1">
                <a:solidFill>
                  <a:srgbClr val="000000"/>
                </a:solidFill>
                <a:latin typeface="Aptos"/>
              </a:rPr>
              <a:t>επιλεξιμότητας</a:t>
            </a:r>
            <a:endParaRPr sz="1500" b="1" i="0" dirty="0">
              <a:solidFill>
                <a:srgbClr val="000000"/>
              </a:solidFill>
              <a:latin typeface="Aptos"/>
            </a:endParaRPr>
          </a:p>
          <a:p>
            <a:pPr algn="ctr"/>
            <a:endParaRPr sz="1500" b="1" i="0" dirty="0">
              <a:solidFill>
                <a:srgbClr val="000000"/>
              </a:solidFill>
              <a:latin typeface="Aptos"/>
            </a:endParaRPr>
          </a:p>
          <a:p>
            <a:pPr algn="ctr"/>
            <a:r>
              <a:rPr sz="1200" b="0" i="0" dirty="0">
                <a:solidFill>
                  <a:srgbClr val="000000"/>
                </a:solidFill>
                <a:latin typeface="Aptos"/>
              </a:rPr>
              <a:t>π</a:t>
            </a:r>
            <a:r>
              <a:rPr sz="1200" b="0" i="0" dirty="0" err="1">
                <a:solidFill>
                  <a:srgbClr val="000000"/>
                </a:solidFill>
                <a:latin typeface="Aptos"/>
              </a:rPr>
              <a:t>ληρούντ</a:t>
            </a:r>
            <a:r>
              <a:rPr sz="1200" b="0" i="0" dirty="0">
                <a:solidFill>
                  <a:srgbClr val="000000"/>
                </a:solidFill>
                <a:latin typeface="Aptos"/>
              </a:rPr>
              <a:t>αι όλ</a:t>
            </a:r>
            <a:r>
              <a:rPr lang="el-GR" sz="1200" dirty="0">
                <a:solidFill>
                  <a:srgbClr val="000000"/>
                </a:solidFill>
                <a:latin typeface="Aptos"/>
              </a:rPr>
              <a:t>α</a:t>
            </a:r>
            <a:r>
              <a:rPr sz="1200" b="0" i="0" dirty="0">
                <a:solidFill>
                  <a:srgbClr val="000000"/>
                </a:solidFill>
                <a:latin typeface="Aptos"/>
              </a:rPr>
              <a:t>;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7406640" y="2761488"/>
            <a:ext cx="457200" cy="237744"/>
          </a:xfrm>
          <a:prstGeom prst="right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33488" y="2414016"/>
            <a:ext cx="603504" cy="29260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ctr"/>
            <a:r>
              <a:rPr sz="1300" b="1" i="0">
                <a:solidFill>
                  <a:srgbClr val="185528"/>
                </a:solidFill>
                <a:latin typeface="Aptos"/>
              </a:rPr>
              <a:t>ναι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01000" y="2103120"/>
            <a:ext cx="3703320" cy="155448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1" i="0" dirty="0" err="1">
                <a:solidFill>
                  <a:srgbClr val="FFFFFF"/>
                </a:solidFill>
                <a:latin typeface="Aptos"/>
              </a:rPr>
              <a:t>Αξιολόγηση</a:t>
            </a:r>
            <a:r>
              <a:rPr sz="1550" b="1" i="0" dirty="0">
                <a:solidFill>
                  <a:srgbClr val="FFFFFF"/>
                </a:solidFill>
                <a:latin typeface="Aptos"/>
              </a:rPr>
              <a:t> από </a:t>
            </a:r>
            <a:r>
              <a:rPr sz="1550" b="1" i="0" dirty="0" err="1">
                <a:solidFill>
                  <a:srgbClr val="FFFFFF"/>
                </a:solidFill>
                <a:latin typeface="Aptos"/>
              </a:rPr>
              <a:t>την</a:t>
            </a:r>
            <a:r>
              <a:rPr sz="155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550" b="1" i="0" dirty="0" err="1">
                <a:solidFill>
                  <a:srgbClr val="FFFFFF"/>
                </a:solidFill>
                <a:latin typeface="Aptos"/>
              </a:rPr>
              <a:t>Ομάδ</a:t>
            </a:r>
            <a:r>
              <a:rPr sz="1550" b="1" i="0" dirty="0">
                <a:solidFill>
                  <a:srgbClr val="FFFFFF"/>
                </a:solidFill>
                <a:latin typeface="Aptos"/>
              </a:rPr>
              <a:t>α Έργου</a:t>
            </a:r>
          </a:p>
          <a:p>
            <a:pPr algn="ctr"/>
            <a:endParaRPr sz="1550" b="1" i="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200" b="0" i="0" dirty="0">
                <a:solidFill>
                  <a:srgbClr val="FFFFFF"/>
                </a:solidFill>
                <a:latin typeface="Aptos"/>
              </a:rPr>
              <a:t>και </a:t>
            </a:r>
            <a:r>
              <a:rPr sz="1200" b="0" i="0" dirty="0" err="1">
                <a:solidFill>
                  <a:srgbClr val="FFFFFF"/>
                </a:solidFill>
                <a:latin typeface="Aptos"/>
              </a:rPr>
              <a:t>τελικός</a:t>
            </a:r>
            <a:r>
              <a:rPr sz="1200" b="0" i="0" dirty="0">
                <a:solidFill>
                  <a:srgbClr val="FFFFFF"/>
                </a:solidFill>
                <a:latin typeface="Aptos"/>
              </a:rPr>
              <a:t> κα</a:t>
            </a:r>
            <a:r>
              <a:rPr sz="1200" b="0" i="0" dirty="0" err="1">
                <a:solidFill>
                  <a:srgbClr val="FFFFFF"/>
                </a:solidFill>
                <a:latin typeface="Aptos"/>
              </a:rPr>
              <a:t>τάλογος</a:t>
            </a:r>
            <a:endParaRPr sz="1200" b="0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5550408" y="4069080"/>
            <a:ext cx="237744" cy="457200"/>
          </a:xfrm>
          <a:prstGeom prst="downArrow">
            <a:avLst/>
          </a:prstGeom>
          <a:solidFill>
            <a:srgbClr val="D97B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843016" y="4133087"/>
            <a:ext cx="731520" cy="29260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 dirty="0" err="1">
                <a:solidFill>
                  <a:srgbClr val="D97B06"/>
                </a:solidFill>
                <a:latin typeface="Aptos"/>
              </a:rPr>
              <a:t>όχι</a:t>
            </a:r>
            <a:endParaRPr sz="1300" b="1" i="0" dirty="0">
              <a:solidFill>
                <a:srgbClr val="D97B06"/>
              </a:solidFill>
              <a:latin typeface="Apto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31920" y="4663440"/>
            <a:ext cx="3474720" cy="1097280"/>
          </a:xfrm>
          <a:prstGeom prst="rect">
            <a:avLst/>
          </a:prstGeom>
          <a:solidFill>
            <a:srgbClr val="FFFFFF"/>
          </a:solidFill>
          <a:ln w="22225">
            <a:solidFill>
              <a:srgbClr val="D97B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 i="0" dirty="0" err="1">
                <a:solidFill>
                  <a:srgbClr val="D97B06"/>
                </a:solidFill>
                <a:latin typeface="Aptos"/>
              </a:rPr>
              <a:t>Φάκελος</a:t>
            </a:r>
            <a:r>
              <a:rPr sz="1400" b="1" i="0" dirty="0">
                <a:solidFill>
                  <a:srgbClr val="D97B06"/>
                </a:solidFill>
                <a:latin typeface="Aptos"/>
              </a:rPr>
              <a:t> απ</a:t>
            </a:r>
            <a:r>
              <a:rPr sz="1400" b="1" i="0" dirty="0" err="1">
                <a:solidFill>
                  <a:srgbClr val="D97B06"/>
                </a:solidFill>
                <a:latin typeface="Aptos"/>
              </a:rPr>
              <a:t>ορρίψεων</a:t>
            </a:r>
            <a:endParaRPr sz="1400" b="1" i="0" dirty="0">
              <a:solidFill>
                <a:srgbClr val="D97B06"/>
              </a:solidFill>
              <a:latin typeface="Aptos"/>
            </a:endParaRPr>
          </a:p>
          <a:p>
            <a:pPr algn="ctr"/>
            <a:endParaRPr sz="1400" b="1" i="0" dirty="0">
              <a:solidFill>
                <a:srgbClr val="D97B06"/>
              </a:solidFill>
              <a:latin typeface="Aptos"/>
            </a:endParaRPr>
          </a:p>
          <a:p>
            <a:pPr algn="ctr"/>
            <a:r>
              <a:rPr sz="1150" b="0" i="0" dirty="0" err="1">
                <a:solidFill>
                  <a:srgbClr val="D97B06"/>
                </a:solidFill>
                <a:latin typeface="Aptos"/>
              </a:rPr>
              <a:t>με</a:t>
            </a:r>
            <a:r>
              <a:rPr sz="1150" b="0" i="0" dirty="0">
                <a:solidFill>
                  <a:srgbClr val="D97B06"/>
                </a:solidFill>
                <a:latin typeface="Aptos"/>
              </a:rPr>
              <a:t> </a:t>
            </a:r>
            <a:r>
              <a:rPr sz="1150" b="0" i="0" dirty="0" err="1">
                <a:solidFill>
                  <a:srgbClr val="D97B06"/>
                </a:solidFill>
                <a:latin typeface="Aptos"/>
              </a:rPr>
              <a:t>κριτήριο</a:t>
            </a:r>
            <a:r>
              <a:rPr sz="1150" b="0" i="0" dirty="0">
                <a:solidFill>
                  <a:srgbClr val="D97B06"/>
                </a:solidFill>
                <a:latin typeface="Aptos"/>
              </a:rPr>
              <a:t> και α</a:t>
            </a:r>
            <a:r>
              <a:rPr sz="1150" b="0" i="0" dirty="0" err="1">
                <a:solidFill>
                  <a:srgbClr val="D97B06"/>
                </a:solidFill>
                <a:latin typeface="Aptos"/>
              </a:rPr>
              <a:t>ιτιολογί</a:t>
            </a:r>
            <a:r>
              <a:rPr sz="1150" b="0" i="0" dirty="0">
                <a:solidFill>
                  <a:srgbClr val="D97B06"/>
                </a:solidFill>
                <a:latin typeface="Aptos"/>
              </a:rPr>
              <a:t>α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2 ΑΠΌ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37548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Τρεις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 </a:t>
            </a:r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δί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αυλοι </a:t>
            </a:r>
            <a:r>
              <a:rPr lang="el-GR" sz="2200" b="1" dirty="0">
                <a:solidFill>
                  <a:srgbClr val="000000"/>
                </a:solidFill>
                <a:latin typeface="Aptos Display"/>
              </a:rPr>
              <a:t>εύρεσης έργων</a:t>
            </a:r>
            <a:endParaRPr sz="22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5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4160520" y="1572768"/>
            <a:ext cx="3886200" cy="1298448"/>
          </a:xfrm>
          <a:prstGeom prst="rect">
            <a:avLst/>
          </a:prstGeom>
          <a:solidFill>
            <a:srgbClr val="FFFFFF"/>
          </a:solidFill>
          <a:ln w="22225">
            <a:solidFill>
              <a:srgbClr val="2983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600" b="1" i="0" dirty="0">
                <a:solidFill>
                  <a:srgbClr val="000000"/>
                </a:solidFill>
                <a:latin typeface="Aptos"/>
              </a:rPr>
              <a:t>Από π</a:t>
            </a:r>
            <a:r>
              <a:rPr sz="1600" b="1" i="0" dirty="0" err="1">
                <a:solidFill>
                  <a:srgbClr val="000000"/>
                </a:solidFill>
                <a:latin typeface="Aptos"/>
              </a:rPr>
              <a:t>άνω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 π</a:t>
            </a:r>
            <a:r>
              <a:rPr sz="1600" b="1" i="0" dirty="0" err="1">
                <a:solidFill>
                  <a:srgbClr val="000000"/>
                </a:solidFill>
                <a:latin typeface="Aptos"/>
              </a:rPr>
              <a:t>ρος</a:t>
            </a:r>
            <a:r>
              <a:rPr sz="1600" b="1" i="0" dirty="0">
                <a:solidFill>
                  <a:srgbClr val="000000"/>
                </a:solidFill>
                <a:latin typeface="Aptos"/>
              </a:rPr>
              <a:t> τα </a:t>
            </a:r>
            <a:r>
              <a:rPr sz="1600" b="1" i="0" dirty="0" err="1">
                <a:solidFill>
                  <a:srgbClr val="000000"/>
                </a:solidFill>
                <a:latin typeface="Aptos"/>
              </a:rPr>
              <a:t>κάτω</a:t>
            </a:r>
            <a:endParaRPr sz="1600" b="1" i="0" dirty="0">
              <a:solidFill>
                <a:srgbClr val="000000"/>
              </a:solidFill>
              <a:latin typeface="Aptos"/>
            </a:endParaRPr>
          </a:p>
          <a:p>
            <a:pPr algn="ctr"/>
            <a:endParaRPr sz="1600" b="1" i="0" dirty="0">
              <a:solidFill>
                <a:srgbClr val="000000"/>
              </a:solidFill>
              <a:latin typeface="Aptos"/>
            </a:endParaRPr>
          </a:p>
          <a:p>
            <a:pPr algn="ctr"/>
            <a:r>
              <a:rPr sz="1200" b="0" i="0" dirty="0" err="1">
                <a:solidFill>
                  <a:srgbClr val="000000"/>
                </a:solidFill>
                <a:latin typeface="Aptos"/>
              </a:rPr>
              <a:t>ΠεΣΠΚΑ</a:t>
            </a:r>
            <a:r>
              <a:rPr sz="1200" b="0" i="0" dirty="0">
                <a:solidFill>
                  <a:srgbClr val="000000"/>
                </a:solidFill>
                <a:latin typeface="Aptos"/>
              </a:rPr>
              <a:t> · 226 </a:t>
            </a:r>
            <a:r>
              <a:rPr sz="1200" b="0" i="0" dirty="0" err="1">
                <a:solidFill>
                  <a:srgbClr val="000000"/>
                </a:solidFill>
                <a:latin typeface="Aptos"/>
              </a:rPr>
              <a:t>μέτρ</a:t>
            </a:r>
            <a:r>
              <a:rPr sz="1200" b="0" i="0" dirty="0">
                <a:solidFill>
                  <a:srgbClr val="000000"/>
                </a:solidFill>
                <a:latin typeface="Aptos"/>
              </a:rPr>
              <a:t>α
ανάλυση κενών έναντι Π3.2 · προτεραιότητες Π2.7</a:t>
            </a:r>
          </a:p>
        </p:txBody>
      </p:sp>
      <p:sp>
        <p:nvSpPr>
          <p:cNvPr id="8" name="Down Arrow 7"/>
          <p:cNvSpPr/>
          <p:nvPr/>
        </p:nvSpPr>
        <p:spPr>
          <a:xfrm>
            <a:off x="5989320" y="2944368"/>
            <a:ext cx="237744" cy="438912"/>
          </a:xfrm>
          <a:prstGeom prst="down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160520" y="3456432"/>
            <a:ext cx="3886200" cy="932688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b="1" i="0" dirty="0" err="1">
                <a:solidFill>
                  <a:srgbClr val="FFFFFF"/>
                </a:solidFill>
                <a:latin typeface="Aptos"/>
              </a:rPr>
              <a:t>Δεξ</a:t>
            </a:r>
            <a:r>
              <a:rPr b="1" i="0" dirty="0">
                <a:solidFill>
                  <a:srgbClr val="FFFFFF"/>
                </a:solidFill>
                <a:latin typeface="Aptos"/>
              </a:rPr>
              <a:t>αμενή </a:t>
            </a:r>
            <a:r>
              <a:rPr lang="el-GR" b="1" i="0" dirty="0">
                <a:solidFill>
                  <a:srgbClr val="FFFFFF"/>
                </a:solidFill>
                <a:latin typeface="Aptos"/>
              </a:rPr>
              <a:t>υποψήφιων έργων</a:t>
            </a:r>
            <a:endParaRPr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Up Arrow 9"/>
          <p:cNvSpPr/>
          <p:nvPr/>
        </p:nvSpPr>
        <p:spPr>
          <a:xfrm>
            <a:off x="5989320" y="4480560"/>
            <a:ext cx="237744" cy="438912"/>
          </a:xfrm>
          <a:prstGeom prst="up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160520" y="4992624"/>
            <a:ext cx="3886200" cy="868680"/>
          </a:xfrm>
          <a:prstGeom prst="rect">
            <a:avLst/>
          </a:prstGeom>
          <a:solidFill>
            <a:srgbClr val="FFFFFF"/>
          </a:solidFill>
          <a:ln w="22225">
            <a:solidFill>
              <a:srgbClr val="2983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lang="el-GR" sz="1600" b="1" i="0" noProof="0" dirty="0">
                <a:solidFill>
                  <a:srgbClr val="000000"/>
                </a:solidFill>
                <a:latin typeface="Aptos"/>
              </a:rPr>
              <a:t>Από κάτω προς τα πάνω</a:t>
            </a:r>
          </a:p>
          <a:p>
            <a:pPr algn="ctr"/>
            <a:endParaRPr lang="el-GR" sz="1600" b="1" i="0" noProof="0" dirty="0">
              <a:solidFill>
                <a:srgbClr val="000000"/>
              </a:solidFill>
              <a:latin typeface="Aptos"/>
            </a:endParaRPr>
          </a:p>
          <a:p>
            <a:pPr algn="ctr"/>
            <a:r>
              <a:rPr lang="el-GR" sz="1200" b="0" i="0" noProof="0" dirty="0">
                <a:solidFill>
                  <a:srgbClr val="000000"/>
                </a:solidFill>
                <a:latin typeface="Aptos"/>
              </a:rPr>
              <a:t>Δήμοι · ΔΕΥΑ · ΤΟΕΒ · Δασαρχεία · Λιμενικά Ταμεία</a:t>
            </a:r>
          </a:p>
        </p:txBody>
      </p:sp>
      <p:sp>
        <p:nvSpPr>
          <p:cNvPr id="12" name="Left Arrow 11"/>
          <p:cNvSpPr/>
          <p:nvPr/>
        </p:nvSpPr>
        <p:spPr>
          <a:xfrm>
            <a:off x="8210275" y="3803904"/>
            <a:ext cx="457200" cy="237744"/>
          </a:xfrm>
          <a:prstGeom prst="leftArrow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758915" y="3328416"/>
            <a:ext cx="2633472" cy="1188720"/>
          </a:xfrm>
          <a:prstGeom prst="rect">
            <a:avLst/>
          </a:prstGeom>
          <a:solidFill>
            <a:srgbClr val="FFFFFF"/>
          </a:solidFill>
          <a:ln w="2222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 i="0" dirty="0" err="1">
                <a:solidFill>
                  <a:srgbClr val="000000"/>
                </a:solidFill>
                <a:latin typeface="Aptos"/>
              </a:rPr>
              <a:t>Μετ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αφορά</a:t>
            </a:r>
          </a:p>
          <a:p>
            <a:pPr algn="ctr"/>
            <a:endParaRPr sz="2000" b="1" i="0" dirty="0">
              <a:solidFill>
                <a:srgbClr val="000000"/>
              </a:solidFill>
              <a:latin typeface="Aptos"/>
            </a:endParaRPr>
          </a:p>
          <a:p>
            <a:pPr algn="ctr"/>
            <a:r>
              <a:rPr lang="el-GR" sz="1600" dirty="0">
                <a:solidFill>
                  <a:srgbClr val="000000"/>
                </a:solidFill>
                <a:latin typeface="Aptos"/>
              </a:rPr>
              <a:t>Δ</a:t>
            </a:r>
            <a:r>
              <a:rPr sz="1600" b="0" i="0" dirty="0" err="1">
                <a:solidFill>
                  <a:srgbClr val="000000"/>
                </a:solidFill>
                <a:latin typeface="Aptos"/>
              </a:rPr>
              <a:t>ιεθνείς</a:t>
            </a:r>
            <a:r>
              <a:rPr sz="1600" b="0" i="0" dirty="0">
                <a:solidFill>
                  <a:srgbClr val="000000"/>
                </a:solidFill>
                <a:latin typeface="Aptos"/>
              </a:rPr>
              <a:t> πρα</a:t>
            </a:r>
            <a:r>
              <a:rPr sz="1600" b="0" i="0" dirty="0" err="1">
                <a:solidFill>
                  <a:srgbClr val="000000"/>
                </a:solidFill>
                <a:latin typeface="Aptos"/>
              </a:rPr>
              <a:t>κτικές</a:t>
            </a:r>
            <a:r>
              <a:rPr sz="1600" b="0" i="0" dirty="0">
                <a:solidFill>
                  <a:srgbClr val="000000"/>
                </a:solidFill>
                <a:latin typeface="Aptos"/>
              </a:rPr>
              <a:t> · Π1.6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1572768"/>
            <a:ext cx="3063240" cy="32004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Aptos"/>
              </a:rPr>
              <a:t>Τι εξασφαλίζει καθένας</a:t>
            </a:r>
          </a:p>
        </p:txBody>
      </p:sp>
      <p:sp>
        <p:nvSpPr>
          <p:cNvPr id="15" name="Oval 14"/>
          <p:cNvSpPr/>
          <p:nvPr/>
        </p:nvSpPr>
        <p:spPr>
          <a:xfrm>
            <a:off x="502920" y="2057400"/>
            <a:ext cx="310896" cy="310896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2020824"/>
            <a:ext cx="265176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600" dirty="0">
                <a:solidFill>
                  <a:srgbClr val="141414"/>
                </a:solidFill>
                <a:latin typeface="Aptos"/>
              </a:rPr>
              <a:t>Τ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ομε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ακή κάλυψη και θεσμική ιχνηλασιμότητα</a:t>
            </a:r>
          </a:p>
        </p:txBody>
      </p:sp>
      <p:sp>
        <p:nvSpPr>
          <p:cNvPr id="17" name="Oval 16"/>
          <p:cNvSpPr/>
          <p:nvPr/>
        </p:nvSpPr>
        <p:spPr>
          <a:xfrm>
            <a:off x="502920" y="2971800"/>
            <a:ext cx="310896" cy="310896"/>
          </a:xfrm>
          <a:prstGeom prst="ellipse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2935224"/>
            <a:ext cx="265176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600" dirty="0">
                <a:solidFill>
                  <a:srgbClr val="141414"/>
                </a:solidFill>
                <a:latin typeface="Aptos"/>
              </a:rPr>
              <a:t>Ώριμες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θέσεις</a:t>
            </a:r>
            <a:r>
              <a:rPr lang="el-GR" sz="1600" b="0" i="0" dirty="0">
                <a:solidFill>
                  <a:srgbClr val="141414"/>
                </a:solidFill>
                <a:latin typeface="Aptos"/>
              </a:rPr>
              <a:t> υλοποίησης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και τοπική δέσμευση</a:t>
            </a:r>
          </a:p>
        </p:txBody>
      </p:sp>
      <p:sp>
        <p:nvSpPr>
          <p:cNvPr id="19" name="Oval 18"/>
          <p:cNvSpPr/>
          <p:nvPr/>
        </p:nvSpPr>
        <p:spPr>
          <a:xfrm>
            <a:off x="502920" y="3886200"/>
            <a:ext cx="310896" cy="310896"/>
          </a:xfrm>
          <a:prstGeom prst="ellipse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3849624"/>
            <a:ext cx="265176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600" dirty="0">
                <a:solidFill>
                  <a:srgbClr val="141414"/>
                </a:solidFill>
                <a:latin typeface="Aptos"/>
              </a:rPr>
              <a:t>Τεκμηριωμένα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διεθνή ανάλογα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892040"/>
            <a:ext cx="3063240" cy="77559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1" dirty="0" err="1">
                <a:solidFill>
                  <a:srgbClr val="141414"/>
                </a:solidFill>
                <a:latin typeface="Aptos"/>
              </a:rPr>
              <a:t>Οι</a:t>
            </a:r>
            <a:r>
              <a:rPr sz="1600" b="0" i="1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b="0" i="1" dirty="0" err="1">
                <a:solidFill>
                  <a:srgbClr val="141414"/>
                </a:solidFill>
                <a:latin typeface="Aptos"/>
              </a:rPr>
              <a:t>τρεις</a:t>
            </a:r>
            <a:r>
              <a:rPr sz="1600" b="0" i="1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b="0" i="1" dirty="0" err="1">
                <a:solidFill>
                  <a:srgbClr val="141414"/>
                </a:solidFill>
                <a:latin typeface="Aptos"/>
              </a:rPr>
              <a:t>δί</a:t>
            </a:r>
            <a:r>
              <a:rPr sz="1600" b="0" i="1" dirty="0">
                <a:solidFill>
                  <a:srgbClr val="141414"/>
                </a:solidFill>
                <a:latin typeface="Aptos"/>
              </a:rPr>
              <a:t>αυλοι είναι συμπληρωματικοί ακριβώς ως προς τις αδυναμίες τους.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ptos Display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3 ΑΠΌ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375487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200" b="1" i="0" dirty="0">
                <a:solidFill>
                  <a:srgbClr val="000000"/>
                </a:solidFill>
                <a:latin typeface="Aptos Display"/>
              </a:rPr>
              <a:t>Επ</a:t>
            </a:r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τά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 </a:t>
            </a:r>
            <a:r>
              <a:rPr sz="2200" b="1" i="0" dirty="0" err="1">
                <a:solidFill>
                  <a:srgbClr val="000000"/>
                </a:solidFill>
                <a:latin typeface="Aptos Display"/>
              </a:rPr>
              <a:t>κριτήρι</a:t>
            </a:r>
            <a:r>
              <a:rPr sz="2200" b="1" i="0" dirty="0">
                <a:solidFill>
                  <a:srgbClr val="000000"/>
                </a:solidFill>
                <a:latin typeface="Aptos Display"/>
              </a:rPr>
              <a:t>α επιλεξιμότητας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6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777240" cy="530352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"/>
              </a:rPr>
              <a:t>ΚΕ1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81200" y="1463040"/>
            <a:ext cx="5201199" cy="3447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000" b="1" i="0" dirty="0" err="1">
                <a:solidFill>
                  <a:srgbClr val="000000"/>
                </a:solidFill>
                <a:latin typeface="Aptos"/>
              </a:rPr>
              <a:t>Θεσμική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 </a:t>
            </a:r>
            <a:r>
              <a:rPr sz="2000" b="1" i="0" dirty="0" err="1">
                <a:solidFill>
                  <a:srgbClr val="000000"/>
                </a:solidFill>
                <a:latin typeface="Aptos"/>
              </a:rPr>
              <a:t>ιχνηλ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ασιμότητα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1200" y="1800992"/>
            <a:ext cx="890920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141414"/>
                </a:solidFill>
                <a:latin typeface="Aptos"/>
              </a:rPr>
              <a:t>α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νάγετ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αι σε συγκεκριμένο μέτρο του ΠεΣΠΚΑ με κωδικό, από τον κατάλογο των 226 μέτρων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121408"/>
            <a:ext cx="777240" cy="530352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"/>
              </a:rPr>
              <a:t>ΚΕ2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1200" y="2103120"/>
            <a:ext cx="5201199" cy="3447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2000" b="1" i="0" dirty="0">
                <a:solidFill>
                  <a:srgbClr val="000000"/>
                </a:solidFill>
                <a:latin typeface="Aptos"/>
              </a:rPr>
              <a:t>Επιθυμητή «Μικρή» </a:t>
            </a:r>
            <a:r>
              <a:rPr sz="2000" b="1" i="0" dirty="0" err="1">
                <a:solidFill>
                  <a:srgbClr val="000000"/>
                </a:solidFill>
                <a:latin typeface="Aptos"/>
              </a:rPr>
              <a:t>Κλίμ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ακα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1200" y="2441072"/>
            <a:ext cx="890920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141414"/>
                </a:solidFill>
                <a:latin typeface="Aptos"/>
              </a:rPr>
              <a:t>π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ληροί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και τα επ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τά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κριτήρι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 κλίμακας, από τον προϋπολογισμό ως την ωριμότητα της λύσης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761488"/>
            <a:ext cx="777240" cy="530352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"/>
              </a:rPr>
              <a:t>ΚΕ3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1200" y="2743200"/>
            <a:ext cx="5201199" cy="3447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000" b="1" i="0" dirty="0" err="1">
                <a:solidFill>
                  <a:srgbClr val="000000"/>
                </a:solidFill>
                <a:latin typeface="Aptos"/>
              </a:rPr>
              <a:t>Φορέ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ας και</a:t>
            </a:r>
            <a:r>
              <a:rPr lang="el-GR" sz="2000" b="1" i="0" dirty="0">
                <a:solidFill>
                  <a:srgbClr val="000000"/>
                </a:solidFill>
                <a:latin typeface="Aptos"/>
              </a:rPr>
              <a:t> υφιστάμενη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 </a:t>
            </a:r>
            <a:r>
              <a:rPr lang="el-GR" sz="2000" b="1" i="0" dirty="0">
                <a:solidFill>
                  <a:srgbClr val="000000"/>
                </a:solidFill>
                <a:latin typeface="Aptos"/>
              </a:rPr>
              <a:t>χωροθέτηση </a:t>
            </a:r>
            <a:endParaRPr sz="2000" b="1" i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3081152"/>
            <a:ext cx="8909200" cy="2831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141414"/>
                </a:solidFill>
                <a:latin typeface="Aptos"/>
              </a:rPr>
              <a:t>υπ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άρχει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δημόσιος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φορέ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ας και συγκεκριμένη θέση </a:t>
            </a:r>
            <a:r>
              <a:rPr lang="el-GR" sz="1600" dirty="0">
                <a:solidFill>
                  <a:srgbClr val="141414"/>
                </a:solidFill>
                <a:latin typeface="Aptos"/>
              </a:rPr>
              <a:t>στην οποία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έχει δικαίωμα να επέμβει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401568"/>
            <a:ext cx="777240" cy="530352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"/>
              </a:rPr>
              <a:t>ΚΕ4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81200" y="3383279"/>
            <a:ext cx="5201199" cy="3447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000" b="1" i="0" dirty="0" err="1">
                <a:solidFill>
                  <a:srgbClr val="000000"/>
                </a:solidFill>
                <a:latin typeface="Aptos"/>
              </a:rPr>
              <a:t>Προσθετικότητ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81200" y="3721232"/>
            <a:ext cx="890920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141414"/>
                </a:solidFill>
                <a:latin typeface="Aptos"/>
              </a:rPr>
              <a:t>δεν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υπ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οκ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αθιστά θεσμική υποχρέωση ούτε περιλαμβάνεται σε εγκεκριμένη χρηματοδότηση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41648"/>
            <a:ext cx="777240" cy="530352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ΚΕ5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81200" y="4023360"/>
            <a:ext cx="5201199" cy="3447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000" b="1" i="0" dirty="0">
                <a:solidFill>
                  <a:srgbClr val="000000"/>
                </a:solidFill>
                <a:latin typeface="Aptos"/>
              </a:rPr>
              <a:t>Απ</a:t>
            </a:r>
            <a:r>
              <a:rPr sz="2000" b="1" i="0" dirty="0" err="1">
                <a:solidFill>
                  <a:srgbClr val="000000"/>
                </a:solidFill>
                <a:latin typeface="Aptos"/>
              </a:rPr>
              <a:t>ουσί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α δυσπροσαρμογής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81200" y="4361312"/>
            <a:ext cx="890920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141414"/>
                </a:solidFill>
                <a:latin typeface="Aptos"/>
              </a:rPr>
              <a:t>δεν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μετ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αθέτει τον κίνδυνο, δεν εγκλωβίζει, δεν αυξάνει την εξάρτηση από πόρο υπό πίεση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681728"/>
            <a:ext cx="777240" cy="530352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"/>
              </a:rPr>
              <a:t>ΚΕ6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81200" y="4663440"/>
            <a:ext cx="5201199" cy="3447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000" b="1" i="0" dirty="0" err="1">
                <a:solidFill>
                  <a:srgbClr val="000000"/>
                </a:solidFill>
                <a:latin typeface="Aptos"/>
              </a:rPr>
              <a:t>Μετρησιμότητ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81200" y="5001392"/>
            <a:ext cx="8909200" cy="2831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141414"/>
                </a:solidFill>
                <a:latin typeface="Aptos"/>
              </a:rPr>
              <a:t>α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ντιστοιχίζετ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αι σε δείκτη με γραμμή βάσης, από το μητρώο των 58 δεικτών του Π2.3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5321807"/>
            <a:ext cx="777240" cy="530352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"/>
              </a:rPr>
              <a:t>ΚΕ7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81200" y="5303520"/>
            <a:ext cx="5201199" cy="34471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000" b="1" i="0" dirty="0" err="1">
                <a:solidFill>
                  <a:srgbClr val="000000"/>
                </a:solidFill>
                <a:latin typeface="Aptos"/>
              </a:rPr>
              <a:t>Μη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 π</a:t>
            </a:r>
            <a:r>
              <a:rPr sz="2000" b="1" i="0" dirty="0" err="1">
                <a:solidFill>
                  <a:srgbClr val="000000"/>
                </a:solidFill>
                <a:latin typeface="Aptos"/>
              </a:rPr>
              <a:t>ρόκληση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 </a:t>
            </a:r>
            <a:r>
              <a:rPr sz="2000" b="1" i="0" dirty="0" err="1">
                <a:solidFill>
                  <a:srgbClr val="000000"/>
                </a:solidFill>
                <a:latin typeface="Aptos"/>
              </a:rPr>
              <a:t>σημ</a:t>
            </a:r>
            <a:r>
              <a:rPr sz="2000" b="1" i="0" dirty="0">
                <a:solidFill>
                  <a:srgbClr val="000000"/>
                </a:solidFill>
                <a:latin typeface="Aptos"/>
              </a:rPr>
              <a:t>αντικής βλάβης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81200" y="5641472"/>
            <a:ext cx="8909200" cy="5293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141414"/>
                </a:solidFill>
                <a:latin typeface="Aptos"/>
              </a:rPr>
              <a:t>δεν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 β</a:t>
            </a:r>
            <a:r>
              <a:rPr sz="1600" b="0" i="0" dirty="0" err="1">
                <a:solidFill>
                  <a:srgbClr val="141414"/>
                </a:solidFill>
                <a:latin typeface="Aptos"/>
              </a:rPr>
              <a:t>λά</a:t>
            </a:r>
            <a:r>
              <a:rPr sz="1600" b="0" i="0" dirty="0">
                <a:solidFill>
                  <a:srgbClr val="141414"/>
                </a:solidFill>
                <a:latin typeface="Aptos"/>
              </a:rPr>
              <a:t>πτει τους λοιπούς περιβαλλοντικούς στόχους και τηρεί τις κοινωνικές διασφαλίσεις</a:t>
            </a:r>
          </a:p>
        </p:txBody>
      </p:sp>
      <p:pic>
        <p:nvPicPr>
          <p:cNvPr id="29" name="Graphic 29" descr="Επιθυμητή κλίμακα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7000" y="2197100"/>
            <a:ext cx="381000" cy="381000"/>
          </a:xfrm>
          <a:prstGeom prst="rect">
            <a:avLst/>
          </a:prstGeom>
        </p:spPr>
      </p:pic>
      <p:pic>
        <p:nvPicPr>
          <p:cNvPr id="30" name="Graphic 30" descr="Φορέας και χωροθέτηση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7000" y="2832100"/>
            <a:ext cx="381000" cy="381000"/>
          </a:xfrm>
          <a:prstGeom prst="rect">
            <a:avLst/>
          </a:prstGeom>
        </p:spPr>
      </p:pic>
      <p:pic>
        <p:nvPicPr>
          <p:cNvPr id="31" name="Graphic 31" descr="Προσθετικότητα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7000" y="3479800"/>
            <a:ext cx="381000" cy="381000"/>
          </a:xfrm>
          <a:prstGeom prst="rect">
            <a:avLst/>
          </a:prstGeom>
        </p:spPr>
      </p:pic>
      <p:pic>
        <p:nvPicPr>
          <p:cNvPr id="32" name="Graphic 32" descr="Απουσία δυσπροσαρμογής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97000" y="4114800"/>
            <a:ext cx="381000" cy="381000"/>
          </a:xfrm>
          <a:prstGeom prst="rect">
            <a:avLst/>
          </a:prstGeom>
        </p:spPr>
      </p:pic>
      <p:pic>
        <p:nvPicPr>
          <p:cNvPr id="34" name="Graphic 34" descr="Μη πρόκληση σημαντικής βλάβης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97000" y="5397500"/>
            <a:ext cx="381000" cy="381000"/>
          </a:xfrm>
          <a:prstGeom prst="rect">
            <a:avLst/>
          </a:prstGeom>
        </p:spPr>
      </p:pic>
      <p:pic>
        <p:nvPicPr>
          <p:cNvPr id="35" name="Graphic 35" descr="Θεσμική ιχνηλασιμότητα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97000" y="1562100"/>
            <a:ext cx="381000" cy="381000"/>
          </a:xfrm>
          <a:prstGeom prst="rect">
            <a:avLst/>
          </a:prstGeom>
        </p:spPr>
      </p:pic>
      <p:pic>
        <p:nvPicPr>
          <p:cNvPr id="36" name="Graphic 36" descr="Μετρησιμότητα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7000" y="47625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67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lang="el-GR" sz="2500" b="1" i="0" dirty="0">
                <a:solidFill>
                  <a:srgbClr val="FFFFFF"/>
                </a:solidFill>
                <a:latin typeface="Aptos Display"/>
              </a:rPr>
              <a:t>7</a:t>
            </a:r>
            <a:endParaRPr sz="2500" b="1" i="0" dirty="0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ΜΕΘΟΔΟΛΟΓΊΑ · 5 ΑΠΌ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4216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Δύο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 α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νεξάρτητοι</a:t>
            </a:r>
            <a:r>
              <a:rPr sz="2500" b="1" i="0" dirty="0">
                <a:solidFill>
                  <a:srgbClr val="000000"/>
                </a:solidFill>
                <a:latin typeface="Aptos Display"/>
              </a:rPr>
              <a:t> </a:t>
            </a:r>
            <a:r>
              <a:rPr sz="2500" b="1" i="0" dirty="0" err="1">
                <a:solidFill>
                  <a:srgbClr val="000000"/>
                </a:solidFill>
                <a:latin typeface="Aptos Display"/>
              </a:rPr>
              <a:t>άξονες</a:t>
            </a:r>
            <a:r>
              <a:rPr lang="el-GR" sz="2500" b="1" i="0" dirty="0">
                <a:solidFill>
                  <a:srgbClr val="000000"/>
                </a:solidFill>
                <a:latin typeface="Aptos Display"/>
              </a:rPr>
              <a:t> αξιολόγησης</a:t>
            </a:r>
            <a:endParaRPr sz="25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8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481328"/>
            <a:ext cx="5593080" cy="1144929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b="0" i="0" dirty="0" err="1">
                <a:solidFill>
                  <a:srgbClr val="141414"/>
                </a:solidFill>
                <a:latin typeface="Aptos"/>
              </a:rPr>
              <a:t>Έν</a:t>
            </a:r>
            <a:r>
              <a:rPr b="0" i="0" dirty="0">
                <a:solidFill>
                  <a:srgbClr val="141414"/>
                </a:solidFill>
                <a:latin typeface="Aptos"/>
              </a:rPr>
              <a:t>α έργο μπορεί να είναι ιδιαιτέρως ωφέλιμο </a:t>
            </a:r>
            <a:r>
              <a:rPr lang="el-GR" dirty="0">
                <a:solidFill>
                  <a:srgbClr val="141414"/>
                </a:solidFill>
                <a:latin typeface="Aptos"/>
              </a:rPr>
              <a:t>αλλά</a:t>
            </a:r>
            <a:r>
              <a:rPr b="0" i="0" dirty="0">
                <a:solidFill>
                  <a:srgbClr val="141414"/>
                </a:solidFill>
                <a:latin typeface="Aptos"/>
              </a:rPr>
              <a:t> </a:t>
            </a:r>
            <a:r>
              <a:rPr lang="el-GR" b="0" i="0" dirty="0">
                <a:solidFill>
                  <a:srgbClr val="141414"/>
                </a:solidFill>
                <a:latin typeface="Aptos"/>
              </a:rPr>
              <a:t>ταυτόχρονα </a:t>
            </a:r>
            <a:r>
              <a:rPr b="0" i="0" dirty="0" err="1">
                <a:solidFill>
                  <a:srgbClr val="141414"/>
                </a:solidFill>
                <a:latin typeface="Aptos"/>
              </a:rPr>
              <a:t>μη</a:t>
            </a:r>
            <a:r>
              <a:rPr b="0" i="0" dirty="0">
                <a:solidFill>
                  <a:srgbClr val="141414"/>
                </a:solidFill>
                <a:latin typeface="Aptos"/>
              </a:rPr>
              <a:t> ελκυστικό για χρηματοδότηση. Η π</a:t>
            </a:r>
            <a:r>
              <a:rPr b="0" i="0" dirty="0" err="1">
                <a:solidFill>
                  <a:srgbClr val="141414"/>
                </a:solidFill>
                <a:latin typeface="Aptos"/>
              </a:rPr>
              <a:t>ληροφορί</a:t>
            </a:r>
            <a:r>
              <a:rPr b="0" i="0" dirty="0">
                <a:solidFill>
                  <a:srgbClr val="141414"/>
                </a:solidFill>
                <a:latin typeface="Aptos"/>
              </a:rPr>
              <a:t>α αυτή χάνεται αν οι δύο διαστάσεις συγχωνευθούν σε έναν βαθμό.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981046"/>
            <a:ext cx="5033584" cy="731520"/>
          </a:xfrm>
          <a:prstGeom prst="rect">
            <a:avLst/>
          </a:prstGeom>
          <a:solidFill>
            <a:srgbClr val="0CB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2800" b="1" i="0" dirty="0" err="1">
                <a:solidFill>
                  <a:srgbClr val="FFC000"/>
                </a:solidFill>
                <a:latin typeface="Aptos Display"/>
              </a:rPr>
              <a:t>Άξον</a:t>
            </a:r>
            <a:r>
              <a:rPr sz="2800" b="1" i="0" dirty="0">
                <a:solidFill>
                  <a:srgbClr val="FFC000"/>
                </a:solidFill>
                <a:latin typeface="Aptos Display"/>
              </a:rPr>
              <a:t>ας Α  </a:t>
            </a:r>
            <a:r>
              <a:rPr b="1" i="0" dirty="0">
                <a:solidFill>
                  <a:srgbClr val="FFFFFF"/>
                </a:solidFill>
                <a:latin typeface="Aptos"/>
              </a:rPr>
              <a:t>Αξία Προσαρμογής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4075342"/>
            <a:ext cx="5033584" cy="731520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2800" b="1" i="0">
                <a:solidFill>
                  <a:srgbClr val="85C340"/>
                </a:solidFill>
                <a:latin typeface="Aptos Display"/>
              </a:rPr>
              <a:t>Άξονας Β  </a:t>
            </a:r>
            <a:r>
              <a:rPr b="1" i="0">
                <a:solidFill>
                  <a:srgbClr val="FFFFFF"/>
                </a:solidFill>
                <a:latin typeface="Aptos"/>
              </a:rPr>
              <a:t>Ελκυστικότητα ESG</a:t>
            </a:r>
          </a:p>
        </p:txBody>
      </p:sp>
      <p:pic>
        <p:nvPicPr>
          <p:cNvPr id="20" name="Picture 19" descr="p34-fig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534" y="1418885"/>
            <a:ext cx="4732473" cy="457957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58368"/>
            <a:ext cx="548640" cy="548640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lang="el-GR" sz="2500" b="1" i="0" dirty="0">
                <a:solidFill>
                  <a:srgbClr val="FFFFFF"/>
                </a:solidFill>
                <a:latin typeface="Aptos Display"/>
              </a:rPr>
              <a:t>8</a:t>
            </a:r>
            <a:endParaRPr sz="2500" b="1" i="0" dirty="0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640080"/>
            <a:ext cx="877824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29833F"/>
                </a:solidFill>
                <a:latin typeface="Aptos"/>
              </a:rPr>
              <a:t>ΠΟΎ ΒΡΙΣΚΌΜΑΣΤΕ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41248"/>
            <a:ext cx="9692640" cy="4216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2500" b="1" dirty="0">
                <a:solidFill>
                  <a:srgbClr val="000000"/>
                </a:solidFill>
                <a:latin typeface="Aptos Display"/>
              </a:rPr>
              <a:t>Επόμενα βήματα</a:t>
            </a:r>
            <a:endParaRPr sz="25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457200" y="1389888"/>
            <a:ext cx="11274552" cy="0"/>
          </a:xfrm>
          <a:prstGeom prst="line">
            <a:avLst/>
          </a:prstGeom>
          <a:ln w="34925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064240" y="640080"/>
            <a:ext cx="667512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r"/>
            <a:r>
              <a:rPr sz="1000" b="0" i="0">
                <a:solidFill>
                  <a:srgbClr val="6A6A6A"/>
                </a:solidFill>
                <a:latin typeface="Aptos"/>
              </a:rPr>
              <a:t>10 / 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3685032" cy="658368"/>
          </a:xfrm>
          <a:prstGeom prst="rect">
            <a:avLst/>
          </a:prstGeom>
          <a:solidFill>
            <a:srgbClr val="298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2400" b="1" i="0" dirty="0">
                <a:solidFill>
                  <a:srgbClr val="85C340"/>
                </a:solidFill>
                <a:latin typeface="Aptos Display"/>
              </a:rPr>
              <a:t>✓   </a:t>
            </a:r>
            <a:r>
              <a:rPr b="1" i="0" dirty="0" err="1">
                <a:solidFill>
                  <a:srgbClr val="FFFFFF"/>
                </a:solidFill>
                <a:latin typeface="Aptos"/>
              </a:rPr>
              <a:t>Ολοκληρωμέν</a:t>
            </a:r>
            <a:r>
              <a:rPr b="1" i="0" dirty="0">
                <a:solidFill>
                  <a:srgbClr val="FFFFFF"/>
                </a:solidFill>
                <a:latin typeface="Aptos"/>
              </a:rPr>
              <a:t>α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139696"/>
            <a:ext cx="3685032" cy="3017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983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0936" y="2286000"/>
            <a:ext cx="3429000" cy="1192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 dirty="0">
                <a:solidFill>
                  <a:srgbClr val="29833F"/>
                </a:solidFill>
                <a:latin typeface="Aptos"/>
              </a:rPr>
              <a:t>▪ </a:t>
            </a:r>
            <a:r>
              <a:rPr sz="1600" dirty="0">
                <a:solidFill>
                  <a:srgbClr val="141414"/>
                </a:solidFill>
                <a:latin typeface="Aptos"/>
              </a:rPr>
              <a:t>Απ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οδελτίωση</a:t>
            </a:r>
            <a:r>
              <a:rPr sz="160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υφιστάμενων</a:t>
            </a:r>
            <a:r>
              <a:rPr sz="160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ετ</a:t>
            </a:r>
            <a:r>
              <a:rPr sz="1600" dirty="0">
                <a:solidFill>
                  <a:srgbClr val="141414"/>
                </a:solidFill>
                <a:latin typeface="Aptos"/>
              </a:rPr>
              <a:t>αιρικά χρηματοδοτούμενων δράσεων στην Ελλάδα.</a:t>
            </a:r>
          </a:p>
          <a:p>
            <a:pPr>
              <a:spcAft>
                <a:spcPts val="900"/>
              </a:spcAft>
            </a:pPr>
            <a:r>
              <a:rPr sz="1600" b="1" dirty="0">
                <a:solidFill>
                  <a:srgbClr val="29833F"/>
                </a:solidFill>
                <a:latin typeface="Aptos"/>
              </a:rPr>
              <a:t>▪</a:t>
            </a:r>
            <a:r>
              <a:rPr lang="el-GR" sz="1600" dirty="0">
                <a:solidFill>
                  <a:srgbClr val="141414"/>
                </a:solidFill>
              </a:rPr>
              <a:t> Σχέδιο μεθοδολογίας</a:t>
            </a:r>
            <a:endParaRPr sz="1600" dirty="0">
              <a:solidFill>
                <a:srgbClr val="141414"/>
              </a:solidFill>
              <a:latin typeface="Apto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25112" y="1481328"/>
            <a:ext cx="3685032" cy="658368"/>
          </a:xfrm>
          <a:prstGeom prst="rect">
            <a:avLst/>
          </a:prstGeom>
          <a:solidFill>
            <a:srgbClr val="D97B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2400" b="1" i="0" dirty="0">
                <a:solidFill>
                  <a:srgbClr val="85C340"/>
                </a:solidFill>
                <a:latin typeface="Aptos Display"/>
              </a:rPr>
              <a:t>→   </a:t>
            </a:r>
            <a:r>
              <a:rPr b="1" i="0" dirty="0" err="1">
                <a:solidFill>
                  <a:srgbClr val="FFFFFF"/>
                </a:solidFill>
                <a:latin typeface="Aptos"/>
              </a:rPr>
              <a:t>Σε</a:t>
            </a:r>
            <a:r>
              <a:rPr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FFFFFF"/>
                </a:solidFill>
                <a:latin typeface="Aptos"/>
              </a:rPr>
              <a:t>εξέλιξη</a:t>
            </a:r>
            <a:endParaRPr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25112" y="2139696"/>
            <a:ext cx="3685032" cy="3017520"/>
          </a:xfrm>
          <a:prstGeom prst="rect">
            <a:avLst/>
          </a:prstGeom>
          <a:solidFill>
            <a:srgbClr val="FFFFFF"/>
          </a:solidFill>
          <a:ln w="15875">
            <a:solidFill>
              <a:srgbClr val="D97B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53128" y="2286000"/>
            <a:ext cx="3429000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 dirty="0">
                <a:solidFill>
                  <a:srgbClr val="29833F"/>
                </a:solidFill>
                <a:latin typeface="Aptos"/>
              </a:rPr>
              <a:t>▪ </a:t>
            </a:r>
            <a:r>
              <a:rPr sz="1600" dirty="0">
                <a:solidFill>
                  <a:srgbClr val="141414"/>
                </a:solidFill>
                <a:latin typeface="Aptos"/>
              </a:rPr>
              <a:t>Επ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ικύρωση</a:t>
            </a:r>
            <a:r>
              <a:rPr sz="1600" dirty="0">
                <a:solidFill>
                  <a:srgbClr val="141414"/>
                </a:solidFill>
                <a:latin typeface="Aptos"/>
              </a:rPr>
              <a:t> της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μεθοδολογί</a:t>
            </a:r>
            <a:r>
              <a:rPr sz="1600" dirty="0">
                <a:solidFill>
                  <a:srgbClr val="141414"/>
                </a:solidFill>
                <a:latin typeface="Aptos"/>
              </a:rPr>
              <a:t>ας από την Περιφέρεια Κρήτης.</a:t>
            </a:r>
          </a:p>
          <a:p>
            <a:pPr>
              <a:spcAft>
                <a:spcPts val="900"/>
              </a:spcAft>
            </a:pPr>
            <a:r>
              <a:rPr sz="1600" b="1" dirty="0">
                <a:solidFill>
                  <a:srgbClr val="29833F"/>
                </a:solidFill>
                <a:latin typeface="Aptos"/>
              </a:rPr>
              <a:t>▪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Δύο</a:t>
            </a:r>
            <a:r>
              <a:rPr sz="160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εργ</a:t>
            </a:r>
            <a:r>
              <a:rPr sz="1600" dirty="0">
                <a:solidFill>
                  <a:srgbClr val="141414"/>
                </a:solidFill>
                <a:latin typeface="Aptos"/>
              </a:rPr>
              <a:t>αστήρια: ένα με δημόσιους φορείς πριν το Στάδιο 3, ένα με επιχειρήσεις μετά το Στάδιο 4.</a:t>
            </a:r>
          </a:p>
          <a:p>
            <a:pPr>
              <a:spcAft>
                <a:spcPts val="900"/>
              </a:spcAft>
            </a:pPr>
            <a:r>
              <a:rPr sz="1600" b="1" dirty="0">
                <a:solidFill>
                  <a:srgbClr val="29833F"/>
                </a:solidFill>
                <a:latin typeface="Aptos"/>
              </a:rPr>
              <a:t>▪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Πιλοτική</a:t>
            </a:r>
            <a:r>
              <a:rPr sz="160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εφ</a:t>
            </a:r>
            <a:r>
              <a:rPr sz="1600" dirty="0">
                <a:solidFill>
                  <a:srgbClr val="141414"/>
                </a:solidFill>
                <a:latin typeface="Aptos"/>
              </a:rPr>
              <a:t>αρμογή της αλυσίδας σε πρώτη δεξαμενή υποψήφιων έργων.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47304" y="1481328"/>
            <a:ext cx="3685032" cy="658368"/>
          </a:xfrm>
          <a:prstGeom prst="rect">
            <a:avLst/>
          </a:prstGeom>
          <a:solidFill>
            <a:srgbClr val="1855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l"/>
            <a:r>
              <a:rPr sz="2400" b="1" i="0" dirty="0">
                <a:solidFill>
                  <a:srgbClr val="85C340"/>
                </a:solidFill>
                <a:latin typeface="Aptos Display"/>
              </a:rPr>
              <a:t>…   </a:t>
            </a:r>
            <a:r>
              <a:rPr b="1" i="0" dirty="0">
                <a:solidFill>
                  <a:srgbClr val="FFFFFF"/>
                </a:solidFill>
                <a:latin typeface="Aptos"/>
              </a:rPr>
              <a:t>Επ</a:t>
            </a:r>
            <a:r>
              <a:rPr b="1" i="0" dirty="0" err="1">
                <a:solidFill>
                  <a:srgbClr val="FFFFFF"/>
                </a:solidFill>
                <a:latin typeface="Aptos"/>
              </a:rPr>
              <a:t>όμεν</a:t>
            </a:r>
            <a:r>
              <a:rPr b="1" i="0" dirty="0">
                <a:solidFill>
                  <a:srgbClr val="FFFFFF"/>
                </a:solidFill>
                <a:latin typeface="Aptos"/>
              </a:rPr>
              <a:t>α</a:t>
            </a:r>
            <a:r>
              <a:rPr lang="el-GR" b="1" i="0" dirty="0">
                <a:solidFill>
                  <a:srgbClr val="FFFFFF"/>
                </a:solidFill>
                <a:latin typeface="Aptos"/>
              </a:rPr>
              <a:t> βήματα</a:t>
            </a:r>
            <a:endParaRPr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47304" y="2139696"/>
            <a:ext cx="3685032" cy="3017520"/>
          </a:xfrm>
          <a:prstGeom prst="rect">
            <a:avLst/>
          </a:prstGeom>
          <a:solidFill>
            <a:srgbClr val="FFFFFF"/>
          </a:solidFill>
          <a:ln w="15875">
            <a:solidFill>
              <a:srgbClr val="1855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2286000"/>
            <a:ext cx="342900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 dirty="0">
                <a:solidFill>
                  <a:srgbClr val="29833F"/>
                </a:solidFill>
                <a:latin typeface="Aptos"/>
              </a:rPr>
              <a:t>▪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Αρχικά</a:t>
            </a:r>
            <a:r>
              <a:rPr sz="1600" dirty="0">
                <a:solidFill>
                  <a:srgbClr val="141414"/>
                </a:solidFill>
                <a:latin typeface="Aptos"/>
              </a:rPr>
              <a:t> απ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οτελέσμ</a:t>
            </a:r>
            <a:r>
              <a:rPr sz="1600" dirty="0">
                <a:solidFill>
                  <a:srgbClr val="141414"/>
                </a:solidFill>
                <a:latin typeface="Aptos"/>
              </a:rPr>
              <a:t>ατα του καταλόγου.</a:t>
            </a:r>
          </a:p>
          <a:p>
            <a:pPr>
              <a:spcAft>
                <a:spcPts val="900"/>
              </a:spcAft>
            </a:pPr>
            <a:r>
              <a:rPr sz="1600" b="1" dirty="0">
                <a:solidFill>
                  <a:srgbClr val="29833F"/>
                </a:solidFill>
                <a:latin typeface="Aptos"/>
              </a:rPr>
              <a:t>▪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Οδικός</a:t>
            </a:r>
            <a:r>
              <a:rPr sz="160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χάρτης</a:t>
            </a:r>
            <a:r>
              <a:rPr sz="160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γι</a:t>
            </a:r>
            <a:r>
              <a:rPr sz="1600" dirty="0">
                <a:solidFill>
                  <a:srgbClr val="141414"/>
                </a:solidFill>
                <a:latin typeface="Aptos"/>
              </a:rPr>
              <a:t>α τη συνέχιση της διαδικασίας από την Περιφέρεια μετά το πέρας του Έργου.</a:t>
            </a:r>
          </a:p>
          <a:p>
            <a:pPr>
              <a:spcAft>
                <a:spcPts val="900"/>
              </a:spcAft>
            </a:pPr>
            <a:r>
              <a:rPr sz="1600" b="1" dirty="0">
                <a:solidFill>
                  <a:srgbClr val="29833F"/>
                </a:solidFill>
                <a:latin typeface="Aptos"/>
              </a:rPr>
              <a:t>▪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Ρύθμιση</a:t>
            </a:r>
            <a:r>
              <a:rPr sz="160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των</a:t>
            </a:r>
            <a:r>
              <a:rPr sz="1600" dirty="0">
                <a:solidFill>
                  <a:srgbClr val="141414"/>
                </a:solidFill>
                <a:latin typeface="Aptos"/>
              </a:rPr>
              <a:t> βα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ρών</a:t>
            </a:r>
            <a:r>
              <a:rPr sz="1600" dirty="0">
                <a:solidFill>
                  <a:srgbClr val="141414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με</a:t>
            </a:r>
            <a:r>
              <a:rPr sz="1600" dirty="0">
                <a:solidFill>
                  <a:srgbClr val="141414"/>
                </a:solidFill>
                <a:latin typeface="Aptos"/>
              </a:rPr>
              <a:t> β</a:t>
            </a:r>
            <a:r>
              <a:rPr sz="1600" dirty="0" err="1">
                <a:solidFill>
                  <a:srgbClr val="141414"/>
                </a:solidFill>
                <a:latin typeface="Aptos"/>
              </a:rPr>
              <a:t>άση</a:t>
            </a:r>
            <a:r>
              <a:rPr sz="1600" dirty="0">
                <a:solidFill>
                  <a:srgbClr val="141414"/>
                </a:solidFill>
                <a:latin typeface="Aptos"/>
              </a:rPr>
              <a:t> τ</a:t>
            </a:r>
            <a:r>
              <a:rPr lang="el-GR" sz="1600" dirty="0" err="1">
                <a:solidFill>
                  <a:srgbClr val="141414"/>
                </a:solidFill>
                <a:latin typeface="Aptos"/>
              </a:rPr>
              <a:t>ις</a:t>
            </a:r>
            <a:r>
              <a:rPr lang="el-GR" sz="1600" dirty="0">
                <a:solidFill>
                  <a:srgbClr val="141414"/>
                </a:solidFill>
                <a:latin typeface="Aptos"/>
              </a:rPr>
              <a:t> </a:t>
            </a:r>
            <a:r>
              <a:rPr lang="el-GR" sz="1600" dirty="0" err="1">
                <a:solidFill>
                  <a:srgbClr val="141414"/>
                </a:solidFill>
                <a:latin typeface="Aptos"/>
              </a:rPr>
              <a:t>πρωτεραιότητες</a:t>
            </a:r>
            <a:r>
              <a:rPr sz="1600" dirty="0">
                <a:solidFill>
                  <a:srgbClr val="141414"/>
                </a:solidFill>
                <a:latin typeface="Aptos"/>
              </a:rPr>
              <a:t>.</a:t>
            </a:r>
            <a:endParaRPr lang="el-GR" sz="1600" dirty="0">
              <a:solidFill>
                <a:srgbClr val="141414"/>
              </a:solidFill>
              <a:latin typeface="Aptos"/>
            </a:endParaRPr>
          </a:p>
          <a:p>
            <a:pPr>
              <a:spcAft>
                <a:spcPts val="900"/>
              </a:spcAft>
            </a:pPr>
            <a:r>
              <a:rPr lang="el-GR" sz="1600" b="1" dirty="0">
                <a:solidFill>
                  <a:srgbClr val="29833F"/>
                </a:solidFill>
              </a:rPr>
              <a:t>▪ </a:t>
            </a:r>
            <a:r>
              <a:rPr lang="el-GR" sz="1600" dirty="0">
                <a:solidFill>
                  <a:srgbClr val="141414"/>
                </a:solidFill>
              </a:rPr>
              <a:t>Ενσωμάτωση στην πλατφόρμα.</a:t>
            </a:r>
          </a:p>
          <a:p>
            <a:pPr>
              <a:spcAft>
                <a:spcPts val="900"/>
              </a:spcAft>
            </a:pPr>
            <a:endParaRPr sz="1600" dirty="0">
              <a:solidFill>
                <a:srgbClr val="141414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868108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91640"/>
            <a:ext cx="10607040" cy="744819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4600" b="1" i="0" dirty="0" err="1">
                <a:solidFill>
                  <a:srgbClr val="000000"/>
                </a:solidFill>
                <a:latin typeface="Aptos Display"/>
              </a:rPr>
              <a:t>Ευχ</a:t>
            </a:r>
            <a:r>
              <a:rPr sz="4600" b="1" i="0" dirty="0">
                <a:solidFill>
                  <a:srgbClr val="000000"/>
                </a:solidFill>
                <a:latin typeface="Aptos Display"/>
              </a:rPr>
              <a:t>αρισ</a:t>
            </a:r>
            <a:r>
              <a:rPr lang="el-GR" sz="4600" b="1" i="0" dirty="0" err="1">
                <a:solidFill>
                  <a:srgbClr val="000000"/>
                </a:solidFill>
                <a:latin typeface="Aptos Display"/>
              </a:rPr>
              <a:t>τίες</a:t>
            </a:r>
            <a:endParaRPr sz="4600" b="1" i="0" dirty="0">
              <a:solidFill>
                <a:srgbClr val="000000"/>
              </a:solidFill>
              <a:latin typeface="Aptos Display"/>
            </a:endParaRPr>
          </a:p>
        </p:txBody>
      </p:sp>
      <p:cxnSp>
        <p:nvCxnSpPr>
          <p:cNvPr id="3" name="Connector 2"/>
          <p:cNvCxnSpPr/>
          <p:nvPr/>
        </p:nvCxnSpPr>
        <p:spPr>
          <a:xfrm>
            <a:off x="731520" y="2697480"/>
            <a:ext cx="4023360" cy="0"/>
          </a:xfrm>
          <a:prstGeom prst="line">
            <a:avLst/>
          </a:prstGeom>
          <a:ln w="38100">
            <a:solidFill>
              <a:srgbClr val="1855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5800" y="2926080"/>
            <a:ext cx="9875520" cy="26776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lang="el-GR" sz="1500" b="0" i="0" dirty="0">
                <a:solidFill>
                  <a:srgbClr val="141414"/>
                </a:solidFill>
                <a:latin typeface="Aptos"/>
              </a:rPr>
              <a:t>Ομάδες έργων παραδοτέων 3.3, 3.4 </a:t>
            </a:r>
            <a:endParaRPr lang="en-GB" sz="1500" b="0" i="0" dirty="0">
              <a:solidFill>
                <a:srgbClr val="141414"/>
              </a:solidFill>
              <a:latin typeface="Aptos"/>
            </a:endParaRPr>
          </a:p>
        </p:txBody>
      </p:sp>
      <p:pic>
        <p:nvPicPr>
          <p:cNvPr id="7" name="Picture 6" descr="_trim_Logo-HMU-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283" y="5029200"/>
            <a:ext cx="713232" cy="713232"/>
          </a:xfrm>
          <a:prstGeom prst="rect">
            <a:avLst/>
          </a:prstGeom>
        </p:spPr>
      </p:pic>
      <p:pic>
        <p:nvPicPr>
          <p:cNvPr id="8" name="Picture 7" descr="_trim_imag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0" y="5212590"/>
            <a:ext cx="1234440" cy="346450"/>
          </a:xfrm>
          <a:prstGeom prst="rect">
            <a:avLst/>
          </a:prstGeom>
        </p:spPr>
      </p:pic>
      <p:pic>
        <p:nvPicPr>
          <p:cNvPr id="9" name="Picture 8" descr="_trim_tmpl-logo-11_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9880" y="5037640"/>
            <a:ext cx="1234440" cy="69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43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49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9F8E0EA-277C-47C1-9223-429FDF1A41AA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77baad0e-f30a-4440-8b22-9dfc65c18b65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6FBBB08E79EDD9448ED65902EF6DD892" ma:contentTypeVersion="12" ma:contentTypeDescription="Δημιουργία νέου εγγράφου" ma:contentTypeScope="" ma:versionID="63dcec5218e911a15b7d8c5d8e21665f">
  <xsd:schema xmlns:xsd="http://www.w3.org/2001/XMLSchema" xmlns:xs="http://www.w3.org/2001/XMLSchema" xmlns:p="http://schemas.microsoft.com/office/2006/metadata/properties" xmlns:ns2="e813c350-a505-4485-8371-b3670ec6f8bf" xmlns:ns3="47949657-af0b-4e3f-98b2-6b55ae6e08aa" targetNamespace="http://schemas.microsoft.com/office/2006/metadata/properties" ma:root="true" ma:fieldsID="a65a769b3838db20eeebdb95fa9c70e4" ns2:_="" ns3:_="">
    <xsd:import namespace="e813c350-a505-4485-8371-b3670ec6f8bf"/>
    <xsd:import namespace="47949657-af0b-4e3f-98b2-6b55ae6e08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3c350-a505-4485-8371-b3670ec6f8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c8455e70-db84-4a76-98a8-84cdc7365e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9657-af0b-4e3f-98b2-6b55ae6e08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6b0bf54-6611-475e-924c-abf2f071b373}" ma:internalName="TaxCatchAll" ma:showField="CatchAllData" ma:web="47949657-af0b-4e3f-98b2-6b55ae6e08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949657-af0b-4e3f-98b2-6b55ae6e08aa" xsi:nil="true"/>
    <lcf76f155ced4ddcb4097134ff3c332f xmlns="e813c350-a505-4485-8371-b3670ec6f8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6E09FA-988A-46AD-8993-9401C8D978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13c350-a505-4485-8371-b3670ec6f8bf"/>
    <ds:schemaRef ds:uri="47949657-af0b-4e3f-98b2-6b55ae6e08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656D41-E514-415A-B198-2BD39F8422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B5E77F-DA64-47FA-83AE-860C7FBFF49B}">
  <ds:schemaRefs>
    <ds:schemaRef ds:uri="http://purl.org/dc/terms/"/>
    <ds:schemaRef ds:uri="http://schemas.microsoft.com/office/2006/metadata/properties"/>
    <ds:schemaRef ds:uri="e813c350-a505-4485-8371-b3670ec6f8bf"/>
    <ds:schemaRef ds:uri="47949657-af0b-4e3f-98b2-6b55ae6e08aa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2275</TotalTime>
  <Words>1723</Words>
  <Application>Microsoft Office PowerPoint</Application>
  <PresentationFormat>Widescreen</PresentationFormat>
  <Paragraphs>347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Ioannis Daliakopoulos</dc:creator>
  <cp:lastModifiedBy>Ioannis Daliakopoulos</cp:lastModifiedBy>
  <cp:revision>1</cp:revision>
  <dcterms:created xsi:type="dcterms:W3CDTF">2026-03-20T10:39:44Z</dcterms:created>
  <dcterms:modified xsi:type="dcterms:W3CDTF">2026-09-11T08:05:55Z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0x0101006FBBB08E79EDD9448ED65902EF6DD892</vt:lpwstr>
  </property>
  <property fmtid="{D5CDD505-2E9C-101B-9397-08002B2CF9AE}" pid="3" name="MediaServiceImageTags">
    <vt:lpwstr/>
  </property>
</Properties>
</file>