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charts/chart9.xml" ContentType="application/vnd.openxmlformats-officedocument.drawingml.chart+xml"/>
  <Override PartName="/ppt/charts/chart8.xml" ContentType="application/vnd.openxmlformats-officedocument.drawingml.chart+xml"/>
  <Override PartName="/ppt/charts/chart7.xml" ContentType="application/vnd.openxmlformats-officedocument.drawingml.chart+xml"/>
  <Override PartName="/ppt/charts/chart6.xml" ContentType="application/vnd.openxmlformats-officedocument.drawingml.chart+xml"/>
  <Override PartName="/ppt/charts/chart5.xml" ContentType="application/vnd.openxmlformats-officedocument.drawingml.chart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7" r:id="rId9"/>
    <p:sldId id="269" r:id="rId10"/>
    <p:sldId id="271" r:id="rId11"/>
    <p:sldId id="273" r:id="rId12"/>
    <p:sldId id="275" r:id="rId13"/>
    <p:sldId id="274" r:id="rId14"/>
    <p:sldId id="290" r:id="rId15"/>
    <p:sldId id="277" r:id="rId16"/>
    <p:sldId id="278" r:id="rId17"/>
    <p:sldId id="279" r:id="rId18"/>
    <p:sldId id="280" r:id="rId19"/>
    <p:sldId id="283" r:id="rId20"/>
    <p:sldId id="282" r:id="rId21"/>
    <p:sldId id="259" r:id="rId22"/>
    <p:sldId id="287" r:id="rId23"/>
    <p:sldId id="286" r:id="rId24"/>
    <p:sldId id="288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03"/>
    <p:restoredTop sz="89935"/>
  </p:normalViewPr>
  <p:slideViewPr>
    <p:cSldViewPr snapToGrid="0" snapToObjects="1">
      <p:cViewPr varScale="1">
        <p:scale>
          <a:sx n="95" d="100"/>
          <a:sy n="95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F3D5C"/>
                </a:solidFill>
                <a:latin typeface="Calibri"/>
              </a:defRPr>
            </a:pPr>
            <a:r>
              <a:rPr lang="en-GB" sz="1250" b="0" i="0" u="none" strike="noStrike">
                <a:solidFill>
                  <a:srgbClr val="0F3D5C"/>
                </a:solidFill>
                <a:latin typeface="Calibri"/>
              </a:rPr>
              <a:t>PM2.5 (</a:t>
            </a:r>
            <a:r>
              <a:rPr lang="el-GR" sz="1250" b="0" i="0" u="none" strike="noStrike">
                <a:solidFill>
                  <a:srgbClr val="0F3D5C"/>
                </a:solidFill>
                <a:latin typeface="Calibri"/>
              </a:rPr>
              <a:t>μ</a:t>
            </a:r>
            <a:r>
              <a:rPr lang="en-GB" sz="1250" b="0" i="0" u="none" strike="noStrike">
                <a:solidFill>
                  <a:srgbClr val="0F3D5C"/>
                </a:solidFill>
                <a:latin typeface="Calibri"/>
              </a:rPr>
              <a:t>g/m³) — </a:t>
            </a:r>
            <a:r>
              <a:rPr lang="el-GR" sz="1250" b="0" i="0" u="none" strike="noStrike">
                <a:solidFill>
                  <a:srgbClr val="0F3D5C"/>
                </a:solidFill>
                <a:latin typeface="Calibri"/>
              </a:rPr>
              <a:t>μέση τιμή &amp; διάμεσος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Μέση τιμή</c:v>
                </c:pt>
              </c:strCache>
            </c:strRef>
          </c:tx>
          <c:spPr>
            <a:ln w="31750" cap="flat">
              <a:solidFill>
                <a:srgbClr val="C97B3D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97B3D"/>
              </a:solidFill>
              <a:ln w="9525" cap="flat">
                <a:solidFill>
                  <a:srgbClr val="C97B3D"/>
                </a:solidFill>
                <a:prstDash val="solid"/>
                <a:round/>
              </a:ln>
              <a:effectLst/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0" i="0" u="none" strike="noStrike">
                    <a:solidFill>
                      <a:srgbClr val="C97B3D"/>
                    </a:solidFill>
                    <a:latin typeface="Arial"/>
                  </a:defRPr>
                </a:pPr>
                <a:endParaRPr lang="en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6.96</c:v>
                </c:pt>
                <c:pt idx="1">
                  <c:v>6.87</c:v>
                </c:pt>
                <c:pt idx="2">
                  <c:v>6.86</c:v>
                </c:pt>
                <c:pt idx="3">
                  <c:v>9.2100000000000009</c:v>
                </c:pt>
                <c:pt idx="4">
                  <c:v>7.42</c:v>
                </c:pt>
                <c:pt idx="5">
                  <c:v>7.11</c:v>
                </c:pt>
                <c:pt idx="6">
                  <c:v>8.35</c:v>
                </c:pt>
                <c:pt idx="7">
                  <c:v>7.63</c:v>
                </c:pt>
                <c:pt idx="8">
                  <c:v>7.38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86-8E42-8F6C-47DF0DEDFE7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Διάμεσος</c:v>
                </c:pt>
              </c:strCache>
            </c:strRef>
          </c:tx>
          <c:spPr>
            <a:ln w="19050" cap="flat">
              <a:solidFill>
                <a:srgbClr val="C97B3D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5.91</c:v>
                </c:pt>
                <c:pt idx="1">
                  <c:v>5.77</c:v>
                </c:pt>
                <c:pt idx="2">
                  <c:v>6.03</c:v>
                </c:pt>
                <c:pt idx="3">
                  <c:v>7.17</c:v>
                </c:pt>
                <c:pt idx="4">
                  <c:v>6.87</c:v>
                </c:pt>
                <c:pt idx="5">
                  <c:v>6.19</c:v>
                </c:pt>
                <c:pt idx="6">
                  <c:v>6.62</c:v>
                </c:pt>
                <c:pt idx="7">
                  <c:v>6.27</c:v>
                </c:pt>
                <c:pt idx="8">
                  <c:v>6.18</c:v>
                </c:pt>
                <c:pt idx="9">
                  <c:v>5.32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86-8E42-8F6C-47DF0DEDF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 </c:v>
                </c:pt>
              </c:strCache>
            </c:strRef>
          </c:tx>
          <c:spPr>
            <a:ln w="19050" cap="flat">
              <a:solidFill>
                <a:srgbClr val="D6D9DB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D6D9DB"/>
              </a:solidFill>
              <a:ln w="9525" cap="flat">
                <a:solidFill>
                  <a:srgbClr val="D6D9DB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8">
                  <c:v>7.38</c:v>
                </c:pt>
                <c:pt idx="9">
                  <c:v>7.95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86-8E42-8F6C-47DF0DEDF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 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none"/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A3A8AC"/>
                    </a:solidFill>
                    <a:latin typeface="Arial"/>
                  </a:defRPr>
                </a:pPr>
                <a:endParaRPr lang="en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9">
                  <c:v>7.95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86-8E42-8F6C-47DF0DEDFE7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0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txPr>
        <a:bodyPr/>
        <a:lstStyle/>
        <a:p>
          <a:pPr>
            <a:defRPr sz="950">
              <a:solidFill>
                <a:srgbClr val="6B6B6B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F3D5C"/>
                </a:solidFill>
                <a:latin typeface="Calibri"/>
              </a:defRPr>
            </a:pPr>
            <a:r>
              <a:rPr lang="el-GR" sz="1250" b="0" i="0" u="none" strike="noStrike">
                <a:solidFill>
                  <a:srgbClr val="0F3D5C"/>
                </a:solidFill>
                <a:latin typeface="Calibri"/>
              </a:rPr>
              <a:t>Θερμοκρασία (°</a:t>
            </a:r>
            <a:r>
              <a:rPr lang="en-GB" sz="1250" b="0" i="0" u="none" strike="noStrike">
                <a:solidFill>
                  <a:srgbClr val="0F3D5C"/>
                </a:solidFill>
                <a:latin typeface="Calibri"/>
              </a:rPr>
              <a:t>C) — </a:t>
            </a:r>
            <a:r>
              <a:rPr lang="el-GR" sz="1250" b="0" i="0" u="none" strike="noStrike">
                <a:solidFill>
                  <a:srgbClr val="0F3D5C"/>
                </a:solidFill>
                <a:latin typeface="Calibri"/>
              </a:rPr>
              <a:t>μέση τιμή &amp; διάμεσος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Μέση τιμή</c:v>
                </c:pt>
              </c:strCache>
            </c:strRef>
          </c:tx>
          <c:spPr>
            <a:ln w="31750" cap="flat">
              <a:solidFill>
                <a:srgbClr val="C1440E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1440E"/>
              </a:solidFill>
              <a:ln w="9525" cap="flat">
                <a:solidFill>
                  <a:srgbClr val="C1440E"/>
                </a:solidFill>
                <a:prstDash val="solid"/>
                <a:round/>
              </a:ln>
              <a:effectLst/>
            </c:spPr>
          </c:marker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0" i="0" u="none" strike="noStrike">
                    <a:solidFill>
                      <a:srgbClr val="C1440E"/>
                    </a:solidFill>
                    <a:latin typeface="Arial"/>
                  </a:defRPr>
                </a:pPr>
                <a:endParaRPr lang="en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16.850000000000001</c:v>
                </c:pt>
                <c:pt idx="1">
                  <c:v>17.600000000000001</c:v>
                </c:pt>
                <c:pt idx="2">
                  <c:v>16.89</c:v>
                </c:pt>
                <c:pt idx="3">
                  <c:v>17.760000000000002</c:v>
                </c:pt>
                <c:pt idx="4">
                  <c:v>17.29</c:v>
                </c:pt>
                <c:pt idx="5">
                  <c:v>17.38</c:v>
                </c:pt>
                <c:pt idx="6">
                  <c:v>17.61</c:v>
                </c:pt>
                <c:pt idx="7">
                  <c:v>16.88</c:v>
                </c:pt>
                <c:pt idx="8">
                  <c:v>17.670000000000002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E4-7849-94E0-C55E824512C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Διάμεσος</c:v>
                </c:pt>
              </c:strCache>
            </c:strRef>
          </c:tx>
          <c:spPr>
            <a:ln w="19050" cap="flat">
              <a:solidFill>
                <a:srgbClr val="C1440E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16.690000000000001</c:v>
                </c:pt>
                <c:pt idx="1">
                  <c:v>17.66</c:v>
                </c:pt>
                <c:pt idx="2">
                  <c:v>16.34</c:v>
                </c:pt>
                <c:pt idx="3">
                  <c:v>17.78</c:v>
                </c:pt>
                <c:pt idx="4">
                  <c:v>17.649999999999999</c:v>
                </c:pt>
                <c:pt idx="5">
                  <c:v>16.309999999999999</c:v>
                </c:pt>
                <c:pt idx="6">
                  <c:v>17.43</c:v>
                </c:pt>
                <c:pt idx="7">
                  <c:v>16.559999999999999</c:v>
                </c:pt>
                <c:pt idx="8">
                  <c:v>17.239999999999998</c:v>
                </c:pt>
                <c:pt idx="9">
                  <c:v>14.25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E4-7849-94E0-C55E82451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 </c:v>
                </c:pt>
              </c:strCache>
            </c:strRef>
          </c:tx>
          <c:spPr>
            <a:ln w="19050" cap="flat">
              <a:solidFill>
                <a:srgbClr val="D6D9DB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D6D9DB"/>
              </a:solidFill>
              <a:ln w="9525" cap="flat">
                <a:solidFill>
                  <a:srgbClr val="D6D9DB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8">
                  <c:v>17.670000000000002</c:v>
                </c:pt>
                <c:pt idx="9">
                  <c:v>14.45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E4-7849-94E0-C55E82451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 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none"/>
          </c:marker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A3A8AC"/>
                    </a:solidFill>
                    <a:latin typeface="Arial"/>
                  </a:defRPr>
                </a:pPr>
                <a:endParaRPr lang="en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9">
                  <c:v>14.45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E4-7849-94E0-C55E824512C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0"/>
          <c:min val="12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txPr>
        <a:bodyPr/>
        <a:lstStyle/>
        <a:p>
          <a:pPr>
            <a:defRPr sz="950">
              <a:solidFill>
                <a:srgbClr val="6B6B6B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3D5C"/>
                </a:solidFill>
                <a:latin typeface="Calibri"/>
              </a:defRPr>
            </a:pPr>
            <a:r>
              <a:rPr lang="el-GR" sz="1300" b="0" i="0" u="none" strike="noStrike">
                <a:solidFill>
                  <a:srgbClr val="0F3D5C"/>
                </a:solidFill>
                <a:latin typeface="Calibri"/>
              </a:rPr>
              <a:t>Μέση συγκέντρωση </a:t>
            </a:r>
            <a:r>
              <a:rPr lang="en-GB" sz="1300" b="0" i="0" u="none" strike="noStrike">
                <a:solidFill>
                  <a:srgbClr val="0F3D5C"/>
                </a:solidFill>
                <a:latin typeface="Calibri"/>
              </a:rPr>
              <a:t>PM2.5 (</a:t>
            </a:r>
            <a:r>
              <a:rPr lang="el-GR" sz="1300" b="0" i="0" u="none" strike="noStrike">
                <a:solidFill>
                  <a:srgbClr val="0F3D5C"/>
                </a:solidFill>
                <a:latin typeface="Calibri"/>
              </a:rPr>
              <a:t>μ</a:t>
            </a:r>
            <a:r>
              <a:rPr lang="en-GB" sz="1300" b="0" i="0" u="none" strike="noStrike">
                <a:solidFill>
                  <a:srgbClr val="0F3D5C"/>
                </a:solidFill>
                <a:latin typeface="Calibri"/>
              </a:rPr>
              <a:t>g/m³)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PM2.5 (μg/m³)</c:v>
                </c:pt>
              </c:strCache>
            </c:strRef>
          </c:tx>
          <c:spPr>
            <a:solidFill>
              <a:srgbClr val="C97B3D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Χειμώνας</c:v>
                </c:pt>
                <c:pt idx="1">
                  <c:v>Άνοιξη</c:v>
                </c:pt>
                <c:pt idx="2">
                  <c:v>Καλοκαίρι</c:v>
                </c:pt>
                <c:pt idx="3">
                  <c:v>Φθινόπωρο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5.77</c:v>
                </c:pt>
                <c:pt idx="1">
                  <c:v>8.75</c:v>
                </c:pt>
                <c:pt idx="2">
                  <c:v>8.41</c:v>
                </c:pt>
                <c:pt idx="3">
                  <c:v>7.24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D-634D-B9D1-8B91AB5898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0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3D5C"/>
                </a:solidFill>
                <a:latin typeface="Calibri"/>
              </a:defRPr>
            </a:pPr>
            <a:r>
              <a:rPr lang="el-GR" sz="1300" b="0" i="0" u="none" strike="noStrike">
                <a:solidFill>
                  <a:srgbClr val="0F3D5C"/>
                </a:solidFill>
                <a:latin typeface="Calibri"/>
              </a:rPr>
              <a:t>Μέση θερμοκρασία (°</a:t>
            </a:r>
            <a:r>
              <a:rPr lang="en-GB" sz="1300" b="0" i="0" u="none" strike="noStrike">
                <a:solidFill>
                  <a:srgbClr val="0F3D5C"/>
                </a:solidFill>
                <a:latin typeface="Calibri"/>
              </a:rPr>
              <a:t>C)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Θερμοκρασία (°C)</c:v>
                </c:pt>
              </c:strCache>
            </c:strRef>
          </c:tx>
          <c:spPr>
            <a:solidFill>
              <a:srgbClr val="C1440E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Χειμώνας</c:v>
                </c:pt>
                <c:pt idx="1">
                  <c:v>Άνοιξη</c:v>
                </c:pt>
                <c:pt idx="2">
                  <c:v>Καλοκαίρι</c:v>
                </c:pt>
                <c:pt idx="3">
                  <c:v>Φθινόπωρο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10.84</c:v>
                </c:pt>
                <c:pt idx="1">
                  <c:v>15.27</c:v>
                </c:pt>
                <c:pt idx="2">
                  <c:v>24.1</c:v>
                </c:pt>
                <c:pt idx="3">
                  <c:v>19.18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74-DD4E-8B4F-D8FFA26CEF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6"/>
          <c:min val="0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3D5C"/>
                </a:solidFill>
                <a:latin typeface="Calibri"/>
              </a:defRPr>
            </a:pPr>
            <a:r>
              <a:rPr lang="el-GR" sz="1300" b="0" i="0" u="none" strike="noStrike">
                <a:solidFill>
                  <a:srgbClr val="0F3D5C"/>
                </a:solidFill>
                <a:latin typeface="Calibri"/>
              </a:rPr>
              <a:t>Μέση συγκέντρωση </a:t>
            </a:r>
            <a:r>
              <a:rPr lang="en-GB" sz="1300" b="0" i="0" u="none" strike="noStrike">
                <a:solidFill>
                  <a:srgbClr val="0F3D5C"/>
                </a:solidFill>
                <a:latin typeface="Calibri"/>
              </a:rPr>
              <a:t>PM2.5 (</a:t>
            </a:r>
            <a:r>
              <a:rPr lang="el-GR" sz="1300" b="0" i="0" u="none" strike="noStrike">
                <a:solidFill>
                  <a:srgbClr val="0F3D5C"/>
                </a:solidFill>
                <a:latin typeface="Calibri"/>
              </a:rPr>
              <a:t>μ</a:t>
            </a:r>
            <a:r>
              <a:rPr lang="en-GB" sz="1300" b="0" i="0" u="none" strike="noStrike">
                <a:solidFill>
                  <a:srgbClr val="0F3D5C"/>
                </a:solidFill>
                <a:latin typeface="Calibri"/>
              </a:rPr>
              <a:t>g/m³)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PM2.5 (μg/m³)</c:v>
                </c:pt>
              </c:strCache>
            </c:strRef>
          </c:tx>
          <c:spPr>
            <a:solidFill>
              <a:srgbClr val="C97B3D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Χανιά</c:v>
                </c:pt>
                <c:pt idx="1">
                  <c:v>Ρέθυμνο</c:v>
                </c:pt>
                <c:pt idx="2">
                  <c:v>Ηράκλειο</c:v>
                </c:pt>
                <c:pt idx="3">
                  <c:v>Λασίθι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7.3</c:v>
                </c:pt>
                <c:pt idx="1">
                  <c:v>7.55</c:v>
                </c:pt>
                <c:pt idx="2">
                  <c:v>7.5</c:v>
                </c:pt>
                <c:pt idx="3">
                  <c:v>7.69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D-B749-B6CD-44EAC4D6266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0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3D5C"/>
                </a:solidFill>
                <a:latin typeface="Calibri"/>
              </a:defRPr>
            </a:pPr>
            <a:r>
              <a:rPr lang="el-GR" sz="1300" b="0" i="0" u="none" strike="noStrike">
                <a:solidFill>
                  <a:srgbClr val="0F3D5C"/>
                </a:solidFill>
                <a:latin typeface="Calibri"/>
              </a:rPr>
              <a:t>Μέση θερμοκρασία (°</a:t>
            </a:r>
            <a:r>
              <a:rPr lang="en-GB" sz="1300" b="0" i="0" u="none" strike="noStrike">
                <a:solidFill>
                  <a:srgbClr val="0F3D5C"/>
                </a:solidFill>
                <a:latin typeface="Calibri"/>
              </a:rPr>
              <a:t>C)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Θερμοκρασία (°C)</c:v>
                </c:pt>
              </c:strCache>
            </c:strRef>
          </c:tx>
          <c:spPr>
            <a:solidFill>
              <a:srgbClr val="C1440E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Χανιά</c:v>
                </c:pt>
                <c:pt idx="1">
                  <c:v>Ρέθυμνο</c:v>
                </c:pt>
                <c:pt idx="2">
                  <c:v>Ηράκλειο</c:v>
                </c:pt>
                <c:pt idx="3">
                  <c:v>Λασίθι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16.850000000000001</c:v>
                </c:pt>
                <c:pt idx="1">
                  <c:v>17.079999999999998</c:v>
                </c:pt>
                <c:pt idx="2">
                  <c:v>17.5</c:v>
                </c:pt>
                <c:pt idx="3">
                  <c:v>17.8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C6-694E-908F-AB7EB9AEB4B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0"/>
          <c:min val="0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Καρδιαγγειακά</c:v>
                </c:pt>
              </c:strCache>
            </c:strRef>
          </c:tx>
          <c:spPr>
            <a:ln w="31750" cap="flat">
              <a:solidFill>
                <a:srgbClr val="C1440E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1440E"/>
              </a:solidFill>
              <a:ln w="9525" cap="flat">
                <a:solidFill>
                  <a:srgbClr val="C1440E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0" i="0" u="none" strike="noStrike">
                    <a:solidFill>
                      <a:srgbClr val="C1440E"/>
                    </a:solidFill>
                    <a:latin typeface="Arial"/>
                  </a:defRPr>
                </a:pPr>
                <a:endParaRPr lang="en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11221</c:v>
                </c:pt>
                <c:pt idx="1">
                  <c:v>12625</c:v>
                </c:pt>
                <c:pt idx="2">
                  <c:v>13640</c:v>
                </c:pt>
                <c:pt idx="3">
                  <c:v>14045</c:v>
                </c:pt>
                <c:pt idx="4">
                  <c:v>14572</c:v>
                </c:pt>
                <c:pt idx="5">
                  <c:v>11988</c:v>
                </c:pt>
                <c:pt idx="6">
                  <c:v>12823</c:v>
                </c:pt>
                <c:pt idx="7">
                  <c:v>13334</c:v>
                </c:pt>
                <c:pt idx="8">
                  <c:v>13928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07-1641-A9C4-5F86FE1F4C0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Αναπνευστικά</c:v>
                </c:pt>
              </c:strCache>
            </c:strRef>
          </c:tx>
          <c:spPr>
            <a:ln w="31750" cap="flat">
              <a:solidFill>
                <a:srgbClr val="1C4E8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C4E80"/>
              </a:solidFill>
              <a:ln w="9525" cap="flat">
                <a:solidFill>
                  <a:srgbClr val="1C4E80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0" i="0" u="none" strike="noStrike">
                    <a:solidFill>
                      <a:srgbClr val="1C4E80"/>
                    </a:solidFill>
                    <a:latin typeface="Arial"/>
                  </a:defRPr>
                </a:pPr>
                <a:endParaRPr lang="en-G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10936</c:v>
                </c:pt>
                <c:pt idx="1">
                  <c:v>10806</c:v>
                </c:pt>
                <c:pt idx="2">
                  <c:v>12548</c:v>
                </c:pt>
                <c:pt idx="3">
                  <c:v>11492</c:v>
                </c:pt>
                <c:pt idx="4">
                  <c:v>12164</c:v>
                </c:pt>
                <c:pt idx="5">
                  <c:v>7100</c:v>
                </c:pt>
                <c:pt idx="6">
                  <c:v>6105</c:v>
                </c:pt>
                <c:pt idx="7">
                  <c:v>8113</c:v>
                </c:pt>
                <c:pt idx="8">
                  <c:v>9680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07-1641-A9C4-5F86FE1F4C07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 </c:v>
                </c:pt>
              </c:strCache>
            </c:strRef>
          </c:tx>
          <c:spPr>
            <a:ln w="19050" cap="flat">
              <a:solidFill>
                <a:srgbClr val="D6D9DB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D6D9DB"/>
              </a:solidFill>
              <a:ln w="9525" cap="flat">
                <a:solidFill>
                  <a:srgbClr val="D6D9DB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8">
                  <c:v>13928</c:v>
                </c:pt>
                <c:pt idx="9">
                  <c:v>5914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07-1641-A9C4-5F86FE1F4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 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none"/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A3A8AC"/>
                    </a:solidFill>
                    <a:latin typeface="Arial"/>
                  </a:defRPr>
                </a:pPr>
                <a:endParaRPr lang="en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9">
                  <c:v>5914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07-1641-A9C4-5F86FE1F4C0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4"/>
          <c:order val="4"/>
          <c:tx>
            <c:strRef>
              <c:f>Sheet1!$F$1</c:f>
              <c:strCache>
                <c:ptCount val="1"/>
                <c:pt idx="0">
                  <c:v> </c:v>
                </c:pt>
              </c:strCache>
            </c:strRef>
          </c:tx>
          <c:spPr>
            <a:ln w="19050" cap="flat">
              <a:solidFill>
                <a:srgbClr val="D6D9DB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D6D9DB"/>
              </a:solidFill>
              <a:ln w="9525" cap="flat">
                <a:solidFill>
                  <a:srgbClr val="D6D9DB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8">
                  <c:v>9680</c:v>
                </c:pt>
                <c:pt idx="9">
                  <c:v>4564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07-1641-A9C4-5F86FE1F4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5"/>
          <c:order val="5"/>
          <c:tx>
            <c:strRef>
              <c:f>Sheet1!$G$1</c:f>
              <c:strCache>
                <c:ptCount val="1"/>
                <c:pt idx="0">
                  <c:v> 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none"/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A3A8AC"/>
                    </a:solidFill>
                    <a:latin typeface="Arial"/>
                  </a:defRPr>
                </a:pPr>
                <a:endParaRPr lang="en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9">
                  <c:v>4564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07-1641-A9C4-5F86FE1F4C0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4"/>
        <c:delete val="1"/>
      </c:legendEntry>
      <c:overlay val="0"/>
      <c:txPr>
        <a:bodyPr/>
        <a:lstStyle/>
        <a:p>
          <a:pPr>
            <a:defRPr sz="1200">
              <a:solidFill>
                <a:srgbClr val="1A1A1A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1285515540065688E-2"/>
          <c:y val="7.10594315245478E-2"/>
          <c:w val="0.94277641524317657"/>
          <c:h val="0.793817524262955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Καρδιαγγειακά</c:v>
                </c:pt>
              </c:strCache>
            </c:strRef>
          </c:tx>
          <c:spPr>
            <a:solidFill>
              <a:srgbClr val="C1440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5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Χανιά</c:v>
                </c:pt>
                <c:pt idx="1">
                  <c:v>Ρέθυμνο</c:v>
                </c:pt>
                <c:pt idx="2">
                  <c:v>Ηράκλειο</c:v>
                </c:pt>
                <c:pt idx="3">
                  <c:v>Λασίθι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17813</c:v>
                </c:pt>
                <c:pt idx="1">
                  <c:v>7408</c:v>
                </c:pt>
                <c:pt idx="2">
                  <c:v>82840</c:v>
                </c:pt>
                <c:pt idx="3">
                  <c:v>15645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B-0441-96B6-3289AC276A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Αναπνευστικά</c:v>
                </c:pt>
              </c:strCache>
            </c:strRef>
          </c:tx>
          <c:spPr>
            <a:solidFill>
              <a:srgbClr val="1C4E8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5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Χανιά</c:v>
                </c:pt>
                <c:pt idx="1">
                  <c:v>Ρέθυμνο</c:v>
                </c:pt>
                <c:pt idx="2">
                  <c:v>Ηράκλειο</c:v>
                </c:pt>
                <c:pt idx="3">
                  <c:v>Λασίθι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20171</c:v>
                </c:pt>
                <c:pt idx="1">
                  <c:v>9447</c:v>
                </c:pt>
                <c:pt idx="2">
                  <c:v>49195</c:v>
                </c:pt>
                <c:pt idx="3">
                  <c:v>14695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2B-0441-96B6-3289AC276A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Ψυχικές διαταραχές*</c:v>
                </c:pt>
              </c:strCache>
            </c:strRef>
          </c:tx>
          <c:spPr>
            <a:solidFill>
              <a:srgbClr val="7A5195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5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Χανιά</c:v>
                </c:pt>
                <c:pt idx="1">
                  <c:v>Ρέθυμνο</c:v>
                </c:pt>
                <c:pt idx="2">
                  <c:v>Ηράκλειο</c:v>
                </c:pt>
                <c:pt idx="3">
                  <c:v>Λασίθι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4295</c:v>
                </c:pt>
                <c:pt idx="1">
                  <c:v>1432</c:v>
                </c:pt>
                <c:pt idx="2">
                  <c:v>6768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2B-0441-96B6-3289AC276A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Νευρολογικά</c:v>
                </c:pt>
              </c:strCache>
            </c:strRef>
          </c:tx>
          <c:spPr>
            <a:solidFill>
              <a:srgbClr val="2E8B5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5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Χανιά</c:v>
                </c:pt>
                <c:pt idx="1">
                  <c:v>Ρέθυμνο</c:v>
                </c:pt>
                <c:pt idx="2">
                  <c:v>Ηράκλειο</c:v>
                </c:pt>
                <c:pt idx="3">
                  <c:v>Λασίθι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1397</c:v>
                </c:pt>
                <c:pt idx="1">
                  <c:v>512</c:v>
                </c:pt>
                <c:pt idx="2">
                  <c:v>2429</c:v>
                </c:pt>
                <c:pt idx="3">
                  <c:v>1054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2B-0441-96B6-3289AC276A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A1A1A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0F3D5C"/>
                </a:solidFill>
                <a:latin typeface="Calibri"/>
              </a:defRPr>
            </a:pPr>
            <a:r>
              <a:rPr lang="en-GB" sz="1150" b="0" i="0" u="none" strike="noStrike">
                <a:solidFill>
                  <a:srgbClr val="0F3D5C"/>
                </a:solidFill>
                <a:latin typeface="Calibri"/>
              </a:rPr>
              <a:t>OR </a:t>
            </a:r>
            <a:r>
              <a:rPr lang="el-GR" sz="1150" b="0" i="0" u="none" strike="noStrike">
                <a:solidFill>
                  <a:srgbClr val="0F3D5C"/>
                </a:solidFill>
                <a:latin typeface="Calibri"/>
              </a:rPr>
              <a:t>ανά 10μ</a:t>
            </a:r>
            <a:r>
              <a:rPr lang="en-GB" sz="1150" b="0" i="0" u="none" strike="noStrike">
                <a:solidFill>
                  <a:srgbClr val="0F3D5C"/>
                </a:solidFill>
                <a:latin typeface="Calibri"/>
              </a:rPr>
              <a:t>g/m³ </a:t>
            </a:r>
            <a:r>
              <a:rPr lang="el-GR" sz="1150" b="0" i="0" u="none" strike="noStrike">
                <a:solidFill>
                  <a:srgbClr val="0F3D5C"/>
                </a:solidFill>
                <a:latin typeface="Calibri"/>
              </a:rPr>
              <a:t>αύξηση σκόνης-</a:t>
            </a:r>
            <a:r>
              <a:rPr lang="en-GB" sz="1150" b="0" i="0" u="none" strike="noStrike">
                <a:solidFill>
                  <a:srgbClr val="0F3D5C"/>
                </a:solidFill>
                <a:latin typeface="Calibri"/>
              </a:rPr>
              <a:t>PM2.5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Odds Ratio</c:v>
                </c:pt>
              </c:strCache>
            </c:strRef>
          </c:tx>
          <c:spPr>
            <a:ln w="31750" cap="flat">
              <a:solidFill>
                <a:srgbClr val="C97B3D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97B3D"/>
              </a:solidFill>
              <a:ln w="9525" cap="flat">
                <a:solidFill>
                  <a:srgbClr val="C97B3D"/>
                </a:solidFill>
                <a:prstDash val="solid"/>
                <a:round/>
              </a:ln>
              <a:effectLst/>
            </c:spPr>
          </c:marker>
          <c:dLbls>
            <c:numFmt formatCode="0.0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C97B3D"/>
                    </a:solidFill>
                    <a:latin typeface="Arial"/>
                  </a:defRPr>
                </a:pPr>
                <a:endParaRPr lang="en-G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Ίδια ημέρα</c:v>
                </c:pt>
                <c:pt idx="1">
                  <c:v>2-ήμερο</c:v>
                </c:pt>
                <c:pt idx="2">
                  <c:v>3-ήμερο</c:v>
                </c:pt>
                <c:pt idx="3">
                  <c:v>7-ήμερο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1.0089999999999999</c:v>
                </c:pt>
                <c:pt idx="1">
                  <c:v>1.0184</c:v>
                </c:pt>
                <c:pt idx="2">
                  <c:v>1.0206</c:v>
                </c:pt>
                <c:pt idx="3">
                  <c:v>1.0189999999999999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AE-AC43-9CB3-CB5E0DF7983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Επίπεδο αναφοράς (OR=1)</c:v>
                </c:pt>
              </c:strCache>
            </c:strRef>
          </c:tx>
          <c:spPr>
            <a:ln w="31750" cap="flat">
              <a:solidFill>
                <a:srgbClr val="C9C9C9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9C9C9"/>
              </a:solidFill>
              <a:ln w="9525" cap="flat">
                <a:solidFill>
                  <a:srgbClr val="C9C9C9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Ίδια ημέρα</c:v>
                </c:pt>
                <c:pt idx="1">
                  <c:v>2-ήμερο</c:v>
                </c:pt>
                <c:pt idx="2">
                  <c:v>3-ήμερο</c:v>
                </c:pt>
                <c:pt idx="3">
                  <c:v>7-ήμερο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AE-AC43-9CB3-CB5E0DF79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.0349999999999999"/>
          <c:min val="0.99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D8D8D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419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Σύντομη παρουσίαση της προόδου του 1ου έτους της Δράσης 4.4 του έργου ClimaCrete: παρακολούθηση δεικτών νοσηρότητας/θνησιμότητας ευπαθών ομάδων σε σχέση με την κλιματική αλλαγή, και σχεδιασμός του Σχεδίου Παρέμβασης.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Στόχοι δράσης όπως ορίστηκαν στην αρχική συνάντηση έναρξης του έργου.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Τα δεδομένα νοσηλειών/θανάτων προέρχονται από όλα τα δημόσια νοσοκομεία της 7ης ΥΠΕ Κρήτης, ταξινομημένα κατά ICD-10. Οι περιβαλλοντικές παράμετροι (θερμοκρασία, PM2.5) προέρχονται από δορυφορικά δεδομένα/επανανάλυση (ERA5-Land, MERRA-2). Κάλυψη δεκαετίας 2015–2024.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συγκεντρώσεις PM2.5 κορυφώνονται το 2018 (έντονα επεισόδια σκόνης). Η θερμοκρασία παραμένει σχετικά σταθερή 2015–2023· η χαμηλότερη τιμή του 2024 οφείλεται στο ημιτελές έτος καταγραφής (έως Μάιο), όχι σε πραγματική πτώση. Μέση τιμή και διάμεσος παρουσιάζονται μαζί ώστε να φαίνεται η ασυμμετρία της κατανομής (ιδίως στο PM2.5).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θερμοκρασία ακολουθεί την αναμενόμενη έντονη εποχικότητα. Το PM2.5 παρουσιάζει δευτερεύουσα αιχμή την άνοιξη, πιθανώς λόγω επεισοδίων σκόνης Σαχάρας.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διαφορές μεταξύ περιφερειακών ενοτήτων είναι μικρές αλλά συστηματικές: το Λασίθι έχει τη μεγαλύτερη μέση θερμοκρασία και συγκέντρωση PM2.5, τα Χανιά τη μικρότερη — συνεπές με τη γεωγραφική θέση (Λασίθι πιο ανατολικά και εκτεθειμένο σε επεισόδια σκόνης Σαχάρας).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Πίνακας που παρουσιάζει το πλήρες εύρος δεδομένων ICD-10 που συλλέχθηκαν (raw, πριν την εκκαθάριση) — δείχνει το εύρος της συλλογής πέρα από τις 4 βασικές κατηγορίες που αναλύονται στη συνέχεια, ξεκινώντας από τη συνολική εικόνα νοσηλειών &amp; θανάτων. Οι αναλυμένες τιμές στις επόμενες διαφάνειες βασίζονται σε καθαρισμένα δεδομένα, γι' αυτό διαφέρουν ελαφρώς.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Σαφής πτώση 2020–2021 (περίοδος πανδημίας COVID-19) και στις δύο κατηγορίες, με μερική επαναφορά 2022–2023.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 Ηράκλειο συγκεντρώνει το μεγαλύτερο απόλυτο αριθμό νοσηλειών σε κάθε κατηγορία νοσήματος, κυρίως λόγω πληθυσμιακού </a:t>
            </a:r>
            <a:r>
              <a:rPr lang="en-US" dirty="0" err="1"/>
              <a:t>μεγέθους</a:t>
            </a:r>
            <a:r>
              <a:rPr lang="en-US" dirty="0"/>
              <a:t> </a:t>
            </a:r>
            <a:r>
              <a:rPr lang="el-GR" dirty="0"/>
              <a:t>αλλά και των 2 νοσοκομείων αναφοράς ΒΓΝ ΚΑΙ ΠΑΓΝΗ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Περνάμε στα ενδεικτικά αποτελέσματα ανάλυσης — πρώτη από τις δύο μελέτες του έργου. Ερευνητικό ερώτημα: σχετίζεται η βραχυπρόθεσμη αύξηση θερμοκρασίας με αυξημένο κίνδυνο νοσηλείας για ψυχική διαταραχή ή αυτοτραυματισμό; Σχεδιασμός time-stratified case-crossover — κάθε ασθενής είναι ο δικός του μάρτυρας, εξουδετερώνοντας σταθερούς ατομικούς παράγοντες.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σχέση θερμοκρασίας με νοσηλεία είναι σταθερά θετική για την εσκεμμένη αυτοδηλητηρίαση σε όλα τα παράθυρα έκθεσης· για τις άλλες μεθόδους η εικόνα είναι λιγότερο σταθερή.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ισχυρότερες ενδείξεις εμφανίζονται στα δύο άκρα ηλικίας: κάτω των 18 και 65+ ετών.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θετική σχέση εμφανίζεται σε σχεδόν όλες τις διαγνωστικές υποομάδες, πιο σταθερή στις μη-ψυχωτικές διαταραχές.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Ερευνητικό ερώτημα: σχετίζεται η έκθεση σε σκόνη Σαχάρας με αυξημένο κίνδυνο νοσηλείας για αναπνευστικά νοσήματα; Case-crossover ανάλυση, χρονική υστέρηση 0–7 ημερών. Η ισχυρότερη επίδραση παρατηρείται στο 3ήμερο παράθυρο έκθεσης — καθυστερημένη αντίδραση συνεπής με φλεγμονώδη μηχανισμό. Παιδιά και χρόνιοι ασθενείς παρουσιάζουν διαφορετικά χρονικά προφίλ ευπάθειας.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Τα χρόνια νοσήματα κατώτερου αναπνευστικού δείχνουν σταθερά αυξημένο κίνδυνο τις πρώτες 1–3 ημέρες μετά την έκθεση.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Στους άνδρες η ένδειξη εμφανίζεται νωρίτερα· στις γυναίκες ενισχύεται σταδιακά, με την υψηλότερη τιμή στο 7-ήμερο.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Στα παιδιά η ένδειξη αυξάνεται σταδιακά, με τη σημαντικότερη τιμή στο 7-ήμερο· στους ηλικιωμένους η ένδειξη είναι σταθερά αυξημένη νωρίτερα.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Σύνοψη προόδου στους 4 άξονες του Σχεδίου Παρέμβασης: η χαρτογράφηση ευπαθών ομάδων και οι οδηγίες αυτοπροστασίας έχουν ολοκληρωθεί· το υλικό για επαγγελματίες υγείας και η ψηφιακή πλατφόρμα βρίσκονται σε εξέλιξη.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Δύο δημοσιεύσεις υπό κρίση σε επιστημονικά περιοδικά. Τα ευρήματα προβλήθηκαν και στον τοπικό τύπο (εφημερίδα «Πατρίς»), ενισχύοντας την κοινωνική προβολή του έργου.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Βρισκόμαστε στον μήνα 12 — έχει ολοκληρωθεί η έναρξη του έργου και είμαστε εν μέσω της συλλογής/παρακολούθησης δεικτών υγείας και της συσχέτισης με περιβαλλοντικά στοιχεία.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10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επόμενες προτεραιότητες: ολοκλήρωση αναλύσεων, ανάπτυξη υλικού παρέμβασης &amp; πλατφόρμας, νέες δημοσιεύσεις/παρουσιάσεις, και νέα ευρήματα από τα δεδομένα του 2ου/3ου έτους.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διεπιστημονική ομάδα του έργου — Ελληνικό Μεσογειακό Πανεπιστήμιο και συνεργαζόμενοι φορείς.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Κλείσιμο παρουσίασης — πρόσκληση για ερωτήσεις και συζήτηση.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5"/>
            <a:ext cx="1646936" cy="982849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846" y="164592"/>
            <a:ext cx="2004434" cy="676656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5720"/>
            <a:ext cx="1063244" cy="1325603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005840" y="1828800"/>
            <a:ext cx="10149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300" b="1" dirty="0">
                <a:solidFill>
                  <a:srgbClr val="1B6B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Δράση 4.4 - Παρακολούθηση δεικτών νοσηρότητας και θνησιμότητας των ευπαθών ομάδων σε σχέση με την κλιματική αλλαγή &amp; Σχέδιο Παρέμβασης - Διαχείρισης</a:t>
            </a:r>
            <a:endParaRPr lang="en-US" sz="2300" dirty="0"/>
          </a:p>
        </p:txBody>
      </p:sp>
      <p:sp>
        <p:nvSpPr>
          <p:cNvPr id="6" name="Shape 1"/>
          <p:cNvSpPr/>
          <p:nvPr/>
        </p:nvSpPr>
        <p:spPr>
          <a:xfrm>
            <a:off x="5166360" y="3383280"/>
            <a:ext cx="1828800" cy="0"/>
          </a:xfrm>
          <a:prstGeom prst="line">
            <a:avLst/>
          </a:prstGeom>
          <a:noFill/>
          <a:ln w="1905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7" name="Text 2"/>
          <p:cNvSpPr/>
          <p:nvPr/>
        </p:nvSpPr>
        <p:spPr>
          <a:xfrm>
            <a:off x="822960" y="37947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Ευριδίκη Πατελάρου</a:t>
            </a:r>
            <a:endParaRPr lang="en-US" sz="1700" dirty="0"/>
          </a:p>
        </p:txBody>
      </p:sp>
      <p:sp>
        <p:nvSpPr>
          <p:cNvPr id="8" name="Text 3"/>
          <p:cNvSpPr/>
          <p:nvPr/>
        </p:nvSpPr>
        <p:spPr>
          <a:xfrm>
            <a:off x="822960" y="4056380"/>
            <a:ext cx="10546080" cy="106984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Ιατρός – Νοσηλεύτρια, MSc, PhD</a:t>
            </a:r>
            <a:endParaRPr lang="en-US" sz="14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4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Fellow of Higher Education Academy UK</a:t>
            </a:r>
            <a:endParaRPr lang="en-US" sz="14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4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Καθηγήτρια Νοσηλευτικής Εκπαίδευσης και Περιβαλλοντικής- Αναπαραγωγικής Επιδημιολογίας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822960" y="489204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Ελληνικό Μεσογειακό Πανεπιστήμιο</a:t>
            </a:r>
            <a:endParaRPr lang="en-US" sz="1250" dirty="0"/>
          </a:p>
        </p:txBody>
      </p:sp>
      <p:sp>
        <p:nvSpPr>
          <p:cNvPr id="10" name="Text 5"/>
          <p:cNvSpPr/>
          <p:nvPr/>
        </p:nvSpPr>
        <p:spPr>
          <a:xfrm>
            <a:off x="812800" y="5589778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Σεπτέμβριος 2026</a:t>
            </a:r>
            <a:endParaRPr lang="en-US" sz="1600" b="1" dirty="0"/>
          </a:p>
        </p:txBody>
      </p:sp>
      <p:sp>
        <p:nvSpPr>
          <p:cNvPr id="11" name="Shape 6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2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4" name="Text 8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3749040" y="877824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Στόχοι Δράσης 4.4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548640" y="1874520"/>
            <a:ext cx="5166360" cy="1874520"/>
          </a:xfrm>
          <a:prstGeom prst="roundRect">
            <a:avLst>
              <a:gd name="adj" fmla="val 4390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8" name="Shape 3"/>
          <p:cNvSpPr/>
          <p:nvPr/>
        </p:nvSpPr>
        <p:spPr>
          <a:xfrm>
            <a:off x="777240" y="2075688"/>
            <a:ext cx="457200" cy="109728"/>
          </a:xfrm>
          <a:prstGeom prst="roundRect">
            <a:avLst>
              <a:gd name="adj" fmla="val 16667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9" name="Text 4"/>
          <p:cNvSpPr/>
          <p:nvPr/>
        </p:nvSpPr>
        <p:spPr>
          <a:xfrm>
            <a:off x="777240" y="217170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C4E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Καταγραφή Δεδομένων</a:t>
            </a:r>
            <a:endParaRPr lang="en-US" dirty="0"/>
          </a:p>
        </p:txBody>
      </p:sp>
      <p:sp>
        <p:nvSpPr>
          <p:cNvPr id="10" name="Text 5"/>
          <p:cNvSpPr/>
          <p:nvPr/>
        </p:nvSpPr>
        <p:spPr>
          <a:xfrm>
            <a:off x="777240" y="2606040"/>
            <a:ext cx="48463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45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Καταγραφή των εισαγωγών και των θανάτων</a:t>
            </a:r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τουλάχιστον από τα 4 νοσοκομεία της Κρήτης</a:t>
            </a: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για τα κυριότερα χρόνια νοσήματα και συσχέτιση των δεδομένων αυτών με συγκεκριμένες παραμέτρους (θερμοκρασία, ατμοσφαιρικοί ρύποι κ.λπ.).</a:t>
            </a:r>
            <a:endParaRPr lang="en-US" sz="1600" dirty="0"/>
          </a:p>
        </p:txBody>
      </p:sp>
      <p:sp>
        <p:nvSpPr>
          <p:cNvPr id="11" name="Shape 6"/>
          <p:cNvSpPr/>
          <p:nvPr/>
        </p:nvSpPr>
        <p:spPr>
          <a:xfrm>
            <a:off x="6035040" y="1874520"/>
            <a:ext cx="5166360" cy="1874520"/>
          </a:xfrm>
          <a:prstGeom prst="roundRect">
            <a:avLst>
              <a:gd name="adj" fmla="val 4390"/>
            </a:avLst>
          </a:prstGeom>
          <a:solidFill>
            <a:srgbClr val="F7ECDE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2" name="Shape 7"/>
          <p:cNvSpPr/>
          <p:nvPr/>
        </p:nvSpPr>
        <p:spPr>
          <a:xfrm>
            <a:off x="6263640" y="2075688"/>
            <a:ext cx="457200" cy="109728"/>
          </a:xfrm>
          <a:prstGeom prst="roundRect">
            <a:avLst>
              <a:gd name="adj" fmla="val 16667"/>
            </a:avLst>
          </a:prstGeom>
          <a:solidFill>
            <a:srgbClr val="C97B3D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3" name="Text 8"/>
          <p:cNvSpPr/>
          <p:nvPr/>
        </p:nvSpPr>
        <p:spPr>
          <a:xfrm>
            <a:off x="6263640" y="224028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Χαρτογράφηση Ευπαθών Ομάδων</a:t>
            </a:r>
            <a:endParaRPr lang="en-US" dirty="0"/>
          </a:p>
        </p:txBody>
      </p:sp>
      <p:sp>
        <p:nvSpPr>
          <p:cNvPr id="14" name="Text 9"/>
          <p:cNvSpPr/>
          <p:nvPr/>
        </p:nvSpPr>
        <p:spPr>
          <a:xfrm>
            <a:off x="6263640" y="2606040"/>
            <a:ext cx="47091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45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Χαρτογράφηση του πληθυσμού των ευπαθών ομάδων στην κλιματική αλλαγή σε επίπεδο περιφέρειας Κρήτης.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548640" y="4005072"/>
            <a:ext cx="5166360" cy="1874520"/>
          </a:xfrm>
          <a:prstGeom prst="roundRect">
            <a:avLst>
              <a:gd name="adj" fmla="val 4390"/>
            </a:avLst>
          </a:prstGeom>
          <a:solidFill>
            <a:srgbClr val="E7F2E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6" name="Shape 11"/>
          <p:cNvSpPr/>
          <p:nvPr/>
        </p:nvSpPr>
        <p:spPr>
          <a:xfrm>
            <a:off x="777240" y="4206240"/>
            <a:ext cx="457200" cy="109728"/>
          </a:xfrm>
          <a:prstGeom prst="roundRect">
            <a:avLst>
              <a:gd name="adj" fmla="val 16667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7" name="Text 12"/>
          <p:cNvSpPr/>
          <p:nvPr/>
        </p:nvSpPr>
        <p:spPr>
          <a:xfrm>
            <a:off x="777240" y="4289074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8B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Σχέδιο Βέλτιστης Παρέμβασης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777240" y="4736592"/>
            <a:ext cx="4709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45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Κατάρτιση ενός σχεδίου βέλτιστης παρέμβασης για την </a:t>
            </a:r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υποστήριξη και έγκαιρη ενημέρωση των ευπαθών ομάδων για τη λήψη μέτρων και προστασία </a:t>
            </a: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τους κατά τη διάρκεια ακραίων καιρικών φαινομένων και δυσμενών περιβαλλοντικών συνθηκών.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6035040" y="4005072"/>
            <a:ext cx="5166360" cy="1874520"/>
          </a:xfrm>
          <a:prstGeom prst="roundRect">
            <a:avLst>
              <a:gd name="adj" fmla="val 4390"/>
            </a:avLst>
          </a:prstGeom>
          <a:solidFill>
            <a:srgbClr val="F0EAF5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20" name="Shape 15"/>
          <p:cNvSpPr/>
          <p:nvPr/>
        </p:nvSpPr>
        <p:spPr>
          <a:xfrm>
            <a:off x="6263640" y="4206240"/>
            <a:ext cx="457200" cy="109728"/>
          </a:xfrm>
          <a:prstGeom prst="roundRect">
            <a:avLst>
              <a:gd name="adj" fmla="val 16667"/>
            </a:avLst>
          </a:prstGeom>
          <a:solidFill>
            <a:srgbClr val="7A5195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21" name="Text 16"/>
          <p:cNvSpPr/>
          <p:nvPr/>
        </p:nvSpPr>
        <p:spPr>
          <a:xfrm>
            <a:off x="6263640" y="4370832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Εκπαιδευτική Παρέμβαση</a:t>
            </a: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6263640" y="4736592"/>
            <a:ext cx="47091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45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Υλοποίηση εκπαιδευτικής παρέμβασης σε επαγγελματίες υγείας (</a:t>
            </a:r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υποπλατφόρμα για την Υγεία</a:t>
            </a: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600" dirty="0"/>
          </a:p>
        </p:txBody>
      </p:sp>
      <p:sp>
        <p:nvSpPr>
          <p:cNvPr id="23" name="Shape 18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24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26" name="Text 20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07492" y="1124712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l-GR" sz="2400" b="1" dirty="0">
                <a:solidFill>
                  <a:srgbClr val="0F3D5C"/>
                </a:solidFill>
                <a:latin typeface="Cambria" pitchFamily="34" charset="0"/>
              </a:rPr>
              <a:t>Συλλογή Δεδομένων- Πηγές</a:t>
            </a:r>
            <a:endParaRPr lang="en-US" sz="2400" dirty="0"/>
          </a:p>
        </p:txBody>
      </p:sp>
      <p:sp>
        <p:nvSpPr>
          <p:cNvPr id="7" name="Shape 2"/>
          <p:cNvSpPr/>
          <p:nvPr/>
        </p:nvSpPr>
        <p:spPr>
          <a:xfrm>
            <a:off x="566928" y="2185416"/>
            <a:ext cx="100584" cy="100584"/>
          </a:xfrm>
          <a:prstGeom prst="ellipse">
            <a:avLst/>
          </a:prstGeom>
          <a:solidFill>
            <a:srgbClr val="C97B3D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8" name="Text 3"/>
          <p:cNvSpPr/>
          <p:nvPr/>
        </p:nvSpPr>
        <p:spPr>
          <a:xfrm>
            <a:off x="822960" y="2103120"/>
            <a:ext cx="106070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700"/>
              </a:lnSpc>
            </a:pPr>
            <a:r>
              <a:rPr lang="en-US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Νοσηλείες &amp; θάνατοι:  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7η Υγειονομική Περιφέρεια Κρήτης (Amedline) — 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όλα τα δημόσια νοσοκομεία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Ηράκλειο, Χανιά, Ρέθυμνο, Άγιος Νικόλαος, Ιεράπετρα, Σητεία,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Ορθο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εδικό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σιθίου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</a:t>
            </a:r>
            <a:r>
              <a:rPr lang="el-GR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Ιανουάριος 2015- Μάιος 2025</a:t>
            </a:r>
            <a:endParaRPr lang="en-US" dirty="0"/>
          </a:p>
        </p:txBody>
      </p:sp>
      <p:sp>
        <p:nvSpPr>
          <p:cNvPr id="9" name="Shape 4"/>
          <p:cNvSpPr/>
          <p:nvPr/>
        </p:nvSpPr>
        <p:spPr>
          <a:xfrm>
            <a:off x="566928" y="2962656"/>
            <a:ext cx="100584" cy="100584"/>
          </a:xfrm>
          <a:prstGeom prst="ellipse">
            <a:avLst/>
          </a:prstGeom>
          <a:solidFill>
            <a:srgbClr val="C97B3D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0" name="Text 5"/>
          <p:cNvSpPr/>
          <p:nvPr/>
        </p:nvSpPr>
        <p:spPr>
          <a:xfrm>
            <a:off x="822960" y="2880360"/>
            <a:ext cx="106070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1700"/>
              </a:lnSpc>
              <a:buNone/>
            </a:pPr>
            <a:r>
              <a:rPr lang="en-US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Ταξινόμηση νοσημάτων:  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Διεθνής Στατιστική Ταξινόμηση Νόσων (ICD-10) — κατηγοριοποίηση εισαγωγών και θανάτων ανά νόσημα</a:t>
            </a:r>
            <a:endParaRPr lang="en-US" dirty="0"/>
          </a:p>
        </p:txBody>
      </p:sp>
      <p:sp>
        <p:nvSpPr>
          <p:cNvPr id="11" name="Shape 6"/>
          <p:cNvSpPr/>
          <p:nvPr/>
        </p:nvSpPr>
        <p:spPr>
          <a:xfrm>
            <a:off x="566928" y="3739896"/>
            <a:ext cx="100584" cy="100584"/>
          </a:xfrm>
          <a:prstGeom prst="ellipse">
            <a:avLst/>
          </a:prstGeom>
          <a:solidFill>
            <a:srgbClr val="C97B3D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2" name="Text 7"/>
          <p:cNvSpPr/>
          <p:nvPr/>
        </p:nvSpPr>
        <p:spPr>
          <a:xfrm>
            <a:off x="731520" y="3666939"/>
            <a:ext cx="106070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700"/>
              </a:lnSpc>
            </a:pPr>
            <a:r>
              <a:rPr lang="en-US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Θερμοκρασία:  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ERA5-Land, Copernicus Climate Change Service — ημερήσια μέση θερμοκρασία α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νά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εριοχή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</a:t>
            </a:r>
            <a:r>
              <a:rPr lang="el-GR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Ιανουάριος 2000- Μάιος 2024</a:t>
            </a:r>
            <a:endParaRPr lang="en-GR" dirty="0"/>
          </a:p>
          <a:p>
            <a:pPr marL="0" indent="0" algn="just">
              <a:lnSpc>
                <a:spcPts val="17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endParaRPr lang="en-US" dirty="0"/>
          </a:p>
        </p:txBody>
      </p:sp>
      <p:sp>
        <p:nvSpPr>
          <p:cNvPr id="13" name="Shape 8"/>
          <p:cNvSpPr/>
          <p:nvPr/>
        </p:nvSpPr>
        <p:spPr>
          <a:xfrm>
            <a:off x="566928" y="4517136"/>
            <a:ext cx="100584" cy="100584"/>
          </a:xfrm>
          <a:prstGeom prst="ellipse">
            <a:avLst/>
          </a:prstGeom>
          <a:solidFill>
            <a:srgbClr val="C97B3D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4" name="Text 9"/>
          <p:cNvSpPr/>
          <p:nvPr/>
        </p:nvSpPr>
        <p:spPr>
          <a:xfrm>
            <a:off x="822960" y="4434840"/>
            <a:ext cx="106070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700"/>
              </a:lnSpc>
            </a:pPr>
            <a:r>
              <a:rPr lang="en-US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Αιωρούμενα σωματίδια PM2.5:  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NASA MERRA-2 — δορυφορικές μετρήσεις, ημερήσια &amp; π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εριφερει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κή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κλίμ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|</a:t>
            </a:r>
            <a:r>
              <a:rPr lang="el-GR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Ιανουάριος 2000- Μάιος 2024</a:t>
            </a:r>
            <a:endParaRPr lang="en-GR" dirty="0"/>
          </a:p>
          <a:p>
            <a:pPr marL="0" indent="0" algn="just">
              <a:lnSpc>
                <a:spcPts val="17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dirty="0"/>
          </a:p>
        </p:txBody>
      </p:sp>
      <p:sp>
        <p:nvSpPr>
          <p:cNvPr id="17" name="Shape 12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8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20" name="Text 14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Περιβαλλοντικές Εκθέσεις — Ετήσια Τάση</a:t>
            </a:r>
            <a:endParaRPr lang="en-US" sz="2800" dirty="0"/>
          </a:p>
        </p:txBody>
      </p:sp>
      <p:graphicFrame>
        <p:nvGraphicFramePr>
          <p:cNvPr id="7" name="Chart 0"/>
          <p:cNvGraphicFramePr/>
          <p:nvPr>
            <p:extLst>
              <p:ext uri="{D42A27DB-BD31-4B8C-83A1-F6EECF244321}">
                <p14:modId xmlns:p14="http://schemas.microsoft.com/office/powerpoint/2010/main" val="1694522095"/>
              </p:ext>
            </p:extLst>
          </p:nvPr>
        </p:nvGraphicFramePr>
        <p:xfrm>
          <a:off x="502920" y="1508760"/>
          <a:ext cx="54864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1"/>
          <p:cNvGraphicFramePr/>
          <p:nvPr/>
        </p:nvGraphicFramePr>
        <p:xfrm>
          <a:off x="6172200" y="1508760"/>
          <a:ext cx="54864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ext 2"/>
          <p:cNvSpPr/>
          <p:nvPr/>
        </p:nvSpPr>
        <p:spPr>
          <a:xfrm>
            <a:off x="548640" y="58064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Το 2024 αφορά μερικό έτος (έως Μάιο) και στα δύο διαγράμματα — εμφανίζεται με αχνό χρώμα και ερμηνεύεται με προσοχή.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0" name="Shape 3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1" name="Image 3" descr="/home/claude/deck/footer_logo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3" name="Text 5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Περιβαλλοντικές Εκθέσεις — ανά Εποχή</a:t>
            </a:r>
            <a:endParaRPr lang="en-US" sz="2800" dirty="0"/>
          </a:p>
        </p:txBody>
      </p:sp>
      <p:graphicFrame>
        <p:nvGraphicFramePr>
          <p:cNvPr id="7" name="Chart 0"/>
          <p:cNvGraphicFramePr/>
          <p:nvPr>
            <p:extLst>
              <p:ext uri="{D42A27DB-BD31-4B8C-83A1-F6EECF244321}">
                <p14:modId xmlns:p14="http://schemas.microsoft.com/office/powerpoint/2010/main" val="2862414070"/>
              </p:ext>
            </p:extLst>
          </p:nvPr>
        </p:nvGraphicFramePr>
        <p:xfrm>
          <a:off x="5835316" y="1541823"/>
          <a:ext cx="54864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 2"/>
          <p:cNvSpPr/>
          <p:nvPr/>
        </p:nvSpPr>
        <p:spPr>
          <a:xfrm>
            <a:off x="548640" y="58064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Έντονη εποχικότητα στη θερμοκρασία (όπως αναμενόταν) και δευτερεύουσα αιχμή στο PM2.5 την άνοιξη, πιθανώς λόγω επεισοδίων σκόνης Σαχάρας. 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10" name="Shape 3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1" name="Image 3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3" name="Text 5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00" dirty="0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463E4D79-1F64-BABD-7AD7-B632A784BC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1907935"/>
              </p:ext>
            </p:extLst>
          </p:nvPr>
        </p:nvGraphicFramePr>
        <p:xfrm>
          <a:off x="457200" y="1541823"/>
          <a:ext cx="54864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234440" y="365760"/>
            <a:ext cx="9509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ΠΕΡΙΓΡΑΦΙΚΉ ΑΝΆΛΥΣΗ</a:t>
            </a:r>
            <a:endParaRPr lang="en-US" sz="1200" dirty="0"/>
          </a:p>
        </p:txBody>
      </p:sp>
      <p:sp>
        <p:nvSpPr>
          <p:cNvPr id="6" name="Text 1"/>
          <p:cNvSpPr/>
          <p:nvPr/>
        </p:nvSpPr>
        <p:spPr>
          <a:xfrm>
            <a:off x="1005840" y="745236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Περιβαλλοντικές Εκθέσεις — ανά Περιφερειακή Ενότητα</a:t>
            </a:r>
            <a:endParaRPr lang="en-US" sz="28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502920" y="1508760"/>
          <a:ext cx="54864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1"/>
          <p:cNvGraphicFramePr/>
          <p:nvPr/>
        </p:nvGraphicFramePr>
        <p:xfrm>
          <a:off x="6172200" y="1508760"/>
          <a:ext cx="54864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ext 2"/>
          <p:cNvSpPr/>
          <p:nvPr/>
        </p:nvSpPr>
        <p:spPr>
          <a:xfrm>
            <a:off x="548640" y="58064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Μικρές αλλά συστηματικές διαφορές μεταξύ περιφερειακών ενοτήτων, σε όλη τη δεκαετία: το Λασίθι εμφανίζει την υψηλότερη μέση θερμοκρασία και τη μεγαλύτερη μέση συγκέντρωση PM2.5, τα Χανιά τη χαμηλότερη τιμή και στις δύο παραμέτρους.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0" name="Shape 3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1" name="Image 3" descr="/home/claude/deck/footer_logo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3" name="Text 5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234440" y="502920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Συγκεντρωτικός Πίνακας Δεδομένων</a:t>
            </a:r>
            <a:endParaRPr lang="en-US" sz="2800" dirty="0"/>
          </a:p>
        </p:txBody>
      </p:sp>
      <p:sp>
        <p:nvSpPr>
          <p:cNvPr id="6" name="Text 1"/>
          <p:cNvSpPr/>
          <p:nvPr/>
        </p:nvSpPr>
        <p:spPr>
          <a:xfrm>
            <a:off x="548640" y="1280160"/>
            <a:ext cx="10881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Όλες οι κατηγορίες νοσημάτων (ICD-10) για τις οποίες συλλέχθηκαν δεδομένα εισαγωγών &amp; θανάτων, δημόσια νοσοκομεία Κρήτης</a:t>
            </a:r>
            <a:endParaRPr lang="en-US" sz="1400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940748"/>
              </p:ext>
            </p:extLst>
          </p:nvPr>
        </p:nvGraphicFramePr>
        <p:xfrm>
          <a:off x="502920" y="1664208"/>
          <a:ext cx="11155680" cy="429768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Κατηγορία / Νόσημα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Νοσηλείες (n)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Θάνατοι (n)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1440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Ι00–Ι99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highlight>
                            <a:srgbClr val="FFFF00"/>
                          </a:highlight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Νοσήματα Κυκλοφορικού Συστήματος</a:t>
                      </a:r>
                      <a:endParaRPr lang="en-US" sz="1200" dirty="0"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139.733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5.880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C4E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J00–J99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highlight>
                            <a:srgbClr val="FFFF00"/>
                          </a:highlight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Παθήσεις του αναπνευστικού συστήματος</a:t>
                      </a:r>
                      <a:endParaRPr lang="en-US" sz="1200" dirty="0"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110.573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2.356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7A51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F00–F09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Οργανικές ψυχικές διαταραχές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834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7A51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F20–F29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Σχιζοφρένεια, σχιζότυπη &amp; παραληρητικές διαταραχές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17.142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7A51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F30–F39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Διαταραχές της διάθεσης (συναισθηματικές)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7.115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7A51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F40–F48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Νευρωσικές, στρες-σχετιζόμενες &amp; σωματόμορφες διαταραχές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1.214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7A51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Μη καθορισμένη ψυχική διαταραχή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E8B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G20–G26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Εξωπυραμιδικές &amp; κινητικές διαταραχές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E8B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G30–G32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Άλλα εκφυλιστικά νοσήματα νευρικού συστήματος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E8B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G43.-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Ημικρανία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E8B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G44.-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Άλλα σύνδρομα κεφαλαλγίας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1.425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E8B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G45.-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Παροδικά ισχαιμικά εγκεφαλικά επεισόδια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2.849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8C8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Ε10.-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Ινσουλινοεξαρτώμενος Σακχαρώδης Διαβήτης (Τύπου 1)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5B5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8C8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Ε11.-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Μη ινσουλινοεξαρτώμενος Σακχαρώδης Διαβήτης (Τύπου 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5B5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8C8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Ε30.-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Διαταραχές της ήβης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5B5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8C8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Ε84.0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Κυστική ίνωση με πνευμονικές εκδηλώσεις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5B5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97B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T66–T69.-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Άλλες και μη καθορισμένες βλάβες από εξωτερικές αιτίες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65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97B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X60–X84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C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Σκόπιμος αυτοτραυματισμός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ΣΥΝΟΛΟ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5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286.236</a:t>
                      </a:r>
                      <a:endParaRPr lang="en-US" sz="1600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8.312*</a:t>
                      </a:r>
                      <a:endParaRPr lang="en-US" sz="1600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8" name="Text 2"/>
          <p:cNvSpPr/>
          <p:nvPr/>
        </p:nvSpPr>
        <p:spPr>
          <a:xfrm>
            <a:off x="548640" y="6053328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000"/>
              </a:lnSpc>
              <a:buNone/>
            </a:pPr>
            <a:r>
              <a:rPr lang="en-US" sz="8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Ακατέργαστα (raw) δεδομένα, πριν την εφαρμογή κριτηρίων αποκλεισμού (προγραμματισμένη εισαγωγή, αεροδιακομιδή, ελλιπή στοιχεία, COVID-19 κ.λπ.) — γι' αυτό οι αναλυμένες τιμές στις επόμενες διαφάνειες διαφέρουν ελαφρώς. Δεν αναφέρθηκαν στοιχεία θανάτων για διαβήτη, διαταραχές ήβης &amp; κυστική ίνωση (—). Περίοδος εισαγωγών/θανάτων: Ιαν. 2015 – Μάιος 2025.</a:t>
            </a:r>
            <a:endParaRPr lang="en-US" sz="850" dirty="0"/>
          </a:p>
        </p:txBody>
      </p:sp>
      <p:sp>
        <p:nvSpPr>
          <p:cNvPr id="9" name="Shape 3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0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2" name="Text 5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Νοσηλείες ανά Κατηγορία — Ετήσια Τάση 2015–2024</a:t>
            </a:r>
            <a:endParaRPr lang="en-US" sz="28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457200" y="1737360"/>
          <a:ext cx="11155680" cy="397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Text 2"/>
          <p:cNvSpPr/>
          <p:nvPr/>
        </p:nvSpPr>
        <p:spPr>
          <a:xfrm>
            <a:off x="548640" y="5989320"/>
            <a:ext cx="10607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Το 2024 αφορά μερικό έτος (έως Μάιο) — εμφανίζεται με αχνό χρώμα.</a:t>
            </a:r>
            <a:endParaRPr lang="en-US" sz="1000" dirty="0"/>
          </a:p>
        </p:txBody>
      </p:sp>
      <p:sp>
        <p:nvSpPr>
          <p:cNvPr id="9" name="Shape 3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0" name="Image 3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2" name="Text 5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Νοσηλείες ανά Κατηγορία — ανά Περιφερειακή Ενότητα</a:t>
            </a:r>
            <a:endParaRPr lang="en-US" sz="2800" dirty="0"/>
          </a:p>
        </p:txBody>
      </p:sp>
      <p:sp>
        <p:nvSpPr>
          <p:cNvPr id="7" name="Text 2"/>
          <p:cNvSpPr/>
          <p:nvPr/>
        </p:nvSpPr>
        <p:spPr>
          <a:xfrm>
            <a:off x="548640" y="137160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i="1" dirty="0" err="1">
                <a:solidFill>
                  <a:srgbClr val="002060"/>
                </a:solidFill>
              </a:rPr>
              <a:t>Το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Ηράκλειο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συγκεντρώνει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το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μεγ</a:t>
            </a:r>
            <a:r>
              <a:rPr lang="en-US" sz="1400" i="1" dirty="0">
                <a:solidFill>
                  <a:srgbClr val="002060"/>
                </a:solidFill>
              </a:rPr>
              <a:t>α</a:t>
            </a:r>
            <a:r>
              <a:rPr lang="en-US" sz="1400" i="1" dirty="0" err="1">
                <a:solidFill>
                  <a:srgbClr val="002060"/>
                </a:solidFill>
              </a:rPr>
              <a:t>λύτερο</a:t>
            </a:r>
            <a:r>
              <a:rPr lang="en-US" sz="1400" i="1" dirty="0">
                <a:solidFill>
                  <a:srgbClr val="002060"/>
                </a:solidFill>
              </a:rPr>
              <a:t> απ</a:t>
            </a:r>
            <a:r>
              <a:rPr lang="en-US" sz="1400" i="1" dirty="0" err="1">
                <a:solidFill>
                  <a:srgbClr val="002060"/>
                </a:solidFill>
              </a:rPr>
              <a:t>όλυτο</a:t>
            </a:r>
            <a:r>
              <a:rPr lang="en-US" sz="1400" i="1" dirty="0">
                <a:solidFill>
                  <a:srgbClr val="002060"/>
                </a:solidFill>
              </a:rPr>
              <a:t> α</a:t>
            </a:r>
            <a:r>
              <a:rPr lang="en-US" sz="1400" i="1" dirty="0" err="1">
                <a:solidFill>
                  <a:srgbClr val="002060"/>
                </a:solidFill>
              </a:rPr>
              <a:t>ριθμό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νοσηλειών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σε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κάθε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κ</a:t>
            </a:r>
            <a:r>
              <a:rPr lang="en-US" sz="1400" i="1" dirty="0">
                <a:solidFill>
                  <a:srgbClr val="002060"/>
                </a:solidFill>
              </a:rPr>
              <a:t>α</a:t>
            </a:r>
            <a:r>
              <a:rPr lang="en-US" sz="1400" i="1" dirty="0" err="1">
                <a:solidFill>
                  <a:srgbClr val="002060"/>
                </a:solidFill>
              </a:rPr>
              <a:t>τηγορί</a:t>
            </a:r>
            <a:r>
              <a:rPr lang="en-US" sz="1400" i="1" dirty="0">
                <a:solidFill>
                  <a:srgbClr val="002060"/>
                </a:solidFill>
              </a:rPr>
              <a:t>α </a:t>
            </a:r>
            <a:r>
              <a:rPr lang="en-US" sz="1400" i="1" dirty="0" err="1">
                <a:solidFill>
                  <a:srgbClr val="002060"/>
                </a:solidFill>
              </a:rPr>
              <a:t>νοσήμ</a:t>
            </a:r>
            <a:r>
              <a:rPr lang="en-US" sz="1400" i="1" dirty="0">
                <a:solidFill>
                  <a:srgbClr val="002060"/>
                </a:solidFill>
              </a:rPr>
              <a:t>α</a:t>
            </a:r>
            <a:r>
              <a:rPr lang="en-US" sz="1400" i="1" dirty="0" err="1">
                <a:solidFill>
                  <a:srgbClr val="002060"/>
                </a:solidFill>
              </a:rPr>
              <a:t>τος</a:t>
            </a:r>
            <a:r>
              <a:rPr lang="en-US" sz="1400" i="1" dirty="0">
                <a:solidFill>
                  <a:srgbClr val="002060"/>
                </a:solidFill>
              </a:rPr>
              <a:t>, </a:t>
            </a:r>
            <a:r>
              <a:rPr lang="en-US" sz="1400" i="1" dirty="0" err="1">
                <a:solidFill>
                  <a:srgbClr val="002060"/>
                </a:solidFill>
              </a:rPr>
              <a:t>κυρίως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λόγω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l-GR" sz="1400" i="1" dirty="0">
                <a:solidFill>
                  <a:srgbClr val="002060"/>
                </a:solidFill>
              </a:rPr>
              <a:t>ΠΑΓΝΗ &amp; ΒΓΝΗ</a:t>
            </a:r>
            <a:endParaRPr lang="en-US" sz="1400" i="1" dirty="0">
              <a:solidFill>
                <a:srgbClr val="002060"/>
              </a:solidFill>
            </a:endParaRPr>
          </a:p>
        </p:txBody>
      </p:sp>
      <p:graphicFrame>
        <p:nvGraphicFramePr>
          <p:cNvPr id="8" name="Chart 0"/>
          <p:cNvGraphicFramePr/>
          <p:nvPr>
            <p:extLst>
              <p:ext uri="{D42A27DB-BD31-4B8C-83A1-F6EECF244321}">
                <p14:modId xmlns:p14="http://schemas.microsoft.com/office/powerpoint/2010/main" val="2909867719"/>
              </p:ext>
            </p:extLst>
          </p:nvPr>
        </p:nvGraphicFramePr>
        <p:xfrm>
          <a:off x="457200" y="1805940"/>
          <a:ext cx="11201400" cy="390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 3"/>
          <p:cNvSpPr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2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Η κατηγορία «Ψυχικές διαταραχές» περιλαμβάνει και τον αυτοτραυματισμό ανά περιοχή. Το Ηράκλειο συγκεντρώνει σταθερά το μεγαλύτερο απόλυτο φορτίο νοσηλειών σε όλες τις κατηγορίες — αναμενόμενο λόγω πληθυσμού &amp; </a:t>
            </a:r>
            <a:r>
              <a:rPr lang="en-US" sz="12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κεντρικού</a:t>
            </a:r>
            <a:r>
              <a:rPr lang="en-US" sz="12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νοσοκομείου</a:t>
            </a:r>
            <a:r>
              <a:rPr lang="en-US" sz="12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αναφοράς.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0" name="Shape 4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1" name="Image 3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3" name="Text 6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Ψυχική Υγεία &amp; Θερμότητα</a:t>
            </a:r>
            <a:endParaRPr lang="en-US" sz="2800" dirty="0"/>
          </a:p>
        </p:txBody>
      </p:sp>
      <p:sp>
        <p:nvSpPr>
          <p:cNvPr id="8" name="Shape 3"/>
          <p:cNvSpPr/>
          <p:nvPr/>
        </p:nvSpPr>
        <p:spPr>
          <a:xfrm>
            <a:off x="548640" y="1920240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F0EAF5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9" name="Text 4"/>
          <p:cNvSpPr/>
          <p:nvPr/>
        </p:nvSpPr>
        <p:spPr>
          <a:xfrm>
            <a:off x="868680" y="2103120"/>
            <a:ext cx="10241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i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Σχετίζεται </a:t>
            </a:r>
            <a:r>
              <a:rPr lang="en-US" sz="1600" i="1" dirty="0" err="1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r>
              <a:rPr lang="en-US" sz="1600" i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α</a:t>
            </a:r>
            <a:r>
              <a:rPr lang="en-US" sz="1600" i="1" dirty="0" err="1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ύξηση</a:t>
            </a:r>
            <a:r>
              <a:rPr lang="en-US" sz="1600" i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της θερμοκρασίας με αυξημένο κίνδυνο νοσηλείας για ψυχική διαταραχή ή απόπειρα αυτοκτονίας στην Κρήτη;</a:t>
            </a:r>
            <a:endParaRPr lang="en-US" sz="1600" dirty="0"/>
          </a:p>
        </p:txBody>
      </p:sp>
      <p:sp>
        <p:nvSpPr>
          <p:cNvPr id="10" name="Shape 5"/>
          <p:cNvSpPr/>
          <p:nvPr/>
        </p:nvSpPr>
        <p:spPr>
          <a:xfrm>
            <a:off x="548640" y="3108960"/>
            <a:ext cx="3429000" cy="1234440"/>
          </a:xfrm>
          <a:prstGeom prst="roundRect">
            <a:avLst>
              <a:gd name="adj" fmla="val 5926"/>
            </a:avLst>
          </a:prstGeom>
          <a:solidFill>
            <a:srgbClr val="F0EAF5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R"/>
          </a:p>
        </p:txBody>
      </p:sp>
      <p:sp>
        <p:nvSpPr>
          <p:cNvPr id="11" name="Text 6"/>
          <p:cNvSpPr txBox="1"/>
          <p:nvPr/>
        </p:nvSpPr>
        <p:spPr>
          <a:xfrm>
            <a:off x="685800" y="3218688"/>
            <a:ext cx="315468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12.299</a:t>
            </a:r>
            <a:endParaRPr lang="en-US" sz="2600" dirty="0"/>
          </a:p>
        </p:txBody>
      </p:sp>
      <p:sp>
        <p:nvSpPr>
          <p:cNvPr id="12" name="Text 7"/>
          <p:cNvSpPr txBox="1"/>
          <p:nvPr/>
        </p:nvSpPr>
        <p:spPr>
          <a:xfrm>
            <a:off x="685800" y="3849624"/>
            <a:ext cx="3154680" cy="4690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νοσηλείες για ψυχικές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διαταραχές (2015–2024)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4206240" y="3108960"/>
            <a:ext cx="3429000" cy="1234440"/>
          </a:xfrm>
          <a:prstGeom prst="roundRect">
            <a:avLst>
              <a:gd name="adj" fmla="val 5926"/>
            </a:avLst>
          </a:prstGeom>
          <a:solidFill>
            <a:srgbClr val="F0EAF5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R"/>
          </a:p>
        </p:txBody>
      </p:sp>
      <p:sp>
        <p:nvSpPr>
          <p:cNvPr id="14" name="Text 9"/>
          <p:cNvSpPr txBox="1"/>
          <p:nvPr/>
        </p:nvSpPr>
        <p:spPr>
          <a:xfrm>
            <a:off x="4343400" y="3218688"/>
            <a:ext cx="315468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580</a:t>
            </a:r>
            <a:endParaRPr lang="en-US" sz="2600" dirty="0"/>
          </a:p>
        </p:txBody>
      </p:sp>
      <p:sp>
        <p:nvSpPr>
          <p:cNvPr id="15" name="Text 10"/>
          <p:cNvSpPr txBox="1"/>
          <p:nvPr/>
        </p:nvSpPr>
        <p:spPr>
          <a:xfrm>
            <a:off x="4343400" y="3849624"/>
            <a:ext cx="3154680" cy="4690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νοσηλείες για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αυτοτραυματισμό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7863840" y="3108960"/>
            <a:ext cx="3429000" cy="1234440"/>
          </a:xfrm>
          <a:prstGeom prst="roundRect">
            <a:avLst>
              <a:gd name="adj" fmla="val 5926"/>
            </a:avLst>
          </a:prstGeom>
          <a:solidFill>
            <a:srgbClr val="F0EAF5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R"/>
          </a:p>
        </p:txBody>
      </p:sp>
      <p:sp>
        <p:nvSpPr>
          <p:cNvPr id="17" name="Text 12"/>
          <p:cNvSpPr txBox="1"/>
          <p:nvPr/>
        </p:nvSpPr>
        <p:spPr>
          <a:xfrm>
            <a:off x="8001000" y="3218688"/>
            <a:ext cx="315468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l-GR" sz="2600" b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3"/>
          <p:cNvSpPr txBox="1"/>
          <p:nvPr/>
        </p:nvSpPr>
        <p:spPr>
          <a:xfrm>
            <a:off x="8001000" y="3849624"/>
            <a:ext cx="3154680" cy="4690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παράθυρα έκθεσης: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ίδια ημέρα, 2/7-ήμερο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48640" y="464312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0F3D5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20" name="Text 15"/>
          <p:cNvSpPr/>
          <p:nvPr/>
        </p:nvSpPr>
        <p:spPr>
          <a:xfrm>
            <a:off x="822960" y="4754880"/>
            <a:ext cx="10332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ΣΧΕΔΙΑΣΜΟΣ ΑΝΑΛΥΣΗΣ — TIME-STRATIFIED CASE-CROSSOVER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822960" y="5056632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Κάθε ασθενής αποτελεί τον δικό του μάρτυρα: οι θερμοκρασιακές συνθήκες την ημέρα της νοσηλείας συγκρίνονται με «ημέρες-ελέγχου» της ίδιας χρονικής περιόδου, εξουδετερώνοντας σταθερούς ατομικούς παράγοντες (ηλικία, φύλο, χρόνιες παθήσεις).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23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25" name="Text 1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48640" y="832104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Πιθανότητες Νοσηλείας ανά Μέθοδο Αυτοτραυματισμού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475488" y="1618488"/>
            <a:ext cx="7095744" cy="3931920"/>
          </a:xfrm>
          <a:prstGeom prst="roundRect">
            <a:avLst>
              <a:gd name="adj" fmla="val 1163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8" name="Image 3" descr="/home/claude/work/images_mh/image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691640"/>
            <a:ext cx="6949440" cy="378561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48640" y="5586984"/>
            <a:ext cx="6949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Σχήμα 1. Odds ratios (95% CI) ανά 1°C αύξηση θερμοκρασίας, για ίδια ημέρα, 2-ήμερο και 7-ήμερο μ.ό., ανά μέθοδο αυτοτραυματισμού. Προσαρμογή για PM2.5.</a:t>
            </a:r>
            <a:endParaRPr lang="en-US" sz="1000" dirty="0"/>
          </a:p>
        </p:txBody>
      </p:sp>
      <p:sp>
        <p:nvSpPr>
          <p:cNvPr id="10" name="Shape 4"/>
          <p:cNvSpPr/>
          <p:nvPr/>
        </p:nvSpPr>
        <p:spPr>
          <a:xfrm>
            <a:off x="7818120" y="1691640"/>
            <a:ext cx="3822192" cy="3785616"/>
          </a:xfrm>
          <a:prstGeom prst="roundRect">
            <a:avLst>
              <a:gd name="adj" fmla="val 1932"/>
            </a:avLst>
          </a:prstGeom>
          <a:solidFill>
            <a:srgbClr val="0F3D5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1" name="Text 5"/>
          <p:cNvSpPr/>
          <p:nvPr/>
        </p:nvSpPr>
        <p:spPr>
          <a:xfrm>
            <a:off x="8092440" y="1920240"/>
            <a:ext cx="3273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ΔΕΙΧΝΕΙ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8092440" y="2258568"/>
            <a:ext cx="3273552" cy="2962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σχέση θερμοκρασίας–νοσηλείας είναι σταθερά θετική για την εσκεμμένη αυτοδηλητηρίαση, σε όλα τα παράθυρα έκθεσης.</a:t>
            </a: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τις άλλες μεθόδους αυτοτραυματισμού η εικόνα είναι λιγότερο σταθερή, με ευρύτερα διαστήματα εμπιστοσύνης.</a:t>
            </a:r>
            <a:endParaRPr lang="en-US" sz="1600" dirty="0"/>
          </a:p>
          <a:p>
            <a:pPr marL="0" indent="0">
              <a:lnSpc>
                <a:spcPts val="1800"/>
              </a:lnSpc>
              <a:buNone/>
            </a:pP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4" name="Image 4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6" name="Text 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AA38D103-3130-24ED-E5E8-25BC77A9FA46}"/>
              </a:ext>
            </a:extLst>
          </p:cNvPr>
          <p:cNvSpPr/>
          <p:nvPr/>
        </p:nvSpPr>
        <p:spPr>
          <a:xfrm>
            <a:off x="8002590" y="5616198"/>
            <a:ext cx="3363402" cy="570609"/>
          </a:xfrm>
          <a:prstGeom prst="roundRect">
            <a:avLst>
              <a:gd name="adj" fmla="val 5161"/>
            </a:avLst>
          </a:prstGeom>
          <a:solidFill>
            <a:srgbClr val="FBEAE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algn="just"/>
            <a:r>
              <a:rPr lang="el-GR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Αυτοτραυματισμός 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νά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1°C α</a:t>
            </a:r>
            <a:r>
              <a:rPr lang="en-US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ύξηση</a:t>
            </a:r>
            <a:r>
              <a:rPr lang="en-US" sz="1400" b="1" dirty="0"/>
              <a:t> 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en-US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ίδι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n-US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ημέρ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α, 95% CI: 1.01–1.09)</a:t>
            </a:r>
            <a:r>
              <a:rPr lang="el-GR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>
                <a:solidFill>
                  <a:srgbClr val="C1440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1.06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57200" y="800100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Πιθανότητες Αυτοτραυματισμού ανά Ηλικιακή Ομάδα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475488" y="1618488"/>
            <a:ext cx="5815584" cy="4169664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8" name="Image 3" descr="/home/claude/work/images_mh/image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691640"/>
            <a:ext cx="5669280" cy="402336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48640" y="5824728"/>
            <a:ext cx="5669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Σχήμα 3. Odds ratios (95% CI) για τη σχέση αύξησης θερμοκρασίας ίδιας ημέρας με νοσηλεία για αυτοτραυματισμό, ανά ηλικιακή ομάδα (μοντέλο αλληλεπίδρασης).</a:t>
            </a:r>
            <a:endParaRPr lang="en-US" sz="1000" dirty="0"/>
          </a:p>
        </p:txBody>
      </p:sp>
      <p:sp>
        <p:nvSpPr>
          <p:cNvPr id="10" name="Shape 4"/>
          <p:cNvSpPr/>
          <p:nvPr/>
        </p:nvSpPr>
        <p:spPr>
          <a:xfrm>
            <a:off x="6537960" y="1691640"/>
            <a:ext cx="5102352" cy="4023360"/>
          </a:xfrm>
          <a:prstGeom prst="roundRect">
            <a:avLst>
              <a:gd name="adj" fmla="val 1818"/>
            </a:avLst>
          </a:prstGeom>
          <a:solidFill>
            <a:srgbClr val="0F3D5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1" name="Text 5"/>
          <p:cNvSpPr/>
          <p:nvPr/>
        </p:nvSpPr>
        <p:spPr>
          <a:xfrm>
            <a:off x="6812280" y="1920240"/>
            <a:ext cx="4553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ΔΕΙΧΝΕΙ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6812280" y="2258568"/>
            <a:ext cx="4553712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1800"/>
              </a:lnSpc>
              <a:buNone/>
            </a:pPr>
            <a:endParaRPr lang="el-GR" sz="160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ισχυρότερες ενδείξεις εμφανίζονται στα δύο άκρα ηλικίας: κάτω των 18 ετών και 65+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ετών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l-GR" sz="160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Στις ηλικίες 50–64 η εικόνα αντιστρέφεται (OR&lt;1), ενώ στις 18–49 η σχέση είναι ήπια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θετική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4" name="Image 4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6" name="Text 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08000" y="813816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Πιθανότητες Νοσηλείας ανά Διαγνωστική Υποομάδα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475488" y="1618488"/>
            <a:ext cx="7095744" cy="3867912"/>
          </a:xfrm>
          <a:prstGeom prst="roundRect">
            <a:avLst>
              <a:gd name="adj" fmla="val 1182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9" name="Text 3"/>
          <p:cNvSpPr/>
          <p:nvPr/>
        </p:nvSpPr>
        <p:spPr>
          <a:xfrm>
            <a:off x="548640" y="5522976"/>
            <a:ext cx="6949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Σχήμα 2. Odds ratios (95% CI) ανά 1°C αύξηση θερμοκρασίας, για ίδια ημέρα, 2-ήμερο και 7-ήμερο μ.ό., ανά διαγνωστική υποομάδα (ICD-10). Προσαρμογή για PM2.5.</a:t>
            </a:r>
            <a:endParaRPr lang="en-US" sz="1000" dirty="0"/>
          </a:p>
        </p:txBody>
      </p:sp>
      <p:sp>
        <p:nvSpPr>
          <p:cNvPr id="10" name="Shape 4"/>
          <p:cNvSpPr/>
          <p:nvPr/>
        </p:nvSpPr>
        <p:spPr>
          <a:xfrm>
            <a:off x="7818120" y="1691640"/>
            <a:ext cx="3822192" cy="3721608"/>
          </a:xfrm>
          <a:prstGeom prst="roundRect">
            <a:avLst>
              <a:gd name="adj" fmla="val 1966"/>
            </a:avLst>
          </a:prstGeom>
          <a:solidFill>
            <a:srgbClr val="0F3D5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1" name="Text 5"/>
          <p:cNvSpPr/>
          <p:nvPr/>
        </p:nvSpPr>
        <p:spPr>
          <a:xfrm>
            <a:off x="8092440" y="1920240"/>
            <a:ext cx="3273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ΔΕΙΧΝΕΙ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8092440" y="2258568"/>
            <a:ext cx="3273552" cy="28986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θετική σχέση θερμοκρασίας–νοσηλείας εμφανίζεται σε όλες σχεδόν τις διαγνωστικές υποομάδες.</a:t>
            </a: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Πιο σταθερή φαίνεται στις μη-ψυχωτικές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χές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l-GR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αγχώδεις διαταραχές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600" dirty="0"/>
          </a:p>
          <a:p>
            <a:pPr marL="0" indent="0">
              <a:lnSpc>
                <a:spcPts val="1800"/>
              </a:lnSpc>
              <a:buNone/>
            </a:pP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4" name="Image 4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6" name="Text 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800" dirty="0"/>
          </a:p>
        </p:txBody>
      </p:sp>
      <p:pic>
        <p:nvPicPr>
          <p:cNvPr id="5" name="Google Shape;318;p47" title="Screenshot 2025-12-18 at 8.43.02 PM.png">
            <a:extLst>
              <a:ext uri="{FF2B5EF4-FFF2-40B4-BE49-F238E27FC236}">
                <a16:creationId xmlns:a16="http://schemas.microsoft.com/office/drawing/2014/main" id="{93C70AB9-9F1C-E9D6-0D3C-82E6B3C5FD46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3151" y="1600201"/>
            <a:ext cx="7228081" cy="3986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rand_perifer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brand_climacre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brand_prasinotamei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57200" y="800100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Πιθανότητες Νοσηλείας ανά Ηλικιακή Ομάδα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475488" y="1618488"/>
            <a:ext cx="5815584" cy="4169664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8" name="Image 3" descr="Main Effect of Temperature by Age Group (Mental Health Admissions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1986391"/>
            <a:ext cx="5669280" cy="343385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48640" y="5824728"/>
            <a:ext cx="5669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Σχήμα 4. Odds ratios (95% CI) για τη σχέση αύξησης θερμοκρασίας ίδιας ημέρας με νοσηλεία για ψυχική υγεία, ανά ηλικιακή ομάδα (κύριο μοντέλο).</a:t>
            </a:r>
            <a:endParaRPr lang="en-US" sz="1000" dirty="0"/>
          </a:p>
        </p:txBody>
      </p:sp>
      <p:sp>
        <p:nvSpPr>
          <p:cNvPr id="10" name="Shape 4"/>
          <p:cNvSpPr/>
          <p:nvPr/>
        </p:nvSpPr>
        <p:spPr>
          <a:xfrm>
            <a:off x="6537960" y="1691640"/>
            <a:ext cx="5102352" cy="4023360"/>
          </a:xfrm>
          <a:prstGeom prst="roundRect">
            <a:avLst>
              <a:gd name="adj" fmla="val 1818"/>
            </a:avLst>
          </a:prstGeom>
          <a:solidFill>
            <a:srgbClr val="0F3D5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1" name="Text 5"/>
          <p:cNvSpPr/>
          <p:nvPr/>
        </p:nvSpPr>
        <p:spPr>
          <a:xfrm>
            <a:off x="6812280" y="1920240"/>
            <a:ext cx="4553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ΔΕΙΧΝΕΙ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6812280" y="2258568"/>
            <a:ext cx="4553712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 όλες τις ηλικιακές ομάδες η σημειακή εκτίμηση είναι θετική (OR&gt;1), υποδηλώνοντας μια σταθερή, ήπια αυξητική τάση της νοσηλείας για ψυχική υγεία με την άνοδο της θερμοκρασίας.</a:t>
            </a:r>
            <a:endParaRPr lang="el-GR" sz="160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Μόνο στην ομάδα 35–49 ετών το διάστημα εμπιστοσύνης δεν διασχίζει τη μονάδα (OR≈1,02· στατιστικά σημαντικό)· στις υπόλοιπες ηλικίες η ένδειξη παραμένει θετική αλλά όχι στατιστικά σημαντική.</a:t>
            </a: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4" name="Image 4" descr="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6" name="Text 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1792" y="685292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Μεθοδολογία &amp; Κύρια Ευρήματα</a:t>
            </a:r>
            <a:endParaRPr lang="en-US" sz="2800" dirty="0"/>
          </a:p>
        </p:txBody>
      </p:sp>
      <p:sp>
        <p:nvSpPr>
          <p:cNvPr id="7" name="Text 2"/>
          <p:cNvSpPr/>
          <p:nvPr/>
        </p:nvSpPr>
        <p:spPr>
          <a:xfrm>
            <a:off x="548640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Σχετίζεται η έκθεση </a:t>
            </a:r>
            <a:r>
              <a:rPr lang="en-US" sz="1200" i="1" dirty="0" err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</a:t>
            </a:r>
            <a:r>
              <a:rPr lang="en-US" sz="12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PM2.5 </a:t>
            </a:r>
            <a:r>
              <a:rPr lang="el-GR" sz="12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</a:t>
            </a:r>
            <a:r>
              <a:rPr lang="en-US" sz="1200" i="1" dirty="0" err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</a:t>
            </a:r>
            <a:r>
              <a:rPr lang="el-GR" sz="1200" i="1" dirty="0" err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γω</a:t>
            </a:r>
            <a:r>
              <a:rPr lang="el-GR" sz="12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επεισοδίων σκόνης Σαχάρας </a:t>
            </a:r>
            <a:r>
              <a:rPr lang="en-US" sz="12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με αυξημένο κίνδυνο νοσηλείας για αναπνευστικά νοσήματα στην Κρήτη; — Case-crossover ανάλυση, χρονική υστέρηση 0–7 ημερών, προσαρμογή για θερμοκρασία &amp; υπόλοιπη ρύπανση.</a:t>
            </a:r>
            <a:endParaRPr lang="en-US" sz="1200" dirty="0"/>
          </a:p>
        </p:txBody>
      </p:sp>
      <p:sp>
        <p:nvSpPr>
          <p:cNvPr id="8" name="Shape 3"/>
          <p:cNvSpPr/>
          <p:nvPr/>
        </p:nvSpPr>
        <p:spPr>
          <a:xfrm>
            <a:off x="548640" y="1874520"/>
            <a:ext cx="3502152" cy="566928"/>
          </a:xfrm>
          <a:prstGeom prst="roundRect">
            <a:avLst>
              <a:gd name="adj" fmla="val 9677"/>
            </a:avLst>
          </a:prstGeom>
          <a:solidFill>
            <a:srgbClr val="F7ECDE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9" name="Text 4"/>
          <p:cNvSpPr txBox="1"/>
          <p:nvPr/>
        </p:nvSpPr>
        <p:spPr>
          <a:xfrm>
            <a:off x="731520" y="1874520"/>
            <a:ext cx="31363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2400" b="1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93.508 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νοσηλείες για αναπνευστικά νοσήματα (2015–2024)</a:t>
            </a:r>
            <a:endParaRPr lang="en-US" sz="2400" dirty="0"/>
          </a:p>
        </p:txBody>
      </p:sp>
      <p:sp>
        <p:nvSpPr>
          <p:cNvPr id="10" name="Shape 5"/>
          <p:cNvSpPr/>
          <p:nvPr/>
        </p:nvSpPr>
        <p:spPr>
          <a:xfrm>
            <a:off x="4233672" y="1874520"/>
            <a:ext cx="3502152" cy="566928"/>
          </a:xfrm>
          <a:prstGeom prst="roundRect">
            <a:avLst>
              <a:gd name="adj" fmla="val 9677"/>
            </a:avLst>
          </a:prstGeom>
          <a:solidFill>
            <a:srgbClr val="F7ECDE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1" name="Text 6"/>
          <p:cNvSpPr txBox="1"/>
          <p:nvPr/>
        </p:nvSpPr>
        <p:spPr>
          <a:xfrm>
            <a:off x="4416552" y="1874520"/>
            <a:ext cx="31363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2400" b="1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142  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ημέρες με επεισόδιο σκόνης Σαχάρας</a:t>
            </a:r>
            <a:endParaRPr lang="en-US" sz="2400" dirty="0"/>
          </a:p>
        </p:txBody>
      </p:sp>
      <p:sp>
        <p:nvSpPr>
          <p:cNvPr id="14" name="Text 9"/>
          <p:cNvSpPr/>
          <p:nvPr/>
        </p:nvSpPr>
        <p:spPr>
          <a:xfrm>
            <a:off x="548640" y="260604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ΚΥΡΙΑ ΕΥΡΗΜΑΤΑ</a:t>
            </a:r>
            <a:endParaRPr lang="en-US" sz="1150" dirty="0"/>
          </a:p>
        </p:txBody>
      </p:sp>
      <p:graphicFrame>
        <p:nvGraphicFramePr>
          <p:cNvPr id="15" name="Chart 0"/>
          <p:cNvGraphicFramePr/>
          <p:nvPr/>
        </p:nvGraphicFramePr>
        <p:xfrm>
          <a:off x="457200" y="2907792"/>
          <a:ext cx="557784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Shape 10"/>
          <p:cNvSpPr/>
          <p:nvPr/>
        </p:nvSpPr>
        <p:spPr>
          <a:xfrm>
            <a:off x="6309360" y="2907792"/>
            <a:ext cx="5074920" cy="841248"/>
          </a:xfrm>
          <a:prstGeom prst="roundRect">
            <a:avLst>
              <a:gd name="adj" fmla="val 8696"/>
            </a:avLst>
          </a:prstGeom>
          <a:solidFill>
            <a:srgbClr val="F7ECD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R"/>
          </a:p>
        </p:txBody>
      </p:sp>
      <p:sp>
        <p:nvSpPr>
          <p:cNvPr id="17" name="Text 11"/>
          <p:cNvSpPr txBox="1"/>
          <p:nvPr/>
        </p:nvSpPr>
        <p:spPr>
          <a:xfrm>
            <a:off x="6446520" y="3017520"/>
            <a:ext cx="4800600" cy="46268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1.021 στο 3-ήμερο</a:t>
            </a:r>
            <a:endParaRPr lang="en-US" sz="2600" dirty="0"/>
          </a:p>
        </p:txBody>
      </p:sp>
      <p:sp>
        <p:nvSpPr>
          <p:cNvPr id="18" name="Text 12"/>
          <p:cNvSpPr txBox="1"/>
          <p:nvPr/>
        </p:nvSpPr>
        <p:spPr>
          <a:xfrm>
            <a:off x="6446520" y="3480206"/>
            <a:ext cx="4800600" cy="319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Ισχυρότερη &amp; στατιστικά σημαντική επίδραση (95% CI: 1.004–1.039)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6309360" y="3858768"/>
            <a:ext cx="5074920" cy="841248"/>
          </a:xfrm>
          <a:prstGeom prst="roundRect">
            <a:avLst>
              <a:gd name="adj" fmla="val 8696"/>
            </a:avLst>
          </a:prstGeom>
          <a:solidFill>
            <a:srgbClr val="FBEAE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R"/>
          </a:p>
        </p:txBody>
      </p:sp>
      <p:sp>
        <p:nvSpPr>
          <p:cNvPr id="20" name="Text 14"/>
          <p:cNvSpPr txBox="1"/>
          <p:nvPr/>
        </p:nvSpPr>
        <p:spPr>
          <a:xfrm>
            <a:off x="6446520" y="3968496"/>
            <a:ext cx="4800600" cy="46268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C1440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≈ 1.05</a:t>
            </a:r>
            <a:endParaRPr lang="en-US" sz="26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4425554"/>
            <a:ext cx="4800600" cy="319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Χρόνια αναπνευστικά νοσήματα (ΧΑΠ, άσθμα), 1–3 ημέρες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6309360" y="4809744"/>
            <a:ext cx="2468880" cy="932688"/>
          </a:xfrm>
          <a:prstGeom prst="roundRect">
            <a:avLst>
              <a:gd name="adj" fmla="val 7843"/>
            </a:avLst>
          </a:prstGeom>
          <a:solidFill>
            <a:srgbClr val="F0EAF5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R"/>
          </a:p>
        </p:txBody>
      </p:sp>
      <p:sp>
        <p:nvSpPr>
          <p:cNvPr id="23" name="Text 17"/>
          <p:cNvSpPr txBox="1"/>
          <p:nvPr/>
        </p:nvSpPr>
        <p:spPr>
          <a:xfrm>
            <a:off x="6446520" y="4919472"/>
            <a:ext cx="2194560" cy="51297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1.096</a:t>
            </a:r>
            <a:endParaRPr lang="en-US" sz="2600" dirty="0"/>
          </a:p>
        </p:txBody>
      </p:sp>
      <p:sp>
        <p:nvSpPr>
          <p:cNvPr id="24" name="Text 18"/>
          <p:cNvSpPr txBox="1"/>
          <p:nvPr/>
        </p:nvSpPr>
        <p:spPr>
          <a:xfrm>
            <a:off x="6446520" y="5369357"/>
            <a:ext cx="2194560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Παιδιά 0–14, </a:t>
            </a:r>
            <a:r>
              <a:rPr lang="en-US" sz="11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</a:t>
            </a:r>
            <a:r>
              <a:rPr lang="el-GR" sz="1100" dirty="0"/>
              <a:t> 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7-ήμερο (καθυστ.)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8915400" y="4809744"/>
            <a:ext cx="2468880" cy="932688"/>
          </a:xfrm>
          <a:prstGeom prst="roundRect">
            <a:avLst>
              <a:gd name="adj" fmla="val 7843"/>
            </a:avLst>
          </a:prstGeom>
          <a:solidFill>
            <a:srgbClr val="E7F2EC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R"/>
          </a:p>
        </p:txBody>
      </p:sp>
      <p:sp>
        <p:nvSpPr>
          <p:cNvPr id="26" name="Text 20"/>
          <p:cNvSpPr txBox="1"/>
          <p:nvPr/>
        </p:nvSpPr>
        <p:spPr>
          <a:xfrm>
            <a:off x="9052560" y="4919472"/>
            <a:ext cx="2194560" cy="51297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8B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1.031</a:t>
            </a:r>
            <a:endParaRPr lang="en-US" sz="2600" dirty="0"/>
          </a:p>
        </p:txBody>
      </p:sp>
      <p:sp>
        <p:nvSpPr>
          <p:cNvPr id="27" name="Text 21"/>
          <p:cNvSpPr txBox="1"/>
          <p:nvPr/>
        </p:nvSpPr>
        <p:spPr>
          <a:xfrm>
            <a:off x="9052560" y="5369357"/>
            <a:ext cx="2194560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Ηλικιωμένοι 65+,</a:t>
            </a:r>
            <a:r>
              <a:rPr lang="el-GR" sz="1100" dirty="0"/>
              <a:t> </a:t>
            </a:r>
            <a:r>
              <a:rPr lang="en-US" sz="11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</a:t>
            </a: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3-ήμερο (άμεσα)</a:t>
            </a:r>
            <a:endParaRPr lang="en-US" sz="1100" dirty="0"/>
          </a:p>
        </p:txBody>
      </p:sp>
      <p:sp>
        <p:nvSpPr>
          <p:cNvPr id="28" name="Text 22"/>
          <p:cNvSpPr/>
          <p:nvPr/>
        </p:nvSpPr>
        <p:spPr>
          <a:xfrm>
            <a:off x="548640" y="5815584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OR = odds ratio ανά 10μg/m³ αύξηση σκόνης-PM2.5, μοντέλο προσαρμοσμένο </a:t>
            </a:r>
            <a:r>
              <a:rPr lang="en-US" sz="900" i="1" dirty="0" err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</a:t>
            </a: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n-US" sz="900" i="1" dirty="0" err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θερμοκρ</a:t>
            </a: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900" i="1" dirty="0" err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σί</a:t>
            </a:r>
            <a:r>
              <a:rPr lang="en-US" sz="9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α.</a:t>
            </a:r>
            <a:endParaRPr lang="en-US" sz="900" dirty="0"/>
          </a:p>
        </p:txBody>
      </p:sp>
      <p:sp>
        <p:nvSpPr>
          <p:cNvPr id="29" name="Shape 23"/>
          <p:cNvSpPr/>
          <p:nvPr/>
        </p:nvSpPr>
        <p:spPr>
          <a:xfrm>
            <a:off x="457200" y="6338799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30" name="Image 3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32" name="Text 25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Πιθανότητες Νοσηλείας ανά Κατηγορία Νοσήματος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475488" y="1618488"/>
            <a:ext cx="7095744" cy="3630168"/>
          </a:xfrm>
          <a:prstGeom prst="roundRect">
            <a:avLst>
              <a:gd name="adj" fmla="val 1259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8" name="Image 3" descr="/home/claude/deck/rd_figs/fig_by_categor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19" y="1398935"/>
            <a:ext cx="7897919" cy="395935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92654" y="5605273"/>
            <a:ext cx="6949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Odds ratios (95% CI) ανά 10μg/m³ αύξηση σκόνης-PM2.5, ανά κατηγορία αναπνευστικού νοσήματος και παράθυρο έκθεσης. Μοντέλο προσαρμοσμένο για υπόβαθρο PM2.5.</a:t>
            </a:r>
            <a:endParaRPr lang="en-US" sz="1000" dirty="0"/>
          </a:p>
        </p:txBody>
      </p:sp>
      <p:sp>
        <p:nvSpPr>
          <p:cNvPr id="10" name="Shape 4"/>
          <p:cNvSpPr/>
          <p:nvPr/>
        </p:nvSpPr>
        <p:spPr>
          <a:xfrm>
            <a:off x="8008800" y="1691641"/>
            <a:ext cx="3898392" cy="3959352"/>
          </a:xfrm>
          <a:prstGeom prst="roundRect">
            <a:avLst>
              <a:gd name="adj" fmla="val 2100"/>
            </a:avLst>
          </a:prstGeom>
          <a:solidFill>
            <a:srgbClr val="0F3D5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1" name="Text 5"/>
          <p:cNvSpPr/>
          <p:nvPr/>
        </p:nvSpPr>
        <p:spPr>
          <a:xfrm>
            <a:off x="8092440" y="1746504"/>
            <a:ext cx="3273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ΔΕΙΧΝΕΙ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8293788" y="2112265"/>
            <a:ext cx="3328416" cy="32800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χρόνια νοσήματα κατώτερου αναπνευστικού (ΧΑΠ, άσθμα) δείχνουν σταθερά αυξημένο κίνδυνο στις πρώτες 1–3 ημέρες μετά την έκθεση.</a:t>
            </a: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παθήσεις του διάμεσου ιστού δείχνουν αυξανόμενη, στατιστικά σημαντική ένδειξη στο 7-ήμερο (OR≈1,20).</a:t>
            </a: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4" name="Image 4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6" name="Text 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Πιθανότητες Νοσηλείας ανά Φύλο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475488" y="1618488"/>
            <a:ext cx="7095744" cy="4187952"/>
          </a:xfrm>
          <a:prstGeom prst="roundRect">
            <a:avLst>
              <a:gd name="adj" fmla="val 1092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8" name="Image 3" descr="/home/claude/deck/rd_figs/fig_by_sex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691640"/>
            <a:ext cx="6949440" cy="404164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48640" y="5843016"/>
            <a:ext cx="6949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Odds ratios (95% CI) ανά 10μg/m³ αύξηση σκόνης-PM2.5, ανά φύλο και παράθυρο έκθεσης.</a:t>
            </a:r>
            <a:endParaRPr lang="en-US" sz="1000" dirty="0"/>
          </a:p>
        </p:txBody>
      </p:sp>
      <p:sp>
        <p:nvSpPr>
          <p:cNvPr id="10" name="Shape 4"/>
          <p:cNvSpPr/>
          <p:nvPr/>
        </p:nvSpPr>
        <p:spPr>
          <a:xfrm>
            <a:off x="7818120" y="1691640"/>
            <a:ext cx="3822192" cy="4041648"/>
          </a:xfrm>
          <a:prstGeom prst="roundRect">
            <a:avLst>
              <a:gd name="adj" fmla="val 1914"/>
            </a:avLst>
          </a:prstGeom>
          <a:solidFill>
            <a:srgbClr val="0F3D5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1" name="Text 5"/>
          <p:cNvSpPr/>
          <p:nvPr/>
        </p:nvSpPr>
        <p:spPr>
          <a:xfrm>
            <a:off x="8092440" y="1920240"/>
            <a:ext cx="3273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ΔΕΙΧΝΕΙ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8092440" y="2258568"/>
            <a:ext cx="3273552" cy="3218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1800"/>
              </a:lnSpc>
            </a:pP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Στις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γυν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ίκες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ένδειξη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ενισχύετ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τον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χρόνο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φτάνοντ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ς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την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υψηλότερη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τιμή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7-ήμερο.</a:t>
            </a:r>
          </a:p>
          <a:p>
            <a:pPr algn="just">
              <a:lnSpc>
                <a:spcPts val="1800"/>
              </a:lnSpc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Στους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άνδρες η ένδειξη είναι σταθερά αυξημένη ήδη από την 1η–3η ημέρα (OR έως ≈1,03), με μικρή υποχώρηση στο 7-ήμερο.</a:t>
            </a: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4" name="Image 4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6" name="Text 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Πιθανότητες Νοσηλείας ανά Ηλικιακή Ομάδα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475488" y="1618488"/>
            <a:ext cx="6547104" cy="4270248"/>
          </a:xfrm>
          <a:prstGeom prst="roundRect">
            <a:avLst>
              <a:gd name="adj" fmla="val 1071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8" name="Image 3" descr="/home/claude/deck/rd_figs/fig_by_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691640"/>
            <a:ext cx="6400800" cy="412394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48640" y="5925312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Odds ratios (95% CI) ανά 10μg/m³ αύξηση σκόνης-PM2.5, ανά ηλικιακή ομάδα (0–14, 15–44, 45–64, 65+) και παράθυρο έκθεσης.</a:t>
            </a:r>
            <a:endParaRPr lang="en-US" sz="1000" dirty="0"/>
          </a:p>
        </p:txBody>
      </p:sp>
      <p:sp>
        <p:nvSpPr>
          <p:cNvPr id="10" name="Shape 4"/>
          <p:cNvSpPr/>
          <p:nvPr/>
        </p:nvSpPr>
        <p:spPr>
          <a:xfrm>
            <a:off x="7269480" y="1691640"/>
            <a:ext cx="4370832" cy="4123944"/>
          </a:xfrm>
          <a:prstGeom prst="roundRect">
            <a:avLst>
              <a:gd name="adj" fmla="val 1774"/>
            </a:avLst>
          </a:prstGeom>
          <a:solidFill>
            <a:srgbClr val="0F3D5C"/>
          </a:solidFill>
          <a:ln/>
        </p:spPr>
        <p:txBody>
          <a:bodyPr/>
          <a:lstStyle/>
          <a:p>
            <a:endParaRPr lang="en-GR" sz="2400"/>
          </a:p>
        </p:txBody>
      </p:sp>
      <p:sp>
        <p:nvSpPr>
          <p:cNvPr id="11" name="Text 5"/>
          <p:cNvSpPr/>
          <p:nvPr/>
        </p:nvSpPr>
        <p:spPr>
          <a:xfrm>
            <a:off x="7543800" y="1920240"/>
            <a:ext cx="38221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</a:t>
            </a:r>
            <a:r>
              <a:rPr lang="en-US" sz="12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ΔΕΙΧΝΕΙ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7543800" y="2258568"/>
            <a:ext cx="3822192" cy="33009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Στα παιδιά (0–14) η ένδειξη αυξάνεται σταδιακά με τον χρόνο, με την ισχυρότερη — στατιστικά σημαντική — τιμή στο 7-ήμερο (OR≈1,10): υποδηλώνει καθυστερημένη επίδραση.</a:t>
            </a: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Στους ηλικιωμένους (65+) η ένδειξη είναι σταθερά αυξημένη ήδη από τις 2–3 ημέρες.</a:t>
            </a: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endParaRPr lang="en-US" sz="16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Στις ενδιάμεσες ηλικίες (15–64) δεν παρατηρείται σαφής ένδειξη.</a:t>
            </a: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4" name="Image 4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6" name="Text 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17220" y="941832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Σχέδιο </a:t>
            </a:r>
            <a:r>
              <a:rPr lang="en-US" sz="2800" b="1" dirty="0" err="1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2800" b="1" dirty="0" err="1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ρέμ</a:t>
            </a: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βα</a:t>
            </a:r>
            <a:r>
              <a:rPr lang="en-US" sz="2800" b="1" dirty="0" err="1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σης</a:t>
            </a: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2800" dirty="0"/>
          </a:p>
        </p:txBody>
      </p:sp>
      <p:sp>
        <p:nvSpPr>
          <p:cNvPr id="8" name="Shape 3"/>
          <p:cNvSpPr/>
          <p:nvPr/>
        </p:nvSpPr>
        <p:spPr>
          <a:xfrm>
            <a:off x="548640" y="1874520"/>
            <a:ext cx="5166360" cy="1874520"/>
          </a:xfrm>
          <a:prstGeom prst="roundRect">
            <a:avLst>
              <a:gd name="adj" fmla="val 4390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9" name="Shape 4"/>
          <p:cNvSpPr/>
          <p:nvPr/>
        </p:nvSpPr>
        <p:spPr>
          <a:xfrm>
            <a:off x="777240" y="2075688"/>
            <a:ext cx="457200" cy="109728"/>
          </a:xfrm>
          <a:prstGeom prst="roundRect">
            <a:avLst>
              <a:gd name="adj" fmla="val 16667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0" name="Text 5"/>
          <p:cNvSpPr/>
          <p:nvPr/>
        </p:nvSpPr>
        <p:spPr>
          <a:xfrm>
            <a:off x="777240" y="2240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4E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Χαρτογράφηση Ευπαθών Ομάδων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777240" y="2624328"/>
            <a:ext cx="4709160" cy="941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45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Καταγραφή ομάδων αυξημένου κινδύνου και των παραγόντων που διαμορφώνουν την ευπάθειά τους στην κλιματική αλλαγή.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6035040" y="1874520"/>
            <a:ext cx="5166360" cy="1874520"/>
          </a:xfrm>
          <a:prstGeom prst="roundRect">
            <a:avLst>
              <a:gd name="adj" fmla="val 4390"/>
            </a:avLst>
          </a:prstGeom>
          <a:solidFill>
            <a:srgbClr val="F7ECDE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5" name="Shape 10"/>
          <p:cNvSpPr/>
          <p:nvPr/>
        </p:nvSpPr>
        <p:spPr>
          <a:xfrm>
            <a:off x="6263640" y="2075688"/>
            <a:ext cx="457200" cy="109728"/>
          </a:xfrm>
          <a:prstGeom prst="roundRect">
            <a:avLst>
              <a:gd name="adj" fmla="val 16667"/>
            </a:avLst>
          </a:prstGeom>
          <a:solidFill>
            <a:srgbClr val="C97B3D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6" name="Text 11"/>
          <p:cNvSpPr/>
          <p:nvPr/>
        </p:nvSpPr>
        <p:spPr>
          <a:xfrm>
            <a:off x="6263640" y="2240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Οδηγίες</a:t>
            </a:r>
            <a:r>
              <a:rPr lang="en-US" sz="1600" b="1" dirty="0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b="1" dirty="0" err="1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Αυτο</a:t>
            </a:r>
            <a:r>
              <a:rPr lang="en-US" sz="1600" b="1" dirty="0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600" b="1" dirty="0" err="1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ροστ</a:t>
            </a:r>
            <a:r>
              <a:rPr lang="en-US" sz="1600" b="1" dirty="0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b="1" dirty="0" err="1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σί</a:t>
            </a:r>
            <a:r>
              <a:rPr lang="en-US" sz="1600" b="1" dirty="0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b="1" dirty="0" err="1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ς</a:t>
            </a:r>
            <a:r>
              <a:rPr lang="en-US" sz="1600" b="1" dirty="0">
                <a:solidFill>
                  <a:srgbClr val="C97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6263640" y="2624328"/>
            <a:ext cx="4937760" cy="941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45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Επικαιροποιημένο υλικό οδηγιών για καύσωνα, ρύπανση/σκόνη, αλλεργιογόνα, UV, πυρκαγιές, πλημμύρες και λοιμώδη νοσήματα.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548640" y="4005072"/>
            <a:ext cx="5166360" cy="1874520"/>
          </a:xfrm>
          <a:prstGeom prst="roundRect">
            <a:avLst>
              <a:gd name="adj" fmla="val 4390"/>
            </a:avLst>
          </a:prstGeom>
          <a:solidFill>
            <a:srgbClr val="F0EAF5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21" name="Shape 16"/>
          <p:cNvSpPr/>
          <p:nvPr/>
        </p:nvSpPr>
        <p:spPr>
          <a:xfrm>
            <a:off x="777240" y="4206240"/>
            <a:ext cx="457200" cy="109728"/>
          </a:xfrm>
          <a:prstGeom prst="roundRect">
            <a:avLst>
              <a:gd name="adj" fmla="val 16667"/>
            </a:avLst>
          </a:prstGeom>
          <a:solidFill>
            <a:srgbClr val="7A5195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22" name="Text 17"/>
          <p:cNvSpPr/>
          <p:nvPr/>
        </p:nvSpPr>
        <p:spPr>
          <a:xfrm>
            <a:off x="777240" y="437083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51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Υλικό για Επαγγελματίες Υγείας</a:t>
            </a:r>
            <a:endParaRPr lang="en-US" sz="1600" dirty="0"/>
          </a:p>
        </p:txBody>
      </p:sp>
      <p:sp>
        <p:nvSpPr>
          <p:cNvPr id="25" name="Text 20"/>
          <p:cNvSpPr/>
          <p:nvPr/>
        </p:nvSpPr>
        <p:spPr>
          <a:xfrm>
            <a:off x="777240" y="4754880"/>
            <a:ext cx="4709160" cy="941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45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Ενημερωτικό &amp; εκπαιδευτικό περιεχόμενο για την αναγνώριση ασθενών αυξημένου κινδύνου από επαγγελματίες υγείας.</a:t>
            </a:r>
            <a:endParaRPr lang="en-US" sz="1400" dirty="0"/>
          </a:p>
        </p:txBody>
      </p:sp>
      <p:sp>
        <p:nvSpPr>
          <p:cNvPr id="26" name="Shape 21"/>
          <p:cNvSpPr/>
          <p:nvPr/>
        </p:nvSpPr>
        <p:spPr>
          <a:xfrm>
            <a:off x="6035040" y="4005072"/>
            <a:ext cx="5166360" cy="1874520"/>
          </a:xfrm>
          <a:prstGeom prst="roundRect">
            <a:avLst>
              <a:gd name="adj" fmla="val 4390"/>
            </a:avLst>
          </a:prstGeom>
          <a:solidFill>
            <a:srgbClr val="E7F2EC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27" name="Shape 22"/>
          <p:cNvSpPr/>
          <p:nvPr/>
        </p:nvSpPr>
        <p:spPr>
          <a:xfrm>
            <a:off x="6263640" y="4206240"/>
            <a:ext cx="457200" cy="109728"/>
          </a:xfrm>
          <a:prstGeom prst="roundRect">
            <a:avLst>
              <a:gd name="adj" fmla="val 16667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28" name="Text 23"/>
          <p:cNvSpPr/>
          <p:nvPr/>
        </p:nvSpPr>
        <p:spPr>
          <a:xfrm>
            <a:off x="6263640" y="437083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l-GR" sz="1600" b="1" dirty="0">
                <a:solidFill>
                  <a:srgbClr val="2E8B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Ψηφιακό υλικό- Πλατφόρμα</a:t>
            </a:r>
            <a:endParaRPr lang="en-US" sz="1600" dirty="0"/>
          </a:p>
        </p:txBody>
      </p:sp>
      <p:sp>
        <p:nvSpPr>
          <p:cNvPr id="31" name="Text 26"/>
          <p:cNvSpPr/>
          <p:nvPr/>
        </p:nvSpPr>
        <p:spPr>
          <a:xfrm>
            <a:off x="6263640" y="4754880"/>
            <a:ext cx="4709160" cy="941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45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«Παρατηρητήριο Κλίματος &amp; Υγείας Κρήτης» — προσχέδιο ενεργό, πυρήνας σύνδεσης με την </a:t>
            </a:r>
            <a:r>
              <a:rPr lang="en-US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</a:t>
            </a:r>
            <a:r>
              <a:rPr lang="en-US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</a:t>
            </a:r>
            <a:r>
              <a:rPr lang="en-US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τφόρμ</a:t>
            </a: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l-GR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Δράση 5 </a:t>
            </a:r>
            <a:r>
              <a:rPr lang="el-GR" sz="1400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Υποέργο</a:t>
            </a:r>
            <a:r>
              <a:rPr lang="el-GR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</a:t>
            </a: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32" name="Shape 27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33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34" name="Text 28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35" name="Text 29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1792" y="722376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Δημοσιεύσεις &amp; Προβολή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548640" y="150876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0EAF5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8" name="Text 3"/>
          <p:cNvSpPr/>
          <p:nvPr/>
        </p:nvSpPr>
        <p:spPr>
          <a:xfrm>
            <a:off x="777240" y="1645920"/>
            <a:ext cx="4800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50" dirty="0">
                <a:solidFill>
                  <a:srgbClr val="7A51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 ΚΡΙΣΗ ΣΕ ΕΠΙΣΤΗΜΟΝΙΚΟ ΠΕΡΙΟΔΙΚΟ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777240" y="1883664"/>
            <a:ext cx="4800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ΨΥΧΙΚΗ ΥΓΕΙΑ &amp; ΘΕΡΜΟΤΗΤΑ</a:t>
            </a:r>
            <a:endParaRPr lang="en-US" sz="950" dirty="0"/>
          </a:p>
        </p:txBody>
      </p:sp>
      <p:sp>
        <p:nvSpPr>
          <p:cNvPr id="10" name="Text 5"/>
          <p:cNvSpPr/>
          <p:nvPr/>
        </p:nvSpPr>
        <p:spPr>
          <a:xfrm>
            <a:off x="777240" y="2139696"/>
            <a:ext cx="4800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b="1" i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Temperature and Hospital Admissions for Mental Health and Suicide Attempts in Crete, Greece: A Case-Crossover Analysis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777240" y="2999232"/>
            <a:ext cx="4800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000"/>
              </a:lnSpc>
              <a:buNone/>
            </a:pPr>
            <a:r>
              <a:rPr lang="en-US" sz="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Chathrini et al.</a:t>
            </a:r>
            <a:endParaRPr lang="en-US" sz="800" dirty="0"/>
          </a:p>
        </p:txBody>
      </p:sp>
      <p:sp>
        <p:nvSpPr>
          <p:cNvPr id="12" name="Shape 7"/>
          <p:cNvSpPr/>
          <p:nvPr/>
        </p:nvSpPr>
        <p:spPr>
          <a:xfrm>
            <a:off x="6126480" y="150876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7ECDE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3" name="Text 8"/>
          <p:cNvSpPr/>
          <p:nvPr/>
        </p:nvSpPr>
        <p:spPr>
          <a:xfrm>
            <a:off x="6355080" y="1645920"/>
            <a:ext cx="4800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50" dirty="0">
                <a:solidFill>
                  <a:srgbClr val="C97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 ΚΡΙΣΗ ΣΕ ΕΠΙΣΤΗΜΟΝΙΚΟ ΠΕΡΙΟΔΙΚΟ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6355080" y="1883664"/>
            <a:ext cx="4800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ΑΝΑΠΝΕΥΣΤΙΚΑ &amp; ΣΚΟΝΗ</a:t>
            </a:r>
            <a:endParaRPr lang="en-US" sz="950" dirty="0"/>
          </a:p>
        </p:txBody>
      </p:sp>
      <p:sp>
        <p:nvSpPr>
          <p:cNvPr id="15" name="Text 10"/>
          <p:cNvSpPr/>
          <p:nvPr/>
        </p:nvSpPr>
        <p:spPr>
          <a:xfrm>
            <a:off x="6355080" y="2139696"/>
            <a:ext cx="4800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b="1" i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Exposure to Saharan Dust and Respiratory Disease Hospital Admissions in Crete, Greece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6355080" y="2999232"/>
            <a:ext cx="4800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000"/>
              </a:lnSpc>
              <a:buNone/>
            </a:pPr>
            <a:r>
              <a:rPr lang="en-US" sz="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Oyu et al.</a:t>
            </a:r>
            <a:endParaRPr lang="en-US" sz="800" dirty="0"/>
          </a:p>
        </p:txBody>
      </p:sp>
      <p:sp>
        <p:nvSpPr>
          <p:cNvPr id="17" name="Text 12"/>
          <p:cNvSpPr/>
          <p:nvPr/>
        </p:nvSpPr>
        <p:spPr>
          <a:xfrm>
            <a:off x="548640" y="34747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ΤΟΠΙΚΟΣ ΤΥΠΟΣ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548640" y="3767328"/>
            <a:ext cx="10607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Πέρα από τις επιστημονικές δημοσιεύσεις, τα αποτελέσματα του έργου παρουσιάστηκαν και στον τοπικό τύπο: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4160520"/>
            <a:ext cx="5120640" cy="2121408"/>
          </a:xfrm>
          <a:prstGeom prst="roundRect">
            <a:avLst>
              <a:gd name="adj" fmla="val 3448"/>
            </a:avLst>
          </a:prstGeom>
          <a:solidFill>
            <a:srgbClr val="F5F7F8"/>
          </a:solidFill>
          <a:ln w="1270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20" name="Shape 15"/>
          <p:cNvSpPr/>
          <p:nvPr/>
        </p:nvSpPr>
        <p:spPr>
          <a:xfrm>
            <a:off x="713232" y="4315968"/>
            <a:ext cx="1856232" cy="1810512"/>
          </a:xfrm>
          <a:prstGeom prst="roundRect">
            <a:avLst>
              <a:gd name="adj" fmla="val 2020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21" name="Image 3" descr="press/press_articl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08" y="4352544"/>
            <a:ext cx="1783080" cy="17373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2788920" y="4416552"/>
            <a:ext cx="265176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«Η ζέστη αυξάνει έως και 15% τον κίνδυνο νοσηλείας μετά από απόπειρα αυτοκτονίας»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2788920" y="5779008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Λίλιαν Δαφερμάκη — patris.gr, 25 Ιουλίου 2026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5852160" y="3977640"/>
            <a:ext cx="5577840" cy="2514600"/>
          </a:xfrm>
          <a:prstGeom prst="roundRect">
            <a:avLst>
              <a:gd name="adj" fmla="val 2909"/>
            </a:avLst>
          </a:prstGeom>
          <a:solidFill>
            <a:srgbClr val="F5F7F8"/>
          </a:solidFill>
          <a:ln w="1270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25" name="Shape 19"/>
          <p:cNvSpPr/>
          <p:nvPr/>
        </p:nvSpPr>
        <p:spPr>
          <a:xfrm>
            <a:off x="6016752" y="4352544"/>
            <a:ext cx="2221992" cy="1764792"/>
          </a:xfrm>
          <a:prstGeom prst="roundRect">
            <a:avLst>
              <a:gd name="adj" fmla="val 2073"/>
            </a:avLst>
          </a:prstGeom>
          <a:solidFill>
            <a:srgbClr val="FFFFFF"/>
          </a:solidFill>
          <a:ln w="12700">
            <a:solidFill>
              <a:srgbClr val="E3E3E3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26" name="Image 4" descr="press/press_frontpage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3328" y="4389120"/>
            <a:ext cx="2148840" cy="16916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458200" y="4178808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«Κλιματική αλλαγή–αυτοκτονίες: Η ευάλωτη όψη της Κρήτης»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8458200" y="493776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Πρωτοσέλιδα ρεπορτάζ της εφημερίδας «Πατρίς» για τη μελέτη — Μάιος 2025 &amp; Ιούλιος 2026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8458200" y="59893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Εφημερίδα «Πατρίς», patris.gr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31" name="Image 5" descr="/home/claude/deck/footer_logo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33" name="Text 25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234440" y="502920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Χρονοδιάγραμμα Έργου (36 μήνες)</a:t>
            </a:r>
            <a:endParaRPr lang="en-US" sz="2800" dirty="0"/>
          </a:p>
        </p:txBody>
      </p:sp>
      <p:sp>
        <p:nvSpPr>
          <p:cNvPr id="6" name="Shape 1"/>
          <p:cNvSpPr/>
          <p:nvPr/>
        </p:nvSpPr>
        <p:spPr>
          <a:xfrm>
            <a:off x="342900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7" name="Text 2"/>
          <p:cNvSpPr txBox="1"/>
          <p:nvPr/>
        </p:nvSpPr>
        <p:spPr>
          <a:xfrm>
            <a:off x="320040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800" dirty="0"/>
          </a:p>
        </p:txBody>
      </p:sp>
      <p:sp>
        <p:nvSpPr>
          <p:cNvPr id="8" name="Shape 3"/>
          <p:cNvSpPr/>
          <p:nvPr/>
        </p:nvSpPr>
        <p:spPr>
          <a:xfrm>
            <a:off x="409194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9" name="Text 4"/>
          <p:cNvSpPr txBox="1"/>
          <p:nvPr/>
        </p:nvSpPr>
        <p:spPr>
          <a:xfrm>
            <a:off x="386334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Shape 5"/>
          <p:cNvSpPr/>
          <p:nvPr/>
        </p:nvSpPr>
        <p:spPr>
          <a:xfrm>
            <a:off x="475488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11" name="Text 6"/>
          <p:cNvSpPr txBox="1"/>
          <p:nvPr/>
        </p:nvSpPr>
        <p:spPr>
          <a:xfrm>
            <a:off x="452628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Shape 7"/>
          <p:cNvSpPr/>
          <p:nvPr/>
        </p:nvSpPr>
        <p:spPr>
          <a:xfrm>
            <a:off x="541782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13" name="Text 8"/>
          <p:cNvSpPr txBox="1"/>
          <p:nvPr/>
        </p:nvSpPr>
        <p:spPr>
          <a:xfrm>
            <a:off x="518922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Shape 9"/>
          <p:cNvSpPr/>
          <p:nvPr/>
        </p:nvSpPr>
        <p:spPr>
          <a:xfrm>
            <a:off x="608076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15" name="Text 10"/>
          <p:cNvSpPr txBox="1"/>
          <p:nvPr/>
        </p:nvSpPr>
        <p:spPr>
          <a:xfrm>
            <a:off x="585216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Shape 11"/>
          <p:cNvSpPr/>
          <p:nvPr/>
        </p:nvSpPr>
        <p:spPr>
          <a:xfrm>
            <a:off x="674370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17" name="Text 12"/>
          <p:cNvSpPr txBox="1"/>
          <p:nvPr/>
        </p:nvSpPr>
        <p:spPr>
          <a:xfrm>
            <a:off x="651510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00" dirty="0"/>
          </a:p>
        </p:txBody>
      </p:sp>
      <p:sp>
        <p:nvSpPr>
          <p:cNvPr id="18" name="Shape 13"/>
          <p:cNvSpPr/>
          <p:nvPr/>
        </p:nvSpPr>
        <p:spPr>
          <a:xfrm>
            <a:off x="740664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19" name="Text 14"/>
          <p:cNvSpPr txBox="1"/>
          <p:nvPr/>
        </p:nvSpPr>
        <p:spPr>
          <a:xfrm>
            <a:off x="717804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00" dirty="0"/>
          </a:p>
        </p:txBody>
      </p:sp>
      <p:sp>
        <p:nvSpPr>
          <p:cNvPr id="20" name="Shape 15"/>
          <p:cNvSpPr/>
          <p:nvPr/>
        </p:nvSpPr>
        <p:spPr>
          <a:xfrm>
            <a:off x="806958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21" name="Text 16"/>
          <p:cNvSpPr txBox="1"/>
          <p:nvPr/>
        </p:nvSpPr>
        <p:spPr>
          <a:xfrm>
            <a:off x="784098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800" dirty="0"/>
          </a:p>
        </p:txBody>
      </p:sp>
      <p:sp>
        <p:nvSpPr>
          <p:cNvPr id="22" name="Shape 17"/>
          <p:cNvSpPr/>
          <p:nvPr/>
        </p:nvSpPr>
        <p:spPr>
          <a:xfrm>
            <a:off x="873252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23" name="Text 18"/>
          <p:cNvSpPr txBox="1"/>
          <p:nvPr/>
        </p:nvSpPr>
        <p:spPr>
          <a:xfrm>
            <a:off x="850392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00" dirty="0"/>
          </a:p>
        </p:txBody>
      </p:sp>
      <p:sp>
        <p:nvSpPr>
          <p:cNvPr id="24" name="Shape 19"/>
          <p:cNvSpPr/>
          <p:nvPr/>
        </p:nvSpPr>
        <p:spPr>
          <a:xfrm>
            <a:off x="939546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25" name="Text 20"/>
          <p:cNvSpPr txBox="1"/>
          <p:nvPr/>
        </p:nvSpPr>
        <p:spPr>
          <a:xfrm>
            <a:off x="916686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800" dirty="0"/>
          </a:p>
        </p:txBody>
      </p:sp>
      <p:sp>
        <p:nvSpPr>
          <p:cNvPr id="26" name="Shape 21"/>
          <p:cNvSpPr/>
          <p:nvPr/>
        </p:nvSpPr>
        <p:spPr>
          <a:xfrm>
            <a:off x="1005840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27" name="Text 22"/>
          <p:cNvSpPr txBox="1"/>
          <p:nvPr/>
        </p:nvSpPr>
        <p:spPr>
          <a:xfrm>
            <a:off x="982980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800" dirty="0"/>
          </a:p>
        </p:txBody>
      </p:sp>
      <p:sp>
        <p:nvSpPr>
          <p:cNvPr id="28" name="Shape 23"/>
          <p:cNvSpPr/>
          <p:nvPr/>
        </p:nvSpPr>
        <p:spPr>
          <a:xfrm>
            <a:off x="1072134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29" name="Text 24"/>
          <p:cNvSpPr txBox="1"/>
          <p:nvPr/>
        </p:nvSpPr>
        <p:spPr>
          <a:xfrm>
            <a:off x="1049274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800" dirty="0"/>
          </a:p>
        </p:txBody>
      </p:sp>
      <p:sp>
        <p:nvSpPr>
          <p:cNvPr id="30" name="Shape 25"/>
          <p:cNvSpPr/>
          <p:nvPr/>
        </p:nvSpPr>
        <p:spPr>
          <a:xfrm>
            <a:off x="11384280" y="1783080"/>
            <a:ext cx="0" cy="3364992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31" name="Text 26"/>
          <p:cNvSpPr txBox="1"/>
          <p:nvPr/>
        </p:nvSpPr>
        <p:spPr>
          <a:xfrm>
            <a:off x="11155680" y="1545336"/>
            <a:ext cx="45720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800" dirty="0"/>
          </a:p>
        </p:txBody>
      </p:sp>
      <p:sp>
        <p:nvSpPr>
          <p:cNvPr id="32" name="Text 27"/>
          <p:cNvSpPr/>
          <p:nvPr/>
        </p:nvSpPr>
        <p:spPr>
          <a:xfrm>
            <a:off x="548640" y="1783080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Έναρξη έργου – λήψη αδειών από ΕΥ έργου</a:t>
            </a:r>
            <a:endParaRPr lang="en-US" sz="1100" b="1" dirty="0"/>
          </a:p>
        </p:txBody>
      </p:sp>
      <p:sp>
        <p:nvSpPr>
          <p:cNvPr id="33" name="Shape 28"/>
          <p:cNvSpPr/>
          <p:nvPr/>
        </p:nvSpPr>
        <p:spPr>
          <a:xfrm>
            <a:off x="4091940" y="1847088"/>
            <a:ext cx="662940" cy="265176"/>
          </a:xfrm>
          <a:prstGeom prst="roundRect">
            <a:avLst>
              <a:gd name="adj" fmla="val 10345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34" name="Text 29"/>
          <p:cNvSpPr/>
          <p:nvPr/>
        </p:nvSpPr>
        <p:spPr>
          <a:xfrm>
            <a:off x="548640" y="2203704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Συλλογή &amp; παρακολούθηση δεικτών υγείας</a:t>
            </a:r>
            <a:endParaRPr lang="en-US" sz="1050" b="1" dirty="0"/>
          </a:p>
        </p:txBody>
      </p:sp>
      <p:sp>
        <p:nvSpPr>
          <p:cNvPr id="35" name="Shape 30"/>
          <p:cNvSpPr/>
          <p:nvPr/>
        </p:nvSpPr>
        <p:spPr>
          <a:xfrm>
            <a:off x="4533900" y="2267712"/>
            <a:ext cx="4419600" cy="265176"/>
          </a:xfrm>
          <a:prstGeom prst="roundRect">
            <a:avLst>
              <a:gd name="adj" fmla="val 10345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36" name="Text 31"/>
          <p:cNvSpPr/>
          <p:nvPr/>
        </p:nvSpPr>
        <p:spPr>
          <a:xfrm>
            <a:off x="548640" y="2624328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Συσχέτιση δεδομένων με περιβαλλοντικά στοιχεία</a:t>
            </a:r>
            <a:endParaRPr lang="en-US" sz="1050" b="1" dirty="0"/>
          </a:p>
        </p:txBody>
      </p:sp>
      <p:sp>
        <p:nvSpPr>
          <p:cNvPr id="37" name="Shape 32"/>
          <p:cNvSpPr/>
          <p:nvPr/>
        </p:nvSpPr>
        <p:spPr>
          <a:xfrm>
            <a:off x="6301740" y="2688336"/>
            <a:ext cx="3093720" cy="265176"/>
          </a:xfrm>
          <a:prstGeom prst="roundRect">
            <a:avLst>
              <a:gd name="adj" fmla="val 10345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38" name="Text 33"/>
          <p:cNvSpPr/>
          <p:nvPr/>
        </p:nvSpPr>
        <p:spPr>
          <a:xfrm>
            <a:off x="548640" y="3044952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Χαρτογράφηση ευπαθών ομάδων</a:t>
            </a:r>
            <a:endParaRPr lang="en-US" sz="1050" b="1" dirty="0"/>
          </a:p>
        </p:txBody>
      </p:sp>
      <p:sp>
        <p:nvSpPr>
          <p:cNvPr id="39" name="Shape 34"/>
          <p:cNvSpPr/>
          <p:nvPr/>
        </p:nvSpPr>
        <p:spPr>
          <a:xfrm>
            <a:off x="6964680" y="3108960"/>
            <a:ext cx="1104900" cy="265176"/>
          </a:xfrm>
          <a:prstGeom prst="roundRect">
            <a:avLst>
              <a:gd name="adj" fmla="val 10345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40" name="Text 35"/>
          <p:cNvSpPr/>
          <p:nvPr/>
        </p:nvSpPr>
        <p:spPr>
          <a:xfrm>
            <a:off x="548640" y="3465576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Σχέδιο βέλτιστης παρέμβασης</a:t>
            </a:r>
            <a:endParaRPr lang="en-US" sz="1050" b="1" dirty="0"/>
          </a:p>
        </p:txBody>
      </p:sp>
      <p:sp>
        <p:nvSpPr>
          <p:cNvPr id="41" name="Shape 36"/>
          <p:cNvSpPr/>
          <p:nvPr/>
        </p:nvSpPr>
        <p:spPr>
          <a:xfrm>
            <a:off x="7848600" y="3529584"/>
            <a:ext cx="1546860" cy="265176"/>
          </a:xfrm>
          <a:prstGeom prst="roundRect">
            <a:avLst>
              <a:gd name="adj" fmla="val 10345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42" name="Text 37"/>
          <p:cNvSpPr/>
          <p:nvPr/>
        </p:nvSpPr>
        <p:spPr>
          <a:xfrm>
            <a:off x="548640" y="3886200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Εκπαιδευτική παρέμβαση σε επαγγελματίες υγείας</a:t>
            </a:r>
            <a:endParaRPr lang="en-US" sz="1050" b="1" dirty="0"/>
          </a:p>
        </p:txBody>
      </p:sp>
      <p:sp>
        <p:nvSpPr>
          <p:cNvPr id="43" name="Shape 38"/>
          <p:cNvSpPr/>
          <p:nvPr/>
        </p:nvSpPr>
        <p:spPr>
          <a:xfrm>
            <a:off x="9616440" y="3950208"/>
            <a:ext cx="1104900" cy="265176"/>
          </a:xfrm>
          <a:prstGeom prst="roundRect">
            <a:avLst>
              <a:gd name="adj" fmla="val 10345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44" name="Text 39"/>
          <p:cNvSpPr/>
          <p:nvPr/>
        </p:nvSpPr>
        <p:spPr>
          <a:xfrm>
            <a:off x="548640" y="4306824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Συγγραφή τελικής έκθεσης</a:t>
            </a:r>
            <a:endParaRPr lang="en-US" sz="1050" b="1" dirty="0"/>
          </a:p>
        </p:txBody>
      </p:sp>
      <p:sp>
        <p:nvSpPr>
          <p:cNvPr id="45" name="Shape 40"/>
          <p:cNvSpPr/>
          <p:nvPr/>
        </p:nvSpPr>
        <p:spPr>
          <a:xfrm>
            <a:off x="10500360" y="4370832"/>
            <a:ext cx="441960" cy="265176"/>
          </a:xfrm>
          <a:prstGeom prst="roundRect">
            <a:avLst>
              <a:gd name="adj" fmla="val 10345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46" name="Text 41"/>
          <p:cNvSpPr/>
          <p:nvPr/>
        </p:nvSpPr>
        <p:spPr>
          <a:xfrm>
            <a:off x="548640" y="4727448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Παραδοτέα (Π)</a:t>
            </a:r>
            <a:endParaRPr lang="en-US" sz="1050" b="1" dirty="0"/>
          </a:p>
        </p:txBody>
      </p:sp>
      <p:sp>
        <p:nvSpPr>
          <p:cNvPr id="47" name="Shape 42"/>
          <p:cNvSpPr/>
          <p:nvPr/>
        </p:nvSpPr>
        <p:spPr>
          <a:xfrm>
            <a:off x="10721340" y="4791456"/>
            <a:ext cx="331470" cy="265176"/>
          </a:xfrm>
          <a:prstGeom prst="roundRect">
            <a:avLst>
              <a:gd name="adj" fmla="val 10345"/>
            </a:avLst>
          </a:prstGeom>
          <a:solidFill>
            <a:srgbClr val="C97B3D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48" name="Shape 43"/>
          <p:cNvSpPr/>
          <p:nvPr/>
        </p:nvSpPr>
        <p:spPr>
          <a:xfrm>
            <a:off x="6080760" y="1490472"/>
            <a:ext cx="0" cy="3657600"/>
          </a:xfrm>
          <a:prstGeom prst="line">
            <a:avLst/>
          </a:prstGeom>
          <a:noFill/>
          <a:ln w="19050">
            <a:solidFill>
              <a:srgbClr val="C1440E"/>
            </a:solidFill>
            <a:prstDash val="dash"/>
          </a:ln>
        </p:spPr>
        <p:txBody>
          <a:bodyPr/>
          <a:lstStyle/>
          <a:p>
            <a:endParaRPr lang="en-GR"/>
          </a:p>
        </p:txBody>
      </p:sp>
      <p:sp>
        <p:nvSpPr>
          <p:cNvPr id="49" name="Text 44"/>
          <p:cNvSpPr/>
          <p:nvPr/>
        </p:nvSpPr>
        <p:spPr>
          <a:xfrm>
            <a:off x="5394960" y="1252728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144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Σήμερα — Μήνας 12</a:t>
            </a:r>
            <a:endParaRPr lang="en-US" sz="900" dirty="0"/>
          </a:p>
        </p:txBody>
      </p:sp>
      <p:sp>
        <p:nvSpPr>
          <p:cNvPr id="50" name="Text 45"/>
          <p:cNvSpPr/>
          <p:nvPr/>
        </p:nvSpPr>
        <p:spPr>
          <a:xfrm>
            <a:off x="548640" y="59893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Ενδεικτικό χρονοδιάγραμμα βάσει του εγκεκριμένου σχεδιασμού του έργου (36 μήνες, όπως παρουσιάστηκε στην αρχική συνάντηση έναρξης του έργου).</a:t>
            </a:r>
            <a:endParaRPr lang="en-US" sz="950" dirty="0"/>
          </a:p>
        </p:txBody>
      </p:sp>
      <p:sp>
        <p:nvSpPr>
          <p:cNvPr id="51" name="Shape 46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52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53" name="Text 47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54" name="Text 48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42867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48640" y="798352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Επόμενα Βήματα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548640" y="1600200"/>
            <a:ext cx="82296" cy="960120"/>
          </a:xfrm>
          <a:prstGeom prst="roundRect">
            <a:avLst>
              <a:gd name="adj" fmla="val 22222"/>
            </a:avLst>
          </a:prstGeom>
          <a:solidFill>
            <a:srgbClr val="1C4E80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8" name="Text 3"/>
          <p:cNvSpPr/>
          <p:nvPr/>
        </p:nvSpPr>
        <p:spPr>
          <a:xfrm>
            <a:off x="822960" y="1600200"/>
            <a:ext cx="10332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b="1" dirty="0" err="1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Ολοκλήρωση</a:t>
            </a: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</a:t>
            </a: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2000" b="1" dirty="0" err="1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λύσεων</a:t>
            </a:r>
            <a:r>
              <a:rPr lang="el-GR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Ολοκλήρωση των στατιστικών α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λύσεων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περαιτέρω αναλύσεις ευαισθησίας και εμβάθυνση στα ενδιάμεσα ευρήματα.</a:t>
            </a:r>
            <a:endParaRPr lang="en-US" sz="2000" dirty="0"/>
          </a:p>
        </p:txBody>
      </p:sp>
      <p:sp>
        <p:nvSpPr>
          <p:cNvPr id="9" name="Shape 4"/>
          <p:cNvSpPr/>
          <p:nvPr/>
        </p:nvSpPr>
        <p:spPr>
          <a:xfrm>
            <a:off x="548640" y="2895152"/>
            <a:ext cx="82296" cy="960120"/>
          </a:xfrm>
          <a:prstGeom prst="roundRect">
            <a:avLst>
              <a:gd name="adj" fmla="val 22222"/>
            </a:avLst>
          </a:prstGeom>
          <a:solidFill>
            <a:srgbClr val="C97B3D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0" name="Text 5"/>
          <p:cNvSpPr/>
          <p:nvPr/>
        </p:nvSpPr>
        <p:spPr>
          <a:xfrm>
            <a:off x="822960" y="2816352"/>
            <a:ext cx="10332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Υλικό Παρέμβασης &amp; </a:t>
            </a:r>
            <a:r>
              <a:rPr lang="en-US" sz="2000" b="1" dirty="0" err="1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Πλ</a:t>
            </a: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2000" b="1" dirty="0" err="1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τφόρμ</a:t>
            </a: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l-GR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Ανάπτυξη του υλικού του Σχεδίου Παρέμβασης και της ψηφιακής πλατφόρμας έγκαιρης προειδοποίησης και ενημέρωσης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ληθυσμού</a:t>
            </a:r>
            <a:r>
              <a:rPr lang="el-GR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και σύνδεση με την </a:t>
            </a:r>
            <a:r>
              <a:rPr lang="el-GR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υποπλαφόρμα</a:t>
            </a:r>
            <a:r>
              <a:rPr lang="el-GR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της δράσης 5 </a:t>
            </a:r>
            <a:r>
              <a:rPr lang="el-GR" b="1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Υποέργο</a:t>
            </a:r>
            <a:r>
              <a:rPr lang="el-GR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1.</a:t>
            </a:r>
            <a:endParaRPr lang="en-US" sz="2000" b="1" dirty="0"/>
          </a:p>
        </p:txBody>
      </p:sp>
      <p:sp>
        <p:nvSpPr>
          <p:cNvPr id="11" name="Shape 6"/>
          <p:cNvSpPr/>
          <p:nvPr/>
        </p:nvSpPr>
        <p:spPr>
          <a:xfrm>
            <a:off x="548640" y="4297680"/>
            <a:ext cx="82296" cy="960120"/>
          </a:xfrm>
          <a:prstGeom prst="roundRect">
            <a:avLst>
              <a:gd name="adj" fmla="val 22222"/>
            </a:avLst>
          </a:prstGeom>
          <a:solidFill>
            <a:srgbClr val="7A5195"/>
          </a:solidFill>
          <a:ln/>
        </p:spPr>
        <p:txBody>
          <a:bodyPr/>
          <a:lstStyle/>
          <a:p>
            <a:endParaRPr lang="en-GR"/>
          </a:p>
        </p:txBody>
      </p:sp>
      <p:sp>
        <p:nvSpPr>
          <p:cNvPr id="12" name="Text 7"/>
          <p:cNvSpPr/>
          <p:nvPr/>
        </p:nvSpPr>
        <p:spPr>
          <a:xfrm>
            <a:off x="822960" y="4151376"/>
            <a:ext cx="10332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Δημοσιεύσεις &amp; </a:t>
            </a:r>
            <a:r>
              <a:rPr lang="en-US" sz="2000" b="1" dirty="0" err="1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</a:t>
            </a: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2000" b="1" dirty="0" err="1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ρουσιάσεις</a:t>
            </a:r>
            <a:r>
              <a:rPr lang="el-GR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r>
              <a:rPr lang="en-US" sz="2000" b="1" dirty="0">
                <a:solidFill>
                  <a:srgbClr val="0F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Ολοκλήρωση και υποβολή περισσότερων επιστημονικών δημοσιεύσεων, καθώς και παρουσίαση των αποτελεσμάτων σε συνέδρια και επιστημονικές εκδηλώσεις.</a:t>
            </a:r>
            <a:endParaRPr lang="en-US" sz="2000" dirty="0"/>
          </a:p>
        </p:txBody>
      </p:sp>
      <p:sp>
        <p:nvSpPr>
          <p:cNvPr id="15" name="Shape 10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6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8" name="Text 12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34440" y="658368"/>
            <a:ext cx="9738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Ομάδα Έργου</a:t>
            </a:r>
            <a:endParaRPr lang="en-US" sz="2800" dirty="0"/>
          </a:p>
        </p:txBody>
      </p:sp>
      <p:pic>
        <p:nvPicPr>
          <p:cNvPr id="7" name="Image 3" descr="/home/claude/deck/brand_te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744" y="1160333"/>
            <a:ext cx="9236456" cy="5197363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9" name="Image 4" descr="/home/claude/deck/footer_logo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1" name="Text 4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brand_perife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" y="82296"/>
            <a:ext cx="1133856" cy="676656"/>
          </a:xfrm>
          <a:prstGeom prst="rect">
            <a:avLst/>
          </a:prstGeom>
        </p:spPr>
      </p:pic>
      <p:pic>
        <p:nvPicPr>
          <p:cNvPr id="3" name="Image 1" descr="/home/claude/deck/brand_clima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672" y="164592"/>
            <a:ext cx="1435608" cy="484632"/>
          </a:xfrm>
          <a:prstGeom prst="rect">
            <a:avLst/>
          </a:prstGeom>
        </p:spPr>
      </p:pic>
      <p:pic>
        <p:nvPicPr>
          <p:cNvPr id="4" name="Image 2" descr="/home/claude/deck/brand_prasinotame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856" y="45720"/>
            <a:ext cx="704088" cy="87782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22960" y="26060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F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Ευχαριστώ για την προσοχή σας!</a:t>
            </a:r>
            <a:endParaRPr lang="en-US" sz="3400" dirty="0"/>
          </a:p>
        </p:txBody>
      </p:sp>
      <p:sp>
        <p:nvSpPr>
          <p:cNvPr id="6" name="Text 1"/>
          <p:cNvSpPr/>
          <p:nvPr/>
        </p:nvSpPr>
        <p:spPr>
          <a:xfrm>
            <a:off x="822960" y="338328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&amp; συζήτηση</a:t>
            </a:r>
            <a:endParaRPr lang="en-US" sz="1500" dirty="0"/>
          </a:p>
        </p:txBody>
      </p:sp>
      <p:sp>
        <p:nvSpPr>
          <p:cNvPr id="7" name="Shape 2"/>
          <p:cNvSpPr/>
          <p:nvPr/>
        </p:nvSpPr>
        <p:spPr>
          <a:xfrm>
            <a:off x="5184648" y="4023360"/>
            <a:ext cx="1828800" cy="0"/>
          </a:xfrm>
          <a:prstGeom prst="line">
            <a:avLst/>
          </a:prstGeom>
          <a:noFill/>
          <a:ln w="1905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sp>
        <p:nvSpPr>
          <p:cNvPr id="10" name="Shape 5"/>
          <p:cNvSpPr/>
          <p:nvPr/>
        </p:nvSpPr>
        <p:spPr>
          <a:xfrm>
            <a:off x="457200" y="6327648"/>
            <a:ext cx="11274552" cy="0"/>
          </a:xfrm>
          <a:prstGeom prst="line">
            <a:avLst/>
          </a:prstGeom>
          <a:noFill/>
          <a:ln w="12700">
            <a:solidFill>
              <a:srgbClr val="D9B44A"/>
            </a:solidFill>
            <a:prstDash val="solid"/>
          </a:ln>
        </p:spPr>
        <p:txBody>
          <a:bodyPr/>
          <a:lstStyle/>
          <a:p>
            <a:endParaRPr lang="en-GR"/>
          </a:p>
        </p:txBody>
      </p:sp>
      <p:pic>
        <p:nvPicPr>
          <p:cNvPr id="11" name="Image 3" descr="/home/claude/deck/footer_logo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760" y="6391656"/>
            <a:ext cx="6858000" cy="454457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5623560" y="63550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«Περιφερειακός Μηχανισμός Υποστήριξης της Κρήτης</a:t>
            </a:r>
            <a:endParaRPr lang="en-US" sz="700" dirty="0"/>
          </a:p>
          <a:p>
            <a:pPr marL="0" indent="0" algn="ctr">
              <a:lnSpc>
                <a:spcPts val="850"/>
              </a:lnSpc>
              <a:buNone/>
            </a:pPr>
            <a:r>
              <a:rPr lang="en-US" sz="700" i="1" dirty="0">
                <a:solidFill>
                  <a:srgbClr val="1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Προσαρμογή στην Κλιματική Αλλαγή»</a:t>
            </a:r>
            <a:endParaRPr lang="en-US" sz="700" dirty="0"/>
          </a:p>
        </p:txBody>
      </p:sp>
      <p:sp>
        <p:nvSpPr>
          <p:cNvPr id="13" name="Text 7"/>
          <p:cNvSpPr/>
          <p:nvPr/>
        </p:nvSpPr>
        <p:spPr>
          <a:xfrm>
            <a:off x="11658600" y="653796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6FBBB08E79EDD9448ED65902EF6DD892" ma:contentTypeVersion="12" ma:contentTypeDescription="Δημιουργία νέου εγγράφου" ma:contentTypeScope="" ma:versionID="63dcec5218e911a15b7d8c5d8e21665f">
  <xsd:schema xmlns:xsd="http://www.w3.org/2001/XMLSchema" xmlns:xs="http://www.w3.org/2001/XMLSchema" xmlns:p="http://schemas.microsoft.com/office/2006/metadata/properties" xmlns:ns2="e813c350-a505-4485-8371-b3670ec6f8bf" xmlns:ns3="47949657-af0b-4e3f-98b2-6b55ae6e08aa" targetNamespace="http://schemas.microsoft.com/office/2006/metadata/properties" ma:root="true" ma:fieldsID="a65a769b3838db20eeebdb95fa9c70e4" ns2:_="" ns3:_="">
    <xsd:import namespace="e813c350-a505-4485-8371-b3670ec6f8bf"/>
    <xsd:import namespace="47949657-af0b-4e3f-98b2-6b55ae6e08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3c350-a505-4485-8371-b3670ec6f8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c8455e70-db84-4a76-98a8-84cdc7365e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9657-af0b-4e3f-98b2-6b55ae6e08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6b0bf54-6611-475e-924c-abf2f071b373}" ma:internalName="TaxCatchAll" ma:showField="CatchAllData" ma:web="47949657-af0b-4e3f-98b2-6b55ae6e08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949657-af0b-4e3f-98b2-6b55ae6e08aa" xsi:nil="true"/>
    <lcf76f155ced4ddcb4097134ff3c332f xmlns="e813c350-a505-4485-8371-b3670ec6f8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B72370F-5DC5-4B79-8894-58FC43A2FF5F}"/>
</file>

<file path=customXml/itemProps2.xml><?xml version="1.0" encoding="utf-8"?>
<ds:datastoreItem xmlns:ds="http://schemas.openxmlformats.org/officeDocument/2006/customXml" ds:itemID="{E6B74A12-743D-4792-BDA1-D7C7B2BF3E00}"/>
</file>

<file path=customXml/itemProps3.xml><?xml version="1.0" encoding="utf-8"?>
<ds:datastoreItem xmlns:ds="http://schemas.openxmlformats.org/officeDocument/2006/customXml" ds:itemID="{6B8CD5FE-F6A8-4CB8-94FC-F1091B5018BD}"/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2970</Words>
  <Application>Microsoft Macintosh PowerPoint</Application>
  <PresentationFormat>Widescreen</PresentationFormat>
  <Paragraphs>373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Evridiki Patelarou</cp:lastModifiedBy>
  <cp:revision>19</cp:revision>
  <dcterms:created xsi:type="dcterms:W3CDTF">2026-09-03T11:37:38Z</dcterms:created>
  <dcterms:modified xsi:type="dcterms:W3CDTF">2026-09-10T07:08:21Z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0x0101006FBBB08E79EDD9448ED65902EF6DD892</vt:lpwstr>
  </property>
</Properties>
</file>