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322" r:id="rId5"/>
    <p:sldId id="323" r:id="rId6"/>
    <p:sldId id="328" r:id="rId7"/>
    <p:sldId id="346" r:id="rId8"/>
    <p:sldId id="334" r:id="rId9"/>
    <p:sldId id="338" r:id="rId10"/>
    <p:sldId id="336" r:id="rId11"/>
    <p:sldId id="339" r:id="rId12"/>
    <p:sldId id="341" r:id="rId13"/>
    <p:sldId id="342" r:id="rId14"/>
    <p:sldId id="343" r:id="rId15"/>
    <p:sldId id="331" r:id="rId16"/>
    <p:sldId id="332" r:id="rId17"/>
    <p:sldId id="330" r:id="rId18"/>
    <p:sldId id="345" r:id="rId19"/>
    <p:sldId id="333" r:id="rId20"/>
    <p:sldId id="32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B7B6"/>
    <a:srgbClr val="2983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620DB4-59FD-4E97-96A2-EDA3F1950BA7}" v="213" dt="2026-03-23T05:51:16.5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947" autoAdjust="0"/>
    <p:restoredTop sz="94660"/>
  </p:normalViewPr>
  <p:slideViewPr>
    <p:cSldViewPr snapToGrid="0">
      <p:cViewPr varScale="1">
        <p:scale>
          <a:sx n="150" d="100"/>
          <a:sy n="150" d="100"/>
        </p:scale>
        <p:origin x="196" y="9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9F8E59-46A2-424A-8257-0BC874299FC0}"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8AC1AA-E3D4-47FD-9CF1-FD9F738D5DC9}" type="slidenum">
              <a:rPr lang="en-GB" smtClean="0"/>
              <a:t>‹#›</a:t>
            </a:fld>
            <a:endParaRPr lang="en-GB"/>
          </a:p>
        </p:txBody>
      </p:sp>
    </p:spTree>
    <p:extLst>
      <p:ext uri="{BB962C8B-B14F-4D97-AF65-F5344CB8AC3E}">
        <p14:creationId xmlns:p14="http://schemas.microsoft.com/office/powerpoint/2010/main" val="2721697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D8D63-EE22-E9D3-E901-A8ECA549D9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278A111-D48A-6885-09B6-CC7470A7F6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F0EFB30-C665-B259-6E42-6880417E1817}"/>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5" name="Footer Placeholder 4">
            <a:extLst>
              <a:ext uri="{FF2B5EF4-FFF2-40B4-BE49-F238E27FC236}">
                <a16:creationId xmlns:a16="http://schemas.microsoft.com/office/drawing/2014/main" id="{0B17CEB7-6F03-4791-4445-7EAFA3E334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281CD0-74C0-C079-0668-2B5B9DBD1E8F}"/>
              </a:ext>
            </a:extLst>
          </p:cNvPr>
          <p:cNvSpPr>
            <a:spLocks noGrp="1"/>
          </p:cNvSpPr>
          <p:nvPr>
            <p:ph type="sldNum" sz="quarter" idx="12"/>
          </p:nvPr>
        </p:nvSpPr>
        <p:spPr/>
        <p:txBody>
          <a:bodyPr/>
          <a:lstStyle/>
          <a:p>
            <a:fld id="{62FAF3A7-21F1-48AB-AF54-A5ED166BEAD1}" type="slidenum">
              <a:rPr lang="en-GB" smtClean="0"/>
              <a:t>‹#›</a:t>
            </a:fld>
            <a:endParaRPr lang="en-GB"/>
          </a:p>
        </p:txBody>
      </p:sp>
      <p:pic>
        <p:nvPicPr>
          <p:cNvPr id="7" name="Εικόνα 24">
            <a:extLst>
              <a:ext uri="{FF2B5EF4-FFF2-40B4-BE49-F238E27FC236}">
                <a16:creationId xmlns:a16="http://schemas.microsoft.com/office/drawing/2014/main" id="{1FAF4125-BD4F-A246-BA79-9CFC530D6E7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092755" y="103204"/>
            <a:ext cx="1202993" cy="721325"/>
          </a:xfrm>
          <a:prstGeom prst="rect">
            <a:avLst/>
          </a:prstGeom>
        </p:spPr>
      </p:pic>
      <p:pic>
        <p:nvPicPr>
          <p:cNvPr id="9" name="Picture 8" descr="A logo with a tree and text&#10;&#10;AI-generated content may be incorrect.">
            <a:extLst>
              <a:ext uri="{FF2B5EF4-FFF2-40B4-BE49-F238E27FC236}">
                <a16:creationId xmlns:a16="http://schemas.microsoft.com/office/drawing/2014/main" id="{07CF0289-C218-38FF-315E-46630C7FB31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473132" y="103204"/>
            <a:ext cx="576520" cy="722311"/>
          </a:xfrm>
          <a:prstGeom prst="rect">
            <a:avLst/>
          </a:prstGeom>
          <a:noFill/>
          <a:ln>
            <a:noFill/>
          </a:ln>
        </p:spPr>
      </p:pic>
      <p:pic>
        <p:nvPicPr>
          <p:cNvPr id="11" name="Picture 10">
            <a:extLst>
              <a:ext uri="{FF2B5EF4-FFF2-40B4-BE49-F238E27FC236}">
                <a16:creationId xmlns:a16="http://schemas.microsoft.com/office/drawing/2014/main" id="{36A620B7-7F96-53B6-1EE9-36D0782B976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42348" y="103204"/>
            <a:ext cx="2143652" cy="724451"/>
          </a:xfrm>
          <a:prstGeom prst="rect">
            <a:avLst/>
          </a:prstGeom>
        </p:spPr>
      </p:pic>
      <p:sp>
        <p:nvSpPr>
          <p:cNvPr id="8" name="Rectangle 7">
            <a:extLst>
              <a:ext uri="{FF2B5EF4-FFF2-40B4-BE49-F238E27FC236}">
                <a16:creationId xmlns:a16="http://schemas.microsoft.com/office/drawing/2014/main" id="{F468C6A0-F9AF-476D-68F4-5485BD0C8656}"/>
              </a:ext>
            </a:extLst>
          </p:cNvPr>
          <p:cNvSpPr/>
          <p:nvPr userDrawn="1"/>
        </p:nvSpPr>
        <p:spPr>
          <a:xfrm rot="21342501">
            <a:off x="584200" y="6406474"/>
            <a:ext cx="12938795" cy="1571307"/>
          </a:xfrm>
          <a:prstGeom prst="rect">
            <a:avLst/>
          </a:prstGeom>
          <a:solidFill>
            <a:srgbClr val="0CB7B6">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590C6FD7-DEB7-2903-C50A-EF6A5B652AAB}"/>
              </a:ext>
            </a:extLst>
          </p:cNvPr>
          <p:cNvSpPr/>
          <p:nvPr userDrawn="1"/>
        </p:nvSpPr>
        <p:spPr>
          <a:xfrm rot="158391">
            <a:off x="-485966" y="6100630"/>
            <a:ext cx="12938795" cy="1571307"/>
          </a:xfrm>
          <a:prstGeom prst="rect">
            <a:avLst/>
          </a:prstGeom>
          <a:solidFill>
            <a:srgbClr val="29833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7244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A0D79-2C09-8A13-0A60-0E93D2A7A7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E3AD49-3F54-E3FE-5F5F-64460AC48ADF}"/>
              </a:ext>
            </a:extLst>
          </p:cNvPr>
          <p:cNvSpPr>
            <a:spLocks noGrp="1"/>
          </p:cNvSpPr>
          <p:nvPr>
            <p:ph idx="1"/>
          </p:nvPr>
        </p:nvSpPr>
        <p:spPr>
          <a:xfrm>
            <a:off x="838200" y="1825625"/>
            <a:ext cx="833167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337919-5368-C9EE-E780-0A0EA80F0017}"/>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5" name="Footer Placeholder 4">
            <a:extLst>
              <a:ext uri="{FF2B5EF4-FFF2-40B4-BE49-F238E27FC236}">
                <a16:creationId xmlns:a16="http://schemas.microsoft.com/office/drawing/2014/main" id="{DCCD6247-F47A-7223-D60E-DE9A7B99437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C09A4FB-2055-F5E5-41AC-7BEEC8753BC1}"/>
              </a:ext>
            </a:extLst>
          </p:cNvPr>
          <p:cNvSpPr>
            <a:spLocks noGrp="1"/>
          </p:cNvSpPr>
          <p:nvPr>
            <p:ph type="sldNum" sz="quarter" idx="12"/>
          </p:nvPr>
        </p:nvSpPr>
        <p:spPr/>
        <p:txBody>
          <a:bodyPr/>
          <a:lstStyle/>
          <a:p>
            <a:fld id="{62FAF3A7-21F1-48AB-AF54-A5ED166BEAD1}" type="slidenum">
              <a:rPr lang="en-GB" smtClean="0"/>
              <a:t>‹#›</a:t>
            </a:fld>
            <a:endParaRPr lang="en-GB"/>
          </a:p>
        </p:txBody>
      </p:sp>
      <p:pic>
        <p:nvPicPr>
          <p:cNvPr id="7" name="Εικόνα 24">
            <a:extLst>
              <a:ext uri="{FF2B5EF4-FFF2-40B4-BE49-F238E27FC236}">
                <a16:creationId xmlns:a16="http://schemas.microsoft.com/office/drawing/2014/main" id="{E57F9801-A6AE-4998-2AF6-F74608F9C56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91312" y="6227424"/>
            <a:ext cx="1004435" cy="602268"/>
          </a:xfrm>
          <a:prstGeom prst="rect">
            <a:avLst/>
          </a:prstGeom>
        </p:spPr>
      </p:pic>
      <p:pic>
        <p:nvPicPr>
          <p:cNvPr id="8" name="Picture 7" descr="A logo with a tree and text&#10;&#10;AI-generated content may be incorrect.">
            <a:extLst>
              <a:ext uri="{FF2B5EF4-FFF2-40B4-BE49-F238E27FC236}">
                <a16:creationId xmlns:a16="http://schemas.microsoft.com/office/drawing/2014/main" id="{2DA1D1F4-E51F-C5B6-94F8-C0795FF6A47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587768" y="6226931"/>
            <a:ext cx="481493" cy="603254"/>
          </a:xfrm>
          <a:prstGeom prst="rect">
            <a:avLst/>
          </a:prstGeom>
          <a:noFill/>
          <a:ln>
            <a:noFill/>
          </a:ln>
        </p:spPr>
      </p:pic>
      <p:pic>
        <p:nvPicPr>
          <p:cNvPr id="9" name="Picture 8">
            <a:extLst>
              <a:ext uri="{FF2B5EF4-FFF2-40B4-BE49-F238E27FC236}">
                <a16:creationId xmlns:a16="http://schemas.microsoft.com/office/drawing/2014/main" id="{2B2D2ACD-381C-B77D-8D4E-1DB5134D786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9630" y="6227554"/>
            <a:ext cx="1781343" cy="602008"/>
          </a:xfrm>
          <a:prstGeom prst="rect">
            <a:avLst/>
          </a:prstGeom>
        </p:spPr>
      </p:pic>
      <p:sp>
        <p:nvSpPr>
          <p:cNvPr id="10" name="Rectangle 9">
            <a:extLst>
              <a:ext uri="{FF2B5EF4-FFF2-40B4-BE49-F238E27FC236}">
                <a16:creationId xmlns:a16="http://schemas.microsoft.com/office/drawing/2014/main" id="{7C4C75B1-354C-4364-9F80-7553D1EA8BA9}"/>
              </a:ext>
            </a:extLst>
          </p:cNvPr>
          <p:cNvSpPr/>
          <p:nvPr userDrawn="1"/>
        </p:nvSpPr>
        <p:spPr>
          <a:xfrm rot="257499" flipH="1">
            <a:off x="183001" y="-1688106"/>
            <a:ext cx="12938795" cy="1571307"/>
          </a:xfrm>
          <a:prstGeom prst="rect">
            <a:avLst/>
          </a:prstGeom>
          <a:solidFill>
            <a:srgbClr val="0CB7B6">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2C47E74-3E8C-2108-8F56-E8DE0CF97953}"/>
              </a:ext>
            </a:extLst>
          </p:cNvPr>
          <p:cNvSpPr/>
          <p:nvPr userDrawn="1"/>
        </p:nvSpPr>
        <p:spPr>
          <a:xfrm rot="21441609" flipH="1">
            <a:off x="-373398" y="-1345940"/>
            <a:ext cx="12938795" cy="1571307"/>
          </a:xfrm>
          <a:prstGeom prst="rect">
            <a:avLst/>
          </a:prstGeom>
          <a:solidFill>
            <a:srgbClr val="29833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NILE">
            <a:extLst>
              <a:ext uri="{FF2B5EF4-FFF2-40B4-BE49-F238E27FC236}">
                <a16:creationId xmlns:a16="http://schemas.microsoft.com/office/drawing/2014/main" id="{07CE1669-7040-C1B6-9B2F-2CFAC0E3B9D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987957" y="6227958"/>
            <a:ext cx="1068800" cy="601200"/>
          </a:xfrm>
          <a:prstGeom prst="rect">
            <a:avLst/>
          </a:prstGeom>
        </p:spPr>
      </p:pic>
      <p:pic>
        <p:nvPicPr>
          <p:cNvPr id="13" name="Picture 12">
            <a:extLst>
              <a:ext uri="{FF2B5EF4-FFF2-40B4-BE49-F238E27FC236}">
                <a16:creationId xmlns:a16="http://schemas.microsoft.com/office/drawing/2014/main" id="{575AA7FE-1EE1-5A7F-1FAA-639BA06915A9}"/>
              </a:ext>
            </a:extLst>
          </p:cNvPr>
          <p:cNvPicPr>
            <a:picLocks noChangeAspect="1"/>
          </p:cNvPicPr>
          <p:nvPr userDrawn="1"/>
        </p:nvPicPr>
        <p:blipFill>
          <a:blip r:embed="rId6"/>
          <a:stretch>
            <a:fillRect/>
          </a:stretch>
        </p:blipFill>
        <p:spPr>
          <a:xfrm>
            <a:off x="5328704" y="6227958"/>
            <a:ext cx="601200" cy="601200"/>
          </a:xfrm>
          <a:prstGeom prst="rect">
            <a:avLst/>
          </a:prstGeom>
        </p:spPr>
      </p:pic>
    </p:spTree>
    <p:extLst>
      <p:ext uri="{BB962C8B-B14F-4D97-AF65-F5344CB8AC3E}">
        <p14:creationId xmlns:p14="http://schemas.microsoft.com/office/powerpoint/2010/main" val="439884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A0D79-2C09-8A13-0A60-0E93D2A7A7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E3AD49-3F54-E3FE-5F5F-64460AC48A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337919-5368-C9EE-E780-0A0EA80F0017}"/>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5" name="Footer Placeholder 4">
            <a:extLst>
              <a:ext uri="{FF2B5EF4-FFF2-40B4-BE49-F238E27FC236}">
                <a16:creationId xmlns:a16="http://schemas.microsoft.com/office/drawing/2014/main" id="{DCCD6247-F47A-7223-D60E-DE9A7B9943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09A4FB-2055-F5E5-41AC-7BEEC8753BC1}"/>
              </a:ext>
            </a:extLst>
          </p:cNvPr>
          <p:cNvSpPr>
            <a:spLocks noGrp="1"/>
          </p:cNvSpPr>
          <p:nvPr>
            <p:ph type="sldNum" sz="quarter" idx="12"/>
          </p:nvPr>
        </p:nvSpPr>
        <p:spPr/>
        <p:txBody>
          <a:bodyPr/>
          <a:lstStyle/>
          <a:p>
            <a:fld id="{62FAF3A7-21F1-48AB-AF54-A5ED166BEAD1}" type="slidenum">
              <a:rPr lang="en-GB" smtClean="0"/>
              <a:t>‹#›</a:t>
            </a:fld>
            <a:endParaRPr lang="en-GB"/>
          </a:p>
        </p:txBody>
      </p:sp>
      <p:sp>
        <p:nvSpPr>
          <p:cNvPr id="10" name="Rectangle 9">
            <a:extLst>
              <a:ext uri="{FF2B5EF4-FFF2-40B4-BE49-F238E27FC236}">
                <a16:creationId xmlns:a16="http://schemas.microsoft.com/office/drawing/2014/main" id="{409048F6-B243-5A31-371D-77307375E0D7}"/>
              </a:ext>
            </a:extLst>
          </p:cNvPr>
          <p:cNvSpPr/>
          <p:nvPr userDrawn="1"/>
        </p:nvSpPr>
        <p:spPr>
          <a:xfrm rot="257499" flipH="1">
            <a:off x="183001" y="-1688106"/>
            <a:ext cx="12938795" cy="1571307"/>
          </a:xfrm>
          <a:prstGeom prst="rect">
            <a:avLst/>
          </a:prstGeom>
          <a:solidFill>
            <a:srgbClr val="0CB7B6">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37650AA6-62C3-5EFE-C081-A73DC84DC50F}"/>
              </a:ext>
            </a:extLst>
          </p:cNvPr>
          <p:cNvSpPr/>
          <p:nvPr userDrawn="1"/>
        </p:nvSpPr>
        <p:spPr>
          <a:xfrm rot="21441609" flipH="1">
            <a:off x="-373398" y="-1345940"/>
            <a:ext cx="12938795" cy="1571307"/>
          </a:xfrm>
          <a:prstGeom prst="rect">
            <a:avLst/>
          </a:prstGeom>
          <a:solidFill>
            <a:srgbClr val="29833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Εικόνα 24">
            <a:extLst>
              <a:ext uri="{FF2B5EF4-FFF2-40B4-BE49-F238E27FC236}">
                <a16:creationId xmlns:a16="http://schemas.microsoft.com/office/drawing/2014/main" id="{617F8971-8665-62F2-5168-18F787840B0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91312" y="6227424"/>
            <a:ext cx="1004435" cy="602268"/>
          </a:xfrm>
          <a:prstGeom prst="rect">
            <a:avLst/>
          </a:prstGeom>
        </p:spPr>
      </p:pic>
      <p:pic>
        <p:nvPicPr>
          <p:cNvPr id="16" name="Picture 15" descr="A logo with a tree and text&#10;&#10;AI-generated content may be incorrect.">
            <a:extLst>
              <a:ext uri="{FF2B5EF4-FFF2-40B4-BE49-F238E27FC236}">
                <a16:creationId xmlns:a16="http://schemas.microsoft.com/office/drawing/2014/main" id="{B993399F-B958-B458-29E2-97894ACA8E42}"/>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587768" y="6226931"/>
            <a:ext cx="481493" cy="603254"/>
          </a:xfrm>
          <a:prstGeom prst="rect">
            <a:avLst/>
          </a:prstGeom>
          <a:noFill/>
          <a:ln>
            <a:noFill/>
          </a:ln>
        </p:spPr>
      </p:pic>
      <p:pic>
        <p:nvPicPr>
          <p:cNvPr id="18" name="Picture 17">
            <a:extLst>
              <a:ext uri="{FF2B5EF4-FFF2-40B4-BE49-F238E27FC236}">
                <a16:creationId xmlns:a16="http://schemas.microsoft.com/office/drawing/2014/main" id="{25CCBFEB-9F2F-2436-C711-C4D4243F806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9630" y="6227554"/>
            <a:ext cx="1781343" cy="602008"/>
          </a:xfrm>
          <a:prstGeom prst="rect">
            <a:avLst/>
          </a:prstGeom>
        </p:spPr>
      </p:pic>
      <p:pic>
        <p:nvPicPr>
          <p:cNvPr id="20" name="Picture 19" descr="NILE">
            <a:extLst>
              <a:ext uri="{FF2B5EF4-FFF2-40B4-BE49-F238E27FC236}">
                <a16:creationId xmlns:a16="http://schemas.microsoft.com/office/drawing/2014/main" id="{E1AFD041-56CE-3238-CF17-A39FA0BE439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987957" y="6227958"/>
            <a:ext cx="1068800" cy="601200"/>
          </a:xfrm>
          <a:prstGeom prst="rect">
            <a:avLst/>
          </a:prstGeom>
        </p:spPr>
      </p:pic>
      <p:pic>
        <p:nvPicPr>
          <p:cNvPr id="22" name="Picture 21">
            <a:extLst>
              <a:ext uri="{FF2B5EF4-FFF2-40B4-BE49-F238E27FC236}">
                <a16:creationId xmlns:a16="http://schemas.microsoft.com/office/drawing/2014/main" id="{241B7FA2-B0F5-7978-4E8A-28F2D8407FED}"/>
              </a:ext>
            </a:extLst>
          </p:cNvPr>
          <p:cNvPicPr>
            <a:picLocks noChangeAspect="1"/>
          </p:cNvPicPr>
          <p:nvPr userDrawn="1"/>
        </p:nvPicPr>
        <p:blipFill>
          <a:blip r:embed="rId6"/>
          <a:stretch>
            <a:fillRect/>
          </a:stretch>
        </p:blipFill>
        <p:spPr>
          <a:xfrm>
            <a:off x="5328704" y="6227958"/>
            <a:ext cx="601200" cy="601200"/>
          </a:xfrm>
          <a:prstGeom prst="rect">
            <a:avLst/>
          </a:prstGeom>
        </p:spPr>
      </p:pic>
    </p:spTree>
    <p:extLst>
      <p:ext uri="{BB962C8B-B14F-4D97-AF65-F5344CB8AC3E}">
        <p14:creationId xmlns:p14="http://schemas.microsoft.com/office/powerpoint/2010/main" val="4238798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78AAC-D26A-76E3-0EB6-026F5D5265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A562DBD-AA7B-A9AC-259B-57645101237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7DFEDE-8BAE-1271-2E4F-22DFBD47C635}"/>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5" name="Footer Placeholder 4">
            <a:extLst>
              <a:ext uri="{FF2B5EF4-FFF2-40B4-BE49-F238E27FC236}">
                <a16:creationId xmlns:a16="http://schemas.microsoft.com/office/drawing/2014/main" id="{E8357250-F934-6FBC-67C0-5323915026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FA6138-CA09-4512-B8A5-4ED14A2C68A8}"/>
              </a:ext>
            </a:extLst>
          </p:cNvPr>
          <p:cNvSpPr>
            <a:spLocks noGrp="1"/>
          </p:cNvSpPr>
          <p:nvPr>
            <p:ph type="sldNum" sz="quarter" idx="12"/>
          </p:nvPr>
        </p:nvSpPr>
        <p:spPr/>
        <p:txBody>
          <a:bodyPr/>
          <a:lstStyle/>
          <a:p>
            <a:fld id="{62FAF3A7-21F1-48AB-AF54-A5ED166BEAD1}" type="slidenum">
              <a:rPr lang="en-GB" smtClean="0"/>
              <a:t>‹#›</a:t>
            </a:fld>
            <a:endParaRPr lang="en-GB"/>
          </a:p>
        </p:txBody>
      </p:sp>
      <p:sp>
        <p:nvSpPr>
          <p:cNvPr id="14" name="Rectangle 13">
            <a:extLst>
              <a:ext uri="{FF2B5EF4-FFF2-40B4-BE49-F238E27FC236}">
                <a16:creationId xmlns:a16="http://schemas.microsoft.com/office/drawing/2014/main" id="{33B8F7AE-B69B-3326-A080-E90D3843BA6E}"/>
              </a:ext>
            </a:extLst>
          </p:cNvPr>
          <p:cNvSpPr/>
          <p:nvPr userDrawn="1"/>
        </p:nvSpPr>
        <p:spPr>
          <a:xfrm rot="257499" flipH="1">
            <a:off x="183001" y="-1345206"/>
            <a:ext cx="12938795" cy="1571307"/>
          </a:xfrm>
          <a:prstGeom prst="rect">
            <a:avLst/>
          </a:prstGeom>
          <a:solidFill>
            <a:srgbClr val="0CB7B6">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B0FDF7A-9DF6-B33B-6869-55DD6C665FF8}"/>
              </a:ext>
            </a:extLst>
          </p:cNvPr>
          <p:cNvSpPr/>
          <p:nvPr userDrawn="1"/>
        </p:nvSpPr>
        <p:spPr>
          <a:xfrm rot="21441609" flipH="1">
            <a:off x="-373398" y="-1003040"/>
            <a:ext cx="12938795" cy="1571307"/>
          </a:xfrm>
          <a:prstGeom prst="rect">
            <a:avLst/>
          </a:prstGeom>
          <a:solidFill>
            <a:srgbClr val="29833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Εικόνα 24">
            <a:extLst>
              <a:ext uri="{FF2B5EF4-FFF2-40B4-BE49-F238E27FC236}">
                <a16:creationId xmlns:a16="http://schemas.microsoft.com/office/drawing/2014/main" id="{7A08A715-DEFB-BD83-A764-17F8324960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91312" y="6227424"/>
            <a:ext cx="1004435" cy="602268"/>
          </a:xfrm>
          <a:prstGeom prst="rect">
            <a:avLst/>
          </a:prstGeom>
        </p:spPr>
      </p:pic>
      <p:pic>
        <p:nvPicPr>
          <p:cNvPr id="16" name="Picture 15" descr="A logo with a tree and text&#10;&#10;AI-generated content may be incorrect.">
            <a:extLst>
              <a:ext uri="{FF2B5EF4-FFF2-40B4-BE49-F238E27FC236}">
                <a16:creationId xmlns:a16="http://schemas.microsoft.com/office/drawing/2014/main" id="{148AF958-D8C5-1A3E-D6EE-ACAA885437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587768" y="6226931"/>
            <a:ext cx="481493" cy="603254"/>
          </a:xfrm>
          <a:prstGeom prst="rect">
            <a:avLst/>
          </a:prstGeom>
          <a:noFill/>
          <a:ln>
            <a:noFill/>
          </a:ln>
        </p:spPr>
      </p:pic>
      <p:pic>
        <p:nvPicPr>
          <p:cNvPr id="18" name="Picture 17">
            <a:extLst>
              <a:ext uri="{FF2B5EF4-FFF2-40B4-BE49-F238E27FC236}">
                <a16:creationId xmlns:a16="http://schemas.microsoft.com/office/drawing/2014/main" id="{93055FB3-19A9-5465-BB9D-383488CE743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9630" y="6227554"/>
            <a:ext cx="1781343" cy="602008"/>
          </a:xfrm>
          <a:prstGeom prst="rect">
            <a:avLst/>
          </a:prstGeom>
        </p:spPr>
      </p:pic>
      <p:pic>
        <p:nvPicPr>
          <p:cNvPr id="20" name="Picture 19" descr="NILE">
            <a:extLst>
              <a:ext uri="{FF2B5EF4-FFF2-40B4-BE49-F238E27FC236}">
                <a16:creationId xmlns:a16="http://schemas.microsoft.com/office/drawing/2014/main" id="{7DA8B7D4-F7E6-FEB1-1B1A-D7FB4246BE3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987957" y="6227958"/>
            <a:ext cx="1068800" cy="601200"/>
          </a:xfrm>
          <a:prstGeom prst="rect">
            <a:avLst/>
          </a:prstGeom>
        </p:spPr>
      </p:pic>
      <p:pic>
        <p:nvPicPr>
          <p:cNvPr id="22" name="Picture 21">
            <a:extLst>
              <a:ext uri="{FF2B5EF4-FFF2-40B4-BE49-F238E27FC236}">
                <a16:creationId xmlns:a16="http://schemas.microsoft.com/office/drawing/2014/main" id="{94CF5915-D15C-D173-4632-CEE37431663A}"/>
              </a:ext>
            </a:extLst>
          </p:cNvPr>
          <p:cNvPicPr>
            <a:picLocks noChangeAspect="1"/>
          </p:cNvPicPr>
          <p:nvPr userDrawn="1"/>
        </p:nvPicPr>
        <p:blipFill>
          <a:blip r:embed="rId6"/>
          <a:stretch>
            <a:fillRect/>
          </a:stretch>
        </p:blipFill>
        <p:spPr>
          <a:xfrm>
            <a:off x="5328704" y="6227958"/>
            <a:ext cx="601200" cy="601200"/>
          </a:xfrm>
          <a:prstGeom prst="rect">
            <a:avLst/>
          </a:prstGeom>
        </p:spPr>
      </p:pic>
    </p:spTree>
    <p:extLst>
      <p:ext uri="{BB962C8B-B14F-4D97-AF65-F5344CB8AC3E}">
        <p14:creationId xmlns:p14="http://schemas.microsoft.com/office/powerpoint/2010/main" val="1250180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BD834-7777-9D87-508A-395D89AD59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23BFDB1-6486-46A8-5C0C-CE35121D7C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46A977-D176-C634-4C10-C87AB79E29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DBB79E1-359C-0D70-3FAB-DB365676B3F8}"/>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6" name="Footer Placeholder 5">
            <a:extLst>
              <a:ext uri="{FF2B5EF4-FFF2-40B4-BE49-F238E27FC236}">
                <a16:creationId xmlns:a16="http://schemas.microsoft.com/office/drawing/2014/main" id="{A4A939C2-E24C-C635-E1CF-93574156AD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0B989F-E72A-0719-C242-DE8D9096AC35}"/>
              </a:ext>
            </a:extLst>
          </p:cNvPr>
          <p:cNvSpPr>
            <a:spLocks noGrp="1"/>
          </p:cNvSpPr>
          <p:nvPr>
            <p:ph type="sldNum" sz="quarter" idx="12"/>
          </p:nvPr>
        </p:nvSpPr>
        <p:spPr/>
        <p:txBody>
          <a:bodyPr/>
          <a:lstStyle/>
          <a:p>
            <a:fld id="{62FAF3A7-21F1-48AB-AF54-A5ED166BEAD1}" type="slidenum">
              <a:rPr lang="en-GB" smtClean="0"/>
              <a:t>‹#›</a:t>
            </a:fld>
            <a:endParaRPr lang="en-GB"/>
          </a:p>
        </p:txBody>
      </p:sp>
      <p:sp>
        <p:nvSpPr>
          <p:cNvPr id="11" name="Rectangle 10">
            <a:extLst>
              <a:ext uri="{FF2B5EF4-FFF2-40B4-BE49-F238E27FC236}">
                <a16:creationId xmlns:a16="http://schemas.microsoft.com/office/drawing/2014/main" id="{2B58BF2A-F834-A5C3-F855-03AB41BD9625}"/>
              </a:ext>
            </a:extLst>
          </p:cNvPr>
          <p:cNvSpPr/>
          <p:nvPr userDrawn="1"/>
        </p:nvSpPr>
        <p:spPr>
          <a:xfrm rot="257499" flipH="1">
            <a:off x="183001" y="-1688106"/>
            <a:ext cx="12938795" cy="1571307"/>
          </a:xfrm>
          <a:prstGeom prst="rect">
            <a:avLst/>
          </a:prstGeom>
          <a:solidFill>
            <a:srgbClr val="0CB7B6">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48C56FE-718C-BE78-7672-E03FD5F94726}"/>
              </a:ext>
            </a:extLst>
          </p:cNvPr>
          <p:cNvSpPr/>
          <p:nvPr userDrawn="1"/>
        </p:nvSpPr>
        <p:spPr>
          <a:xfrm rot="21441609" flipH="1">
            <a:off x="-373398" y="-1345940"/>
            <a:ext cx="12938795" cy="1571307"/>
          </a:xfrm>
          <a:prstGeom prst="rect">
            <a:avLst/>
          </a:prstGeom>
          <a:solidFill>
            <a:srgbClr val="29833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Εικόνα 24">
            <a:extLst>
              <a:ext uri="{FF2B5EF4-FFF2-40B4-BE49-F238E27FC236}">
                <a16:creationId xmlns:a16="http://schemas.microsoft.com/office/drawing/2014/main" id="{6E16D37D-4A3B-BF70-E805-816F278566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91312" y="6227424"/>
            <a:ext cx="1004435" cy="602268"/>
          </a:xfrm>
          <a:prstGeom prst="rect">
            <a:avLst/>
          </a:prstGeom>
        </p:spPr>
      </p:pic>
      <p:pic>
        <p:nvPicPr>
          <p:cNvPr id="17" name="Picture 16" descr="A logo with a tree and text&#10;&#10;AI-generated content may be incorrect.">
            <a:extLst>
              <a:ext uri="{FF2B5EF4-FFF2-40B4-BE49-F238E27FC236}">
                <a16:creationId xmlns:a16="http://schemas.microsoft.com/office/drawing/2014/main" id="{CB379D11-E9E5-3209-0729-223697C16A3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587768" y="6226931"/>
            <a:ext cx="481493" cy="603254"/>
          </a:xfrm>
          <a:prstGeom prst="rect">
            <a:avLst/>
          </a:prstGeom>
          <a:noFill/>
          <a:ln>
            <a:noFill/>
          </a:ln>
        </p:spPr>
      </p:pic>
      <p:pic>
        <p:nvPicPr>
          <p:cNvPr id="19" name="Picture 18">
            <a:extLst>
              <a:ext uri="{FF2B5EF4-FFF2-40B4-BE49-F238E27FC236}">
                <a16:creationId xmlns:a16="http://schemas.microsoft.com/office/drawing/2014/main" id="{9203ED26-C925-25F6-3289-11585365265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9630" y="6227554"/>
            <a:ext cx="1781343" cy="602008"/>
          </a:xfrm>
          <a:prstGeom prst="rect">
            <a:avLst/>
          </a:prstGeom>
        </p:spPr>
      </p:pic>
      <p:pic>
        <p:nvPicPr>
          <p:cNvPr id="21" name="Picture 20" descr="NILE">
            <a:extLst>
              <a:ext uri="{FF2B5EF4-FFF2-40B4-BE49-F238E27FC236}">
                <a16:creationId xmlns:a16="http://schemas.microsoft.com/office/drawing/2014/main" id="{570FB10B-AF86-21F8-3742-D9BCD2D3F8D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987957" y="6227958"/>
            <a:ext cx="1068800" cy="601200"/>
          </a:xfrm>
          <a:prstGeom prst="rect">
            <a:avLst/>
          </a:prstGeom>
        </p:spPr>
      </p:pic>
      <p:pic>
        <p:nvPicPr>
          <p:cNvPr id="23" name="Picture 22">
            <a:extLst>
              <a:ext uri="{FF2B5EF4-FFF2-40B4-BE49-F238E27FC236}">
                <a16:creationId xmlns:a16="http://schemas.microsoft.com/office/drawing/2014/main" id="{07253693-2F6B-F320-574C-25A60F7B19D6}"/>
              </a:ext>
            </a:extLst>
          </p:cNvPr>
          <p:cNvPicPr>
            <a:picLocks noChangeAspect="1"/>
          </p:cNvPicPr>
          <p:nvPr userDrawn="1"/>
        </p:nvPicPr>
        <p:blipFill>
          <a:blip r:embed="rId6"/>
          <a:stretch>
            <a:fillRect/>
          </a:stretch>
        </p:blipFill>
        <p:spPr>
          <a:xfrm>
            <a:off x="5328704" y="6227958"/>
            <a:ext cx="601200" cy="601200"/>
          </a:xfrm>
          <a:prstGeom prst="rect">
            <a:avLst/>
          </a:prstGeom>
        </p:spPr>
      </p:pic>
    </p:spTree>
    <p:extLst>
      <p:ext uri="{BB962C8B-B14F-4D97-AF65-F5344CB8AC3E}">
        <p14:creationId xmlns:p14="http://schemas.microsoft.com/office/powerpoint/2010/main" val="3156969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246E5-F4FC-EB32-BF34-A139B879770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D727584-E860-E445-AE22-4BA0F3F2B9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F260FA-8508-9D40-B72F-39A33AB76D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BC0ACDD-C1B3-7A56-439D-77A2ABE518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0C0AE2-CC17-D158-C819-CB23ECFABE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1483E3B-03BC-3332-A1CE-B1494E65FC62}"/>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8" name="Footer Placeholder 7">
            <a:extLst>
              <a:ext uri="{FF2B5EF4-FFF2-40B4-BE49-F238E27FC236}">
                <a16:creationId xmlns:a16="http://schemas.microsoft.com/office/drawing/2014/main" id="{F7B19DC5-3E83-A842-1033-EF8E972C8A7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EA209F-F520-C3F9-68B9-414537899495}"/>
              </a:ext>
            </a:extLst>
          </p:cNvPr>
          <p:cNvSpPr>
            <a:spLocks noGrp="1"/>
          </p:cNvSpPr>
          <p:nvPr>
            <p:ph type="sldNum" sz="quarter" idx="12"/>
          </p:nvPr>
        </p:nvSpPr>
        <p:spPr/>
        <p:txBody>
          <a:bodyPr/>
          <a:lstStyle/>
          <a:p>
            <a:fld id="{62FAF3A7-21F1-48AB-AF54-A5ED166BEAD1}" type="slidenum">
              <a:rPr lang="en-GB" smtClean="0"/>
              <a:t>‹#›</a:t>
            </a:fld>
            <a:endParaRPr lang="en-GB"/>
          </a:p>
        </p:txBody>
      </p:sp>
      <p:sp>
        <p:nvSpPr>
          <p:cNvPr id="13" name="Rectangle 12">
            <a:extLst>
              <a:ext uri="{FF2B5EF4-FFF2-40B4-BE49-F238E27FC236}">
                <a16:creationId xmlns:a16="http://schemas.microsoft.com/office/drawing/2014/main" id="{A54C1E60-68E6-3A3E-2885-DDCC44577A06}"/>
              </a:ext>
            </a:extLst>
          </p:cNvPr>
          <p:cNvSpPr/>
          <p:nvPr userDrawn="1"/>
        </p:nvSpPr>
        <p:spPr>
          <a:xfrm rot="257499" flipH="1">
            <a:off x="183001" y="-1688106"/>
            <a:ext cx="12938795" cy="1571307"/>
          </a:xfrm>
          <a:prstGeom prst="rect">
            <a:avLst/>
          </a:prstGeom>
          <a:solidFill>
            <a:srgbClr val="0CB7B6">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147FE1EE-CDB8-1322-1BB2-EEA11308508B}"/>
              </a:ext>
            </a:extLst>
          </p:cNvPr>
          <p:cNvSpPr/>
          <p:nvPr userDrawn="1"/>
        </p:nvSpPr>
        <p:spPr>
          <a:xfrm rot="21441609" flipH="1">
            <a:off x="-373398" y="-1345940"/>
            <a:ext cx="12938795" cy="1571307"/>
          </a:xfrm>
          <a:prstGeom prst="rect">
            <a:avLst/>
          </a:prstGeom>
          <a:solidFill>
            <a:srgbClr val="29833F">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Εικόνα 24">
            <a:extLst>
              <a:ext uri="{FF2B5EF4-FFF2-40B4-BE49-F238E27FC236}">
                <a16:creationId xmlns:a16="http://schemas.microsoft.com/office/drawing/2014/main" id="{5056CB81-16CA-A844-9553-0B327E178BA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91312" y="6227424"/>
            <a:ext cx="1004435" cy="602268"/>
          </a:xfrm>
          <a:prstGeom prst="rect">
            <a:avLst/>
          </a:prstGeom>
        </p:spPr>
      </p:pic>
      <p:pic>
        <p:nvPicPr>
          <p:cNvPr id="19" name="Picture 18" descr="A logo with a tree and text&#10;&#10;AI-generated content may be incorrect.">
            <a:extLst>
              <a:ext uri="{FF2B5EF4-FFF2-40B4-BE49-F238E27FC236}">
                <a16:creationId xmlns:a16="http://schemas.microsoft.com/office/drawing/2014/main" id="{49196FF1-5981-41AC-286B-DDF3136D6899}"/>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587768" y="6226931"/>
            <a:ext cx="481493" cy="603254"/>
          </a:xfrm>
          <a:prstGeom prst="rect">
            <a:avLst/>
          </a:prstGeom>
          <a:noFill/>
          <a:ln>
            <a:noFill/>
          </a:ln>
        </p:spPr>
      </p:pic>
      <p:pic>
        <p:nvPicPr>
          <p:cNvPr id="21" name="Picture 20">
            <a:extLst>
              <a:ext uri="{FF2B5EF4-FFF2-40B4-BE49-F238E27FC236}">
                <a16:creationId xmlns:a16="http://schemas.microsoft.com/office/drawing/2014/main" id="{1081561D-3CE6-7890-AA93-2DDDDF1F236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9630" y="6227554"/>
            <a:ext cx="1781343" cy="602008"/>
          </a:xfrm>
          <a:prstGeom prst="rect">
            <a:avLst/>
          </a:prstGeom>
        </p:spPr>
      </p:pic>
      <p:pic>
        <p:nvPicPr>
          <p:cNvPr id="23" name="Picture 22" descr="NILE">
            <a:extLst>
              <a:ext uri="{FF2B5EF4-FFF2-40B4-BE49-F238E27FC236}">
                <a16:creationId xmlns:a16="http://schemas.microsoft.com/office/drawing/2014/main" id="{34018963-FF74-2D9B-6028-387CA392F11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987957" y="6227958"/>
            <a:ext cx="1068800" cy="601200"/>
          </a:xfrm>
          <a:prstGeom prst="rect">
            <a:avLst/>
          </a:prstGeom>
        </p:spPr>
      </p:pic>
      <p:pic>
        <p:nvPicPr>
          <p:cNvPr id="25" name="Picture 24">
            <a:extLst>
              <a:ext uri="{FF2B5EF4-FFF2-40B4-BE49-F238E27FC236}">
                <a16:creationId xmlns:a16="http://schemas.microsoft.com/office/drawing/2014/main" id="{F2578330-7E49-CAA0-CEC2-9ED8DCADCE63}"/>
              </a:ext>
            </a:extLst>
          </p:cNvPr>
          <p:cNvPicPr>
            <a:picLocks noChangeAspect="1"/>
          </p:cNvPicPr>
          <p:nvPr userDrawn="1"/>
        </p:nvPicPr>
        <p:blipFill>
          <a:blip r:embed="rId6"/>
          <a:stretch>
            <a:fillRect/>
          </a:stretch>
        </p:blipFill>
        <p:spPr>
          <a:xfrm>
            <a:off x="5328704" y="6227958"/>
            <a:ext cx="601200" cy="601200"/>
          </a:xfrm>
          <a:prstGeom prst="rect">
            <a:avLst/>
          </a:prstGeom>
        </p:spPr>
      </p:pic>
    </p:spTree>
    <p:extLst>
      <p:ext uri="{BB962C8B-B14F-4D97-AF65-F5344CB8AC3E}">
        <p14:creationId xmlns:p14="http://schemas.microsoft.com/office/powerpoint/2010/main" val="416975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5224B-6DB2-C801-1012-67A4E7688D3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6DE5EAE-96BB-220C-8A77-DEF8E6722C27}"/>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4" name="Footer Placeholder 3">
            <a:extLst>
              <a:ext uri="{FF2B5EF4-FFF2-40B4-BE49-F238E27FC236}">
                <a16:creationId xmlns:a16="http://schemas.microsoft.com/office/drawing/2014/main" id="{B024DE3B-C337-7701-1B4D-4D59A5BA694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A1A618-8D57-E9B9-241A-4F2A2547014F}"/>
              </a:ext>
            </a:extLst>
          </p:cNvPr>
          <p:cNvSpPr>
            <a:spLocks noGrp="1"/>
          </p:cNvSpPr>
          <p:nvPr>
            <p:ph type="sldNum" sz="quarter" idx="12"/>
          </p:nvPr>
        </p:nvSpPr>
        <p:spPr/>
        <p:txBody>
          <a:bodyPr/>
          <a:lstStyle/>
          <a:p>
            <a:fld id="{62FAF3A7-21F1-48AB-AF54-A5ED166BEAD1}" type="slidenum">
              <a:rPr lang="en-GB" smtClean="0"/>
              <a:t>‹#›</a:t>
            </a:fld>
            <a:endParaRPr lang="en-GB"/>
          </a:p>
        </p:txBody>
      </p:sp>
      <p:pic>
        <p:nvPicPr>
          <p:cNvPr id="11" name="Εικόνα 24">
            <a:extLst>
              <a:ext uri="{FF2B5EF4-FFF2-40B4-BE49-F238E27FC236}">
                <a16:creationId xmlns:a16="http://schemas.microsoft.com/office/drawing/2014/main" id="{CEF33857-CAD9-B701-C789-8F2A59F6F7D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91312" y="6227424"/>
            <a:ext cx="1004435" cy="602268"/>
          </a:xfrm>
          <a:prstGeom prst="rect">
            <a:avLst/>
          </a:prstGeom>
        </p:spPr>
      </p:pic>
      <p:pic>
        <p:nvPicPr>
          <p:cNvPr id="13" name="Picture 12" descr="A logo with a tree and text&#10;&#10;AI-generated content may be incorrect.">
            <a:extLst>
              <a:ext uri="{FF2B5EF4-FFF2-40B4-BE49-F238E27FC236}">
                <a16:creationId xmlns:a16="http://schemas.microsoft.com/office/drawing/2014/main" id="{5B3EC75F-6F2D-33FA-7766-5833597B99D0}"/>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587768" y="6226931"/>
            <a:ext cx="481493" cy="603254"/>
          </a:xfrm>
          <a:prstGeom prst="rect">
            <a:avLst/>
          </a:prstGeom>
          <a:noFill/>
          <a:ln>
            <a:noFill/>
          </a:ln>
        </p:spPr>
      </p:pic>
      <p:pic>
        <p:nvPicPr>
          <p:cNvPr id="15" name="Picture 14">
            <a:extLst>
              <a:ext uri="{FF2B5EF4-FFF2-40B4-BE49-F238E27FC236}">
                <a16:creationId xmlns:a16="http://schemas.microsoft.com/office/drawing/2014/main" id="{4DD10377-379E-5036-B0E8-363790A934C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9630" y="6227554"/>
            <a:ext cx="1781343" cy="602008"/>
          </a:xfrm>
          <a:prstGeom prst="rect">
            <a:avLst/>
          </a:prstGeom>
        </p:spPr>
      </p:pic>
      <p:pic>
        <p:nvPicPr>
          <p:cNvPr id="17" name="Picture 16" descr="NILE">
            <a:extLst>
              <a:ext uri="{FF2B5EF4-FFF2-40B4-BE49-F238E27FC236}">
                <a16:creationId xmlns:a16="http://schemas.microsoft.com/office/drawing/2014/main" id="{A3ED5070-55FC-2951-DCCA-97A6C8B250E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987957" y="6227958"/>
            <a:ext cx="1068800" cy="601200"/>
          </a:xfrm>
          <a:prstGeom prst="rect">
            <a:avLst/>
          </a:prstGeom>
        </p:spPr>
      </p:pic>
      <p:pic>
        <p:nvPicPr>
          <p:cNvPr id="19" name="Picture 18">
            <a:extLst>
              <a:ext uri="{FF2B5EF4-FFF2-40B4-BE49-F238E27FC236}">
                <a16:creationId xmlns:a16="http://schemas.microsoft.com/office/drawing/2014/main" id="{567F86AC-4FDC-C17D-7515-7FF962F2CDA6}"/>
              </a:ext>
            </a:extLst>
          </p:cNvPr>
          <p:cNvPicPr>
            <a:picLocks noChangeAspect="1"/>
          </p:cNvPicPr>
          <p:nvPr userDrawn="1"/>
        </p:nvPicPr>
        <p:blipFill>
          <a:blip r:embed="rId6"/>
          <a:stretch>
            <a:fillRect/>
          </a:stretch>
        </p:blipFill>
        <p:spPr>
          <a:xfrm>
            <a:off x="5328704" y="6227958"/>
            <a:ext cx="601200" cy="601200"/>
          </a:xfrm>
          <a:prstGeom prst="rect">
            <a:avLst/>
          </a:prstGeom>
        </p:spPr>
      </p:pic>
    </p:spTree>
    <p:extLst>
      <p:ext uri="{BB962C8B-B14F-4D97-AF65-F5344CB8AC3E}">
        <p14:creationId xmlns:p14="http://schemas.microsoft.com/office/powerpoint/2010/main" val="2455872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6DABB5-4E78-4FA5-9670-EBBB0C224526}"/>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3" name="Footer Placeholder 2">
            <a:extLst>
              <a:ext uri="{FF2B5EF4-FFF2-40B4-BE49-F238E27FC236}">
                <a16:creationId xmlns:a16="http://schemas.microsoft.com/office/drawing/2014/main" id="{1C66877E-1C38-1368-85E3-CDA96447641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441E84-7833-8900-F5CE-1451649DF211}"/>
              </a:ext>
            </a:extLst>
          </p:cNvPr>
          <p:cNvSpPr>
            <a:spLocks noGrp="1"/>
          </p:cNvSpPr>
          <p:nvPr>
            <p:ph type="sldNum" sz="quarter" idx="12"/>
          </p:nvPr>
        </p:nvSpPr>
        <p:spPr/>
        <p:txBody>
          <a:bodyPr/>
          <a:lstStyle/>
          <a:p>
            <a:fld id="{62FAF3A7-21F1-48AB-AF54-A5ED166BEAD1}" type="slidenum">
              <a:rPr lang="en-GB" smtClean="0"/>
              <a:t>‹#›</a:t>
            </a:fld>
            <a:endParaRPr lang="en-GB"/>
          </a:p>
        </p:txBody>
      </p:sp>
    </p:spTree>
    <p:extLst>
      <p:ext uri="{BB962C8B-B14F-4D97-AF65-F5344CB8AC3E}">
        <p14:creationId xmlns:p14="http://schemas.microsoft.com/office/powerpoint/2010/main" val="4204261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B4D02-6BF0-7E3B-4BFB-10D2B3FDD0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6355C7B-9347-EDD1-94B5-899B38EFBF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CE74743-6A72-49DD-9CB3-1842E67080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26A3E8-678A-41C3-1765-B527476770B7}"/>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6" name="Footer Placeholder 5">
            <a:extLst>
              <a:ext uri="{FF2B5EF4-FFF2-40B4-BE49-F238E27FC236}">
                <a16:creationId xmlns:a16="http://schemas.microsoft.com/office/drawing/2014/main" id="{08C161DF-23AA-38B8-E5FC-4C4FCEE1A4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8B0B0E-0853-A99A-7EB6-E9E1566B683E}"/>
              </a:ext>
            </a:extLst>
          </p:cNvPr>
          <p:cNvSpPr>
            <a:spLocks noGrp="1"/>
          </p:cNvSpPr>
          <p:nvPr>
            <p:ph type="sldNum" sz="quarter" idx="12"/>
          </p:nvPr>
        </p:nvSpPr>
        <p:spPr/>
        <p:txBody>
          <a:bodyPr/>
          <a:lstStyle/>
          <a:p>
            <a:fld id="{62FAF3A7-21F1-48AB-AF54-A5ED166BEAD1}" type="slidenum">
              <a:rPr lang="en-GB" smtClean="0"/>
              <a:t>‹#›</a:t>
            </a:fld>
            <a:endParaRPr lang="en-GB"/>
          </a:p>
        </p:txBody>
      </p:sp>
      <p:pic>
        <p:nvPicPr>
          <p:cNvPr id="13" name="Εικόνα 24">
            <a:extLst>
              <a:ext uri="{FF2B5EF4-FFF2-40B4-BE49-F238E27FC236}">
                <a16:creationId xmlns:a16="http://schemas.microsoft.com/office/drawing/2014/main" id="{DBAF6B93-66B1-CCC1-2FCF-34B65F1F9EE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91312" y="6227424"/>
            <a:ext cx="1004435" cy="602268"/>
          </a:xfrm>
          <a:prstGeom prst="rect">
            <a:avLst/>
          </a:prstGeom>
        </p:spPr>
      </p:pic>
      <p:pic>
        <p:nvPicPr>
          <p:cNvPr id="15" name="Picture 14" descr="A logo with a tree and text&#10;&#10;AI-generated content may be incorrect.">
            <a:extLst>
              <a:ext uri="{FF2B5EF4-FFF2-40B4-BE49-F238E27FC236}">
                <a16:creationId xmlns:a16="http://schemas.microsoft.com/office/drawing/2014/main" id="{862A9CC5-A7D1-46A3-7215-D560170B0FC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587768" y="6226931"/>
            <a:ext cx="481493" cy="603254"/>
          </a:xfrm>
          <a:prstGeom prst="rect">
            <a:avLst/>
          </a:prstGeom>
          <a:noFill/>
          <a:ln>
            <a:noFill/>
          </a:ln>
        </p:spPr>
      </p:pic>
      <p:pic>
        <p:nvPicPr>
          <p:cNvPr id="17" name="Picture 16">
            <a:extLst>
              <a:ext uri="{FF2B5EF4-FFF2-40B4-BE49-F238E27FC236}">
                <a16:creationId xmlns:a16="http://schemas.microsoft.com/office/drawing/2014/main" id="{33C4F270-8E7B-585C-7CC3-F9EF402A585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9630" y="6227554"/>
            <a:ext cx="1781343" cy="602008"/>
          </a:xfrm>
          <a:prstGeom prst="rect">
            <a:avLst/>
          </a:prstGeom>
        </p:spPr>
      </p:pic>
      <p:pic>
        <p:nvPicPr>
          <p:cNvPr id="19" name="Picture 18" descr="NILE">
            <a:extLst>
              <a:ext uri="{FF2B5EF4-FFF2-40B4-BE49-F238E27FC236}">
                <a16:creationId xmlns:a16="http://schemas.microsoft.com/office/drawing/2014/main" id="{2CB7B079-C56A-E8E0-268E-7A3F138F2427}"/>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987957" y="6227958"/>
            <a:ext cx="1068800" cy="601200"/>
          </a:xfrm>
          <a:prstGeom prst="rect">
            <a:avLst/>
          </a:prstGeom>
        </p:spPr>
      </p:pic>
      <p:pic>
        <p:nvPicPr>
          <p:cNvPr id="21" name="Picture 20">
            <a:extLst>
              <a:ext uri="{FF2B5EF4-FFF2-40B4-BE49-F238E27FC236}">
                <a16:creationId xmlns:a16="http://schemas.microsoft.com/office/drawing/2014/main" id="{6EE7D5EA-6412-D00B-BF8E-706F3F560768}"/>
              </a:ext>
            </a:extLst>
          </p:cNvPr>
          <p:cNvPicPr>
            <a:picLocks noChangeAspect="1"/>
          </p:cNvPicPr>
          <p:nvPr userDrawn="1"/>
        </p:nvPicPr>
        <p:blipFill>
          <a:blip r:embed="rId6"/>
          <a:stretch>
            <a:fillRect/>
          </a:stretch>
        </p:blipFill>
        <p:spPr>
          <a:xfrm>
            <a:off x="5328704" y="6227958"/>
            <a:ext cx="601200" cy="601200"/>
          </a:xfrm>
          <a:prstGeom prst="rect">
            <a:avLst/>
          </a:prstGeom>
        </p:spPr>
      </p:pic>
    </p:spTree>
    <p:extLst>
      <p:ext uri="{BB962C8B-B14F-4D97-AF65-F5344CB8AC3E}">
        <p14:creationId xmlns:p14="http://schemas.microsoft.com/office/powerpoint/2010/main" val="3194770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40BEF-0D71-2916-494A-151E9189FF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3DD8930-8306-97BE-1A6A-8E7A6C9240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8AAC503-7A21-FEC4-B2B1-1E84A09611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E7383F-323B-B32E-85F4-ECC1178A0C91}"/>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6" name="Footer Placeholder 5">
            <a:extLst>
              <a:ext uri="{FF2B5EF4-FFF2-40B4-BE49-F238E27FC236}">
                <a16:creationId xmlns:a16="http://schemas.microsoft.com/office/drawing/2014/main" id="{89ECB06A-327F-677C-0B86-8D5F3DC837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695390-13E1-AFFA-FAA5-A5DBD1216226}"/>
              </a:ext>
            </a:extLst>
          </p:cNvPr>
          <p:cNvSpPr>
            <a:spLocks noGrp="1"/>
          </p:cNvSpPr>
          <p:nvPr>
            <p:ph type="sldNum" sz="quarter" idx="12"/>
          </p:nvPr>
        </p:nvSpPr>
        <p:spPr/>
        <p:txBody>
          <a:bodyPr/>
          <a:lstStyle/>
          <a:p>
            <a:fld id="{62FAF3A7-21F1-48AB-AF54-A5ED166BEAD1}" type="slidenum">
              <a:rPr lang="en-GB" smtClean="0"/>
              <a:t>‹#›</a:t>
            </a:fld>
            <a:endParaRPr lang="en-GB"/>
          </a:p>
        </p:txBody>
      </p:sp>
      <p:pic>
        <p:nvPicPr>
          <p:cNvPr id="13" name="Εικόνα 24">
            <a:extLst>
              <a:ext uri="{FF2B5EF4-FFF2-40B4-BE49-F238E27FC236}">
                <a16:creationId xmlns:a16="http://schemas.microsoft.com/office/drawing/2014/main" id="{0EE918D5-D113-0A58-3E69-B6C6DD0C7E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91312" y="6227424"/>
            <a:ext cx="1004435" cy="602268"/>
          </a:xfrm>
          <a:prstGeom prst="rect">
            <a:avLst/>
          </a:prstGeom>
        </p:spPr>
      </p:pic>
      <p:pic>
        <p:nvPicPr>
          <p:cNvPr id="15" name="Picture 14" descr="A logo with a tree and text&#10;&#10;AI-generated content may be incorrect.">
            <a:extLst>
              <a:ext uri="{FF2B5EF4-FFF2-40B4-BE49-F238E27FC236}">
                <a16:creationId xmlns:a16="http://schemas.microsoft.com/office/drawing/2014/main" id="{9C5E9C7A-717D-0CA3-5126-F350CA39054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587768" y="6226931"/>
            <a:ext cx="481493" cy="603254"/>
          </a:xfrm>
          <a:prstGeom prst="rect">
            <a:avLst/>
          </a:prstGeom>
          <a:noFill/>
          <a:ln>
            <a:noFill/>
          </a:ln>
        </p:spPr>
      </p:pic>
      <p:pic>
        <p:nvPicPr>
          <p:cNvPr id="17" name="Picture 16">
            <a:extLst>
              <a:ext uri="{FF2B5EF4-FFF2-40B4-BE49-F238E27FC236}">
                <a16:creationId xmlns:a16="http://schemas.microsoft.com/office/drawing/2014/main" id="{866171D2-4DB6-A4A1-F54D-5325FE65A99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9630" y="6227554"/>
            <a:ext cx="1781343" cy="602008"/>
          </a:xfrm>
          <a:prstGeom prst="rect">
            <a:avLst/>
          </a:prstGeom>
        </p:spPr>
      </p:pic>
      <p:pic>
        <p:nvPicPr>
          <p:cNvPr id="19" name="Picture 18" descr="NILE">
            <a:extLst>
              <a:ext uri="{FF2B5EF4-FFF2-40B4-BE49-F238E27FC236}">
                <a16:creationId xmlns:a16="http://schemas.microsoft.com/office/drawing/2014/main" id="{64F7FCD1-CC7D-4EC2-369E-CABC2CD7B66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5987957" y="6227958"/>
            <a:ext cx="1068800" cy="601200"/>
          </a:xfrm>
          <a:prstGeom prst="rect">
            <a:avLst/>
          </a:prstGeom>
        </p:spPr>
      </p:pic>
      <p:pic>
        <p:nvPicPr>
          <p:cNvPr id="21" name="Picture 20">
            <a:extLst>
              <a:ext uri="{FF2B5EF4-FFF2-40B4-BE49-F238E27FC236}">
                <a16:creationId xmlns:a16="http://schemas.microsoft.com/office/drawing/2014/main" id="{9AEFABF3-7D84-EB70-7936-50171A8823C5}"/>
              </a:ext>
            </a:extLst>
          </p:cNvPr>
          <p:cNvPicPr>
            <a:picLocks noChangeAspect="1"/>
          </p:cNvPicPr>
          <p:nvPr userDrawn="1"/>
        </p:nvPicPr>
        <p:blipFill>
          <a:blip r:embed="rId6"/>
          <a:stretch>
            <a:fillRect/>
          </a:stretch>
        </p:blipFill>
        <p:spPr>
          <a:xfrm>
            <a:off x="5328704" y="6227958"/>
            <a:ext cx="601200" cy="601200"/>
          </a:xfrm>
          <a:prstGeom prst="rect">
            <a:avLst/>
          </a:prstGeom>
        </p:spPr>
      </p:pic>
    </p:spTree>
    <p:extLst>
      <p:ext uri="{BB962C8B-B14F-4D97-AF65-F5344CB8AC3E}">
        <p14:creationId xmlns:p14="http://schemas.microsoft.com/office/powerpoint/2010/main" val="2161153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2F38F-B5D7-A031-261D-56B17E81170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57C49F-91B3-42B7-61CE-03EE0AD7DA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2F4FAC-E53A-E9F8-DAB7-FBE1277BCD9F}"/>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5" name="Footer Placeholder 4">
            <a:extLst>
              <a:ext uri="{FF2B5EF4-FFF2-40B4-BE49-F238E27FC236}">
                <a16:creationId xmlns:a16="http://schemas.microsoft.com/office/drawing/2014/main" id="{FFB9C926-BAD0-4223-A628-CCCF1AC32C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F42EAD-FFEA-C0C9-28AA-A1EE6DBDAEC9}"/>
              </a:ext>
            </a:extLst>
          </p:cNvPr>
          <p:cNvSpPr>
            <a:spLocks noGrp="1"/>
          </p:cNvSpPr>
          <p:nvPr>
            <p:ph type="sldNum" sz="quarter" idx="12"/>
          </p:nvPr>
        </p:nvSpPr>
        <p:spPr/>
        <p:txBody>
          <a:bodyPr/>
          <a:lstStyle/>
          <a:p>
            <a:fld id="{62FAF3A7-21F1-48AB-AF54-A5ED166BEAD1}" type="slidenum">
              <a:rPr lang="en-GB" smtClean="0"/>
              <a:t>‹#›</a:t>
            </a:fld>
            <a:endParaRPr lang="en-GB"/>
          </a:p>
        </p:txBody>
      </p:sp>
    </p:spTree>
    <p:extLst>
      <p:ext uri="{BB962C8B-B14F-4D97-AF65-F5344CB8AC3E}">
        <p14:creationId xmlns:p14="http://schemas.microsoft.com/office/powerpoint/2010/main" val="1537078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904A4A-44AF-4AB6-EEC8-E48E2730F45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99C18B-9F48-3103-DF53-8C05C1C2AB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76BFD8-BD56-90E5-25C0-BEFAC9659A93}"/>
              </a:ext>
            </a:extLst>
          </p:cNvPr>
          <p:cNvSpPr>
            <a:spLocks noGrp="1"/>
          </p:cNvSpPr>
          <p:nvPr>
            <p:ph type="dt" sz="half" idx="10"/>
          </p:nvPr>
        </p:nvSpPr>
        <p:spPr/>
        <p:txBody>
          <a:bodyPr/>
          <a:lstStyle/>
          <a:p>
            <a:fld id="{8F133073-D360-435A-8F5E-93E9E92FFDF9}" type="datetimeFigureOut">
              <a:rPr lang="en-GB" smtClean="0"/>
              <a:t>09/09/2026</a:t>
            </a:fld>
            <a:endParaRPr lang="en-GB"/>
          </a:p>
        </p:txBody>
      </p:sp>
      <p:sp>
        <p:nvSpPr>
          <p:cNvPr id="5" name="Footer Placeholder 4">
            <a:extLst>
              <a:ext uri="{FF2B5EF4-FFF2-40B4-BE49-F238E27FC236}">
                <a16:creationId xmlns:a16="http://schemas.microsoft.com/office/drawing/2014/main" id="{7192040B-AEAD-4A03-209E-1E1F464FF2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CD4103-CBCD-712F-7B94-203D9243C2C1}"/>
              </a:ext>
            </a:extLst>
          </p:cNvPr>
          <p:cNvSpPr>
            <a:spLocks noGrp="1"/>
          </p:cNvSpPr>
          <p:nvPr>
            <p:ph type="sldNum" sz="quarter" idx="12"/>
          </p:nvPr>
        </p:nvSpPr>
        <p:spPr/>
        <p:txBody>
          <a:bodyPr/>
          <a:lstStyle/>
          <a:p>
            <a:fld id="{62FAF3A7-21F1-48AB-AF54-A5ED166BEAD1}" type="slidenum">
              <a:rPr lang="en-GB" smtClean="0"/>
              <a:t>‹#›</a:t>
            </a:fld>
            <a:endParaRPr lang="en-GB"/>
          </a:p>
        </p:txBody>
      </p:sp>
    </p:spTree>
    <p:extLst>
      <p:ext uri="{BB962C8B-B14F-4D97-AF65-F5344CB8AC3E}">
        <p14:creationId xmlns:p14="http://schemas.microsoft.com/office/powerpoint/2010/main" val="576232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99B5E1-7F61-FBB0-A5FF-7D96F7AD5A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ABBEBDB-CEA5-A4B0-9341-DEA439940F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826C9F-35E9-C29A-8CF4-0F989E8975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F133073-D360-435A-8F5E-93E9E92FFDF9}" type="datetimeFigureOut">
              <a:rPr lang="en-GB" smtClean="0"/>
              <a:t>09/09/2026</a:t>
            </a:fld>
            <a:endParaRPr lang="en-GB"/>
          </a:p>
        </p:txBody>
      </p:sp>
      <p:sp>
        <p:nvSpPr>
          <p:cNvPr id="5" name="Footer Placeholder 4">
            <a:extLst>
              <a:ext uri="{FF2B5EF4-FFF2-40B4-BE49-F238E27FC236}">
                <a16:creationId xmlns:a16="http://schemas.microsoft.com/office/drawing/2014/main" id="{2A401FD6-D271-F27F-A0E1-D80D7C5DFB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BFA4920-B283-C61B-3E4B-DD979FA8F9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2FAF3A7-21F1-48AB-AF54-A5ED166BEAD1}" type="slidenum">
              <a:rPr lang="en-GB" smtClean="0"/>
              <a:t>‹#›</a:t>
            </a:fld>
            <a:endParaRPr lang="en-GB"/>
          </a:p>
        </p:txBody>
      </p:sp>
    </p:spTree>
    <p:extLst>
      <p:ext uri="{BB962C8B-B14F-4D97-AF65-F5344CB8AC3E}">
        <p14:creationId xmlns:p14="http://schemas.microsoft.com/office/powerpoint/2010/main" val="150703101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adaptivecretehub.hmu.gr/" TargetMode="External"/><Relationship Id="rId2" Type="http://schemas.openxmlformats.org/officeDocument/2006/relationships/image" Target="../media/image32.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79A69-375C-DFC1-1652-C68A67532286}"/>
              </a:ext>
            </a:extLst>
          </p:cNvPr>
          <p:cNvSpPr>
            <a:spLocks noGrp="1"/>
          </p:cNvSpPr>
          <p:nvPr>
            <p:ph type="ctrTitle"/>
          </p:nvPr>
        </p:nvSpPr>
        <p:spPr>
          <a:xfrm>
            <a:off x="130175" y="958909"/>
            <a:ext cx="11931650" cy="1347787"/>
          </a:xfrm>
        </p:spPr>
        <p:txBody>
          <a:bodyPr>
            <a:noAutofit/>
          </a:bodyPr>
          <a:lstStyle/>
          <a:p>
            <a:r>
              <a:rPr lang="el-GR" sz="3600" b="1" spc="300" dirty="0"/>
              <a:t>Περιφερειακός Μηχανισμός Υποστήριξης της Κρήτης για την Προσαρμογή στην Κλιματική Αλλαγή </a:t>
            </a:r>
            <a:endParaRPr lang="en-GB" sz="3600" b="1" spc="300" dirty="0"/>
          </a:p>
        </p:txBody>
      </p:sp>
      <p:sp>
        <p:nvSpPr>
          <p:cNvPr id="3" name="Subtitle 2">
            <a:extLst>
              <a:ext uri="{FF2B5EF4-FFF2-40B4-BE49-F238E27FC236}">
                <a16:creationId xmlns:a16="http://schemas.microsoft.com/office/drawing/2014/main" id="{BE654751-7792-946E-AE2B-349F5C8ADBCC}"/>
              </a:ext>
            </a:extLst>
          </p:cNvPr>
          <p:cNvSpPr>
            <a:spLocks noGrp="1"/>
          </p:cNvSpPr>
          <p:nvPr>
            <p:ph type="subTitle" idx="1"/>
          </p:nvPr>
        </p:nvSpPr>
        <p:spPr>
          <a:xfrm>
            <a:off x="285749" y="2856338"/>
            <a:ext cx="11614151" cy="1626762"/>
          </a:xfrm>
        </p:spPr>
        <p:txBody>
          <a:bodyPr>
            <a:normAutofit/>
          </a:bodyPr>
          <a:lstStyle/>
          <a:p>
            <a:r>
              <a:rPr lang="el-GR" sz="3500" b="1" spc="300" dirty="0"/>
              <a:t>Παρουσίαση προόδου Δράσεων:</a:t>
            </a:r>
          </a:p>
          <a:p>
            <a:pPr fontAlgn="base"/>
            <a:r>
              <a:rPr lang="el-GR" b="1" dirty="0"/>
              <a:t>​Δράση 1.7</a:t>
            </a:r>
            <a:r>
              <a:rPr lang="el-GR" dirty="0"/>
              <a:t> </a:t>
            </a:r>
            <a:r>
              <a:rPr lang="el-GR" b="1" dirty="0"/>
              <a:t>Πρώτη Έκδοση Παρατηρητηρίου (Δοκιμαστική Λειτουργία)</a:t>
            </a:r>
            <a:r>
              <a:rPr lang="el-GR" dirty="0"/>
              <a:t>  (3/8/2027)</a:t>
            </a:r>
          </a:p>
          <a:p>
            <a:pPr fontAlgn="base"/>
            <a:r>
              <a:rPr lang="el-GR" b="1" dirty="0"/>
              <a:t>​Δράση 1.8 Οριστική Έκδοση και Δημόσια Κυκλοφορία Παρατηρητηρίου</a:t>
            </a:r>
            <a:r>
              <a:rPr lang="el-GR" dirty="0"/>
              <a:t> (3/2/2028)</a:t>
            </a:r>
          </a:p>
        </p:txBody>
      </p:sp>
      <p:sp>
        <p:nvSpPr>
          <p:cNvPr id="7" name="Text Placeholder 4">
            <a:extLst>
              <a:ext uri="{FF2B5EF4-FFF2-40B4-BE49-F238E27FC236}">
                <a16:creationId xmlns:a16="http://schemas.microsoft.com/office/drawing/2014/main" id="{B6419473-4F7C-7EA4-26BC-9ADA7C2EDBF3}"/>
              </a:ext>
            </a:extLst>
          </p:cNvPr>
          <p:cNvSpPr txBox="1">
            <a:spLocks/>
          </p:cNvSpPr>
          <p:nvPr/>
        </p:nvSpPr>
        <p:spPr>
          <a:xfrm>
            <a:off x="209551" y="4894233"/>
            <a:ext cx="11525250" cy="1893917"/>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b="1" dirty="0"/>
              <a:t>Ομάδα Υλοποίησης:</a:t>
            </a:r>
          </a:p>
          <a:p>
            <a:pPr marL="0" indent="0">
              <a:buFont typeface="Arial" panose="020B0604020202020204" pitchFamily="34" charset="0"/>
              <a:buNone/>
            </a:pPr>
            <a:r>
              <a:rPr lang="el-GR" dirty="0" err="1"/>
              <a:t>Καθ</a:t>
            </a:r>
            <a:r>
              <a:rPr lang="el-GR" dirty="0"/>
              <a:t>. Ν. </a:t>
            </a:r>
            <a:r>
              <a:rPr lang="el-GR" dirty="0" err="1"/>
              <a:t>Βιδάκης</a:t>
            </a:r>
            <a:r>
              <a:rPr lang="el-GR" dirty="0"/>
              <a:t>, </a:t>
            </a:r>
            <a:r>
              <a:rPr lang="en-US" dirty="0"/>
              <a:t>PhD(c) </a:t>
            </a:r>
            <a:r>
              <a:rPr lang="el-GR" dirty="0"/>
              <a:t>Σταματάκης Αντώνης, </a:t>
            </a:r>
            <a:r>
              <a:rPr lang="en-US" dirty="0"/>
              <a:t>MSc. </a:t>
            </a:r>
            <a:r>
              <a:rPr lang="el-GR" dirty="0"/>
              <a:t>Παπαδάκης Αλέξανδρος, </a:t>
            </a:r>
            <a:r>
              <a:rPr lang="en-US" dirty="0"/>
              <a:t>MSc. </a:t>
            </a:r>
            <a:r>
              <a:rPr lang="el-GR" dirty="0"/>
              <a:t>Κοντούλης Βασίλης</a:t>
            </a:r>
          </a:p>
          <a:p>
            <a:pPr marL="0" indent="0">
              <a:buFont typeface="Arial" panose="020B0604020202020204" pitchFamily="34" charset="0"/>
              <a:buNone/>
            </a:pPr>
            <a:endParaRPr lang="el-GR" sz="1100" dirty="0"/>
          </a:p>
          <a:p>
            <a:pPr marL="0" indent="0">
              <a:buFont typeface="Arial" panose="020B0604020202020204" pitchFamily="34" charset="0"/>
              <a:buNone/>
            </a:pPr>
            <a:r>
              <a:rPr lang="el-GR" sz="2200" b="1" i="1" dirty="0">
                <a:effectLst>
                  <a:outerShdw blurRad="38100" dist="38100" dir="2700000" algn="tl">
                    <a:srgbClr val="000000">
                      <a:alpha val="43137"/>
                    </a:srgbClr>
                  </a:outerShdw>
                </a:effectLst>
              </a:rPr>
              <a:t>Εργαστήριο Φυσικών </a:t>
            </a:r>
            <a:r>
              <a:rPr lang="el-GR" sz="2200" b="1" i="1" dirty="0" err="1">
                <a:effectLst>
                  <a:outerShdw blurRad="38100" dist="38100" dir="2700000" algn="tl">
                    <a:srgbClr val="000000">
                      <a:alpha val="43137"/>
                    </a:srgbClr>
                  </a:outerShdw>
                </a:effectLst>
              </a:rPr>
              <a:t>Διαδραστικών</a:t>
            </a:r>
            <a:r>
              <a:rPr lang="el-GR" sz="2200" b="1" i="1" dirty="0">
                <a:effectLst>
                  <a:outerShdw blurRad="38100" dist="38100" dir="2700000" algn="tl">
                    <a:srgbClr val="000000">
                      <a:alpha val="43137"/>
                    </a:srgbClr>
                  </a:outerShdw>
                </a:effectLst>
              </a:rPr>
              <a:t> Εκπαιδευτικών Παιχνιδιών και </a:t>
            </a:r>
            <a:r>
              <a:rPr lang="el-GR" sz="2200" b="1" i="1" dirty="0" err="1">
                <a:effectLst>
                  <a:outerShdw blurRad="38100" dist="38100" dir="2700000" algn="tl">
                    <a:srgbClr val="000000">
                      <a:alpha val="43137"/>
                    </a:srgbClr>
                  </a:outerShdw>
                </a:effectLst>
              </a:rPr>
              <a:t>Περιβάλλοντων</a:t>
            </a:r>
            <a:r>
              <a:rPr lang="el-GR" sz="2200" b="1" i="1" dirty="0">
                <a:effectLst>
                  <a:outerShdw blurRad="38100" dist="38100" dir="2700000" algn="tl">
                    <a:srgbClr val="000000">
                      <a:alpha val="43137"/>
                    </a:srgbClr>
                  </a:outerShdw>
                </a:effectLst>
              </a:rPr>
              <a:t> (NILE), ΕΛΜΕΠΑ </a:t>
            </a:r>
            <a:endParaRPr lang="en-GB" sz="2200" b="1" i="1" dirty="0">
              <a:effectLst>
                <a:outerShdw blurRad="38100" dist="38100" dir="2700000" algn="tl">
                  <a:srgbClr val="000000">
                    <a:alpha val="43137"/>
                  </a:srgbClr>
                </a:outerShdw>
              </a:effectLst>
            </a:endParaRPr>
          </a:p>
        </p:txBody>
      </p:sp>
      <p:pic>
        <p:nvPicPr>
          <p:cNvPr id="9" name="Picture 8" descr="NILE">
            <a:extLst>
              <a:ext uri="{FF2B5EF4-FFF2-40B4-BE49-F238E27FC236}">
                <a16:creationId xmlns:a16="http://schemas.microsoft.com/office/drawing/2014/main" id="{2A9B9519-4702-650B-8684-3433FACB13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74435" y="5899091"/>
            <a:ext cx="1341366" cy="754518"/>
          </a:xfrm>
          <a:prstGeom prst="rect">
            <a:avLst/>
          </a:prstGeom>
          <a:noFill/>
        </p:spPr>
      </p:pic>
    </p:spTree>
    <p:extLst>
      <p:ext uri="{BB962C8B-B14F-4D97-AF65-F5344CB8AC3E}">
        <p14:creationId xmlns:p14="http://schemas.microsoft.com/office/powerpoint/2010/main" val="2744879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D400DB-EB7C-801C-DDA1-7FC7EA0F0E7E}"/>
              </a:ext>
            </a:extLst>
          </p:cNvPr>
          <p:cNvSpPr>
            <a:spLocks noGrp="1"/>
          </p:cNvSpPr>
          <p:nvPr>
            <p:ph type="title"/>
          </p:nvPr>
        </p:nvSpPr>
        <p:spPr>
          <a:xfrm>
            <a:off x="839788" y="111125"/>
            <a:ext cx="10515600" cy="1325563"/>
          </a:xfrm>
        </p:spPr>
        <p:txBody>
          <a:bodyPr/>
          <a:lstStyle/>
          <a:p>
            <a:r>
              <a:rPr lang="el-GR" dirty="0"/>
              <a:t>Το έργο</a:t>
            </a:r>
            <a:endParaRPr lang="en-GB" dirty="0"/>
          </a:p>
        </p:txBody>
      </p:sp>
      <p:sp>
        <p:nvSpPr>
          <p:cNvPr id="12" name="Text Placeholder 11">
            <a:extLst>
              <a:ext uri="{FF2B5EF4-FFF2-40B4-BE49-F238E27FC236}">
                <a16:creationId xmlns:a16="http://schemas.microsoft.com/office/drawing/2014/main" id="{AC0F0057-2E94-A626-949B-92F0D8858893}"/>
              </a:ext>
            </a:extLst>
          </p:cNvPr>
          <p:cNvSpPr>
            <a:spLocks noGrp="1"/>
          </p:cNvSpPr>
          <p:nvPr>
            <p:ph type="body" idx="1"/>
          </p:nvPr>
        </p:nvSpPr>
        <p:spPr>
          <a:xfrm>
            <a:off x="813835" y="978250"/>
            <a:ext cx="4777788" cy="823912"/>
          </a:xfrm>
        </p:spPr>
        <p:txBody>
          <a:bodyPr/>
          <a:lstStyle/>
          <a:p>
            <a:pPr algn="ctr"/>
            <a:r>
              <a:rPr lang="el-GR" dirty="0"/>
              <a:t>Δομή</a:t>
            </a:r>
            <a:endParaRPr lang="en-GB" dirty="0"/>
          </a:p>
        </p:txBody>
      </p:sp>
      <p:pic>
        <p:nvPicPr>
          <p:cNvPr id="5" name="Content Placeholder 21">
            <a:extLst>
              <a:ext uri="{FF2B5EF4-FFF2-40B4-BE49-F238E27FC236}">
                <a16:creationId xmlns:a16="http://schemas.microsoft.com/office/drawing/2014/main" id="{C5CDE10C-30B6-A92E-344E-B03D25220EFD}"/>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238904" y="1770064"/>
            <a:ext cx="5927651" cy="4452939"/>
          </a:xfrm>
          <a:prstGeom prst="rect">
            <a:avLst/>
          </a:prstGeom>
        </p:spPr>
      </p:pic>
      <p:sp>
        <p:nvSpPr>
          <p:cNvPr id="13" name="Text Placeholder 12">
            <a:extLst>
              <a:ext uri="{FF2B5EF4-FFF2-40B4-BE49-F238E27FC236}">
                <a16:creationId xmlns:a16="http://schemas.microsoft.com/office/drawing/2014/main" id="{8D6B17B5-87EB-DAB6-F957-1AF06F54D5F1}"/>
              </a:ext>
            </a:extLst>
          </p:cNvPr>
          <p:cNvSpPr>
            <a:spLocks noGrp="1"/>
          </p:cNvSpPr>
          <p:nvPr>
            <p:ph type="body" sz="quarter" idx="3"/>
          </p:nvPr>
        </p:nvSpPr>
        <p:spPr>
          <a:xfrm>
            <a:off x="6230283" y="996949"/>
            <a:ext cx="3464526" cy="823912"/>
          </a:xfrm>
        </p:spPr>
        <p:txBody>
          <a:bodyPr/>
          <a:lstStyle/>
          <a:p>
            <a:pPr algn="ctr"/>
            <a:r>
              <a:rPr lang="el-GR" dirty="0"/>
              <a:t>Σύμπραξη</a:t>
            </a:r>
            <a:endParaRPr lang="en-GB" dirty="0"/>
          </a:p>
        </p:txBody>
      </p:sp>
      <p:pic>
        <p:nvPicPr>
          <p:cNvPr id="6" name="Content Placeholder 12">
            <a:extLst>
              <a:ext uri="{FF2B5EF4-FFF2-40B4-BE49-F238E27FC236}">
                <a16:creationId xmlns:a16="http://schemas.microsoft.com/office/drawing/2014/main" id="{9DA0E14F-D5BA-0A90-ACBB-E31D98B573D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230283" y="2660617"/>
            <a:ext cx="3464526" cy="2945613"/>
          </a:xfrm>
          <a:prstGeom prst="rect">
            <a:avLst/>
          </a:prstGeom>
        </p:spPr>
      </p:pic>
      <p:pic>
        <p:nvPicPr>
          <p:cNvPr id="8" name="Picture 7" descr="Φυσικό Περιβάλλον &amp; Κλιματική Ανθεκτικότητα - Πράσινο Ταμείο - Ψηφιακή  Πλατφόρμα Ενημέρωσης">
            <a:extLst>
              <a:ext uri="{FF2B5EF4-FFF2-40B4-BE49-F238E27FC236}">
                <a16:creationId xmlns:a16="http://schemas.microsoft.com/office/drawing/2014/main" id="{0A942308-0D82-2A91-FE18-6B8B56B14B3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118292" y="2000089"/>
            <a:ext cx="1420843" cy="163987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6" descr="Funding | Institute of GeoEnergy">
            <a:extLst>
              <a:ext uri="{FF2B5EF4-FFF2-40B4-BE49-F238E27FC236}">
                <a16:creationId xmlns:a16="http://schemas.microsoft.com/office/drawing/2014/main" id="{AF19D94E-4A7D-2CB6-EC16-4AB9AB8CE78D}"/>
              </a:ext>
            </a:extLst>
          </p:cNvPr>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084111" y="1795493"/>
            <a:ext cx="1885701" cy="1060707"/>
          </a:xfrm>
          <a:prstGeom prst="rect">
            <a:avLst/>
          </a:prstGeom>
          <a:noFill/>
          <a:extLst>
            <a:ext uri="{909E8E84-426E-40DD-AFC4-6F175D3DCCD1}">
              <a14:hiddenFill xmlns:a14="http://schemas.microsoft.com/office/drawing/2010/main">
                <a:solidFill>
                  <a:srgbClr val="FFFFFF"/>
                </a:solidFill>
              </a14:hiddenFill>
            </a:ext>
          </a:extLst>
        </p:spPr>
      </p:pic>
      <p:pic>
        <p:nvPicPr>
          <p:cNvPr id="18" name="Content Placeholder 10">
            <a:extLst>
              <a:ext uri="{FF2B5EF4-FFF2-40B4-BE49-F238E27FC236}">
                <a16:creationId xmlns:a16="http://schemas.microsoft.com/office/drawing/2014/main" id="{8C5FD63C-8ED5-07F1-6026-079949C29E3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893095" y="322688"/>
            <a:ext cx="2670311" cy="902436"/>
          </a:xfrm>
          <a:prstGeom prst="rect">
            <a:avLst/>
          </a:prstGeom>
        </p:spPr>
      </p:pic>
      <p:sp>
        <p:nvSpPr>
          <p:cNvPr id="19" name="Text Placeholder 12">
            <a:extLst>
              <a:ext uri="{FF2B5EF4-FFF2-40B4-BE49-F238E27FC236}">
                <a16:creationId xmlns:a16="http://schemas.microsoft.com/office/drawing/2014/main" id="{1B27B99C-4EEC-1DA1-0795-4E6C67E2B77C}"/>
              </a:ext>
            </a:extLst>
          </p:cNvPr>
          <p:cNvSpPr txBox="1">
            <a:spLocks/>
          </p:cNvSpPr>
          <p:nvPr/>
        </p:nvSpPr>
        <p:spPr>
          <a:xfrm>
            <a:off x="9590042" y="978250"/>
            <a:ext cx="2477344" cy="823912"/>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l-GR" dirty="0"/>
              <a:t>Χρηματοδότηση</a:t>
            </a:r>
            <a:endParaRPr lang="en-GB" dirty="0"/>
          </a:p>
        </p:txBody>
      </p:sp>
    </p:spTree>
    <p:extLst>
      <p:ext uri="{BB962C8B-B14F-4D97-AF65-F5344CB8AC3E}">
        <p14:creationId xmlns:p14="http://schemas.microsoft.com/office/powerpoint/2010/main" val="4217331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89FA7-593F-D701-70C8-BE673623316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FC86757-FF79-BB4A-E6B7-ED1454B0E1A2}"/>
              </a:ext>
            </a:extLst>
          </p:cNvPr>
          <p:cNvSpPr>
            <a:spLocks noGrp="1"/>
          </p:cNvSpPr>
          <p:nvPr>
            <p:ph type="title"/>
          </p:nvPr>
        </p:nvSpPr>
        <p:spPr>
          <a:xfrm>
            <a:off x="251293" y="365125"/>
            <a:ext cx="11940707" cy="835025"/>
          </a:xfrm>
        </p:spPr>
        <p:txBody>
          <a:bodyPr>
            <a:normAutofit/>
          </a:bodyPr>
          <a:lstStyle/>
          <a:p>
            <a:r>
              <a:rPr lang="el-GR" sz="3200" b="1" dirty="0"/>
              <a:t>Δράση 1.7 </a:t>
            </a:r>
            <a:r>
              <a:rPr lang="el-GR" sz="3200" dirty="0"/>
              <a:t>«Πρώτη Έκδοση Παρατηρητηρίου (Δοκιμαστική Λειτουργία)»</a:t>
            </a:r>
            <a:endParaRPr lang="en-GB" sz="3200" dirty="0"/>
          </a:p>
        </p:txBody>
      </p:sp>
      <p:sp>
        <p:nvSpPr>
          <p:cNvPr id="5" name="Content Placeholder 4">
            <a:extLst>
              <a:ext uri="{FF2B5EF4-FFF2-40B4-BE49-F238E27FC236}">
                <a16:creationId xmlns:a16="http://schemas.microsoft.com/office/drawing/2014/main" id="{41C159B6-CDBF-F188-EC0C-25E0244D21A3}"/>
              </a:ext>
            </a:extLst>
          </p:cNvPr>
          <p:cNvSpPr>
            <a:spLocks noGrp="1"/>
          </p:cNvSpPr>
          <p:nvPr>
            <p:ph idx="1"/>
          </p:nvPr>
        </p:nvSpPr>
        <p:spPr>
          <a:xfrm>
            <a:off x="251293" y="3663950"/>
            <a:ext cx="11759576" cy="2406651"/>
          </a:xfrm>
        </p:spPr>
        <p:txBody>
          <a:bodyPr>
            <a:normAutofit fontScale="92500" lnSpcReduction="10000"/>
          </a:bodyPr>
          <a:lstStyle/>
          <a:p>
            <a:pPr marL="0" indent="0">
              <a:buNone/>
            </a:pPr>
            <a:r>
              <a:rPr lang="el-GR" sz="2400" b="1" dirty="0"/>
              <a:t>Κατά την περίοδο αναφοράς:</a:t>
            </a:r>
          </a:p>
          <a:p>
            <a:r>
              <a:rPr lang="el-GR" sz="2400" dirty="0"/>
              <a:t>Αναλυτική καταγραφή των απαραίτητων στοιχείων που πρέπει να συλλέγονται από το παρατηρητήριο, για την παραγωγή των τελικών δεικτών που θα παράγονται και θα προβάλλονται στον διαδικτυακό τόπο του παρατηρητηρίου. </a:t>
            </a:r>
          </a:p>
          <a:p>
            <a:r>
              <a:rPr lang="el-GR" sz="2400" dirty="0"/>
              <a:t>Συναντήσεις εργασίας με όλους τους φορείς που παρέχουν δεδομένα στο παρατηρητήριο (Περιφέρεια, ΕΛΚΕΘΕ, ΕΑΑ, ΙΤΕ, ΕΛΜΕΠΑ, Πληροφορική Περιφέρειας)</a:t>
            </a:r>
          </a:p>
          <a:p>
            <a:r>
              <a:rPr lang="el-GR" sz="2400" dirty="0"/>
              <a:t>Σχεδίαση και Υλοποίηση Σκελετού Παρατηρητηρίου</a:t>
            </a:r>
          </a:p>
        </p:txBody>
      </p:sp>
      <p:pic>
        <p:nvPicPr>
          <p:cNvPr id="2" name="Picture 1">
            <a:extLst>
              <a:ext uri="{FF2B5EF4-FFF2-40B4-BE49-F238E27FC236}">
                <a16:creationId xmlns:a16="http://schemas.microsoft.com/office/drawing/2014/main" id="{627CE67F-8575-730A-E356-D65530F3728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02942" y="0"/>
            <a:ext cx="475529" cy="1341236"/>
          </a:xfrm>
          <a:prstGeom prst="rect">
            <a:avLst/>
          </a:prstGeom>
        </p:spPr>
      </p:pic>
      <p:sp>
        <p:nvSpPr>
          <p:cNvPr id="7" name="TextBox 6">
            <a:extLst>
              <a:ext uri="{FF2B5EF4-FFF2-40B4-BE49-F238E27FC236}">
                <a16:creationId xmlns:a16="http://schemas.microsoft.com/office/drawing/2014/main" id="{857A662B-C95D-7D6F-CB55-C58DAD36AAFB}"/>
              </a:ext>
            </a:extLst>
          </p:cNvPr>
          <p:cNvSpPr txBox="1"/>
          <p:nvPr/>
        </p:nvSpPr>
        <p:spPr>
          <a:xfrm>
            <a:off x="181130" y="1039393"/>
            <a:ext cx="11829739" cy="2308324"/>
          </a:xfrm>
          <a:prstGeom prst="rect">
            <a:avLst/>
          </a:prstGeom>
          <a:noFill/>
        </p:spPr>
        <p:txBody>
          <a:bodyPr wrap="square">
            <a:spAutoFit/>
          </a:bodyPr>
          <a:lstStyle/>
          <a:p>
            <a:pPr algn="just" fontAlgn="base"/>
            <a:r>
              <a:rPr lang="el-GR" sz="1600" b="1" u="sng" dirty="0"/>
              <a:t>​Σύντομη Περιγραφή Δράσης:</a:t>
            </a:r>
          </a:p>
          <a:p>
            <a:pPr algn="just" fontAlgn="base"/>
            <a:r>
              <a:rPr lang="el-GR" sz="1600" dirty="0"/>
              <a:t>Η πρώτη έκδοση του Παρατηρητηρίου θα εγκαινιάσει μια φάση δοκιμαστικής λειτουργίας, επιτρέποντας την αξιολόγηση των εργαλείων και διαδικασιών που έχουν αναπτυχθεί, καθώς και την καταγραφή των πρώτων δεδομένων. Κατά τη διάρκεια αυτής της περιόδου, η ομάδα του Παρατηρητηρίου θα εστιάσει στον εντοπισμό πιθανών τεχνικών ή λειτουργικών προβλημάτων, στην αποτελεσματικότητα των αλγορίθμων και την ακρίβεια των κλιματικών δεικτών, ενώ θα συλλέγονται ανατροφοδοτήσεις από χρήστες και συνεργαζόμενους φορείς. Με βάση αυτά τα δεδομένα, θα γίνουν οι απαραίτητες διορθωτικές αλλαγές και βελτιώσεις, ώστε να ενισχυθεί η αξιοπιστία και η χρηστικότητα του Παρατηρητηρίου. Η επιτυχής ολοκλήρωση της δοκιμαστικής φάσης θα επιτρέψει την πλήρη ενεργοποίηση του Παρατηρητηρίου, με στόχο τη μακροπρόθεσμη παρακολούθηση των κλιματικών τάσεων και την υποστήριξη της έρευνας και της λήψης αποφάσεων σε τοπικό και διεθνές επίπεδο.</a:t>
            </a:r>
          </a:p>
        </p:txBody>
      </p:sp>
    </p:spTree>
    <p:extLst>
      <p:ext uri="{BB962C8B-B14F-4D97-AF65-F5344CB8AC3E}">
        <p14:creationId xmlns:p14="http://schemas.microsoft.com/office/powerpoint/2010/main" val="15179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3FC5E-E50D-D2BE-8271-081C5CCC45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A90485-C143-9637-05D2-156139D28AAB}"/>
              </a:ext>
            </a:extLst>
          </p:cNvPr>
          <p:cNvSpPr>
            <a:spLocks noGrp="1"/>
          </p:cNvSpPr>
          <p:nvPr>
            <p:ph type="title"/>
          </p:nvPr>
        </p:nvSpPr>
        <p:spPr>
          <a:xfrm>
            <a:off x="251293" y="365125"/>
            <a:ext cx="11940707" cy="835025"/>
          </a:xfrm>
        </p:spPr>
        <p:txBody>
          <a:bodyPr>
            <a:normAutofit fontScale="90000"/>
          </a:bodyPr>
          <a:lstStyle/>
          <a:p>
            <a:r>
              <a:rPr lang="el-GR" sz="3200" b="1" dirty="0"/>
              <a:t>Δράση 1.8 </a:t>
            </a:r>
            <a:r>
              <a:rPr lang="el-GR" sz="3200" dirty="0"/>
              <a:t>«Οριστική Έκδοση και Δημόσια Κυκλοφορία Παρατηρητηρίου»</a:t>
            </a:r>
            <a:endParaRPr lang="en-GB" sz="3200" dirty="0"/>
          </a:p>
        </p:txBody>
      </p:sp>
      <p:sp>
        <p:nvSpPr>
          <p:cNvPr id="5" name="Content Placeholder 4">
            <a:extLst>
              <a:ext uri="{FF2B5EF4-FFF2-40B4-BE49-F238E27FC236}">
                <a16:creationId xmlns:a16="http://schemas.microsoft.com/office/drawing/2014/main" id="{74DFCC60-B71E-1E00-565C-333451AE8AE8}"/>
              </a:ext>
            </a:extLst>
          </p:cNvPr>
          <p:cNvSpPr>
            <a:spLocks noGrp="1"/>
          </p:cNvSpPr>
          <p:nvPr>
            <p:ph idx="1"/>
          </p:nvPr>
        </p:nvSpPr>
        <p:spPr>
          <a:xfrm>
            <a:off x="251293" y="4298951"/>
            <a:ext cx="11759576" cy="1771650"/>
          </a:xfrm>
        </p:spPr>
        <p:txBody>
          <a:bodyPr>
            <a:normAutofit/>
          </a:bodyPr>
          <a:lstStyle/>
          <a:p>
            <a:pPr marL="0" indent="0">
              <a:buNone/>
            </a:pPr>
            <a:r>
              <a:rPr lang="el-GR" sz="2400" b="1" dirty="0"/>
              <a:t>Κατά την περίοδο αναφοράς:</a:t>
            </a:r>
          </a:p>
          <a:p>
            <a:r>
              <a:rPr lang="el-GR" sz="2400" dirty="0"/>
              <a:t>Εν αναμονή των παραδοτέων προηγούμενων δράσεων</a:t>
            </a:r>
          </a:p>
          <a:p>
            <a:r>
              <a:rPr lang="el-GR" sz="2400" dirty="0"/>
              <a:t>Προπαρασκευαστικές ενέργειες και την ανάπτυξη της μεθοδολογίας της Έκθεσης Βιωσιμότητας </a:t>
            </a:r>
          </a:p>
        </p:txBody>
      </p:sp>
      <p:pic>
        <p:nvPicPr>
          <p:cNvPr id="2" name="Picture 1">
            <a:extLst>
              <a:ext uri="{FF2B5EF4-FFF2-40B4-BE49-F238E27FC236}">
                <a16:creationId xmlns:a16="http://schemas.microsoft.com/office/drawing/2014/main" id="{9938B705-3D18-4782-1703-A4BE38A8E5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02942" y="0"/>
            <a:ext cx="475529" cy="1341236"/>
          </a:xfrm>
          <a:prstGeom prst="rect">
            <a:avLst/>
          </a:prstGeom>
        </p:spPr>
      </p:pic>
      <p:sp>
        <p:nvSpPr>
          <p:cNvPr id="7" name="TextBox 6">
            <a:extLst>
              <a:ext uri="{FF2B5EF4-FFF2-40B4-BE49-F238E27FC236}">
                <a16:creationId xmlns:a16="http://schemas.microsoft.com/office/drawing/2014/main" id="{E7133B90-AE16-4EE7-5D9D-A15521BFA160}"/>
              </a:ext>
            </a:extLst>
          </p:cNvPr>
          <p:cNvSpPr txBox="1"/>
          <p:nvPr/>
        </p:nvSpPr>
        <p:spPr>
          <a:xfrm>
            <a:off x="181130" y="1039393"/>
            <a:ext cx="11829739" cy="2800767"/>
          </a:xfrm>
          <a:prstGeom prst="rect">
            <a:avLst/>
          </a:prstGeom>
          <a:noFill/>
        </p:spPr>
        <p:txBody>
          <a:bodyPr wrap="square">
            <a:spAutoFit/>
          </a:bodyPr>
          <a:lstStyle/>
          <a:p>
            <a:pPr algn="just" fontAlgn="base"/>
            <a:r>
              <a:rPr lang="el-GR" sz="1600" b="1" u="sng" dirty="0"/>
              <a:t>​Σύντομη Περιγραφή Δράσης:</a:t>
            </a:r>
          </a:p>
          <a:p>
            <a:pPr algn="just" fontAlgn="base"/>
            <a:r>
              <a:rPr lang="el-GR" sz="1600" dirty="0"/>
              <a:t>Με το πέρας της Δράσης θα ξεκινήσει η οριστική και </a:t>
            </a:r>
            <a:r>
              <a:rPr lang="el-GR" sz="1600" dirty="0" err="1"/>
              <a:t>επικαιροποιημένη</a:t>
            </a:r>
            <a:r>
              <a:rPr lang="el-GR" sz="1600" dirty="0"/>
              <a:t> λειτουργία της πλατφόρμας του Παρατηρητηρίου. Η επιτυχής ολοκλήρωση της δοκιμαστικής φάσης της προηγούμενης Δράσης 1.7 θα επιτρέψει την πλήρη ενεργοποίηση του Παρατηρητηρίου, με στόχο τη μακροπρόθεσμη παρακολούθηση των κλιματικών τάσεων και την υποστήριξη της έρευνας και της λήψης αποφάσεων σε τοπικό και διεθνές επίπεδο. </a:t>
            </a:r>
          </a:p>
          <a:p>
            <a:pPr algn="just" fontAlgn="base"/>
            <a:r>
              <a:rPr lang="el-GR" sz="1600" b="1" dirty="0"/>
              <a:t>Παραδοτέα Δράσης:</a:t>
            </a:r>
          </a:p>
          <a:p>
            <a:pPr algn="just" fontAlgn="base"/>
            <a:r>
              <a:rPr lang="el-GR" sz="1600" dirty="0"/>
              <a:t>Παραδοτέο 1.8 «Πλατφόρμα Παρατηρητηρίου (2η Έκδοση)» </a:t>
            </a:r>
          </a:p>
          <a:p>
            <a:pPr algn="just" fontAlgn="base"/>
            <a:r>
              <a:rPr lang="el-GR" sz="1600" dirty="0"/>
              <a:t>Παραδοτέο 1.9  «Έκθεση Βιωσιμότητας Παρατηρητηρίου». </a:t>
            </a:r>
          </a:p>
          <a:p>
            <a:pPr marL="800100" lvl="1" indent="-342900" algn="just" fontAlgn="base">
              <a:buFont typeface="+mj-lt"/>
              <a:buAutoNum type="alphaLcParenR"/>
            </a:pPr>
            <a:r>
              <a:rPr lang="el-GR" sz="1600" dirty="0"/>
              <a:t>Εκτίμηση των ανθρώπινων, οικονομικών και άλλων πόρων που απαιτούνται ανά φορέα για τη λειτουργία του παρατηρητηρίου μετά το πέρας της τρέχουσας χρηματοδότησης και </a:t>
            </a:r>
          </a:p>
          <a:p>
            <a:pPr marL="800100" lvl="1" indent="-342900" algn="just" fontAlgn="base">
              <a:buFont typeface="+mj-lt"/>
              <a:buAutoNum type="alphaLcParenR"/>
            </a:pPr>
            <a:r>
              <a:rPr lang="el-GR" sz="1600" dirty="0"/>
              <a:t>Πρόταση για τη διακυβέρνηση του Παρατηρητηρίου μετά το πέρας της χρηματοδότησης. </a:t>
            </a:r>
          </a:p>
        </p:txBody>
      </p:sp>
    </p:spTree>
    <p:extLst>
      <p:ext uri="{BB962C8B-B14F-4D97-AF65-F5344CB8AC3E}">
        <p14:creationId xmlns:p14="http://schemas.microsoft.com/office/powerpoint/2010/main" val="1757392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04033-5F2C-B539-1586-79AA9EE145E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EBD1229-DF46-B953-96A3-DC113578ECA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BE29D198-CAAD-2712-F5AB-D5CFCA0DA334}"/>
              </a:ext>
            </a:extLst>
          </p:cNvPr>
          <p:cNvSpPr txBox="1"/>
          <p:nvPr/>
        </p:nvSpPr>
        <p:spPr>
          <a:xfrm>
            <a:off x="3276600" y="254591"/>
            <a:ext cx="5638800" cy="646331"/>
          </a:xfrm>
          <a:prstGeom prst="rect">
            <a:avLst/>
          </a:prstGeom>
          <a:noFill/>
        </p:spPr>
        <p:txBody>
          <a:bodyPr wrap="square" rtlCol="0">
            <a:spAutoFit/>
          </a:bodyPr>
          <a:lstStyle/>
          <a:p>
            <a:pPr algn="ctr"/>
            <a:r>
              <a:rPr lang="en-US" sz="3600" b="1" spc="300" dirty="0">
                <a:solidFill>
                  <a:srgbClr val="92D050"/>
                </a:solidFill>
                <a:effectLst>
                  <a:outerShdw blurRad="38100" dist="38100" dir="2700000" algn="tl">
                    <a:srgbClr val="000000">
                      <a:alpha val="43137"/>
                    </a:srgbClr>
                  </a:outerShdw>
                </a:effectLst>
              </a:rPr>
              <a:t>LANDING PAGE</a:t>
            </a:r>
            <a:endParaRPr lang="el-GR" sz="3600" b="1" spc="300" dirty="0">
              <a:solidFill>
                <a:srgbClr val="92D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15469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C1CE4-3AAD-0EFA-0C46-F6A266D47C1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892DFA4-66F7-5009-0809-8B24376C113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0637" y="0"/>
            <a:ext cx="9810725" cy="6732000"/>
          </a:xfrm>
          <a:prstGeom prst="rect">
            <a:avLst/>
          </a:prstGeom>
        </p:spPr>
      </p:pic>
    </p:spTree>
    <p:extLst>
      <p:ext uri="{BB962C8B-B14F-4D97-AF65-F5344CB8AC3E}">
        <p14:creationId xmlns:p14="http://schemas.microsoft.com/office/powerpoint/2010/main" val="4156937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58396-16D0-40B9-44B9-41328892BFC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648BD2E-A6E3-D4A5-6778-BA9F2776CA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51930"/>
            <a:ext cx="12192000" cy="2856027"/>
          </a:xfrm>
          <a:prstGeom prst="rect">
            <a:avLst/>
          </a:prstGeom>
        </p:spPr>
      </p:pic>
      <p:pic>
        <p:nvPicPr>
          <p:cNvPr id="8" name="Picture 7">
            <a:extLst>
              <a:ext uri="{FF2B5EF4-FFF2-40B4-BE49-F238E27FC236}">
                <a16:creationId xmlns:a16="http://schemas.microsoft.com/office/drawing/2014/main" id="{2AB2E440-28E1-7C3B-1163-C7A497C352E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190534"/>
            <a:ext cx="12192000" cy="3188234"/>
          </a:xfrm>
          <a:prstGeom prst="rect">
            <a:avLst/>
          </a:prstGeom>
        </p:spPr>
      </p:pic>
    </p:spTree>
    <p:extLst>
      <p:ext uri="{BB962C8B-B14F-4D97-AF65-F5344CB8AC3E}">
        <p14:creationId xmlns:p14="http://schemas.microsoft.com/office/powerpoint/2010/main" val="3601875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26E72-CDED-3414-D806-EE0E73FCDD1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269967D-AEB2-AF77-3207-E0D74761F6AC}"/>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39097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A87C3-C334-43F4-76CD-6B09C866374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063B350-93F2-D213-E329-1B64EA38AAE6}"/>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175390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60270-368B-FE10-7C33-AEABCFFC84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7143934-2E7F-C6B8-62DB-A108043881AB}"/>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644572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4D6EA-139B-3C7A-DBF6-D4D6F26B318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4F42DE-E1D4-AF08-A157-7811D25DADA4}"/>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4157116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E8E02-0D07-E0C2-3BE5-10D3ED81791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413F6E3-628D-82E9-137F-090DE6E8FA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43194" y="0"/>
            <a:ext cx="6411912" cy="6749383"/>
          </a:xfrm>
          <a:prstGeom prst="rect">
            <a:avLst/>
          </a:prstGeom>
          <a:noFill/>
        </p:spPr>
      </p:pic>
      <p:sp>
        <p:nvSpPr>
          <p:cNvPr id="5" name="Title 1">
            <a:extLst>
              <a:ext uri="{FF2B5EF4-FFF2-40B4-BE49-F238E27FC236}">
                <a16:creationId xmlns:a16="http://schemas.microsoft.com/office/drawing/2014/main" id="{1F3344B6-E9AB-435D-101C-9BFC0AE39518}"/>
              </a:ext>
            </a:extLst>
          </p:cNvPr>
          <p:cNvSpPr txBox="1">
            <a:spLocks/>
          </p:cNvSpPr>
          <p:nvPr/>
        </p:nvSpPr>
        <p:spPr>
          <a:xfrm>
            <a:off x="232389" y="1105394"/>
            <a:ext cx="5026673" cy="19207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dirty="0"/>
              <a:t>Δράσεις &amp; Καλές Πρακτικές ανά Τομέα</a:t>
            </a:r>
          </a:p>
        </p:txBody>
      </p:sp>
    </p:spTree>
    <p:extLst>
      <p:ext uri="{BB962C8B-B14F-4D97-AF65-F5344CB8AC3E}">
        <p14:creationId xmlns:p14="http://schemas.microsoft.com/office/powerpoint/2010/main" val="604496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3346A-1AA4-B3C8-55E3-4CD5433FFF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78424A-D421-A7A8-D0CB-BFB09441AD22}"/>
              </a:ext>
            </a:extLst>
          </p:cNvPr>
          <p:cNvSpPr>
            <a:spLocks noGrp="1"/>
          </p:cNvSpPr>
          <p:nvPr>
            <p:ph type="title"/>
          </p:nvPr>
        </p:nvSpPr>
        <p:spPr>
          <a:xfrm>
            <a:off x="298065" y="145527"/>
            <a:ext cx="11518408" cy="739240"/>
          </a:xfrm>
        </p:spPr>
        <p:txBody>
          <a:bodyPr/>
          <a:lstStyle/>
          <a:p>
            <a:r>
              <a:rPr lang="en-US" dirty="0"/>
              <a:t>AUTHENTICATION</a:t>
            </a:r>
            <a:endParaRPr lang="el-GR" dirty="0"/>
          </a:p>
        </p:txBody>
      </p:sp>
      <p:pic>
        <p:nvPicPr>
          <p:cNvPr id="4" name="Picture 3">
            <a:extLst>
              <a:ext uri="{FF2B5EF4-FFF2-40B4-BE49-F238E27FC236}">
                <a16:creationId xmlns:a16="http://schemas.microsoft.com/office/drawing/2014/main" id="{43601ED8-AB6A-22B4-3073-D12330DBB7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308" y="0"/>
            <a:ext cx="6299659" cy="6858000"/>
          </a:xfrm>
          <a:prstGeom prst="rect">
            <a:avLst/>
          </a:prstGeom>
        </p:spPr>
      </p:pic>
      <p:pic>
        <p:nvPicPr>
          <p:cNvPr id="6" name="Picture 5">
            <a:extLst>
              <a:ext uri="{FF2B5EF4-FFF2-40B4-BE49-F238E27FC236}">
                <a16:creationId xmlns:a16="http://schemas.microsoft.com/office/drawing/2014/main" id="{6711795E-A48E-F94E-F3BD-1B6CE9355A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70086" y="1030294"/>
            <a:ext cx="7280606" cy="4256254"/>
          </a:xfrm>
          <a:prstGeom prst="rect">
            <a:avLst/>
          </a:prstGeom>
        </p:spPr>
      </p:pic>
    </p:spTree>
    <p:extLst>
      <p:ext uri="{BB962C8B-B14F-4D97-AF65-F5344CB8AC3E}">
        <p14:creationId xmlns:p14="http://schemas.microsoft.com/office/powerpoint/2010/main" val="1806681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DBDA4-761B-909E-D1B0-8F9DC95513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AD8119-0A5D-2CD3-D070-B329BD9DAD5D}"/>
              </a:ext>
            </a:extLst>
          </p:cNvPr>
          <p:cNvSpPr>
            <a:spLocks noGrp="1"/>
          </p:cNvSpPr>
          <p:nvPr>
            <p:ph type="title"/>
          </p:nvPr>
        </p:nvSpPr>
        <p:spPr>
          <a:xfrm>
            <a:off x="298065" y="145527"/>
            <a:ext cx="11518408" cy="739240"/>
          </a:xfrm>
        </p:spPr>
        <p:txBody>
          <a:bodyPr/>
          <a:lstStyle/>
          <a:p>
            <a:r>
              <a:rPr lang="en-US" dirty="0"/>
              <a:t>AUTHENTICATION</a:t>
            </a:r>
            <a:endParaRPr lang="el-GR" dirty="0"/>
          </a:p>
        </p:txBody>
      </p:sp>
      <p:pic>
        <p:nvPicPr>
          <p:cNvPr id="14" name="Picture 13">
            <a:extLst>
              <a:ext uri="{FF2B5EF4-FFF2-40B4-BE49-F238E27FC236}">
                <a16:creationId xmlns:a16="http://schemas.microsoft.com/office/drawing/2014/main" id="{67246FC1-EF9F-67A7-8E93-5E9253A7406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70467" y="1024466"/>
            <a:ext cx="3403600" cy="5012267"/>
          </a:xfrm>
          <a:prstGeom prst="rect">
            <a:avLst/>
          </a:prstGeom>
        </p:spPr>
      </p:pic>
      <p:pic>
        <p:nvPicPr>
          <p:cNvPr id="16" name="Picture 15">
            <a:extLst>
              <a:ext uri="{FF2B5EF4-FFF2-40B4-BE49-F238E27FC236}">
                <a16:creationId xmlns:a16="http://schemas.microsoft.com/office/drawing/2014/main" id="{FE85E70D-6C56-5DFD-8B53-BC3B3BF44BA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277270" y="884767"/>
            <a:ext cx="5360164" cy="5151966"/>
          </a:xfrm>
          <a:prstGeom prst="rect">
            <a:avLst/>
          </a:prstGeom>
        </p:spPr>
      </p:pic>
    </p:spTree>
    <p:extLst>
      <p:ext uri="{BB962C8B-B14F-4D97-AF65-F5344CB8AC3E}">
        <p14:creationId xmlns:p14="http://schemas.microsoft.com/office/powerpoint/2010/main" val="1769763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589F2-9ACF-E61F-7AF5-42A5E81DAD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76A6B89-8714-FABA-F810-FB793DF39B87}"/>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0"/>
            <a:ext cx="10718800" cy="3366373"/>
          </a:xfrm>
          <a:prstGeom prst="rect">
            <a:avLst/>
          </a:prstGeom>
        </p:spPr>
      </p:pic>
      <p:pic>
        <p:nvPicPr>
          <p:cNvPr id="5" name="Picture 4">
            <a:extLst>
              <a:ext uri="{FF2B5EF4-FFF2-40B4-BE49-F238E27FC236}">
                <a16:creationId xmlns:a16="http://schemas.microsoft.com/office/drawing/2014/main" id="{481A3095-C547-5F71-927C-D0C680A94F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78329" y="2753381"/>
            <a:ext cx="4513671" cy="4104619"/>
          </a:xfrm>
          <a:prstGeom prst="rect">
            <a:avLst/>
          </a:prstGeom>
        </p:spPr>
      </p:pic>
    </p:spTree>
    <p:extLst>
      <p:ext uri="{BB962C8B-B14F-4D97-AF65-F5344CB8AC3E}">
        <p14:creationId xmlns:p14="http://schemas.microsoft.com/office/powerpoint/2010/main" val="3306329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FD0D4-0248-6D50-03E4-6A9E07EE711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EF59275-F0E9-7F08-2B88-BAFA7BF71D9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8850" y="-26358"/>
            <a:ext cx="10731500" cy="6884358"/>
          </a:xfrm>
          <a:prstGeom prst="rect">
            <a:avLst/>
          </a:prstGeom>
        </p:spPr>
      </p:pic>
    </p:spTree>
    <p:extLst>
      <p:ext uri="{BB962C8B-B14F-4D97-AF65-F5344CB8AC3E}">
        <p14:creationId xmlns:p14="http://schemas.microsoft.com/office/powerpoint/2010/main" val="39480723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9E4DD9-4672-E793-6A93-104215DA7E86}"/>
              </a:ext>
            </a:extLst>
          </p:cNvPr>
          <p:cNvSpPr>
            <a:spLocks noGrp="1"/>
          </p:cNvSpPr>
          <p:nvPr>
            <p:ph type="title"/>
          </p:nvPr>
        </p:nvSpPr>
        <p:spPr>
          <a:xfrm>
            <a:off x="838200" y="457794"/>
            <a:ext cx="11054052" cy="1841500"/>
          </a:xfrm>
        </p:spPr>
        <p:txBody>
          <a:bodyPr anchor="ctr">
            <a:normAutofit/>
          </a:bodyPr>
          <a:lstStyle/>
          <a:p>
            <a:pPr algn="ctr"/>
            <a:r>
              <a:rPr lang="el-GR" sz="5400" b="1" dirty="0"/>
              <a:t>Ευχαριστούμε για την προσοχή σας</a:t>
            </a:r>
            <a:br>
              <a:rPr lang="el-GR" sz="5400" b="1" dirty="0"/>
            </a:br>
            <a:br>
              <a:rPr lang="el-GR" sz="1600" b="1" dirty="0"/>
            </a:br>
            <a:r>
              <a:rPr lang="el-GR" sz="5400" b="1" dirty="0"/>
              <a:t>Ερωτήσεις</a:t>
            </a:r>
            <a:endParaRPr lang="en-GB" sz="5400" b="1" dirty="0"/>
          </a:p>
        </p:txBody>
      </p:sp>
      <p:pic>
        <p:nvPicPr>
          <p:cNvPr id="2" name="Picture 1" descr="NILE">
            <a:extLst>
              <a:ext uri="{FF2B5EF4-FFF2-40B4-BE49-F238E27FC236}">
                <a16:creationId xmlns:a16="http://schemas.microsoft.com/office/drawing/2014/main" id="{4B7BBD21-7EAB-8A3C-EE87-420E3ADBAF3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7890" y="3877733"/>
            <a:ext cx="3148776" cy="1771186"/>
          </a:xfrm>
          <a:prstGeom prst="rect">
            <a:avLst/>
          </a:prstGeom>
          <a:noFill/>
        </p:spPr>
      </p:pic>
      <p:sp>
        <p:nvSpPr>
          <p:cNvPr id="5" name="Text Placeholder 4">
            <a:extLst>
              <a:ext uri="{FF2B5EF4-FFF2-40B4-BE49-F238E27FC236}">
                <a16:creationId xmlns:a16="http://schemas.microsoft.com/office/drawing/2014/main" id="{D612D246-B41C-66E6-6835-E03ED003F8AA}"/>
              </a:ext>
            </a:extLst>
          </p:cNvPr>
          <p:cNvSpPr>
            <a:spLocks noGrp="1"/>
          </p:cNvSpPr>
          <p:nvPr>
            <p:ph sz="half" idx="2"/>
          </p:nvPr>
        </p:nvSpPr>
        <p:spPr>
          <a:xfrm>
            <a:off x="3386666" y="3452580"/>
            <a:ext cx="8586019" cy="2621492"/>
          </a:xfrm>
        </p:spPr>
        <p:txBody>
          <a:bodyPr>
            <a:normAutofit/>
          </a:bodyPr>
          <a:lstStyle/>
          <a:p>
            <a:pPr marL="0" indent="0">
              <a:buNone/>
            </a:pPr>
            <a:r>
              <a:rPr lang="el-GR" b="1" dirty="0"/>
              <a:t>Η Ομάδα Υλοποίησης Δράσεων:</a:t>
            </a:r>
          </a:p>
          <a:p>
            <a:pPr marL="0" indent="0">
              <a:buNone/>
            </a:pPr>
            <a:r>
              <a:rPr lang="el-GR" dirty="0" err="1"/>
              <a:t>Καθ</a:t>
            </a:r>
            <a:r>
              <a:rPr lang="el-GR" dirty="0"/>
              <a:t>. Ν. </a:t>
            </a:r>
            <a:r>
              <a:rPr lang="el-GR" dirty="0" err="1"/>
              <a:t>Βιδάκης</a:t>
            </a:r>
            <a:r>
              <a:rPr lang="el-GR" dirty="0"/>
              <a:t>, </a:t>
            </a:r>
            <a:r>
              <a:rPr lang="en-US" dirty="0"/>
              <a:t>PhD(c) </a:t>
            </a:r>
            <a:r>
              <a:rPr lang="el-GR" dirty="0"/>
              <a:t>Σταματάκης Αντώνης, </a:t>
            </a:r>
            <a:r>
              <a:rPr lang="en-US" dirty="0"/>
              <a:t>MSc. </a:t>
            </a:r>
            <a:r>
              <a:rPr lang="el-GR" dirty="0"/>
              <a:t>Παπαδάκης Αλέξανδρος, </a:t>
            </a:r>
            <a:r>
              <a:rPr lang="en-US" dirty="0"/>
              <a:t>MSc. </a:t>
            </a:r>
            <a:r>
              <a:rPr lang="el-GR" dirty="0"/>
              <a:t>Κοντούλης Βασίλης</a:t>
            </a:r>
          </a:p>
          <a:p>
            <a:pPr marL="0" indent="0">
              <a:buNone/>
            </a:pPr>
            <a:endParaRPr lang="el-GR" sz="1000" dirty="0"/>
          </a:p>
          <a:p>
            <a:pPr marL="0" indent="0">
              <a:buNone/>
            </a:pPr>
            <a:r>
              <a:rPr lang="el-GR" i="1" dirty="0"/>
              <a:t>Εργαστήριο Φυσικών </a:t>
            </a:r>
            <a:r>
              <a:rPr lang="el-GR" i="1" dirty="0" err="1"/>
              <a:t>Διαδραστικών</a:t>
            </a:r>
            <a:r>
              <a:rPr lang="el-GR" i="1" dirty="0"/>
              <a:t> Εκπαιδευτικών Παιχνιδιών και </a:t>
            </a:r>
            <a:r>
              <a:rPr lang="el-GR" i="1" dirty="0" err="1"/>
              <a:t>Περιβάλλοντων</a:t>
            </a:r>
            <a:r>
              <a:rPr lang="el-GR" i="1" dirty="0"/>
              <a:t> (NILE), ΕΛΜΕΠΑ</a:t>
            </a:r>
            <a:endParaRPr lang="en-GB" dirty="0"/>
          </a:p>
        </p:txBody>
      </p:sp>
      <p:sp>
        <p:nvSpPr>
          <p:cNvPr id="6" name="TextBox 5">
            <a:extLst>
              <a:ext uri="{FF2B5EF4-FFF2-40B4-BE49-F238E27FC236}">
                <a16:creationId xmlns:a16="http://schemas.microsoft.com/office/drawing/2014/main" id="{465AF263-08B4-1030-72B4-7E5D813541A8}"/>
              </a:ext>
            </a:extLst>
          </p:cNvPr>
          <p:cNvSpPr txBox="1"/>
          <p:nvPr/>
        </p:nvSpPr>
        <p:spPr>
          <a:xfrm>
            <a:off x="1849967" y="2442182"/>
            <a:ext cx="8492066" cy="646331"/>
          </a:xfrm>
          <a:prstGeom prst="rect">
            <a:avLst/>
          </a:prstGeom>
          <a:noFill/>
        </p:spPr>
        <p:txBody>
          <a:bodyPr wrap="square">
            <a:spAutoFit/>
          </a:bodyPr>
          <a:lstStyle/>
          <a:p>
            <a:pPr algn="ctr"/>
            <a:r>
              <a:rPr lang="el-GR" sz="3600" b="1" dirty="0">
                <a:hlinkClick r:id="rId3"/>
              </a:rPr>
              <a:t>https://adaptivecretehub.hmu.gr/</a:t>
            </a:r>
            <a:r>
              <a:rPr lang="en-US" sz="3600" b="1" dirty="0"/>
              <a:t> </a:t>
            </a:r>
            <a:endParaRPr lang="el-GR" sz="3600" b="1" dirty="0"/>
          </a:p>
        </p:txBody>
      </p:sp>
    </p:spTree>
    <p:extLst>
      <p:ext uri="{BB962C8B-B14F-4D97-AF65-F5344CB8AC3E}">
        <p14:creationId xmlns:p14="http://schemas.microsoft.com/office/powerpoint/2010/main" val="4326550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7949657-af0b-4e3f-98b2-6b55ae6e08aa" xsi:nil="true"/>
    <lcf76f155ced4ddcb4097134ff3c332f xmlns="e813c350-a505-4485-8371-b3670ec6f8b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Έγγραφο" ma:contentTypeID="0x0101006FBBB08E79EDD9448ED65902EF6DD892" ma:contentTypeVersion="12" ma:contentTypeDescription="Δημιουργία νέου εγγράφου" ma:contentTypeScope="" ma:versionID="63dcec5218e911a15b7d8c5d8e21665f">
  <xsd:schema xmlns:xsd="http://www.w3.org/2001/XMLSchema" xmlns:xs="http://www.w3.org/2001/XMLSchema" xmlns:p="http://schemas.microsoft.com/office/2006/metadata/properties" xmlns:ns2="e813c350-a505-4485-8371-b3670ec6f8bf" xmlns:ns3="47949657-af0b-4e3f-98b2-6b55ae6e08aa" targetNamespace="http://schemas.microsoft.com/office/2006/metadata/properties" ma:root="true" ma:fieldsID="a65a769b3838db20eeebdb95fa9c70e4" ns2:_="" ns3:_="">
    <xsd:import namespace="e813c350-a505-4485-8371-b3670ec6f8bf"/>
    <xsd:import namespace="47949657-af0b-4e3f-98b2-6b55ae6e08a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13c350-a505-4485-8371-b3670ec6f8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c8455e70-db84-4a76-98a8-84cdc7365ed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7949657-af0b-4e3f-98b2-6b55ae6e08a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6b0bf54-6611-475e-924c-abf2f071b373}" ma:internalName="TaxCatchAll" ma:showField="CatchAllData" ma:web="47949657-af0b-4e3f-98b2-6b55ae6e0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B5E77F-DA64-47FA-83AE-860C7FBFF49B}">
  <ds:schemaRefs>
    <ds:schemaRef ds:uri="http://purl.org/dc/terms/"/>
    <ds:schemaRef ds:uri="http://schemas.microsoft.com/office/2006/metadata/properties"/>
    <ds:schemaRef ds:uri="http://schemas.microsoft.com/office/2006/documentManagement/types"/>
    <ds:schemaRef ds:uri="http://purl.org/dc/elements/1.1/"/>
    <ds:schemaRef ds:uri="47949657-af0b-4e3f-98b2-6b55ae6e08aa"/>
    <ds:schemaRef ds:uri="http://schemas.microsoft.com/office/infopath/2007/PartnerControls"/>
    <ds:schemaRef ds:uri="http://www.w3.org/XML/1998/namespace"/>
    <ds:schemaRef ds:uri="http://schemas.openxmlformats.org/package/2006/metadata/core-properties"/>
    <ds:schemaRef ds:uri="e813c350-a505-4485-8371-b3670ec6f8bf"/>
    <ds:schemaRef ds:uri="http://purl.org/dc/dcmitype/"/>
  </ds:schemaRefs>
</ds:datastoreItem>
</file>

<file path=customXml/itemProps2.xml><?xml version="1.0" encoding="utf-8"?>
<ds:datastoreItem xmlns:ds="http://schemas.openxmlformats.org/officeDocument/2006/customXml" ds:itemID="{66656D41-E514-415A-B198-2BD39F842216}">
  <ds:schemaRefs>
    <ds:schemaRef ds:uri="http://schemas.microsoft.com/sharepoint/v3/contenttype/forms"/>
  </ds:schemaRefs>
</ds:datastoreItem>
</file>

<file path=customXml/itemProps3.xml><?xml version="1.0" encoding="utf-8"?>
<ds:datastoreItem xmlns:ds="http://schemas.openxmlformats.org/officeDocument/2006/customXml" ds:itemID="{76E8ABC5-0146-4B19-8E39-9802EF02F810}"/>
</file>

<file path=docProps/app.xml><?xml version="1.0" encoding="utf-8"?>
<Properties xmlns="http://schemas.openxmlformats.org/officeDocument/2006/extended-properties" xmlns:vt="http://schemas.openxmlformats.org/officeDocument/2006/docPropsVTypes">
  <TotalTime>2081</TotalTime>
  <Words>511</Words>
  <Application>Microsoft Office PowerPoint</Application>
  <PresentationFormat>Widescreen</PresentationFormat>
  <Paragraphs>40</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Περιφερειακός Μηχανισμός Υποστήριξης της Κρήτης για την Προσαρμογή στην Κλιματική Αλλαγή </vt:lpstr>
      <vt:lpstr>Το έργο</vt:lpstr>
      <vt:lpstr>Δράση 1.7 «Πρώτη Έκδοση Παρατηρητηρίου (Δοκιμαστική Λειτουργία)»</vt:lpstr>
      <vt:lpstr>Δράση 1.8 «Οριστική Έκδοση και Δημόσια Κυκλοφορία Παρατηρητηρίου»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AUTHENTICATION</vt:lpstr>
      <vt:lpstr>AUTHENTICATION</vt:lpstr>
      <vt:lpstr>PowerPoint Presentation</vt:lpstr>
      <vt:lpstr>PowerPoint Presentation</vt:lpstr>
      <vt:lpstr>Ευχαριστούμε για την προσοχή σας  Ερωτήσεις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Ioannis Daliakopoulos</dc:creator>
  <cp:lastModifiedBy>Nikolaos Vidakis</cp:lastModifiedBy>
  <cp:revision>13</cp:revision>
  <dcterms:created xsi:type="dcterms:W3CDTF">2026-03-20T10:39:44Z</dcterms:created>
  <dcterms:modified xsi:type="dcterms:W3CDTF">2026-09-09T08:46:46Z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0x0101006FBBB08E79EDD9448ED65902EF6DD892</vt:lpwstr>
  </property>
  <property fmtid="{D5CDD505-2E9C-101B-9397-08002B2CF9AE}" pid="3" name="MediaServiceImageTags">
    <vt:lpwstr/>
  </property>
</Properties>
</file>