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Playpen Sans Bold" charset="1" panose="00000000000000000000"/>
      <p:regular r:id="rId17"/>
    </p:embeddedFont>
    <p:embeddedFont>
      <p:font typeface="Sniglet" charset="1" panose="0407050503010002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jpeg" Type="http://schemas.openxmlformats.org/officeDocument/2006/relationships/image"/><Relationship Id="rId5" Target="../media/image67.jpe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svg" Type="http://schemas.openxmlformats.org/officeDocument/2006/relationships/image"/><Relationship Id="rId11" Target="../media/image78.png" Type="http://schemas.openxmlformats.org/officeDocument/2006/relationships/image"/><Relationship Id="rId12" Target="../media/image79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56.jpe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Relationship Id="rId7" Target="../media/image74.png" Type="http://schemas.openxmlformats.org/officeDocument/2006/relationships/image"/><Relationship Id="rId8" Target="../media/image75.sv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jpe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2" Target="../media/image27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8.jpe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2.png" Type="http://schemas.openxmlformats.org/officeDocument/2006/relationships/image"/><Relationship Id="rId12" Target="../media/image43.sv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35.jpe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jpeg" Type="http://schemas.openxmlformats.org/officeDocument/2006/relationships/image"/><Relationship Id="rId8" Target="../media/image39.jpe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4.svg" Type="http://schemas.openxmlformats.org/officeDocument/2006/relationships/image"/><Relationship Id="rId12" Target="../media/image52.png" Type="http://schemas.openxmlformats.org/officeDocument/2006/relationships/image"/><Relationship Id="rId13" Target="../media/image53.svg" Type="http://schemas.openxmlformats.org/officeDocument/2006/relationships/image"/><Relationship Id="rId14" Target="../media/image42.png" Type="http://schemas.openxmlformats.org/officeDocument/2006/relationships/image"/><Relationship Id="rId15" Target="../media/image43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6.jpeg" Type="http://schemas.openxmlformats.org/officeDocument/2006/relationships/image"/><Relationship Id="rId5" Target="../media/image47.jpe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13" Target="../media/image63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jpe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13" Target="../media/image63.png" Type="http://schemas.openxmlformats.org/officeDocument/2006/relationships/image"/><Relationship Id="rId14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15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16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17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18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19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" Target="../media/image8.png" Type="http://schemas.openxmlformats.org/officeDocument/2006/relationships/image"/><Relationship Id="rId20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1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2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3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4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5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6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7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28" Target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 TargetMode="External" Type="http://schemas.openxmlformats.org/officeDocument/2006/relationships/hyperlink"/><Relationship Id="rId3" Target="../media/image9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jpe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jpeg" Type="http://schemas.openxmlformats.org/officeDocument/2006/relationships/image"/><Relationship Id="rId5" Target="../media/image67.jpe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14834" y="5162222"/>
            <a:ext cx="18917669" cy="7401538"/>
          </a:xfrm>
          <a:custGeom>
            <a:avLst/>
            <a:gdLst/>
            <a:ahLst/>
            <a:cxnLst/>
            <a:rect r="r" b="b" t="t" l="l"/>
            <a:pathLst>
              <a:path h="7401538" w="18917669">
                <a:moveTo>
                  <a:pt x="0" y="0"/>
                </a:moveTo>
                <a:lnTo>
                  <a:pt x="18917668" y="0"/>
                </a:lnTo>
                <a:lnTo>
                  <a:pt x="18917668" y="7401538"/>
                </a:lnTo>
                <a:lnTo>
                  <a:pt x="0" y="740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12259" y="2434125"/>
            <a:ext cx="3192817" cy="3061113"/>
          </a:xfrm>
          <a:custGeom>
            <a:avLst/>
            <a:gdLst/>
            <a:ahLst/>
            <a:cxnLst/>
            <a:rect r="r" b="b" t="t" l="l"/>
            <a:pathLst>
              <a:path h="3061113" w="3192817">
                <a:moveTo>
                  <a:pt x="0" y="0"/>
                </a:moveTo>
                <a:lnTo>
                  <a:pt x="3192817" y="0"/>
                </a:lnTo>
                <a:lnTo>
                  <a:pt x="3192817" y="3061114"/>
                </a:lnTo>
                <a:lnTo>
                  <a:pt x="0" y="3061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730219" y="3316470"/>
            <a:ext cx="3189204" cy="1845752"/>
          </a:xfrm>
          <a:custGeom>
            <a:avLst/>
            <a:gdLst/>
            <a:ahLst/>
            <a:cxnLst/>
            <a:rect r="r" b="b" t="t" l="l"/>
            <a:pathLst>
              <a:path h="1845752" w="3189204">
                <a:moveTo>
                  <a:pt x="3189204" y="0"/>
                </a:moveTo>
                <a:lnTo>
                  <a:pt x="0" y="0"/>
                </a:lnTo>
                <a:lnTo>
                  <a:pt x="0" y="1845752"/>
                </a:lnTo>
                <a:lnTo>
                  <a:pt x="3189204" y="1845752"/>
                </a:lnTo>
                <a:lnTo>
                  <a:pt x="3189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12259" y="190500"/>
            <a:ext cx="2620824" cy="1902033"/>
          </a:xfrm>
          <a:custGeom>
            <a:avLst/>
            <a:gdLst/>
            <a:ahLst/>
            <a:cxnLst/>
            <a:rect r="r" b="b" t="t" l="l"/>
            <a:pathLst>
              <a:path h="1902033" w="2620824">
                <a:moveTo>
                  <a:pt x="0" y="0"/>
                </a:moveTo>
                <a:lnTo>
                  <a:pt x="2620825" y="0"/>
                </a:lnTo>
                <a:lnTo>
                  <a:pt x="2620825" y="1902033"/>
                </a:lnTo>
                <a:lnTo>
                  <a:pt x="0" y="19020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1351" y="190500"/>
            <a:ext cx="4003343" cy="838200"/>
          </a:xfrm>
          <a:custGeom>
            <a:avLst/>
            <a:gdLst/>
            <a:ahLst/>
            <a:cxnLst/>
            <a:rect r="r" b="b" t="t" l="l"/>
            <a:pathLst>
              <a:path h="838200" w="4003343">
                <a:moveTo>
                  <a:pt x="0" y="0"/>
                </a:moveTo>
                <a:lnTo>
                  <a:pt x="4003343" y="0"/>
                </a:lnTo>
                <a:lnTo>
                  <a:pt x="4003343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6675" y="1193866"/>
            <a:ext cx="2122605" cy="2122605"/>
          </a:xfrm>
          <a:custGeom>
            <a:avLst/>
            <a:gdLst/>
            <a:ahLst/>
            <a:cxnLst/>
            <a:rect r="r" b="b" t="t" l="l"/>
            <a:pathLst>
              <a:path h="2122605" w="2122605">
                <a:moveTo>
                  <a:pt x="0" y="0"/>
                </a:moveTo>
                <a:lnTo>
                  <a:pt x="2122605" y="0"/>
                </a:lnTo>
                <a:lnTo>
                  <a:pt x="2122605" y="2122604"/>
                </a:lnTo>
                <a:lnTo>
                  <a:pt x="0" y="2122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98184" y="962025"/>
            <a:ext cx="12114076" cy="2160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2"/>
              </a:lnSpc>
            </a:pPr>
            <a:r>
              <a:rPr lang="en-US" sz="3073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Proiectul ,, Inimioare vesele: împreună ne jucăm și ne respectăm"  </a:t>
            </a:r>
          </a:p>
          <a:p>
            <a:pPr algn="ctr">
              <a:lnSpc>
                <a:spcPts val="4302"/>
              </a:lnSpc>
            </a:pPr>
          </a:p>
          <a:p>
            <a:pPr algn="ctr">
              <a:lnSpc>
                <a:spcPts val="4302"/>
              </a:lnSpc>
            </a:pPr>
            <a:r>
              <a:rPr lang="en-US" sz="3073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Erasmus  2025-1-RO01-KA122-SCH-000333284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84694" y="4580623"/>
            <a:ext cx="9918611" cy="562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b="true" sz="3288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GRĂDINIȚA NR.3 FUNDENI-DOBROEȘTI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77841" y="3296834"/>
            <a:ext cx="4421280" cy="6990166"/>
          </a:xfrm>
          <a:custGeom>
            <a:avLst/>
            <a:gdLst/>
            <a:ahLst/>
            <a:cxnLst/>
            <a:rect r="r" b="b" t="t" l="l"/>
            <a:pathLst>
              <a:path h="6990166" w="4421280">
                <a:moveTo>
                  <a:pt x="0" y="0"/>
                </a:moveTo>
                <a:lnTo>
                  <a:pt x="4421280" y="0"/>
                </a:lnTo>
                <a:lnTo>
                  <a:pt x="4421280" y="6990166"/>
                </a:lnTo>
                <a:lnTo>
                  <a:pt x="0" y="6990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5252" y="0"/>
            <a:ext cx="3758101" cy="375810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t="0" r="-24906" b="0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2334642" y="5123554"/>
            <a:ext cx="3758101" cy="375810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t="0" r="-25000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009885" y="7769601"/>
            <a:ext cx="2249415" cy="2224109"/>
          </a:xfrm>
          <a:custGeom>
            <a:avLst/>
            <a:gdLst/>
            <a:ahLst/>
            <a:cxnLst/>
            <a:rect r="r" b="b" t="t" l="l"/>
            <a:pathLst>
              <a:path h="2224109" w="2249415">
                <a:moveTo>
                  <a:pt x="0" y="0"/>
                </a:moveTo>
                <a:lnTo>
                  <a:pt x="2249415" y="0"/>
                </a:lnTo>
                <a:lnTo>
                  <a:pt x="2249415" y="2224109"/>
                </a:lnTo>
                <a:lnTo>
                  <a:pt x="0" y="222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16093" y="7745454"/>
            <a:ext cx="3027907" cy="1616145"/>
          </a:xfrm>
          <a:custGeom>
            <a:avLst/>
            <a:gdLst/>
            <a:ahLst/>
            <a:cxnLst/>
            <a:rect r="r" b="b" t="t" l="l"/>
            <a:pathLst>
              <a:path h="1616145" w="3027907">
                <a:moveTo>
                  <a:pt x="0" y="0"/>
                </a:moveTo>
                <a:lnTo>
                  <a:pt x="3027907" y="0"/>
                </a:lnTo>
                <a:lnTo>
                  <a:pt x="3027907" y="1616145"/>
                </a:lnTo>
                <a:lnTo>
                  <a:pt x="0" y="1616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162138" y="188490"/>
            <a:ext cx="12794682" cy="6700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9"/>
              </a:lnSpc>
            </a:pPr>
            <a:r>
              <a:rPr lang="en-US" sz="34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Rezultate </a:t>
            </a:r>
          </a:p>
          <a:p>
            <a:pPr algn="ctr">
              <a:lnSpc>
                <a:spcPts val="3749"/>
              </a:lnSpc>
            </a:pPr>
            <a:r>
              <a:rPr lang="en-US" sz="26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Abilitati și cunoștințe dezvoltate, astfel încât educatorii devin capabili sa adapteze și sa implementeze metodele observate </a:t>
            </a:r>
          </a:p>
          <a:p>
            <a:pPr algn="ctr">
              <a:lnSpc>
                <a:spcPts val="3749"/>
              </a:lnSpc>
            </a:pPr>
            <a:r>
              <a:rPr lang="en-US" sz="26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în mediul lor de lucru, contribuind la crearea unui climat sigur și incluziv pentru toti copiii. </a:t>
            </a:r>
          </a:p>
          <a:p>
            <a:pPr algn="ctr">
              <a:lnSpc>
                <a:spcPts val="3749"/>
              </a:lnSpc>
            </a:pPr>
            <a:r>
              <a:rPr lang="en-US" sz="26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O înțelegere mai profundă a conceptului de bullying la preșcolari și a strategiilor eficiente de prevenire. </a:t>
            </a:r>
          </a:p>
          <a:p>
            <a:pPr algn="ctr">
              <a:lnSpc>
                <a:spcPts val="3749"/>
              </a:lnSpc>
            </a:pPr>
            <a:r>
              <a:rPr lang="en-US" sz="26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Capacitatea de a identifica semnele de bullying, de a interveni eficient în situații de conflict, de a promova empatia și </a:t>
            </a:r>
          </a:p>
          <a:p>
            <a:pPr algn="ctr">
              <a:lnSpc>
                <a:spcPts val="3749"/>
              </a:lnSpc>
            </a:pPr>
            <a:r>
              <a:rPr lang="en-US" sz="26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comunicarea pozitivă. </a:t>
            </a:r>
          </a:p>
          <a:p>
            <a:pPr algn="ctr">
              <a:lnSpc>
                <a:spcPts val="3749"/>
              </a:lnSpc>
            </a:pPr>
            <a:r>
              <a:rPr lang="en-US" sz="26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Crearea unui plan de acțiune concret </a:t>
            </a:r>
          </a:p>
          <a:p>
            <a:pPr algn="ctr">
              <a:lnSpc>
                <a:spcPts val="3749"/>
              </a:lnSpc>
            </a:pPr>
            <a:r>
              <a:rPr lang="en-US" sz="26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6 activitati educative pentru prevenirea bullyingului în grădinița </a:t>
            </a:r>
          </a:p>
          <a:p>
            <a:pPr algn="ctr">
              <a:lnSpc>
                <a:spcPts val="3749"/>
              </a:lnSpc>
            </a:pPr>
            <a:r>
              <a:rPr lang="en-US" sz="26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Certificate de Mob. Europass </a:t>
            </a:r>
          </a:p>
          <a:p>
            <a:pPr algn="ctr">
              <a:lnSpc>
                <a:spcPts val="409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25920" y="2932348"/>
            <a:ext cx="9172308" cy="2001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939"/>
              </a:lnSpc>
            </a:pPr>
            <a:r>
              <a:rPr lang="en-US" sz="15244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Thank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6889749" y="7886608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549468" y="-397898"/>
            <a:ext cx="11354954" cy="1135495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8768" t="0" r="-1044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TextBox 6" id="6"/>
          <p:cNvSpPr txBox="true"/>
          <p:nvPr/>
        </p:nvSpPr>
        <p:spPr>
          <a:xfrm rot="0">
            <a:off x="2025920" y="4856239"/>
            <a:ext cx="9172308" cy="2001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939"/>
              </a:lnSpc>
            </a:pPr>
            <a:r>
              <a:rPr lang="en-US" sz="1524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You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240109" y="4934321"/>
            <a:ext cx="2073345" cy="1923891"/>
          </a:xfrm>
          <a:custGeom>
            <a:avLst/>
            <a:gdLst/>
            <a:ahLst/>
            <a:cxnLst/>
            <a:rect r="r" b="b" t="t" l="l"/>
            <a:pathLst>
              <a:path h="1923891" w="2073345">
                <a:moveTo>
                  <a:pt x="0" y="0"/>
                </a:moveTo>
                <a:lnTo>
                  <a:pt x="2073344" y="0"/>
                </a:lnTo>
                <a:lnTo>
                  <a:pt x="2073344" y="1923892"/>
                </a:lnTo>
                <a:lnTo>
                  <a:pt x="0" y="1923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971567" y="-774078"/>
            <a:ext cx="3528441" cy="4114800"/>
          </a:xfrm>
          <a:custGeom>
            <a:avLst/>
            <a:gdLst/>
            <a:ahLst/>
            <a:cxnLst/>
            <a:rect r="r" b="b" t="t" l="l"/>
            <a:pathLst>
              <a:path h="4114800" w="3528441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93874" y="8243241"/>
            <a:ext cx="1577629" cy="1423810"/>
          </a:xfrm>
          <a:custGeom>
            <a:avLst/>
            <a:gdLst/>
            <a:ahLst/>
            <a:cxnLst/>
            <a:rect r="r" b="b" t="t" l="l"/>
            <a:pathLst>
              <a:path h="1423810" w="1577629">
                <a:moveTo>
                  <a:pt x="0" y="0"/>
                </a:moveTo>
                <a:lnTo>
                  <a:pt x="1577629" y="0"/>
                </a:lnTo>
                <a:lnTo>
                  <a:pt x="1577629" y="1423810"/>
                </a:lnTo>
                <a:lnTo>
                  <a:pt x="0" y="14238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549468" y="7001954"/>
            <a:ext cx="1507045" cy="4114800"/>
          </a:xfrm>
          <a:custGeom>
            <a:avLst/>
            <a:gdLst/>
            <a:ahLst/>
            <a:cxnLst/>
            <a:rect r="r" b="b" t="t" l="l"/>
            <a:pathLst>
              <a:path h="4114800" w="1507045">
                <a:moveTo>
                  <a:pt x="0" y="0"/>
                </a:moveTo>
                <a:lnTo>
                  <a:pt x="1507046" y="0"/>
                </a:lnTo>
                <a:lnTo>
                  <a:pt x="1507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782125" y="1194212"/>
            <a:ext cx="1577629" cy="1423810"/>
          </a:xfrm>
          <a:custGeom>
            <a:avLst/>
            <a:gdLst/>
            <a:ahLst/>
            <a:cxnLst/>
            <a:rect r="r" b="b" t="t" l="l"/>
            <a:pathLst>
              <a:path h="1423810" w="1577629">
                <a:moveTo>
                  <a:pt x="0" y="0"/>
                </a:moveTo>
                <a:lnTo>
                  <a:pt x="1577629" y="0"/>
                </a:lnTo>
                <a:lnTo>
                  <a:pt x="1577629" y="1423811"/>
                </a:lnTo>
                <a:lnTo>
                  <a:pt x="0" y="1423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50560" y="-2126253"/>
            <a:ext cx="4737440" cy="4542021"/>
          </a:xfrm>
          <a:custGeom>
            <a:avLst/>
            <a:gdLst/>
            <a:ahLst/>
            <a:cxnLst/>
            <a:rect r="r" b="b" t="t" l="l"/>
            <a:pathLst>
              <a:path h="4542021" w="4737440">
                <a:moveTo>
                  <a:pt x="0" y="0"/>
                </a:moveTo>
                <a:lnTo>
                  <a:pt x="4737440" y="0"/>
                </a:lnTo>
                <a:lnTo>
                  <a:pt x="4737440" y="4542021"/>
                </a:lnTo>
                <a:lnTo>
                  <a:pt x="0" y="454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17375" y="5188443"/>
            <a:ext cx="14003809" cy="8139714"/>
          </a:xfrm>
          <a:custGeom>
            <a:avLst/>
            <a:gdLst/>
            <a:ahLst/>
            <a:cxnLst/>
            <a:rect r="r" b="b" t="t" l="l"/>
            <a:pathLst>
              <a:path h="8139714" w="14003809">
                <a:moveTo>
                  <a:pt x="0" y="0"/>
                </a:moveTo>
                <a:lnTo>
                  <a:pt x="14003809" y="0"/>
                </a:lnTo>
                <a:lnTo>
                  <a:pt x="14003809" y="8139714"/>
                </a:lnTo>
                <a:lnTo>
                  <a:pt x="0" y="8139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11636" y="1714016"/>
            <a:ext cx="6347664" cy="6858969"/>
          </a:xfrm>
          <a:custGeom>
            <a:avLst/>
            <a:gdLst/>
            <a:ahLst/>
            <a:cxnLst/>
            <a:rect r="r" b="b" t="t" l="l"/>
            <a:pathLst>
              <a:path h="6858969" w="6347664">
                <a:moveTo>
                  <a:pt x="0" y="0"/>
                </a:moveTo>
                <a:lnTo>
                  <a:pt x="6347664" y="0"/>
                </a:lnTo>
                <a:lnTo>
                  <a:pt x="6347664" y="6858968"/>
                </a:lnTo>
                <a:lnTo>
                  <a:pt x="0" y="68589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256685" y="1790216"/>
            <a:ext cx="9915263" cy="450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5"/>
              </a:lnSpc>
            </a:pPr>
            <a:r>
              <a:rPr lang="en-US" sz="3515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GRADINITA NR.3 FUNDENI-DOBROESTI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854436" y="2912468"/>
            <a:ext cx="4462065" cy="446206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4906" t="0" r="-24906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659763" y="4288432"/>
            <a:ext cx="3896201" cy="6172200"/>
          </a:xfrm>
          <a:custGeom>
            <a:avLst/>
            <a:gdLst/>
            <a:ahLst/>
            <a:cxnLst/>
            <a:rect r="r" b="b" t="t" l="l"/>
            <a:pathLst>
              <a:path h="6172200" w="3896201">
                <a:moveTo>
                  <a:pt x="0" y="0"/>
                </a:moveTo>
                <a:lnTo>
                  <a:pt x="3896201" y="0"/>
                </a:lnTo>
                <a:lnTo>
                  <a:pt x="3896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88203" y="9258300"/>
            <a:ext cx="2282544" cy="1032851"/>
          </a:xfrm>
          <a:custGeom>
            <a:avLst/>
            <a:gdLst/>
            <a:ahLst/>
            <a:cxnLst/>
            <a:rect r="r" b="b" t="t" l="l"/>
            <a:pathLst>
              <a:path h="1032851" w="2282544">
                <a:moveTo>
                  <a:pt x="0" y="0"/>
                </a:moveTo>
                <a:lnTo>
                  <a:pt x="2282544" y="0"/>
                </a:lnTo>
                <a:lnTo>
                  <a:pt x="2282544" y="1032851"/>
                </a:lnTo>
                <a:lnTo>
                  <a:pt x="0" y="1032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638800" y="9258300"/>
            <a:ext cx="2282544" cy="1032851"/>
          </a:xfrm>
          <a:custGeom>
            <a:avLst/>
            <a:gdLst/>
            <a:ahLst/>
            <a:cxnLst/>
            <a:rect r="r" b="b" t="t" l="l"/>
            <a:pathLst>
              <a:path h="1032851" w="2282544">
                <a:moveTo>
                  <a:pt x="0" y="0"/>
                </a:moveTo>
                <a:lnTo>
                  <a:pt x="2282544" y="0"/>
                </a:lnTo>
                <a:lnTo>
                  <a:pt x="2282544" y="1032851"/>
                </a:lnTo>
                <a:lnTo>
                  <a:pt x="0" y="1032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888203" y="2349093"/>
            <a:ext cx="8966232" cy="4510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36"/>
              </a:lnSpc>
            </a:pPr>
            <a:r>
              <a:rPr lang="en-US" sz="3668">
                <a:solidFill>
                  <a:srgbClr val="5D69B4"/>
                </a:solidFill>
                <a:latin typeface="Sniglet"/>
                <a:ea typeface="Sniglet"/>
                <a:cs typeface="Sniglet"/>
                <a:sym typeface="Sniglet"/>
              </a:rPr>
              <a:t>Coordonator proiect - Gheorghe Ionela</a:t>
            </a:r>
            <a:r>
              <a:rPr lang="en-US" sz="3668">
                <a:solidFill>
                  <a:srgbClr val="5D69B4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</a:p>
          <a:p>
            <a:pPr algn="just">
              <a:lnSpc>
                <a:spcPts val="5136"/>
              </a:lnSpc>
            </a:pPr>
            <a:r>
              <a:rPr lang="en-US" sz="3668">
                <a:solidFill>
                  <a:srgbClr val="5D69B4"/>
                </a:solidFill>
                <a:latin typeface="Sniglet"/>
                <a:ea typeface="Sniglet"/>
                <a:cs typeface="Sniglet"/>
                <a:sym typeface="Sniglet"/>
              </a:rPr>
              <a:t>Coordonator alternativ -Pîrjol Elena Raluca</a:t>
            </a:r>
          </a:p>
          <a:p>
            <a:pPr algn="just">
              <a:lnSpc>
                <a:spcPts val="5136"/>
              </a:lnSpc>
            </a:pPr>
            <a:r>
              <a:rPr lang="en-US" sz="3668">
                <a:solidFill>
                  <a:srgbClr val="5D69B4"/>
                </a:solidFill>
                <a:latin typeface="Sniglet"/>
                <a:ea typeface="Sniglet"/>
                <a:cs typeface="Sniglet"/>
                <a:sym typeface="Sniglet"/>
              </a:rPr>
              <a:t>Responsabil monitorizare- Militaru Alina</a:t>
            </a:r>
          </a:p>
          <a:p>
            <a:pPr algn="just">
              <a:lnSpc>
                <a:spcPts val="5136"/>
              </a:lnSpc>
            </a:pPr>
            <a:r>
              <a:rPr lang="en-US" sz="3668">
                <a:solidFill>
                  <a:srgbClr val="5D69B4"/>
                </a:solidFill>
                <a:latin typeface="Sniglet"/>
                <a:ea typeface="Sniglet"/>
                <a:cs typeface="Sniglet"/>
                <a:sym typeface="Sniglet"/>
              </a:rPr>
              <a:t>Responsabil diseminare și comunicare - Stoica Ioana Adriana și Rîpanu Tamara</a:t>
            </a:r>
          </a:p>
          <a:p>
            <a:pPr algn="just">
              <a:lnSpc>
                <a:spcPts val="5136"/>
              </a:lnSpc>
            </a:pPr>
            <a:r>
              <a:rPr lang="en-US" sz="3668">
                <a:solidFill>
                  <a:srgbClr val="5D69B4"/>
                </a:solidFill>
                <a:latin typeface="Sniglet"/>
                <a:ea typeface="Sniglet"/>
                <a:cs typeface="Sniglet"/>
                <a:sym typeface="Sniglet"/>
              </a:rPr>
              <a:t>Responsabil financiar - Stupineanu Claudia</a:t>
            </a:r>
          </a:p>
          <a:p>
            <a:pPr algn="just">
              <a:lnSpc>
                <a:spcPts val="5136"/>
              </a:lnSpc>
            </a:pPr>
            <a:r>
              <a:rPr lang="en-US" sz="3668">
                <a:solidFill>
                  <a:srgbClr val="5D69B4"/>
                </a:solidFill>
                <a:latin typeface="Sniglet"/>
                <a:ea typeface="Sniglet"/>
                <a:cs typeface="Sniglet"/>
                <a:sym typeface="Sniglet"/>
              </a:rPr>
              <a:t>Administrator financiar- Cula Elena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62266" y="376516"/>
            <a:ext cx="9915263" cy="651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17"/>
              </a:lnSpc>
            </a:pPr>
            <a:r>
              <a:rPr lang="en-US" sz="49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Echipa de proiect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277338">
            <a:off x="-4586761" y="7674186"/>
            <a:ext cx="14003809" cy="8139714"/>
          </a:xfrm>
          <a:custGeom>
            <a:avLst/>
            <a:gdLst/>
            <a:ahLst/>
            <a:cxnLst/>
            <a:rect r="r" b="b" t="t" l="l"/>
            <a:pathLst>
              <a:path h="8139714" w="14003809">
                <a:moveTo>
                  <a:pt x="0" y="0"/>
                </a:moveTo>
                <a:lnTo>
                  <a:pt x="14003809" y="0"/>
                </a:lnTo>
                <a:lnTo>
                  <a:pt x="14003809" y="8139715"/>
                </a:lnTo>
                <a:lnTo>
                  <a:pt x="0" y="813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423315" y="536552"/>
            <a:ext cx="9915263" cy="651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9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Scopul proiectului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5081805" y="-2311456"/>
            <a:ext cx="5505517" cy="550551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00" t="0" r="-25000" b="0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205049" y="6322194"/>
            <a:ext cx="3534280" cy="353428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906" t="0" r="-24906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423315" y="4183503"/>
            <a:ext cx="632028" cy="849916"/>
          </a:xfrm>
          <a:custGeom>
            <a:avLst/>
            <a:gdLst/>
            <a:ahLst/>
            <a:cxnLst/>
            <a:rect r="r" b="b" t="t" l="l"/>
            <a:pathLst>
              <a:path h="849916" w="632028">
                <a:moveTo>
                  <a:pt x="0" y="0"/>
                </a:moveTo>
                <a:lnTo>
                  <a:pt x="632028" y="0"/>
                </a:lnTo>
                <a:lnTo>
                  <a:pt x="632028" y="849915"/>
                </a:lnTo>
                <a:lnTo>
                  <a:pt x="0" y="8499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265439" y="4183503"/>
            <a:ext cx="632028" cy="849916"/>
          </a:xfrm>
          <a:custGeom>
            <a:avLst/>
            <a:gdLst/>
            <a:ahLst/>
            <a:cxnLst/>
            <a:rect r="r" b="b" t="t" l="l"/>
            <a:pathLst>
              <a:path h="849916" w="632028">
                <a:moveTo>
                  <a:pt x="0" y="0"/>
                </a:moveTo>
                <a:lnTo>
                  <a:pt x="632028" y="0"/>
                </a:lnTo>
                <a:lnTo>
                  <a:pt x="632028" y="849915"/>
                </a:lnTo>
                <a:lnTo>
                  <a:pt x="0" y="849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40168" y="7945505"/>
            <a:ext cx="9864083" cy="3403109"/>
          </a:xfrm>
          <a:custGeom>
            <a:avLst/>
            <a:gdLst/>
            <a:ahLst/>
            <a:cxnLst/>
            <a:rect r="r" b="b" t="t" l="l"/>
            <a:pathLst>
              <a:path h="3403109" w="9864083">
                <a:moveTo>
                  <a:pt x="0" y="0"/>
                </a:moveTo>
                <a:lnTo>
                  <a:pt x="9864082" y="0"/>
                </a:lnTo>
                <a:lnTo>
                  <a:pt x="9864082" y="3403108"/>
                </a:lnTo>
                <a:lnTo>
                  <a:pt x="0" y="3403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-387504"/>
            <a:ext cx="3005207" cy="2832408"/>
          </a:xfrm>
          <a:custGeom>
            <a:avLst/>
            <a:gdLst/>
            <a:ahLst/>
            <a:cxnLst/>
            <a:rect r="r" b="b" t="t" l="l"/>
            <a:pathLst>
              <a:path h="2832408" w="3005207">
                <a:moveTo>
                  <a:pt x="0" y="0"/>
                </a:moveTo>
                <a:lnTo>
                  <a:pt x="3005207" y="0"/>
                </a:lnTo>
                <a:lnTo>
                  <a:pt x="3005207" y="2832408"/>
                </a:lnTo>
                <a:lnTo>
                  <a:pt x="0" y="28324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54810" y="5623467"/>
            <a:ext cx="4177876" cy="799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Sharing, cooperation, empathy,</a:t>
            </a:r>
          </a:p>
          <a:p>
            <a:pPr algn="ctr" marL="0" indent="0" lvl="1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and self-regulation.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16798" y="4805320"/>
            <a:ext cx="2853901" cy="399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Skills Developed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34225" y="4805320"/>
            <a:ext cx="2220053" cy="399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05"/>
              </a:lnSpc>
              <a:spcBef>
                <a:spcPct val="0"/>
              </a:spcBef>
            </a:pPr>
            <a:r>
              <a:rPr lang="en-US" sz="2289" strike="noStrike" u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Mathematics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2192711"/>
            <a:ext cx="16785396" cy="5282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4"/>
              </a:lnSpc>
            </a:pPr>
            <a:r>
              <a:rPr lang="en-US" sz="298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</a:t>
            </a:r>
            <a:r>
              <a:rPr lang="en-US" sz="298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copul proiectului este formarea unei echipe de profesori-experți capabile să dezvolte un program inovator care să stimuleze, pe termen mediu, participarea activă a preșcolarilor din </a:t>
            </a:r>
          </a:p>
          <a:p>
            <a:pPr algn="ctr">
              <a:lnSpc>
                <a:spcPts val="4184"/>
              </a:lnSpc>
            </a:pPr>
            <a:r>
              <a:rPr lang="en-US" sz="298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diverse medii în actul educațional pentru combaterea bullyingului. </a:t>
            </a:r>
          </a:p>
          <a:p>
            <a:pPr algn="ctr">
              <a:lnSpc>
                <a:spcPts val="4184"/>
              </a:lnSpc>
            </a:pPr>
            <a:r>
              <a:rPr lang="en-US" sz="298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Vom transforma grădinița într-un mediu incluziv și inovator, în care fiecare copil să aibă acces la o educație de calitate. Un accent special se va pune pe integrarea copiilor cu CES si </a:t>
            </a:r>
          </a:p>
          <a:p>
            <a:pPr algn="ctr">
              <a:lnSpc>
                <a:spcPts val="4184"/>
              </a:lnSpc>
            </a:pPr>
            <a:r>
              <a:rPr lang="en-US" sz="298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din medii defavorizate prin formarea cadrelor didactice în metode de învățare diferențiată și dezvoltarea abilităților socio-emoționale, promovând astfel o educație care previne </a:t>
            </a:r>
          </a:p>
          <a:p>
            <a:pPr algn="ctr">
              <a:lnSpc>
                <a:spcPts val="4184"/>
              </a:lnSpc>
            </a:pPr>
            <a:r>
              <a:rPr lang="en-US" sz="298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bullyingul și dezvoltă abilitățile sociale. Proiectul va implica activități interactive pentru a cultiva empatia și respectul pentru diversitate. </a:t>
            </a:r>
          </a:p>
          <a:p>
            <a:pPr algn="ctr">
              <a:lnSpc>
                <a:spcPts val="465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5239" y="6340828"/>
            <a:ext cx="2782516" cy="278251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t="0" r="-25000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06955" y="4923642"/>
            <a:ext cx="13655378" cy="7937188"/>
          </a:xfrm>
          <a:custGeom>
            <a:avLst/>
            <a:gdLst/>
            <a:ahLst/>
            <a:cxnLst/>
            <a:rect r="r" b="b" t="t" l="l"/>
            <a:pathLst>
              <a:path h="7937188" w="13655378">
                <a:moveTo>
                  <a:pt x="0" y="0"/>
                </a:moveTo>
                <a:lnTo>
                  <a:pt x="13655378" y="0"/>
                </a:lnTo>
                <a:lnTo>
                  <a:pt x="13655378" y="7937189"/>
                </a:lnTo>
                <a:lnTo>
                  <a:pt x="0" y="79371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427426" y="7144500"/>
            <a:ext cx="2782516" cy="278251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t="0" r="-25000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697532">
            <a:off x="14450703" y="229237"/>
            <a:ext cx="4391416" cy="1598926"/>
          </a:xfrm>
          <a:custGeom>
            <a:avLst/>
            <a:gdLst/>
            <a:ahLst/>
            <a:cxnLst/>
            <a:rect r="r" b="b" t="t" l="l"/>
            <a:pathLst>
              <a:path h="1598926" w="4391416">
                <a:moveTo>
                  <a:pt x="0" y="0"/>
                </a:moveTo>
                <a:lnTo>
                  <a:pt x="4391416" y="0"/>
                </a:lnTo>
                <a:lnTo>
                  <a:pt x="4391416" y="1598926"/>
                </a:lnTo>
                <a:lnTo>
                  <a:pt x="0" y="1598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355591" y="0"/>
            <a:ext cx="2692437" cy="2410853"/>
          </a:xfrm>
          <a:custGeom>
            <a:avLst/>
            <a:gdLst/>
            <a:ahLst/>
            <a:cxnLst/>
            <a:rect r="r" b="b" t="t" l="l"/>
            <a:pathLst>
              <a:path h="2410853" w="2692437">
                <a:moveTo>
                  <a:pt x="0" y="0"/>
                </a:moveTo>
                <a:lnTo>
                  <a:pt x="2692437" y="0"/>
                </a:lnTo>
                <a:lnTo>
                  <a:pt x="2692437" y="2410853"/>
                </a:lnTo>
                <a:lnTo>
                  <a:pt x="0" y="24108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18185" y="6492552"/>
            <a:ext cx="3261527" cy="2935374"/>
          </a:xfrm>
          <a:custGeom>
            <a:avLst/>
            <a:gdLst/>
            <a:ahLst/>
            <a:cxnLst/>
            <a:rect r="r" b="b" t="t" l="l"/>
            <a:pathLst>
              <a:path h="2935374" w="3261527">
                <a:moveTo>
                  <a:pt x="0" y="0"/>
                </a:moveTo>
                <a:lnTo>
                  <a:pt x="3261527" y="0"/>
                </a:lnTo>
                <a:lnTo>
                  <a:pt x="3261527" y="2935374"/>
                </a:lnTo>
                <a:lnTo>
                  <a:pt x="0" y="2935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580734" y="9123344"/>
            <a:ext cx="2955653" cy="1337433"/>
          </a:xfrm>
          <a:custGeom>
            <a:avLst/>
            <a:gdLst/>
            <a:ahLst/>
            <a:cxnLst/>
            <a:rect r="r" b="b" t="t" l="l"/>
            <a:pathLst>
              <a:path h="1337433" w="2955653">
                <a:moveTo>
                  <a:pt x="0" y="0"/>
                </a:moveTo>
                <a:lnTo>
                  <a:pt x="2955653" y="0"/>
                </a:lnTo>
                <a:lnTo>
                  <a:pt x="2955653" y="1337433"/>
                </a:lnTo>
                <a:lnTo>
                  <a:pt x="0" y="1337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01809" y="9258300"/>
            <a:ext cx="2955653" cy="1337433"/>
          </a:xfrm>
          <a:custGeom>
            <a:avLst/>
            <a:gdLst/>
            <a:ahLst/>
            <a:cxnLst/>
            <a:rect r="r" b="b" t="t" l="l"/>
            <a:pathLst>
              <a:path h="1337433" w="2955653">
                <a:moveTo>
                  <a:pt x="0" y="0"/>
                </a:moveTo>
                <a:lnTo>
                  <a:pt x="2955653" y="0"/>
                </a:lnTo>
                <a:lnTo>
                  <a:pt x="2955653" y="1337433"/>
                </a:lnTo>
                <a:lnTo>
                  <a:pt x="0" y="1337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63530" y="9123344"/>
            <a:ext cx="2955653" cy="1337433"/>
          </a:xfrm>
          <a:custGeom>
            <a:avLst/>
            <a:gdLst/>
            <a:ahLst/>
            <a:cxnLst/>
            <a:rect r="r" b="b" t="t" l="l"/>
            <a:pathLst>
              <a:path h="1337433" w="2955653">
                <a:moveTo>
                  <a:pt x="0" y="0"/>
                </a:moveTo>
                <a:lnTo>
                  <a:pt x="2955653" y="0"/>
                </a:lnTo>
                <a:lnTo>
                  <a:pt x="2955653" y="1337433"/>
                </a:lnTo>
                <a:lnTo>
                  <a:pt x="0" y="1337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186497" y="1632153"/>
            <a:ext cx="15693215" cy="605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9"/>
              </a:lnSpc>
            </a:pPr>
            <a:r>
              <a:rPr lang="en-US" sz="3385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Acest proiect ne va îmbunătăți organizarea instituționala pentru t</a:t>
            </a:r>
            <a:r>
              <a:rPr lang="en-US" sz="3385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oți prescolarii prin dezvoltarea competențelor profesionale ale educatorilor și îmbunătățirea abilităților de comunicare, </a:t>
            </a:r>
          </a:p>
          <a:p>
            <a:pPr algn="ctr">
              <a:lnSpc>
                <a:spcPts val="4739"/>
              </a:lnSpc>
            </a:pPr>
            <a:r>
              <a:rPr lang="en-US" sz="3385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astfel încât să poată aborda eficient problemele socio-emoționale ale prichindeilor. Prin implementarea acestui proiect, se urmărește crearea unei atmosfere de bine în întreaga </a:t>
            </a:r>
          </a:p>
          <a:p>
            <a:pPr algn="ctr">
              <a:lnSpc>
                <a:spcPts val="4739"/>
              </a:lnSpc>
            </a:pPr>
            <a:r>
              <a:rPr lang="en-US" sz="3385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organizatie, reducerea semnificativă a bullyingului și asigurarea incluziunii sociale, precum și încurajarea egalității de șanse, diversității și echității în educație. </a:t>
            </a:r>
          </a:p>
          <a:p>
            <a:pPr algn="ctr">
              <a:lnSpc>
                <a:spcPts val="4739"/>
              </a:lnSpc>
            </a:pPr>
          </a:p>
          <a:p>
            <a:pPr algn="ctr">
              <a:lnSpc>
                <a:spcPts val="539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435866">
            <a:off x="-4303680" y="-177626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90612" y="7482059"/>
            <a:ext cx="2216480" cy="221648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806" t="0" r="-90036" b="-27935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-1249324">
            <a:off x="13278431" y="-191279"/>
            <a:ext cx="3594088" cy="1630817"/>
          </a:xfrm>
          <a:custGeom>
            <a:avLst/>
            <a:gdLst/>
            <a:ahLst/>
            <a:cxnLst/>
            <a:rect r="r" b="b" t="t" l="l"/>
            <a:pathLst>
              <a:path h="1630817" w="3594088">
                <a:moveTo>
                  <a:pt x="0" y="0"/>
                </a:moveTo>
                <a:lnTo>
                  <a:pt x="3594087" y="0"/>
                </a:lnTo>
                <a:lnTo>
                  <a:pt x="3594087" y="1630817"/>
                </a:lnTo>
                <a:lnTo>
                  <a:pt x="0" y="1630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717050" y="7370032"/>
            <a:ext cx="2216480" cy="221648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24906" r="0" b="-24906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2795676" y="7370032"/>
            <a:ext cx="2216480" cy="221648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906" t="0" r="-24906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94998" y="2259873"/>
            <a:ext cx="1759900" cy="1665305"/>
          </a:xfrm>
          <a:custGeom>
            <a:avLst/>
            <a:gdLst/>
            <a:ahLst/>
            <a:cxnLst/>
            <a:rect r="r" b="b" t="t" l="l"/>
            <a:pathLst>
              <a:path h="1665305" w="1759900">
                <a:moveTo>
                  <a:pt x="0" y="0"/>
                </a:moveTo>
                <a:lnTo>
                  <a:pt x="1759899" y="0"/>
                </a:lnTo>
                <a:lnTo>
                  <a:pt x="1759899" y="1665305"/>
                </a:lnTo>
                <a:lnTo>
                  <a:pt x="0" y="16653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94998" y="8139092"/>
            <a:ext cx="1814982" cy="2147908"/>
          </a:xfrm>
          <a:custGeom>
            <a:avLst/>
            <a:gdLst/>
            <a:ahLst/>
            <a:cxnLst/>
            <a:rect r="r" b="b" t="t" l="l"/>
            <a:pathLst>
              <a:path h="2147908" w="1814982">
                <a:moveTo>
                  <a:pt x="0" y="0"/>
                </a:moveTo>
                <a:lnTo>
                  <a:pt x="1814982" y="0"/>
                </a:lnTo>
                <a:lnTo>
                  <a:pt x="1814982" y="2147908"/>
                </a:lnTo>
                <a:lnTo>
                  <a:pt x="0" y="2147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012157" y="7482059"/>
            <a:ext cx="3275843" cy="2804941"/>
          </a:xfrm>
          <a:custGeom>
            <a:avLst/>
            <a:gdLst/>
            <a:ahLst/>
            <a:cxnLst/>
            <a:rect r="r" b="b" t="t" l="l"/>
            <a:pathLst>
              <a:path h="2804941" w="3275843">
                <a:moveTo>
                  <a:pt x="0" y="0"/>
                </a:moveTo>
                <a:lnTo>
                  <a:pt x="3275843" y="0"/>
                </a:lnTo>
                <a:lnTo>
                  <a:pt x="3275843" y="2804941"/>
                </a:lnTo>
                <a:lnTo>
                  <a:pt x="0" y="28049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105947" y="6344402"/>
            <a:ext cx="2853901" cy="399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Imaginative Play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71902" y="6344402"/>
            <a:ext cx="2853901" cy="399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Art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73427" y="6970986"/>
            <a:ext cx="4177876" cy="399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Painting, drawing, and crafting.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17050" y="6344402"/>
            <a:ext cx="2853901" cy="399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Music and Dance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443959" y="6850942"/>
            <a:ext cx="4177876" cy="799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Role-playing and dramatic</a:t>
            </a:r>
          </a:p>
          <a:p>
            <a:pPr algn="ctr" marL="0" indent="0" lvl="1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activities.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5917" y="1870534"/>
            <a:ext cx="17062083" cy="5779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25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Pentru a promova diversitatea și</a:t>
            </a:r>
            <a:r>
              <a:rPr lang="en-US" sz="325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incluziunea, vom implica o varietate de participanți, iar activitățile proiectului vor fi orientate în special către prescolarii din medii socio-economice </a:t>
            </a:r>
          </a:p>
          <a:p>
            <a:pPr algn="ctr">
              <a:lnSpc>
                <a:spcPts val="4550"/>
              </a:lnSpc>
            </a:pPr>
            <a:r>
              <a:rPr lang="en-US" sz="325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defavorizate sau cu CES. </a:t>
            </a:r>
          </a:p>
          <a:p>
            <a:pPr algn="ctr">
              <a:lnSpc>
                <a:spcPts val="4550"/>
              </a:lnSpc>
            </a:pPr>
            <a:r>
              <a:rPr lang="en-US" sz="325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Beneficiarii direcți vor contribui cu cunoștințe și experiențe inedite, care vor fi utilizate zilnic în favoarea lor.</a:t>
            </a:r>
          </a:p>
          <a:p>
            <a:pPr algn="ctr">
              <a:lnSpc>
                <a:spcPts val="4550"/>
              </a:lnSpc>
            </a:pPr>
            <a:r>
              <a:rPr lang="en-US" sz="325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Implementarea se va axa pe trei piloni complementari: </a:t>
            </a:r>
          </a:p>
          <a:p>
            <a:pPr algn="ctr">
              <a:lnSpc>
                <a:spcPts val="4550"/>
              </a:lnSpc>
            </a:pPr>
            <a:r>
              <a:rPr lang="en-US" sz="325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1.dezvoltarea unei baze de resurse educaționale deschise (OER) </a:t>
            </a:r>
          </a:p>
          <a:p>
            <a:pPr algn="ctr">
              <a:lnSpc>
                <a:spcPts val="4550"/>
              </a:lnSpc>
            </a:pPr>
            <a:r>
              <a:rPr lang="en-US" sz="325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2.organizarea de activități educaționale non-formale pentru promovarea incluziunii sociale </a:t>
            </a:r>
          </a:p>
          <a:p>
            <a:pPr algn="ctr">
              <a:lnSpc>
                <a:spcPts val="4690"/>
              </a:lnSpc>
            </a:pPr>
            <a:r>
              <a:rPr lang="en-US" sz="335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3.1 proiect eTwinning complementar dedicat prescolarilor.</a:t>
            </a:r>
          </a:p>
          <a:p>
            <a:pPr algn="ctr">
              <a:lnSpc>
                <a:spcPts val="51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562969">
            <a:off x="-5894304" y="1660870"/>
            <a:ext cx="14003809" cy="8139714"/>
          </a:xfrm>
          <a:custGeom>
            <a:avLst/>
            <a:gdLst/>
            <a:ahLst/>
            <a:cxnLst/>
            <a:rect r="r" b="b" t="t" l="l"/>
            <a:pathLst>
              <a:path h="8139714" w="14003809">
                <a:moveTo>
                  <a:pt x="0" y="0"/>
                </a:moveTo>
                <a:lnTo>
                  <a:pt x="14003810" y="0"/>
                </a:lnTo>
                <a:lnTo>
                  <a:pt x="14003810" y="8139714"/>
                </a:lnTo>
                <a:lnTo>
                  <a:pt x="0" y="8139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50963" y="-1346805"/>
            <a:ext cx="7125217" cy="7125217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2780" t="0" r="-7032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2410363" y="4342854"/>
            <a:ext cx="3763891" cy="376389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6923" t="0" r="-26923" b="0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5103539" y="909240"/>
            <a:ext cx="2517765" cy="2055411"/>
          </a:xfrm>
          <a:custGeom>
            <a:avLst/>
            <a:gdLst/>
            <a:ahLst/>
            <a:cxnLst/>
            <a:rect r="r" b="b" t="t" l="l"/>
            <a:pathLst>
              <a:path h="2055411" w="2517765">
                <a:moveTo>
                  <a:pt x="0" y="0"/>
                </a:moveTo>
                <a:lnTo>
                  <a:pt x="2517765" y="0"/>
                </a:lnTo>
                <a:lnTo>
                  <a:pt x="2517765" y="2055412"/>
                </a:lnTo>
                <a:lnTo>
                  <a:pt x="0" y="20554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293472">
            <a:off x="4454915" y="7698155"/>
            <a:ext cx="1297248" cy="400968"/>
          </a:xfrm>
          <a:custGeom>
            <a:avLst/>
            <a:gdLst/>
            <a:ahLst/>
            <a:cxnLst/>
            <a:rect r="r" b="b" t="t" l="l"/>
            <a:pathLst>
              <a:path h="400968" w="1297248">
                <a:moveTo>
                  <a:pt x="0" y="0"/>
                </a:moveTo>
                <a:lnTo>
                  <a:pt x="1297248" y="0"/>
                </a:lnTo>
                <a:lnTo>
                  <a:pt x="1297248" y="400968"/>
                </a:lnTo>
                <a:lnTo>
                  <a:pt x="0" y="400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486772">
            <a:off x="2453318" y="4799667"/>
            <a:ext cx="1297248" cy="400968"/>
          </a:xfrm>
          <a:custGeom>
            <a:avLst/>
            <a:gdLst/>
            <a:ahLst/>
            <a:cxnLst/>
            <a:rect r="r" b="b" t="t" l="l"/>
            <a:pathLst>
              <a:path h="400968" w="1297248">
                <a:moveTo>
                  <a:pt x="0" y="0"/>
                </a:moveTo>
                <a:lnTo>
                  <a:pt x="1297249" y="0"/>
                </a:lnTo>
                <a:lnTo>
                  <a:pt x="1297249" y="400968"/>
                </a:lnTo>
                <a:lnTo>
                  <a:pt x="0" y="400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202722" y="339884"/>
            <a:ext cx="4535235" cy="2624767"/>
          </a:xfrm>
          <a:custGeom>
            <a:avLst/>
            <a:gdLst/>
            <a:ahLst/>
            <a:cxnLst/>
            <a:rect r="r" b="b" t="t" l="l"/>
            <a:pathLst>
              <a:path h="2624767" w="4535235">
                <a:moveTo>
                  <a:pt x="0" y="0"/>
                </a:moveTo>
                <a:lnTo>
                  <a:pt x="4535234" y="0"/>
                </a:lnTo>
                <a:lnTo>
                  <a:pt x="4535234" y="2624768"/>
                </a:lnTo>
                <a:lnTo>
                  <a:pt x="0" y="2624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2493151">
            <a:off x="631245" y="6642889"/>
            <a:ext cx="1220622" cy="1256754"/>
          </a:xfrm>
          <a:custGeom>
            <a:avLst/>
            <a:gdLst/>
            <a:ahLst/>
            <a:cxnLst/>
            <a:rect r="r" b="b" t="t" l="l"/>
            <a:pathLst>
              <a:path h="1256754" w="1220622">
                <a:moveTo>
                  <a:pt x="1220622" y="0"/>
                </a:moveTo>
                <a:lnTo>
                  <a:pt x="0" y="0"/>
                </a:lnTo>
                <a:lnTo>
                  <a:pt x="0" y="1256754"/>
                </a:lnTo>
                <a:lnTo>
                  <a:pt x="1220622" y="1256754"/>
                </a:lnTo>
                <a:lnTo>
                  <a:pt x="122062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45213" y="8323430"/>
            <a:ext cx="1876091" cy="2220226"/>
          </a:xfrm>
          <a:custGeom>
            <a:avLst/>
            <a:gdLst/>
            <a:ahLst/>
            <a:cxnLst/>
            <a:rect r="r" b="b" t="t" l="l"/>
            <a:pathLst>
              <a:path h="2220226" w="1876091">
                <a:moveTo>
                  <a:pt x="0" y="0"/>
                </a:moveTo>
                <a:lnTo>
                  <a:pt x="1876091" y="0"/>
                </a:lnTo>
                <a:lnTo>
                  <a:pt x="1876091" y="2220226"/>
                </a:lnTo>
                <a:lnTo>
                  <a:pt x="0" y="2220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132891" y="631026"/>
            <a:ext cx="9915263" cy="651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17"/>
              </a:lnSpc>
            </a:pPr>
            <a:r>
              <a:rPr lang="en-US" sz="4915" b="true">
                <a:solidFill>
                  <a:srgbClr val="1E1D1E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Obiectivele proiectului: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45213" y="2704555"/>
            <a:ext cx="11155109" cy="3691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63140" indent="-381570" lvl="1">
              <a:lnSpc>
                <a:spcPts val="4948"/>
              </a:lnSpc>
              <a:buAutoNum type="arabicPeriod" startAt="1"/>
            </a:pPr>
            <a:r>
              <a:rPr lang="en-US" sz="353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Redu</a:t>
            </a:r>
            <a:r>
              <a:rPr lang="en-US" sz="353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cerea pana la 28.02.2027 a bullyingului cu 30% in randul prescolarilor fata de 01.09.2025 prin imbunătățirea abilităților lor sociale și de comunicare prin participarea la activitatile proiectului</a:t>
            </a:r>
          </a:p>
          <a:p>
            <a:pPr algn="ctr">
              <a:lnSpc>
                <a:spcPts val="4948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5919485" y="5913203"/>
            <a:ext cx="11818472" cy="3064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5"/>
              </a:lnSpc>
              <a:spcBef>
                <a:spcPct val="0"/>
              </a:spcBef>
            </a:pPr>
            <a:r>
              <a:rPr lang="en-US" sz="34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2.  </a:t>
            </a:r>
            <a:r>
              <a:rPr lang="en-US" sz="34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Creșterea cu 20% a competențelor în proiectarea și integrarea metodelor de educație non-formală pentru 4 educatoare pe parcursul proiectului, prin participarea la 2 activități de </a:t>
            </a:r>
          </a:p>
          <a:p>
            <a:pPr algn="ctr">
              <a:lnSpc>
                <a:spcPts val="4885"/>
              </a:lnSpc>
              <a:spcBef>
                <a:spcPct val="0"/>
              </a:spcBef>
            </a:pPr>
            <a:r>
              <a:rPr lang="en-US" sz="34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formare continuă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546222">
            <a:off x="13129593" y="644171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1425" y="1185020"/>
            <a:ext cx="15800752" cy="8873046"/>
          </a:xfrm>
          <a:custGeom>
            <a:avLst/>
            <a:gdLst/>
            <a:ahLst/>
            <a:cxnLst/>
            <a:rect r="r" b="b" t="t" l="l"/>
            <a:pathLst>
              <a:path h="8873046" w="15800752">
                <a:moveTo>
                  <a:pt x="0" y="0"/>
                </a:moveTo>
                <a:lnTo>
                  <a:pt x="15800751" y="0"/>
                </a:lnTo>
                <a:lnTo>
                  <a:pt x="15800751" y="8873046"/>
                </a:lnTo>
                <a:lnTo>
                  <a:pt x="0" y="887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729902" y="2950303"/>
            <a:ext cx="5046659" cy="5046659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t="0" r="-24906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1056353" y="-828224"/>
            <a:ext cx="4491647" cy="3043091"/>
          </a:xfrm>
          <a:custGeom>
            <a:avLst/>
            <a:gdLst/>
            <a:ahLst/>
            <a:cxnLst/>
            <a:rect r="r" b="b" t="t" l="l"/>
            <a:pathLst>
              <a:path h="3043091" w="4491647">
                <a:moveTo>
                  <a:pt x="0" y="0"/>
                </a:moveTo>
                <a:lnTo>
                  <a:pt x="4491648" y="0"/>
                </a:lnTo>
                <a:lnTo>
                  <a:pt x="4491648" y="3043091"/>
                </a:lnTo>
                <a:lnTo>
                  <a:pt x="0" y="30430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042176" y="8410401"/>
            <a:ext cx="4491647" cy="3043091"/>
          </a:xfrm>
          <a:custGeom>
            <a:avLst/>
            <a:gdLst/>
            <a:ahLst/>
            <a:cxnLst/>
            <a:rect r="r" b="b" t="t" l="l"/>
            <a:pathLst>
              <a:path h="3043091" w="4491647">
                <a:moveTo>
                  <a:pt x="0" y="0"/>
                </a:moveTo>
                <a:lnTo>
                  <a:pt x="4491648" y="0"/>
                </a:lnTo>
                <a:lnTo>
                  <a:pt x="4491648" y="3043091"/>
                </a:lnTo>
                <a:lnTo>
                  <a:pt x="0" y="30430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55074">
            <a:off x="15863995" y="2087971"/>
            <a:ext cx="1675080" cy="1724664"/>
          </a:xfrm>
          <a:custGeom>
            <a:avLst/>
            <a:gdLst/>
            <a:ahLst/>
            <a:cxnLst/>
            <a:rect r="r" b="b" t="t" l="l"/>
            <a:pathLst>
              <a:path h="1724664" w="1675080">
                <a:moveTo>
                  <a:pt x="0" y="0"/>
                </a:moveTo>
                <a:lnTo>
                  <a:pt x="1675079" y="0"/>
                </a:lnTo>
                <a:lnTo>
                  <a:pt x="1675079" y="1724664"/>
                </a:lnTo>
                <a:lnTo>
                  <a:pt x="0" y="17246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489586" y="7562502"/>
            <a:ext cx="1734092" cy="1695798"/>
          </a:xfrm>
          <a:custGeom>
            <a:avLst/>
            <a:gdLst/>
            <a:ahLst/>
            <a:cxnLst/>
            <a:rect r="r" b="b" t="t" l="l"/>
            <a:pathLst>
              <a:path h="1695798" w="1734092">
                <a:moveTo>
                  <a:pt x="1734092" y="0"/>
                </a:moveTo>
                <a:lnTo>
                  <a:pt x="0" y="0"/>
                </a:lnTo>
                <a:lnTo>
                  <a:pt x="0" y="1695798"/>
                </a:lnTo>
                <a:lnTo>
                  <a:pt x="1734092" y="1695798"/>
                </a:lnTo>
                <a:lnTo>
                  <a:pt x="173409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50176">
            <a:off x="-471962" y="1187604"/>
            <a:ext cx="2637312" cy="3102720"/>
          </a:xfrm>
          <a:custGeom>
            <a:avLst/>
            <a:gdLst/>
            <a:ahLst/>
            <a:cxnLst/>
            <a:rect r="r" b="b" t="t" l="l"/>
            <a:pathLst>
              <a:path h="3102720" w="2637312">
                <a:moveTo>
                  <a:pt x="0" y="0"/>
                </a:moveTo>
                <a:lnTo>
                  <a:pt x="2637312" y="0"/>
                </a:lnTo>
                <a:lnTo>
                  <a:pt x="2637312" y="3102720"/>
                </a:lnTo>
                <a:lnTo>
                  <a:pt x="0" y="3102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435295" y="182556"/>
            <a:ext cx="8450475" cy="846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2"/>
              </a:lnSpc>
              <a:spcBef>
                <a:spcPct val="0"/>
              </a:spcBef>
            </a:pPr>
            <a:r>
              <a:rPr lang="en-US" sz="493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Malta, job shadowing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25318" y="1642390"/>
            <a:ext cx="11208774" cy="8289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35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5 zile de activitate si 2 de calatorie in Malta, Newark Kindergarten &amp; Nursery  </a:t>
            </a:r>
          </a:p>
          <a:p>
            <a:pPr algn="ctr">
              <a:lnSpc>
                <a:spcPts val="5025"/>
              </a:lnSpc>
              <a:spcBef>
                <a:spcPct val="0"/>
              </a:spcBef>
            </a:pPr>
            <a:r>
              <a:rPr lang="en-US" sz="35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Obiectiv:dezvoltarea competentel</a:t>
            </a:r>
            <a:r>
              <a:rPr lang="en-US" sz="35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or profesionale de gestionare a conflictelor printr-o experiență practică și directă în </a:t>
            </a:r>
          </a:p>
          <a:p>
            <a:pPr algn="ctr">
              <a:lnSpc>
                <a:spcPts val="5025"/>
              </a:lnSpc>
              <a:spcBef>
                <a:spcPct val="0"/>
              </a:spcBef>
            </a:pPr>
            <a:r>
              <a:rPr lang="en-US" sz="35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prevenirea bullyingului la preșcolari, prin expunerea la o grădiniță malteză care implementează abordarea Montessori. </a:t>
            </a:r>
          </a:p>
          <a:p>
            <a:pPr algn="ctr">
              <a:lnSpc>
                <a:spcPts val="5025"/>
              </a:lnSpc>
              <a:spcBef>
                <a:spcPct val="0"/>
              </a:spcBef>
            </a:pPr>
            <a:r>
              <a:rPr lang="en-US" sz="35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Metodologia se bazează pe observație, interviuri și participare activă, analiza documentatiei puse la dispozitie de gradinita </a:t>
            </a:r>
          </a:p>
          <a:p>
            <a:pPr algn="ctr">
              <a:lnSpc>
                <a:spcPts val="5165"/>
              </a:lnSpc>
              <a:spcBef>
                <a:spcPct val="0"/>
              </a:spcBef>
            </a:pPr>
            <a:r>
              <a:rPr lang="en-US" sz="36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gazda (planuri de lecție, materiale informative, politici ale grădiniței 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546222">
            <a:off x="13129593" y="644171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1425" y="1209263"/>
            <a:ext cx="15800752" cy="8873046"/>
          </a:xfrm>
          <a:custGeom>
            <a:avLst/>
            <a:gdLst/>
            <a:ahLst/>
            <a:cxnLst/>
            <a:rect r="r" b="b" t="t" l="l"/>
            <a:pathLst>
              <a:path h="8873046" w="15800752">
                <a:moveTo>
                  <a:pt x="0" y="0"/>
                </a:moveTo>
                <a:lnTo>
                  <a:pt x="15800751" y="0"/>
                </a:lnTo>
                <a:lnTo>
                  <a:pt x="15800751" y="8873045"/>
                </a:lnTo>
                <a:lnTo>
                  <a:pt x="0" y="887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729902" y="2950303"/>
            <a:ext cx="5046659" cy="5046659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t="0" r="-24906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1056353" y="-828224"/>
            <a:ext cx="4491647" cy="3043091"/>
          </a:xfrm>
          <a:custGeom>
            <a:avLst/>
            <a:gdLst/>
            <a:ahLst/>
            <a:cxnLst/>
            <a:rect r="r" b="b" t="t" l="l"/>
            <a:pathLst>
              <a:path h="3043091" w="4491647">
                <a:moveTo>
                  <a:pt x="0" y="0"/>
                </a:moveTo>
                <a:lnTo>
                  <a:pt x="4491648" y="0"/>
                </a:lnTo>
                <a:lnTo>
                  <a:pt x="4491648" y="3043091"/>
                </a:lnTo>
                <a:lnTo>
                  <a:pt x="0" y="30430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042176" y="8410401"/>
            <a:ext cx="4491647" cy="3043091"/>
          </a:xfrm>
          <a:custGeom>
            <a:avLst/>
            <a:gdLst/>
            <a:ahLst/>
            <a:cxnLst/>
            <a:rect r="r" b="b" t="t" l="l"/>
            <a:pathLst>
              <a:path h="3043091" w="4491647">
                <a:moveTo>
                  <a:pt x="0" y="0"/>
                </a:moveTo>
                <a:lnTo>
                  <a:pt x="4491648" y="0"/>
                </a:lnTo>
                <a:lnTo>
                  <a:pt x="4491648" y="3043091"/>
                </a:lnTo>
                <a:lnTo>
                  <a:pt x="0" y="30430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55074">
            <a:off x="15863995" y="2087971"/>
            <a:ext cx="1675080" cy="1724664"/>
          </a:xfrm>
          <a:custGeom>
            <a:avLst/>
            <a:gdLst/>
            <a:ahLst/>
            <a:cxnLst/>
            <a:rect r="r" b="b" t="t" l="l"/>
            <a:pathLst>
              <a:path h="1724664" w="1675080">
                <a:moveTo>
                  <a:pt x="0" y="0"/>
                </a:moveTo>
                <a:lnTo>
                  <a:pt x="1675079" y="0"/>
                </a:lnTo>
                <a:lnTo>
                  <a:pt x="1675079" y="1724664"/>
                </a:lnTo>
                <a:lnTo>
                  <a:pt x="0" y="17246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489586" y="7562502"/>
            <a:ext cx="1734092" cy="1695798"/>
          </a:xfrm>
          <a:custGeom>
            <a:avLst/>
            <a:gdLst/>
            <a:ahLst/>
            <a:cxnLst/>
            <a:rect r="r" b="b" t="t" l="l"/>
            <a:pathLst>
              <a:path h="1695798" w="1734092">
                <a:moveTo>
                  <a:pt x="1734092" y="0"/>
                </a:moveTo>
                <a:lnTo>
                  <a:pt x="0" y="0"/>
                </a:lnTo>
                <a:lnTo>
                  <a:pt x="0" y="1695798"/>
                </a:lnTo>
                <a:lnTo>
                  <a:pt x="1734092" y="1695798"/>
                </a:lnTo>
                <a:lnTo>
                  <a:pt x="173409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50176">
            <a:off x="-471962" y="1187604"/>
            <a:ext cx="2637312" cy="3102720"/>
          </a:xfrm>
          <a:custGeom>
            <a:avLst/>
            <a:gdLst/>
            <a:ahLst/>
            <a:cxnLst/>
            <a:rect r="r" b="b" t="t" l="l"/>
            <a:pathLst>
              <a:path h="3102720" w="2637312">
                <a:moveTo>
                  <a:pt x="0" y="0"/>
                </a:moveTo>
                <a:lnTo>
                  <a:pt x="2637312" y="0"/>
                </a:lnTo>
                <a:lnTo>
                  <a:pt x="2637312" y="3102720"/>
                </a:lnTo>
                <a:lnTo>
                  <a:pt x="0" y="3102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435295" y="201606"/>
            <a:ext cx="8450475" cy="72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2"/>
              </a:lnSpc>
              <a:spcBef>
                <a:spcPct val="0"/>
              </a:spcBef>
            </a:pPr>
            <a:r>
              <a:rPr lang="en-US" sz="433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Italia, curs educatoare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56145" y="1174617"/>
            <a:ext cx="11208774" cy="8738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14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Conținuturi abordate pe zile: </a:t>
            </a:r>
          </a:p>
          <a:p>
            <a:pPr algn="ctr">
              <a:lnSpc>
                <a:spcPts val="3205"/>
              </a:lnSpc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15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1.Icebreakers. Nevoi si asteptari- chestionar.Noile tendințe și cea mai eficientă abordare în educația timpurie și preșcolară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16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2.Activitati non-formale pentru cultivarea respectului.Principiile cheie ale Met</a:t>
            </a: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17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odei Montessori.Libertatea de alegere.Vizita de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18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documentare a unei gradinte Montessori.Sesiune Q&amp;A cu educatorii acelei gradinite.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19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3.Beneficiile încorporării naturii și a biodiversității în activitățile preșcolare. Crearea de jocuri educationale pentru prescolari.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0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Exercitii de invatare outdoor pentru prescolari.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1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4.Experimentarea și practicarea activităților educaționale inspiraționale în aer liber.Valoarea educatiei outdoor adusa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2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dezvoltarii personale, sociale si relationale.Emotiile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3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5.Proiectarea și furnizarea de activități și jocuri interactive de învățare a educației non-formale.Abordarea Reggio Emilia a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4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lui Loris Malaguzzi.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5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6.Jocuri și activități de învățare pentru a stimula creativitatea, incluziunea și dezvoltarea socială a copiilor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6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prescolari.Empatia. Invatarea prin intermediul simturilor-atingere, miscare, ascultare, observare </a:t>
            </a: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7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7.Schimb de bune practici despre educația preșcolară cu profesorii și personalul educațional din celelalte organizatii </a:t>
            </a:r>
          </a:p>
          <a:p>
            <a:pPr algn="ctr">
              <a:lnSpc>
                <a:spcPts val="2645"/>
              </a:lnSpc>
              <a:spcBef>
                <a:spcPct val="0"/>
              </a:spcBef>
            </a:pPr>
            <a:r>
              <a:rPr lang="en-US" sz="188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  <a:hlinkClick r:id="rId28" tooltip="https://school-education.ec.europa.eu/en/learn/courses/best-preschool-teachers-reggio-emilia-approach-montessorimethod-outdoor-education-and-much-more-tenerife,%20Mai%202026,%20Italia%20Acest%20curs%20reprezinta%20o%20oportunitate%20pentru%20educatorii%20nostri%20sa-si%20dezvolte%20competente%20profesionale%20vizand%20cele%20mai%20recente%20tendin%C8%9Be%20%C3%AEn%20educa%C8%9Bia%20pre%C8%99colar%C4%83:%20Metoda%20Montessori,%20Abordarea%20Reggio%20Emilia%20%C8%99i%20Educa%C8%9Bia%20%C3%AEn%20aer%20liber.%20Vor%20explora%20activit%C4%83%C8%9Bi%20centrate%20pe%20copil%20pentru%20a%20spori%20creativitatea,%20independen%C8%9Ba,%20incluziunea%20%C8%99i%20colaborarea%20%C3%AEn%20grupele%20din%20care%20fac%20parte.%20Facilitator:%20coordonatorul%20RO%20si%20persoana%20de%20contact%20a%20org.gazda.%20Trainer:expert%20in%20Montessori%20and%20Regio-Emilia%20approaches%20Metodologie-abordare%20practic%C4%83,%20examin%C4%83ri%20de%20studii%20de%20caz%20%C8%99i%20simul%C4%83ri,%C3%AEnv%C4%83%C8%9Barea%20reciproc%C4%83%20%C8%99i%20cooperarea%20%C3%AEntre%20participan%C8%9Bi.%207%20zile%20de%20activitate%20si%202%20de%20calatorie"/>
              </a:rPr>
              <a:t>prescolare europene.Q&amp;A. Feed-back.Evaluare.Certif. de Mob. Europass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77841" y="3296834"/>
            <a:ext cx="4421280" cy="6990166"/>
          </a:xfrm>
          <a:custGeom>
            <a:avLst/>
            <a:gdLst/>
            <a:ahLst/>
            <a:cxnLst/>
            <a:rect r="r" b="b" t="t" l="l"/>
            <a:pathLst>
              <a:path h="6990166" w="4421280">
                <a:moveTo>
                  <a:pt x="0" y="0"/>
                </a:moveTo>
                <a:lnTo>
                  <a:pt x="4421280" y="0"/>
                </a:lnTo>
                <a:lnTo>
                  <a:pt x="4421280" y="6990166"/>
                </a:lnTo>
                <a:lnTo>
                  <a:pt x="0" y="6990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5252" y="0"/>
            <a:ext cx="3758101" cy="375810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t="0" r="-24906" b="0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2334642" y="5123554"/>
            <a:ext cx="3758101" cy="375810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t="0" r="-25000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009885" y="7769601"/>
            <a:ext cx="2249415" cy="2224109"/>
          </a:xfrm>
          <a:custGeom>
            <a:avLst/>
            <a:gdLst/>
            <a:ahLst/>
            <a:cxnLst/>
            <a:rect r="r" b="b" t="t" l="l"/>
            <a:pathLst>
              <a:path h="2224109" w="2249415">
                <a:moveTo>
                  <a:pt x="0" y="0"/>
                </a:moveTo>
                <a:lnTo>
                  <a:pt x="2249415" y="0"/>
                </a:lnTo>
                <a:lnTo>
                  <a:pt x="2249415" y="2224109"/>
                </a:lnTo>
                <a:lnTo>
                  <a:pt x="0" y="222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16093" y="7745454"/>
            <a:ext cx="3027907" cy="1616145"/>
          </a:xfrm>
          <a:custGeom>
            <a:avLst/>
            <a:gdLst/>
            <a:ahLst/>
            <a:cxnLst/>
            <a:rect r="r" b="b" t="t" l="l"/>
            <a:pathLst>
              <a:path h="1616145" w="3027907">
                <a:moveTo>
                  <a:pt x="0" y="0"/>
                </a:moveTo>
                <a:lnTo>
                  <a:pt x="3027907" y="0"/>
                </a:lnTo>
                <a:lnTo>
                  <a:pt x="3027907" y="1616145"/>
                </a:lnTo>
                <a:lnTo>
                  <a:pt x="0" y="1616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162138" y="159915"/>
            <a:ext cx="12794682" cy="7105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9"/>
              </a:lnSpc>
            </a:pPr>
            <a:r>
              <a:rPr lang="en-US" sz="43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Pregatirea pentru mobilitate le va fi facuta astfel:</a:t>
            </a:r>
          </a:p>
          <a:p>
            <a:pPr algn="ctr">
              <a:lnSpc>
                <a:spcPts val="6129"/>
              </a:lnSpc>
            </a:pPr>
            <a:r>
              <a:rPr lang="en-US" sz="43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-culturala si emotionala-psihologul gradinitei (sesiune de informare) </a:t>
            </a:r>
          </a:p>
          <a:p>
            <a:pPr algn="ctr">
              <a:lnSpc>
                <a:spcPts val="6129"/>
              </a:lnSpc>
            </a:pPr>
            <a:r>
              <a:rPr lang="en-US" sz="43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-profesionala/pegagogica- workshop online de 90 de min. c</a:t>
            </a:r>
            <a:r>
              <a:rPr lang="en-US" sz="43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u metodistul CCD Ilfov</a:t>
            </a:r>
          </a:p>
          <a:p>
            <a:pPr algn="ctr">
              <a:lnSpc>
                <a:spcPts val="6129"/>
              </a:lnSpc>
            </a:pPr>
            <a:r>
              <a:rPr lang="en-US" sz="437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-lb engleza- 10 ore de limba engleza in sistem Cambridge cu profesorul de limba engleza  .</a:t>
            </a:r>
          </a:p>
          <a:p>
            <a:pPr algn="ctr">
              <a:lnSpc>
                <a:spcPts val="7248"/>
              </a:lnSpc>
            </a:pPr>
          </a:p>
          <a:p>
            <a:pPr algn="ctr">
              <a:lnSpc>
                <a:spcPts val="647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DAGymBo3HaQ</dc:identifier>
  <dcterms:modified xsi:type="dcterms:W3CDTF">2011-08-01T06:04:30Z</dcterms:modified>
  <cp:revision>1</cp:revision>
  <dc:title>Lansare Erasmus Gradinita nr. 3</dc:title>
</cp:coreProperties>
</file>