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7" r:id="rId2"/>
    <p:sldId id="266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8A1DF77-556F-4364-A688-1DE8E372A715}" type="datetimeFigureOut">
              <a:rPr lang="he-IL" smtClean="0"/>
              <a:t>י'/אב/תשע"ח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EC9C1A7-9080-45F6-9DE6-47CB737AAA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404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9C1A7-9080-45F6-9DE6-47CB737AAA97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50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932-3296-464D-AE2E-E20F38099A9B}" type="datetime8">
              <a:rPr lang="he-IL" smtClean="0"/>
              <a:t>22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275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5868E-E246-49D7-913F-B14156213CEF}" type="datetime8">
              <a:rPr lang="he-IL" smtClean="0"/>
              <a:t>22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854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622DC-B597-41BA-8DFC-B1AFCC3F5054}" type="datetime8">
              <a:rPr lang="he-IL" smtClean="0"/>
              <a:t>22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827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A523-AD67-4D0D-A019-6D5F2A35D864}" type="datetime8">
              <a:rPr lang="he-IL" smtClean="0"/>
              <a:t>22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3007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2416-5F54-4B43-BFEE-BDA527F09133}" type="datetime8">
              <a:rPr lang="he-IL" smtClean="0"/>
              <a:t>22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959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3E8D-597B-4815-9BDA-BA892D9BD871}" type="datetime8">
              <a:rPr lang="he-IL" smtClean="0"/>
              <a:t>22 יולי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05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6A7F6-5C27-43A8-860B-04801F2D7BEC}" type="datetime8">
              <a:rPr lang="he-IL" smtClean="0"/>
              <a:t>22 יולי 18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204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B493-5621-464E-A465-0984A71A6565}" type="datetime8">
              <a:rPr lang="he-IL" smtClean="0"/>
              <a:t>22 יולי 18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310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B8684-40D6-4770-9B8B-0575A4CFFB4B}" type="datetime8">
              <a:rPr lang="he-IL" smtClean="0"/>
              <a:t>22 יולי 18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2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642F-D4FA-4DEE-9681-DA967E386CB7}" type="datetime8">
              <a:rPr lang="he-IL" smtClean="0"/>
              <a:t>22 יולי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553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D595-7C8C-4F73-B505-A476C4545730}" type="datetime8">
              <a:rPr lang="he-IL" smtClean="0"/>
              <a:t>22 יולי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683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4B912-58F8-48B5-ADA0-7361E80D8B2E}" type="datetime8">
              <a:rPr lang="he-IL" smtClean="0"/>
              <a:t>22 יולי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מאיר אביטן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649E-35A8-487C-90DC-F3334B27FF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564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he-IL" sz="2000" dirty="0"/>
              <a:t>1. מבוא --מצוות שמיטה מן התורה – שמיטת קרקעות ושמיטת כספים</a:t>
            </a:r>
          </a:p>
          <a:p>
            <a:r>
              <a:rPr lang="he-IL" sz="2000" dirty="0"/>
              <a:t>2.  השבתת הארץ--מלאכות שביעית האסורות מן התורה </a:t>
            </a:r>
          </a:p>
          <a:p>
            <a:r>
              <a:rPr lang="he-IL" sz="2000" dirty="0"/>
              <a:t>3. השבתת הארץ ---מלאכות שביעית האסורות ומותרות מדרבנן</a:t>
            </a:r>
          </a:p>
          <a:p>
            <a:r>
              <a:rPr lang="he-IL" sz="2000" dirty="0"/>
              <a:t>4. השמטת היבול</a:t>
            </a:r>
          </a:p>
          <a:p>
            <a:r>
              <a:rPr lang="he-IL" sz="2000" dirty="0"/>
              <a:t>5.קדושת פירות – מצוות מדאורייתא </a:t>
            </a:r>
          </a:p>
          <a:p>
            <a:r>
              <a:rPr lang="he-IL" sz="2000" dirty="0"/>
              <a:t>6. קדושת פירות – איסורים דרבנן (ספיחים וחו"ל )</a:t>
            </a:r>
          </a:p>
          <a:p>
            <a:r>
              <a:rPr lang="he-IL" sz="2000" dirty="0"/>
              <a:t>7.שמיטת כספים </a:t>
            </a:r>
          </a:p>
          <a:p>
            <a:endParaRPr lang="he-IL" sz="2000" dirty="0"/>
          </a:p>
          <a:p>
            <a:endParaRPr lang="he-IL" sz="2000" dirty="0"/>
          </a:p>
          <a:p>
            <a:r>
              <a:rPr lang="he-IL" sz="2000" dirty="0" smtClean="0"/>
              <a:t>8</a:t>
            </a:r>
            <a:r>
              <a:rPr lang="he-IL" sz="2000" dirty="0"/>
              <a:t>. טעמי מצוות שביעית </a:t>
            </a:r>
          </a:p>
          <a:p>
            <a:r>
              <a:rPr lang="he-IL" sz="2000" dirty="0"/>
              <a:t>9. צרכנות בשביעית </a:t>
            </a:r>
          </a:p>
          <a:p>
            <a:r>
              <a:rPr lang="he-IL" sz="2000" dirty="0"/>
              <a:t>10. טיפול בגינות נוי </a:t>
            </a:r>
          </a:p>
          <a:p>
            <a:r>
              <a:rPr lang="he-IL" sz="2000" dirty="0"/>
              <a:t>11. עציצים בשנת השמיטה  </a:t>
            </a:r>
          </a:p>
          <a:p>
            <a:endParaRPr lang="he-IL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-770393" y="6301387"/>
            <a:ext cx="88579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/>
              <a:t>סיכום הלכות שביעית- מצגת עזר- העזרו בחוברת שביעית על קצה הקלשון - מאיר אביטן </a:t>
            </a:r>
            <a:endParaRPr lang="he-IL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87083" y="962537"/>
            <a:ext cx="68091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היעזרו בחוברת שביעית על קצה הקלשון – להשלמת מידע למצגת   </a:t>
            </a:r>
            <a:endParaRPr lang="he-IL" dirty="0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057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5337637" y="1227146"/>
            <a:ext cx="1112168" cy="3779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/>
          </a:bodyPr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קדושת פירות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6528048" y="1220986"/>
            <a:ext cx="1269239" cy="39910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השמטת היבול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3199387" y="1268760"/>
            <a:ext cx="1420180" cy="36004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שמיטת כספים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4082583" y="116073"/>
            <a:ext cx="3404752" cy="3240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7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"ושבתה הארץ שבת לה' (ויקרא כה, א-ז)</a:t>
            </a:r>
            <a:endParaRPr lang="en-US" sz="1400" b="1" dirty="0"/>
          </a:p>
        </p:txBody>
      </p:sp>
      <p:sp>
        <p:nvSpPr>
          <p:cNvPr id="52" name="כותרת משנה 2"/>
          <p:cNvSpPr txBox="1">
            <a:spLocks/>
          </p:cNvSpPr>
          <p:nvPr/>
        </p:nvSpPr>
        <p:spPr>
          <a:xfrm>
            <a:off x="5337637" y="642313"/>
            <a:ext cx="3710692" cy="3401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25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/>
              <a:t>שמיטת קרקעות   </a:t>
            </a:r>
            <a:r>
              <a:rPr lang="he-IL" sz="4400" b="1" dirty="0"/>
              <a:t>הכוללת ג' ציווים</a:t>
            </a:r>
            <a:endParaRPr lang="en-US" sz="4400" b="1" dirty="0"/>
          </a:p>
        </p:txBody>
      </p:sp>
      <p:sp>
        <p:nvSpPr>
          <p:cNvPr id="53" name="כותרת משנה 2"/>
          <p:cNvSpPr txBox="1">
            <a:spLocks/>
          </p:cNvSpPr>
          <p:nvPr/>
        </p:nvSpPr>
        <p:spPr>
          <a:xfrm>
            <a:off x="3207923" y="693561"/>
            <a:ext cx="1411644" cy="35301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שמיטת כספים </a:t>
            </a:r>
            <a:endParaRPr lang="en-US" sz="1400" b="1" dirty="0"/>
          </a:p>
        </p:txBody>
      </p:sp>
      <p:cxnSp>
        <p:nvCxnSpPr>
          <p:cNvPr id="24" name="מחבר חץ ישר 23"/>
          <p:cNvCxnSpPr/>
          <p:nvPr/>
        </p:nvCxnSpPr>
        <p:spPr>
          <a:xfrm flipH="1">
            <a:off x="8515357" y="946107"/>
            <a:ext cx="13755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חץ ישר 54"/>
          <p:cNvCxnSpPr/>
          <p:nvPr/>
        </p:nvCxnSpPr>
        <p:spPr>
          <a:xfrm>
            <a:off x="7104112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/>
          <p:cNvCxnSpPr/>
          <p:nvPr/>
        </p:nvCxnSpPr>
        <p:spPr>
          <a:xfrm>
            <a:off x="5951984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>
            <a:off x="3935760" y="993882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כותרת משנה 2"/>
          <p:cNvSpPr txBox="1">
            <a:spLocks/>
          </p:cNvSpPr>
          <p:nvPr/>
        </p:nvSpPr>
        <p:spPr>
          <a:xfrm>
            <a:off x="5087888" y="1892233"/>
            <a:ext cx="2709398" cy="12487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המלווה צריך לעזוב את כל החובות שזמן 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פרעונן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 חל לפני סוף שנת השמיטה והמבטל את הלוואתו מצווה חשובה שהחסד הוא היסוד שבה.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cxnSp>
        <p:nvCxnSpPr>
          <p:cNvPr id="101" name="מחבר חץ ישר 100"/>
          <p:cNvCxnSpPr/>
          <p:nvPr/>
        </p:nvCxnSpPr>
        <p:spPr>
          <a:xfrm>
            <a:off x="6312024" y="418683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חץ ישר 101"/>
          <p:cNvCxnSpPr/>
          <p:nvPr/>
        </p:nvCxnSpPr>
        <p:spPr>
          <a:xfrm>
            <a:off x="4295800" y="4401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928811" y="1170442"/>
            <a:ext cx="1701042" cy="458359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he-IL" sz="2000" b="1" dirty="0"/>
              <a:t>השבתת הארץ</a:t>
            </a:r>
          </a:p>
        </p:txBody>
      </p:sp>
      <p:cxnSp>
        <p:nvCxnSpPr>
          <p:cNvPr id="70" name="מחבר חץ ישר 69"/>
          <p:cNvCxnSpPr/>
          <p:nvPr/>
        </p:nvCxnSpPr>
        <p:spPr>
          <a:xfrm flipH="1">
            <a:off x="3791744" y="2403666"/>
            <a:ext cx="2320" cy="28106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כותרת משנה 2"/>
          <p:cNvSpPr txBox="1">
            <a:spLocks/>
          </p:cNvSpPr>
          <p:nvPr/>
        </p:nvSpPr>
        <p:spPr>
          <a:xfrm>
            <a:off x="1980954" y="1878504"/>
            <a:ext cx="2746894" cy="140648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מצוות עשה להשמיט את כל החובות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ביטול החוב (השמטת </a:t>
            </a:r>
            <a:r>
              <a:rPr lang="he-IL" sz="1600" b="1" dirty="0" err="1">
                <a:solidFill>
                  <a:schemeClr val="tx1"/>
                </a:solidFill>
              </a:rPr>
              <a:t>ההלואה</a:t>
            </a:r>
            <a:r>
              <a:rPr lang="he-IL" sz="1600" b="1" dirty="0">
                <a:solidFill>
                  <a:schemeClr val="tx1"/>
                </a:solidFill>
              </a:rPr>
              <a:t>)</a:t>
            </a: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1" name="כותרת משנה 2"/>
          <p:cNvSpPr txBox="1">
            <a:spLocks/>
          </p:cNvSpPr>
          <p:nvPr/>
        </p:nvSpPr>
        <p:spPr>
          <a:xfrm>
            <a:off x="1966114" y="3413672"/>
            <a:ext cx="2746894" cy="140648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מצוות לא תעשה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איסור תביעת חובות מן הלווה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(לא </a:t>
            </a:r>
            <a:r>
              <a:rPr lang="he-IL" sz="1600" b="1" dirty="0" err="1">
                <a:solidFill>
                  <a:schemeClr val="tx1"/>
                </a:solidFill>
              </a:rPr>
              <a:t>יגוש</a:t>
            </a:r>
            <a:r>
              <a:rPr lang="he-IL" sz="1600" b="1" dirty="0">
                <a:solidFill>
                  <a:schemeClr val="tx1"/>
                </a:solidFill>
              </a:rPr>
              <a:t> את רעהו )</a:t>
            </a: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2" name="כותרת משנה 2"/>
          <p:cNvSpPr txBox="1">
            <a:spLocks/>
          </p:cNvSpPr>
          <p:nvPr/>
        </p:nvSpPr>
        <p:spPr>
          <a:xfrm>
            <a:off x="2004137" y="5036224"/>
            <a:ext cx="2746894" cy="140648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מצוות לא תעשה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איסור מניעת הלוואה לפני השמיטה</a:t>
            </a: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4" name="כותרת משנה 2"/>
          <p:cNvSpPr txBox="1">
            <a:spLocks/>
          </p:cNvSpPr>
          <p:nvPr/>
        </p:nvSpPr>
        <p:spPr>
          <a:xfrm>
            <a:off x="5095106" y="3538825"/>
            <a:ext cx="2709398" cy="12487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המלווה מצווה שלא לתבוע את החוב בשנת השמיטה אלא יהא נשמט ולא יתבענו עוד 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5" name="כותרת משנה 2"/>
          <p:cNvSpPr txBox="1">
            <a:spLocks/>
          </p:cNvSpPr>
          <p:nvPr/>
        </p:nvSpPr>
        <p:spPr>
          <a:xfrm>
            <a:off x="5087888" y="5072915"/>
            <a:ext cx="2709398" cy="12487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מטרת שמיטת כספים היא עשיית חסד עם הזולת וכדי שהאנשים לא ימנעו מלהלוות הזהירה התורה שלא ימנעו מלהלוות 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9" name="כותרת משנה 2"/>
          <p:cNvSpPr txBox="1">
            <a:spLocks/>
          </p:cNvSpPr>
          <p:nvPr/>
        </p:nvSpPr>
        <p:spPr>
          <a:xfrm>
            <a:off x="8134144" y="1944371"/>
            <a:ext cx="2354345" cy="4345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בימי בית שני ראו שדין שמיטת כספים פועל הפוך ובמקום לעזור אנשים נמנעו מלהלוות והעני סובל יותר התקין הלל תקנת פרוזבול.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מצוות שמיטת כספים היא מדרבנן לעומת האיסור מן התורה 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השמר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 לך פן יהיה דבר עם לבבך 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בליעל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 .." שהוא איסור מדאורייתא 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הפרוזבול היא תקנה לעשירים ועניים שיוכלו להלוות בלא חשש שהשביעית 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תשמט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 את הלוואתם והעניים כך יוכלו לקבל גם 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הלואה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380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4577189" y="254043"/>
            <a:ext cx="4798339" cy="64408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40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 smtClean="0"/>
              <a:t>קניית פירות וירקות בשביעית</a:t>
            </a:r>
            <a:endParaRPr lang="en-US" sz="4400" b="1" dirty="0"/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9877647" y="1125207"/>
            <a:ext cx="2191255" cy="444625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אוצר בית דין (1)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 smtClean="0"/>
              <a:t>השדה הוא הפקר ובית הדין הופך לבעלים של  השדה .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 smtClean="0"/>
              <a:t>בית הדין שוכר פועלים ומתחייב לשלם שכר העבודה וההוצאות .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 smtClean="0"/>
              <a:t>את הסכום הזה גובה בית דין מהצרכן המקבל את השדה.</a:t>
            </a:r>
          </a:p>
          <a:p>
            <a:pPr algn="r">
              <a:lnSpc>
                <a:spcPct val="150000"/>
              </a:lnSpc>
            </a:pPr>
            <a:endParaRPr lang="he-IL" sz="1100" b="1" dirty="0" smtClean="0"/>
          </a:p>
          <a:p>
            <a:pPr algn="r"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13" name="כותרת משנה 2"/>
          <p:cNvSpPr txBox="1">
            <a:spLocks/>
          </p:cNvSpPr>
          <p:nvPr/>
        </p:nvSpPr>
        <p:spPr>
          <a:xfrm>
            <a:off x="9877647" y="5741572"/>
            <a:ext cx="2191255" cy="108453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יש לשמור על קדושת פירות שביעית </a:t>
            </a:r>
            <a:endParaRPr lang="he-IL" sz="1600" b="1" dirty="0" smtClean="0"/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14" name="כותרת משנה 2"/>
          <p:cNvSpPr txBox="1">
            <a:spLocks/>
          </p:cNvSpPr>
          <p:nvPr/>
        </p:nvSpPr>
        <p:spPr>
          <a:xfrm>
            <a:off x="7985051" y="1108936"/>
            <a:ext cx="1824646" cy="446252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חממות ומצע מנותק (2)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 smtClean="0"/>
              <a:t>זריעה בעציצים שאינם נקובים ובבית מקורה מותרת בשנת השמיטה</a:t>
            </a:r>
            <a:endParaRPr lang="he-IL" sz="1100" b="1" dirty="0" smtClean="0"/>
          </a:p>
          <a:p>
            <a:pPr algn="r"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15" name="כותרת משנה 2"/>
          <p:cNvSpPr txBox="1">
            <a:spLocks/>
          </p:cNvSpPr>
          <p:nvPr/>
        </p:nvSpPr>
        <p:spPr>
          <a:xfrm>
            <a:off x="7985051" y="5730930"/>
            <a:ext cx="1745414" cy="107389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אין קדושת פירות שביעית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16" name="כותרת משנה 2"/>
          <p:cNvSpPr txBox="1">
            <a:spLocks/>
          </p:cNvSpPr>
          <p:nvPr/>
        </p:nvSpPr>
        <p:spPr>
          <a:xfrm>
            <a:off x="5337544" y="1108936"/>
            <a:ext cx="2500325" cy="446252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היתר מכירה(3)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 smtClean="0"/>
              <a:t>הקרקע נמכרת זמנית  לגוי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 smtClean="0"/>
              <a:t>ומותרות פעולות מדרבנן  ע"י יהודה ומלאכה מדאורייתא ע"י גוי בתנאים מסוימים</a:t>
            </a:r>
            <a:endParaRPr lang="he-IL" sz="1100" b="1" dirty="0" smtClean="0"/>
          </a:p>
          <a:p>
            <a:pPr algn="r"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18" name="כותרת משנה 2"/>
          <p:cNvSpPr txBox="1">
            <a:spLocks/>
          </p:cNvSpPr>
          <p:nvPr/>
        </p:nvSpPr>
        <p:spPr>
          <a:xfrm>
            <a:off x="3265511" y="1108936"/>
            <a:ext cx="1924852" cy="429240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יבוא מחוץ לארץ (4)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 smtClean="0"/>
              <a:t>יבוא מארצות הגויים </a:t>
            </a:r>
          </a:p>
        </p:txBody>
      </p:sp>
      <p:sp>
        <p:nvSpPr>
          <p:cNvPr id="19" name="כותרת משנה 2"/>
          <p:cNvSpPr txBox="1">
            <a:spLocks/>
          </p:cNvSpPr>
          <p:nvPr/>
        </p:nvSpPr>
        <p:spPr>
          <a:xfrm>
            <a:off x="3197561" y="5612145"/>
            <a:ext cx="1960545" cy="119268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אין קדושת פירות שביעית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20" name="כותרת משנה 2"/>
          <p:cNvSpPr txBox="1">
            <a:spLocks/>
          </p:cNvSpPr>
          <p:nvPr/>
        </p:nvSpPr>
        <p:spPr>
          <a:xfrm>
            <a:off x="1605515" y="1125207"/>
            <a:ext cx="1557791" cy="374450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מגוי בארץ ישראל(5)</a:t>
            </a: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 smtClean="0"/>
              <a:t>חקלאים גויים בשטחי ארץ ישראל</a:t>
            </a:r>
          </a:p>
        </p:txBody>
      </p:sp>
      <p:sp>
        <p:nvSpPr>
          <p:cNvPr id="21" name="כותרת משנה 2"/>
          <p:cNvSpPr txBox="1">
            <a:spLocks/>
          </p:cNvSpPr>
          <p:nvPr/>
        </p:nvSpPr>
        <p:spPr>
          <a:xfrm>
            <a:off x="1605515" y="5061098"/>
            <a:ext cx="1524096" cy="16311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85000" lnSpcReduction="1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אין קדושת פירות שביעית </a:t>
            </a:r>
          </a:p>
          <a:p>
            <a:pPr>
              <a:lnSpc>
                <a:spcPct val="150000"/>
              </a:lnSpc>
            </a:pPr>
            <a:r>
              <a:rPr lang="he-IL" sz="2000" b="1" dirty="0" smtClean="0"/>
              <a:t>יש נוהגים קדושה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22" name="כותרת משנה 2"/>
          <p:cNvSpPr txBox="1">
            <a:spLocks/>
          </p:cNvSpPr>
          <p:nvPr/>
        </p:nvSpPr>
        <p:spPr>
          <a:xfrm>
            <a:off x="5337544" y="5752205"/>
            <a:ext cx="2468069" cy="107389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אין קדושת פירות שביעית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23" name="כותרת משנה 2"/>
          <p:cNvSpPr txBox="1">
            <a:spLocks/>
          </p:cNvSpPr>
          <p:nvPr/>
        </p:nvSpPr>
        <p:spPr>
          <a:xfrm>
            <a:off x="13749" y="1125207"/>
            <a:ext cx="1557791" cy="374450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ירקות ופירות בשישית (6</a:t>
            </a:r>
          </a:p>
          <a:p>
            <a:pPr>
              <a:lnSpc>
                <a:spcPct val="150000"/>
              </a:lnSpc>
            </a:pPr>
            <a:r>
              <a:rPr lang="he-IL" sz="1600" b="1" dirty="0" smtClean="0"/>
              <a:t>פירות וירקות שגדלו בשנה השישית </a:t>
            </a:r>
          </a:p>
        </p:txBody>
      </p:sp>
      <p:sp>
        <p:nvSpPr>
          <p:cNvPr id="24" name="כותרת משנה 2"/>
          <p:cNvSpPr txBox="1">
            <a:spLocks/>
          </p:cNvSpPr>
          <p:nvPr/>
        </p:nvSpPr>
        <p:spPr>
          <a:xfrm>
            <a:off x="13749" y="5061098"/>
            <a:ext cx="1524096" cy="16311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אין קדושת פירות שביעית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222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4577189" y="254043"/>
            <a:ext cx="4798339" cy="64408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40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 smtClean="0"/>
              <a:t>טעמי מצוות שביעית </a:t>
            </a:r>
            <a:endParaRPr lang="en-US" sz="4400" b="1" dirty="0"/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4604083" y="1123620"/>
            <a:ext cx="4798339" cy="64408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25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 smtClean="0"/>
              <a:t>טעמים רבים ניתנו למצוות השמיטה, ניתן לחלק את טעמי השמיטה למספר תחומים : </a:t>
            </a:r>
            <a:endParaRPr lang="en-US" sz="4400" b="1" dirty="0"/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9574306" y="254043"/>
            <a:ext cx="2526494" cy="239951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מנוחת הארץ(1)</a:t>
            </a:r>
          </a:p>
          <a:p>
            <a:pPr>
              <a:lnSpc>
                <a:spcPct val="150000"/>
              </a:lnSpc>
            </a:pPr>
            <a:r>
              <a:rPr lang="he-IL" sz="2000" b="1" dirty="0" smtClean="0"/>
              <a:t>טעם חקלאי</a:t>
            </a:r>
          </a:p>
          <a:p>
            <a:pPr>
              <a:lnSpc>
                <a:spcPct val="150000"/>
              </a:lnSpc>
            </a:pPr>
            <a:r>
              <a:rPr lang="he-IL" sz="1600" b="1" dirty="0" smtClean="0"/>
              <a:t>"...שתוסיף הארץ תבואתה ותתחזק </a:t>
            </a:r>
            <a:r>
              <a:rPr lang="he-IL" sz="1600" b="1" dirty="0" err="1" smtClean="0"/>
              <a:t>בעומדה</a:t>
            </a:r>
            <a:r>
              <a:rPr lang="he-IL" sz="1600" b="1" dirty="0" smtClean="0"/>
              <a:t> שמוטה"</a:t>
            </a:r>
          </a:p>
          <a:p>
            <a:pPr>
              <a:lnSpc>
                <a:spcPct val="150000"/>
              </a:lnSpc>
            </a:pPr>
            <a:r>
              <a:rPr lang="he-IL" sz="1100" b="1" dirty="0" smtClean="0"/>
              <a:t>(רמב"ם מורה נבוכים חלק ג פרק לט)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7" name="כותרת משנה 2"/>
          <p:cNvSpPr txBox="1">
            <a:spLocks/>
          </p:cNvSpPr>
          <p:nvPr/>
        </p:nvSpPr>
        <p:spPr>
          <a:xfrm>
            <a:off x="9574306" y="2800021"/>
            <a:ext cx="2526494" cy="396833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הקניית מידות טובות (2)</a:t>
            </a:r>
          </a:p>
          <a:p>
            <a:pPr>
              <a:lnSpc>
                <a:spcPct val="150000"/>
              </a:lnSpc>
            </a:pPr>
            <a:r>
              <a:rPr lang="he-IL" sz="1900" b="1" u="sng" dirty="0" smtClean="0"/>
              <a:t>ותרנות</a:t>
            </a:r>
            <a:r>
              <a:rPr lang="he-IL" sz="1900" b="1" dirty="0" smtClean="0"/>
              <a:t> </a:t>
            </a:r>
            <a:r>
              <a:rPr lang="he-IL" sz="1600" b="1" dirty="0" smtClean="0"/>
              <a:t>"...ועוד יש תועלת נמצא בדבר לקנות בזה מידת </a:t>
            </a:r>
            <a:r>
              <a:rPr lang="he-IL" sz="1600" b="1" dirty="0" err="1" smtClean="0"/>
              <a:t>הותרנות</a:t>
            </a:r>
            <a:r>
              <a:rPr lang="he-IL" sz="1600" b="1" dirty="0" smtClean="0"/>
              <a:t> כי אין נדיב כנותן מבלי תקוה אל הגמול "</a:t>
            </a:r>
          </a:p>
          <a:p>
            <a:pPr>
              <a:lnSpc>
                <a:spcPct val="150000"/>
              </a:lnSpc>
            </a:pPr>
            <a:r>
              <a:rPr lang="he-IL" sz="1200" b="1" dirty="0" smtClean="0"/>
              <a:t>(ספר החינוך מצווה פ"ד)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r>
              <a:rPr lang="he-IL" sz="1900" b="1" u="sng" dirty="0" smtClean="0"/>
              <a:t>עזרה לעניים </a:t>
            </a:r>
            <a:r>
              <a:rPr lang="he-IL" sz="1600" b="1" u="sng" dirty="0" smtClean="0"/>
              <a:t>"</a:t>
            </a:r>
            <a:r>
              <a:rPr lang="he-IL" sz="1600" b="1" dirty="0" smtClean="0"/>
              <a:t>...כל המצוות אשר ספרנום בהלכות שמיטה ויובל, יש מהם חמלה וחנינה על כל בני אדם"</a:t>
            </a:r>
            <a:endParaRPr lang="he-IL" sz="1600" b="1" dirty="0"/>
          </a:p>
          <a:p>
            <a:pPr>
              <a:lnSpc>
                <a:spcPct val="150000"/>
              </a:lnSpc>
            </a:pPr>
            <a:r>
              <a:rPr lang="he-IL" sz="1200" b="1" dirty="0" smtClean="0"/>
              <a:t>(רמב"ם מורה נבוכים ג, לט) </a:t>
            </a:r>
            <a:endParaRPr lang="he-IL" sz="1200" b="1" dirty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8" name="כותרת משנה 2"/>
          <p:cNvSpPr txBox="1">
            <a:spLocks/>
          </p:cNvSpPr>
          <p:nvPr/>
        </p:nvSpPr>
        <p:spPr>
          <a:xfrm>
            <a:off x="6849034" y="1847624"/>
            <a:ext cx="2526494" cy="209470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ביטחון בה' (3)</a:t>
            </a:r>
          </a:p>
          <a:p>
            <a:pPr>
              <a:lnSpc>
                <a:spcPct val="150000"/>
              </a:lnSpc>
            </a:pPr>
            <a:r>
              <a:rPr lang="he-IL" sz="1600" b="1" dirty="0" smtClean="0"/>
              <a:t>"...ועוד יש תועלת אחר נמצא בזה שיוסף האדם בטחון בהשם יתברך"</a:t>
            </a:r>
          </a:p>
          <a:p>
            <a:pPr>
              <a:lnSpc>
                <a:spcPct val="150000"/>
              </a:lnSpc>
            </a:pPr>
            <a:r>
              <a:rPr lang="he-IL" sz="1100" b="1" dirty="0" smtClean="0"/>
              <a:t>(ספר החינוך מצווה פד)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9" name="כותרת משנה 2"/>
          <p:cNvSpPr txBox="1">
            <a:spLocks/>
          </p:cNvSpPr>
          <p:nvPr/>
        </p:nvSpPr>
        <p:spPr>
          <a:xfrm>
            <a:off x="6875928" y="4005088"/>
            <a:ext cx="2526494" cy="286490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עיסוק בתורה(4)</a:t>
            </a:r>
          </a:p>
          <a:p>
            <a:pPr>
              <a:lnSpc>
                <a:spcPct val="150000"/>
              </a:lnSpc>
            </a:pPr>
            <a:r>
              <a:rPr lang="he-IL" sz="1600" b="1" dirty="0" smtClean="0"/>
              <a:t>"...כי לא לעולם יהיו טרודים בעבודת האדמה לצורך החומר..." </a:t>
            </a:r>
            <a:r>
              <a:rPr lang="he-IL" sz="1100" b="1" dirty="0" smtClean="0"/>
              <a:t>(אבן עזרא) </a:t>
            </a:r>
          </a:p>
          <a:p>
            <a:pPr>
              <a:lnSpc>
                <a:spcPct val="150000"/>
              </a:lnSpc>
            </a:pPr>
            <a:r>
              <a:rPr lang="he-IL" sz="1100" b="1" dirty="0" smtClean="0"/>
              <a:t>"...</a:t>
            </a:r>
            <a:r>
              <a:rPr lang="he-IL" sz="1600" b="1" dirty="0" smtClean="0"/>
              <a:t>וכאשר יפרוק עול עבודה יעסוק בתורה וחוכמה..." </a:t>
            </a:r>
            <a:r>
              <a:rPr lang="he-IL" sz="900" b="1" dirty="0" smtClean="0"/>
              <a:t>(הרב </a:t>
            </a:r>
            <a:r>
              <a:rPr lang="he-IL" sz="900" b="1" dirty="0" err="1" smtClean="0"/>
              <a:t>קאלישר</a:t>
            </a:r>
            <a:r>
              <a:rPr lang="he-IL" sz="900" b="1" dirty="0" smtClean="0"/>
              <a:t>)</a:t>
            </a:r>
            <a:endParaRPr lang="he-IL" sz="900" b="1" dirty="0"/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10" name="כותרת משנה 2"/>
          <p:cNvSpPr txBox="1">
            <a:spLocks/>
          </p:cNvSpPr>
          <p:nvPr/>
        </p:nvSpPr>
        <p:spPr>
          <a:xfrm>
            <a:off x="4236598" y="1847624"/>
            <a:ext cx="2526494" cy="332501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אמונה בבורא עולם - אדון הארץ (5)</a:t>
            </a:r>
          </a:p>
          <a:p>
            <a:pPr>
              <a:lnSpc>
                <a:spcPct val="150000"/>
              </a:lnSpc>
            </a:pPr>
            <a:r>
              <a:rPr lang="he-IL" sz="1600" b="1" dirty="0" smtClean="0"/>
              <a:t>"...כדי שיזכור האדם כי הארץ שמוציאה אליו הפירות...לא בכוחה וסגולתה תוציא אותם, כי יש אדון עליה ועל אדוניה... "</a:t>
            </a:r>
          </a:p>
          <a:p>
            <a:pPr>
              <a:lnSpc>
                <a:spcPct val="150000"/>
              </a:lnSpc>
            </a:pPr>
            <a:r>
              <a:rPr lang="he-IL" sz="1100" b="1" dirty="0" smtClean="0"/>
              <a:t>(ספר החינוך מצווה פד)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11" name="כותרת משנה 2"/>
          <p:cNvSpPr txBox="1">
            <a:spLocks/>
          </p:cNvSpPr>
          <p:nvPr/>
        </p:nvSpPr>
        <p:spPr>
          <a:xfrm>
            <a:off x="336954" y="254044"/>
            <a:ext cx="3700866" cy="230089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חיזוק הקשר לארץ ישראל(6)</a:t>
            </a:r>
          </a:p>
          <a:p>
            <a:pPr>
              <a:lnSpc>
                <a:spcPct val="150000"/>
              </a:lnSpc>
            </a:pPr>
            <a:r>
              <a:rPr lang="he-IL" sz="1600" b="1" dirty="0" smtClean="0"/>
              <a:t>השביתה מעבודת האדמה במשך שנת השמיטה, תראה לעין כל שארץ ישראל שייכת לעם ישראל ...ושומר לה נאמנות על ידי מצוה זו  </a:t>
            </a:r>
            <a:r>
              <a:rPr lang="he-IL" sz="1100" b="1" dirty="0" smtClean="0"/>
              <a:t>(</a:t>
            </a:r>
            <a:r>
              <a:rPr lang="he-IL" sz="1100" b="1" dirty="0" err="1" smtClean="0"/>
              <a:t>האלשיך</a:t>
            </a:r>
            <a:r>
              <a:rPr lang="he-IL" sz="1100" b="1" dirty="0" smtClean="0"/>
              <a:t> הקדוש)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12" name="כותרת משנה 2"/>
          <p:cNvSpPr txBox="1">
            <a:spLocks/>
          </p:cNvSpPr>
          <p:nvPr/>
        </p:nvSpPr>
        <p:spPr>
          <a:xfrm>
            <a:off x="241261" y="4460481"/>
            <a:ext cx="3700866" cy="230089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יצירת שוויון (7)</a:t>
            </a:r>
          </a:p>
          <a:p>
            <a:pPr>
              <a:lnSpc>
                <a:spcPct val="150000"/>
              </a:lnSpc>
            </a:pPr>
            <a:r>
              <a:rPr lang="he-IL" sz="1600" b="1" dirty="0" smtClean="0"/>
              <a:t>שנת שמיטה...אין בעלות על האדמה. האדמה שבה אל יוצרה ...ושבת הארץ שבת לה' . בכל השנה הזאת – הפקר היא האדמה לכולם, וירגיש העשיר כי עשירותו אינה בת קיימא וירגיש </a:t>
            </a:r>
            <a:r>
              <a:rPr lang="he-IL" sz="1600" b="1" dirty="0" err="1" smtClean="0"/>
              <a:t>נעני</a:t>
            </a:r>
            <a:r>
              <a:rPr lang="he-IL" sz="1600" b="1" dirty="0" smtClean="0"/>
              <a:t> כי עניותו אינה מתמדת  "</a:t>
            </a:r>
            <a:r>
              <a:rPr lang="he-IL" sz="1100" b="1" dirty="0" smtClean="0"/>
              <a:t>(הרב י. </a:t>
            </a:r>
            <a:r>
              <a:rPr lang="he-IL" sz="1100" b="1" dirty="0" err="1" smtClean="0"/>
              <a:t>ניסבוים</a:t>
            </a:r>
            <a:r>
              <a:rPr lang="he-IL" sz="1100" b="1" dirty="0" smtClean="0"/>
              <a:t>- קנייני קדם) </a:t>
            </a:r>
          </a:p>
          <a:p>
            <a:pPr>
              <a:lnSpc>
                <a:spcPct val="150000"/>
              </a:lnSpc>
            </a:pPr>
            <a:endParaRPr lang="he-IL" sz="1100" b="1" dirty="0" smtClean="0"/>
          </a:p>
          <a:p>
            <a:pPr>
              <a:lnSpc>
                <a:spcPct val="150000"/>
              </a:lnSpc>
            </a:pPr>
            <a:endParaRPr lang="en-US" sz="1600" b="1" dirty="0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33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6434723" y="4224168"/>
            <a:ext cx="1438157" cy="217686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קדושת פירות</a:t>
            </a:r>
          </a:p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endParaRPr lang="he-IL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לנהוג קדושה בפירות ויבול הארץ 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4576419" y="4233474"/>
            <a:ext cx="1641268" cy="218275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b="1" dirty="0">
                <a:solidFill>
                  <a:schemeClr val="accent3">
                    <a:lumMod val="75000"/>
                  </a:schemeClr>
                </a:solidFill>
              </a:rPr>
              <a:t>השמטת (הפקרת) היבול</a:t>
            </a:r>
          </a:p>
          <a:p>
            <a:pPr algn="ctr">
              <a:lnSpc>
                <a:spcPct val="120000"/>
              </a:lnSpc>
              <a:spcBef>
                <a:spcPct val="20000"/>
              </a:spcBef>
            </a:pPr>
            <a:endParaRPr lang="he-IL" sz="14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1400" b="1" dirty="0">
                <a:solidFill>
                  <a:schemeClr val="accent3">
                    <a:lumMod val="75000"/>
                  </a:schemeClr>
                </a:solidFill>
              </a:rPr>
              <a:t>מצוות עשה להפקיר את כל תנובת השדה והאילנות שתוציא הארץ</a:t>
            </a:r>
            <a:endParaRPr lang="en-US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1933977" y="4196970"/>
            <a:ext cx="1836451" cy="218435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b="1" dirty="0">
                <a:solidFill>
                  <a:srgbClr val="00B0F0"/>
                </a:solidFill>
              </a:rPr>
              <a:t>שמיטת כספים</a:t>
            </a:r>
          </a:p>
          <a:p>
            <a:pPr algn="ctr">
              <a:spcBef>
                <a:spcPct val="20000"/>
              </a:spcBef>
              <a:defRPr/>
            </a:pPr>
            <a:r>
              <a:rPr lang="he-IL" b="1" dirty="0">
                <a:solidFill>
                  <a:srgbClr val="00B0F0"/>
                </a:solidFill>
              </a:rPr>
              <a:t>ויתור על הכספים המגיעים לך </a:t>
            </a:r>
          </a:p>
          <a:p>
            <a:pPr algn="ctr">
              <a:spcBef>
                <a:spcPct val="20000"/>
              </a:spcBef>
              <a:defRPr/>
            </a:pPr>
            <a:endParaRPr lang="he-IL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2028014" y="116073"/>
            <a:ext cx="8388466" cy="246147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he-IL" sz="1400" b="1" dirty="0"/>
              <a:t>"...כִּי </a:t>
            </a:r>
            <a:r>
              <a:rPr lang="he-IL" sz="1400" b="1" dirty="0" err="1"/>
              <a:t>תָבֹאו</a:t>
            </a:r>
            <a:r>
              <a:rPr lang="he-IL" sz="1400" b="1" dirty="0"/>
              <a:t>ּ אֶל-הָאָרֶץ, אֲשֶׁר אֲנִי נֹתֵן לָכֶם--</a:t>
            </a:r>
            <a:r>
              <a:rPr lang="he-IL" sz="1400" b="1" dirty="0">
                <a:solidFill>
                  <a:srgbClr val="FF0000"/>
                </a:solidFill>
              </a:rPr>
              <a:t>וְשָׁבְתָה הָאָרֶץ, שַׁבָּת לַה'. </a:t>
            </a:r>
            <a:r>
              <a:rPr lang="he-IL" sz="1400" b="1" dirty="0"/>
              <a:t>...וּבַשָּׁנָה </a:t>
            </a:r>
            <a:r>
              <a:rPr lang="he-IL" sz="1400" b="1" dirty="0" err="1"/>
              <a:t>הַשְּׁבִיעִת</a:t>
            </a:r>
            <a:r>
              <a:rPr lang="he-IL" sz="1400" b="1" dirty="0"/>
              <a:t>, שַׁבַּת שַׁבָּתוֹן יִהְיֶה לָאָרֶץ--שַׁבָּת, לַה',  </a:t>
            </a:r>
            <a:r>
              <a:rPr lang="he-IL" sz="1400" b="1" dirty="0">
                <a:solidFill>
                  <a:srgbClr val="FF0000"/>
                </a:solidFill>
              </a:rPr>
              <a:t>שָׂדְךָ לֹא תִזְרָע, וְכַרְמְךָ לֹא תִזְמֹר. אֵת סְפִיחַ קְצִירְךָ לֹא תִקְצוֹר, וְאֶת-עִנְּבֵי נְזִירֶךָ לֹא תִבְצֹר:</a:t>
            </a:r>
            <a:r>
              <a:rPr lang="he-IL" sz="1400" b="1" dirty="0"/>
              <a:t>  </a:t>
            </a:r>
            <a:r>
              <a:rPr lang="he-IL" sz="1400" b="1" dirty="0">
                <a:solidFill>
                  <a:srgbClr val="FF0000"/>
                </a:solidFill>
              </a:rPr>
              <a:t>שְׁנַת שַׁבָּתוֹן, יִהְיֶה לָאָרֶץ. </a:t>
            </a:r>
            <a:r>
              <a:rPr lang="he-IL" sz="1400" b="1" dirty="0" err="1">
                <a:solidFill>
                  <a:schemeClr val="accent6">
                    <a:lumMod val="75000"/>
                  </a:schemeClr>
                </a:solidFill>
              </a:rPr>
              <a:t>וְהָיְתָה</a:t>
            </a: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 שַׁבַּת הָאָרֶץ לָכֶם, לְאָכְלָה-</a:t>
            </a:r>
            <a:r>
              <a:rPr lang="he-IL" sz="1400" b="1" dirty="0"/>
              <a:t>-לְךָ, וּלְעַבְדְּךָ וְלַאֲמָתֶךָ; וְלִשְׂכִירְךָ, וּלְתוֹשָׁבְךָ, הַגָּרִים, עִמָּךְ.  וְלִבְהֶמְתְּךָ--וְלַחַיָּה, אֲשֶׁר בְּאַרְצֶךָ:  </a:t>
            </a:r>
            <a:r>
              <a:rPr lang="he-IL" sz="1400" b="1" dirty="0">
                <a:solidFill>
                  <a:schemeClr val="accent6">
                    <a:lumMod val="75000"/>
                  </a:schemeClr>
                </a:solidFill>
              </a:rPr>
              <a:t>תִּהְיֶה כָל-תְּבוּאָתָהּ, לֶאֱכֹל. (ויקרא כה- א-ז)</a:t>
            </a:r>
          </a:p>
          <a:p>
            <a:pPr algn="r">
              <a:lnSpc>
                <a:spcPct val="150000"/>
              </a:lnSpc>
            </a:pPr>
            <a:endParaRPr lang="he-IL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he-IL" sz="1400" b="1" dirty="0">
                <a:solidFill>
                  <a:schemeClr val="accent3">
                    <a:lumMod val="75000"/>
                  </a:schemeClr>
                </a:solidFill>
              </a:rPr>
              <a:t>"</a:t>
            </a:r>
            <a:r>
              <a:rPr lang="he-IL" sz="1400" b="1" dirty="0" err="1">
                <a:solidFill>
                  <a:schemeClr val="accent3">
                    <a:lumMod val="75000"/>
                  </a:schemeClr>
                </a:solidFill>
              </a:rPr>
              <a:t>וְהַשְּׁבִיעִת</a:t>
            </a:r>
            <a:r>
              <a:rPr lang="he-IL" sz="1400" b="1" dirty="0">
                <a:solidFill>
                  <a:schemeClr val="accent3">
                    <a:lumMod val="75000"/>
                  </a:schemeClr>
                </a:solidFill>
              </a:rPr>
              <a:t> תִּשְׁמְטֶנָּה </a:t>
            </a:r>
            <a:r>
              <a:rPr lang="he-IL" sz="1400" b="1" dirty="0" err="1">
                <a:solidFill>
                  <a:schemeClr val="accent3">
                    <a:lumMod val="75000"/>
                  </a:schemeClr>
                </a:solidFill>
              </a:rPr>
              <a:t>וּנְטַשְׁתָּה</a:t>
            </a:r>
            <a:r>
              <a:rPr lang="he-IL" sz="1400" b="1" dirty="0">
                <a:solidFill>
                  <a:schemeClr val="accent3">
                    <a:lumMod val="75000"/>
                  </a:schemeClr>
                </a:solidFill>
              </a:rPr>
              <a:t>ּ, </a:t>
            </a:r>
            <a:r>
              <a:rPr lang="he-IL" sz="1400" b="1" dirty="0">
                <a:solidFill>
                  <a:schemeClr val="tx1"/>
                </a:solidFill>
              </a:rPr>
              <a:t>וְאָכְלוּ </a:t>
            </a:r>
            <a:r>
              <a:rPr lang="he-IL" sz="1400" b="1" dirty="0" err="1">
                <a:solidFill>
                  <a:schemeClr val="tx1"/>
                </a:solidFill>
              </a:rPr>
              <a:t>אֶבְיֹנֵי</a:t>
            </a:r>
            <a:r>
              <a:rPr lang="he-IL" sz="1400" b="1" dirty="0">
                <a:solidFill>
                  <a:schemeClr val="tx1"/>
                </a:solidFill>
              </a:rPr>
              <a:t> עַמֶּךָ, </a:t>
            </a:r>
            <a:r>
              <a:rPr lang="he-IL" sz="1400" b="1" dirty="0" err="1">
                <a:solidFill>
                  <a:schemeClr val="tx1"/>
                </a:solidFill>
              </a:rPr>
              <a:t>וְיִתְרָם</a:t>
            </a:r>
            <a:r>
              <a:rPr lang="he-IL" sz="1400" b="1" dirty="0">
                <a:solidFill>
                  <a:schemeClr val="tx1"/>
                </a:solidFill>
              </a:rPr>
              <a:t>, תֹּאכַל חַיַּת הַשָּׂדֶה; כֵּן-תַּעֲשֶׂה לְכַרְמְךָ, לְזֵיתֶךָ. (שמות </a:t>
            </a:r>
            <a:r>
              <a:rPr lang="he-IL" sz="1400" b="1" dirty="0" err="1">
                <a:solidFill>
                  <a:schemeClr val="tx1"/>
                </a:solidFill>
              </a:rPr>
              <a:t>כג</a:t>
            </a:r>
            <a:r>
              <a:rPr lang="he-IL" sz="1400" b="1" dirty="0">
                <a:solidFill>
                  <a:schemeClr val="tx1"/>
                </a:solidFill>
              </a:rPr>
              <a:t>, יא)</a:t>
            </a:r>
          </a:p>
          <a:p>
            <a:pPr algn="r">
              <a:lnSpc>
                <a:spcPct val="150000"/>
              </a:lnSpc>
            </a:pPr>
            <a:r>
              <a:rPr lang="he-IL" sz="1400" b="1" dirty="0" err="1"/>
              <a:t>כא</a:t>
            </a:r>
            <a:r>
              <a:rPr lang="he-IL" sz="1400" dirty="0"/>
              <a:t> שֵׁשֶׁת יָמִים תַּעֲבֹד, וּבַיּוֹם הַשְּׁבִיעִי </a:t>
            </a:r>
            <a:r>
              <a:rPr lang="he-IL" sz="1400" dirty="0" err="1"/>
              <a:t>תִּשְׁבֹּת</a:t>
            </a:r>
            <a:r>
              <a:rPr lang="he-IL" sz="1400" dirty="0"/>
              <a:t>; </a:t>
            </a:r>
            <a:r>
              <a:rPr lang="he-IL" sz="1400" dirty="0">
                <a:solidFill>
                  <a:srgbClr val="FF0000"/>
                </a:solidFill>
              </a:rPr>
              <a:t>בֶּחָרִישׁ וּבַקָּצִיר, </a:t>
            </a:r>
            <a:r>
              <a:rPr lang="he-IL" sz="1400" dirty="0" err="1">
                <a:solidFill>
                  <a:srgbClr val="FF0000"/>
                </a:solidFill>
              </a:rPr>
              <a:t>תִּשְׁבֹּת</a:t>
            </a:r>
            <a:r>
              <a:rPr lang="he-IL" sz="1400" dirty="0">
                <a:solidFill>
                  <a:srgbClr val="FF0000"/>
                </a:solidFill>
              </a:rPr>
              <a:t> </a:t>
            </a:r>
            <a:r>
              <a:rPr lang="he-IL" sz="1400" dirty="0"/>
              <a:t>(שמות לד </a:t>
            </a:r>
            <a:r>
              <a:rPr lang="he-IL" sz="1400" dirty="0" err="1"/>
              <a:t>כא</a:t>
            </a:r>
            <a:r>
              <a:rPr lang="he-IL" sz="1400" dirty="0"/>
              <a:t>)</a:t>
            </a:r>
          </a:p>
          <a:p>
            <a:pPr algn="r">
              <a:lnSpc>
                <a:spcPct val="150000"/>
              </a:lnSpc>
            </a:pPr>
            <a:r>
              <a:rPr lang="he-IL" sz="1400" dirty="0">
                <a:solidFill>
                  <a:srgbClr val="00B0F0"/>
                </a:solidFill>
              </a:rPr>
              <a:t>וְזֶה, דְּבַר הַשְּׁמִטָּה--שָׁמוֹט כָּל-בַּעַל מַשֵּׁה יָדוֹ, אֲשֶׁר </a:t>
            </a:r>
            <a:r>
              <a:rPr lang="he-IL" sz="1400" dirty="0" err="1">
                <a:solidFill>
                  <a:srgbClr val="00B0F0"/>
                </a:solidFill>
              </a:rPr>
              <a:t>יַשֶּׁה</a:t>
            </a:r>
            <a:r>
              <a:rPr lang="he-IL" sz="1400" dirty="0">
                <a:solidFill>
                  <a:srgbClr val="00B0F0"/>
                </a:solidFill>
              </a:rPr>
              <a:t> בְּרֵעֵהוּ:  </a:t>
            </a:r>
            <a:r>
              <a:rPr lang="he-IL" sz="1400" dirty="0" err="1">
                <a:solidFill>
                  <a:srgbClr val="00B0F0"/>
                </a:solidFill>
              </a:rPr>
              <a:t>לֹא-יִגֹּש</a:t>
            </a:r>
            <a:r>
              <a:rPr lang="he-IL" sz="1400" dirty="0">
                <a:solidFill>
                  <a:srgbClr val="00B0F0"/>
                </a:solidFill>
              </a:rPr>
              <a:t>ׂ אֶת-רֵעֵהוּ וְאֶת-אָחִיו, </a:t>
            </a:r>
            <a:r>
              <a:rPr lang="he-IL" sz="1400" dirty="0"/>
              <a:t>כִּי-קָרָא שְׁמִטָּה לה.(דברים טו)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2" name="כותרת משנה 2"/>
          <p:cNvSpPr txBox="1">
            <a:spLocks/>
          </p:cNvSpPr>
          <p:nvPr/>
        </p:nvSpPr>
        <p:spPr>
          <a:xfrm>
            <a:off x="5159897" y="3068961"/>
            <a:ext cx="4798339" cy="64408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40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/>
              <a:t>שמיטת קרקעות   </a:t>
            </a:r>
            <a:r>
              <a:rPr lang="he-IL" sz="4400" b="1" dirty="0"/>
              <a:t>הכוללת ג' ציווים</a:t>
            </a:r>
            <a:endParaRPr lang="en-US" sz="4400" b="1" dirty="0"/>
          </a:p>
        </p:txBody>
      </p:sp>
      <p:sp>
        <p:nvSpPr>
          <p:cNvPr id="53" name="כותרת משנה 2"/>
          <p:cNvSpPr txBox="1">
            <a:spLocks/>
          </p:cNvSpPr>
          <p:nvPr/>
        </p:nvSpPr>
        <p:spPr>
          <a:xfrm>
            <a:off x="2028015" y="3066427"/>
            <a:ext cx="1825413" cy="66835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/>
              <a:t>שמיטת כספים </a:t>
            </a:r>
            <a:endParaRPr lang="en-US" sz="2000" b="1" dirty="0"/>
          </a:p>
        </p:txBody>
      </p:sp>
      <p:cxnSp>
        <p:nvCxnSpPr>
          <p:cNvPr id="24" name="מחבר חץ ישר 23"/>
          <p:cNvCxnSpPr/>
          <p:nvPr/>
        </p:nvCxnSpPr>
        <p:spPr>
          <a:xfrm>
            <a:off x="8830512" y="3694798"/>
            <a:ext cx="4031" cy="5204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חץ ישר 54"/>
          <p:cNvCxnSpPr/>
          <p:nvPr/>
        </p:nvCxnSpPr>
        <p:spPr>
          <a:xfrm>
            <a:off x="7032104" y="3713049"/>
            <a:ext cx="0" cy="5204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/>
          <p:cNvCxnSpPr/>
          <p:nvPr/>
        </p:nvCxnSpPr>
        <p:spPr>
          <a:xfrm>
            <a:off x="5663952" y="3713049"/>
            <a:ext cx="0" cy="5204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>
            <a:off x="2999656" y="3713049"/>
            <a:ext cx="0" cy="5204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מחבר חץ ישר 100"/>
          <p:cNvCxnSpPr/>
          <p:nvPr/>
        </p:nvCxnSpPr>
        <p:spPr>
          <a:xfrm>
            <a:off x="7536160" y="2644089"/>
            <a:ext cx="0" cy="5204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חץ ישר 101"/>
          <p:cNvCxnSpPr/>
          <p:nvPr/>
        </p:nvCxnSpPr>
        <p:spPr>
          <a:xfrm>
            <a:off x="2927648" y="2644089"/>
            <a:ext cx="0" cy="5204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090263" y="4196971"/>
            <a:ext cx="1924102" cy="2184357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1800" b="1" dirty="0">
                <a:solidFill>
                  <a:srgbClr val="FF0000"/>
                </a:solidFill>
              </a:rPr>
              <a:t>שביתת הארץ ואיסור עבודת האדמה</a:t>
            </a:r>
          </a:p>
          <a:p>
            <a:pPr>
              <a:lnSpc>
                <a:spcPct val="150000"/>
              </a:lnSpc>
            </a:pPr>
            <a:r>
              <a:rPr lang="he-IL" sz="1400" b="1" dirty="0">
                <a:solidFill>
                  <a:srgbClr val="FF0000"/>
                </a:solidFill>
              </a:rPr>
              <a:t>שביתת הארץ מעבודת השדה </a:t>
            </a:r>
            <a:r>
              <a:rPr lang="he-IL" sz="1400" b="1" dirty="0" err="1">
                <a:solidFill>
                  <a:srgbClr val="FF0000"/>
                </a:solidFill>
              </a:rPr>
              <a:t>וצמיחותיה</a:t>
            </a:r>
            <a:r>
              <a:rPr lang="he-IL" sz="14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81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מחבר חץ ישר 82"/>
          <p:cNvCxnSpPr/>
          <p:nvPr/>
        </p:nvCxnSpPr>
        <p:spPr>
          <a:xfrm flipH="1">
            <a:off x="5160925" y="2820269"/>
            <a:ext cx="2869" cy="18509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מחבר חץ ישר 80"/>
          <p:cNvCxnSpPr/>
          <p:nvPr/>
        </p:nvCxnSpPr>
        <p:spPr>
          <a:xfrm>
            <a:off x="8616280" y="2841437"/>
            <a:ext cx="0" cy="18297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כותרת משנה 2"/>
          <p:cNvSpPr txBox="1">
            <a:spLocks/>
          </p:cNvSpPr>
          <p:nvPr/>
        </p:nvSpPr>
        <p:spPr>
          <a:xfrm>
            <a:off x="5337637" y="1227146"/>
            <a:ext cx="1112168" cy="3779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/>
          </a:bodyPr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קדושת פירות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6528048" y="1220986"/>
            <a:ext cx="1269239" cy="39910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השמטת היבול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3199387" y="1268760"/>
            <a:ext cx="1420180" cy="36004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שמיטת כספים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כותרת משנה 2"/>
          <p:cNvSpPr txBox="1">
            <a:spLocks/>
          </p:cNvSpPr>
          <p:nvPr/>
        </p:nvSpPr>
        <p:spPr>
          <a:xfrm>
            <a:off x="6444362" y="2246539"/>
            <a:ext cx="2786415" cy="388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מלאכות שביעית האסורות מדאורייתא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8" name="כותרת משנה 2"/>
          <p:cNvSpPr txBox="1">
            <a:spLocks/>
          </p:cNvSpPr>
          <p:nvPr/>
        </p:nvSpPr>
        <p:spPr>
          <a:xfrm>
            <a:off x="9637909" y="3468529"/>
            <a:ext cx="432048" cy="4280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שדה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כותרת משנה 2"/>
          <p:cNvSpPr txBox="1">
            <a:spLocks/>
          </p:cNvSpPr>
          <p:nvPr/>
        </p:nvSpPr>
        <p:spPr>
          <a:xfrm>
            <a:off x="7928812" y="3121373"/>
            <a:ext cx="1547579" cy="9947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זריעה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"שדך לא תזרע"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הטמנת זרעים 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1" name="כותרת משנה 2"/>
          <p:cNvSpPr txBox="1">
            <a:spLocks/>
          </p:cNvSpPr>
          <p:nvPr/>
        </p:nvSpPr>
        <p:spPr>
          <a:xfrm>
            <a:off x="9629853" y="4716484"/>
            <a:ext cx="457200" cy="3739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כרם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3" name="כותרת משנה 2"/>
          <p:cNvSpPr txBox="1">
            <a:spLocks/>
          </p:cNvSpPr>
          <p:nvPr/>
        </p:nvSpPr>
        <p:spPr>
          <a:xfrm>
            <a:off x="7928812" y="4450983"/>
            <a:ext cx="1551459" cy="9336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/>
                </a:solidFill>
              </a:rPr>
              <a:t>בצירה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"את ענבי נזירך לא תבצור"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תיאור...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7" name="כותרת משנה 2"/>
          <p:cNvSpPr txBox="1">
            <a:spLocks/>
          </p:cNvSpPr>
          <p:nvPr/>
        </p:nvSpPr>
        <p:spPr>
          <a:xfrm>
            <a:off x="3158360" y="5949733"/>
            <a:ext cx="1357568" cy="70482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accent5">
                    <a:lumMod val="75000"/>
                  </a:schemeClr>
                </a:solidFill>
              </a:rPr>
              <a:t>נטיעה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accent5">
                    <a:lumMod val="75000"/>
                  </a:schemeClr>
                </a:solidFill>
              </a:rPr>
              <a:t>(נלמד מק"ו מזמירה)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כותרת משנה 2"/>
          <p:cNvSpPr txBox="1">
            <a:spLocks/>
          </p:cNvSpPr>
          <p:nvPr/>
        </p:nvSpPr>
        <p:spPr>
          <a:xfrm>
            <a:off x="8914187" y="5885492"/>
            <a:ext cx="1547579" cy="79794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accent5">
                    <a:lumMod val="75000"/>
                  </a:schemeClr>
                </a:solidFill>
              </a:rPr>
              <a:t>חרישה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accent5">
                    <a:lumMod val="75000"/>
                  </a:schemeClr>
                </a:solidFill>
              </a:rPr>
              <a:t>"בחריש ובקציר תשבות"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4082583" y="116073"/>
            <a:ext cx="3404752" cy="3240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7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"ושבתה הארץ שבת לה' (ויקרא כה, א-ז)</a:t>
            </a:r>
            <a:endParaRPr lang="en-US" sz="1400" b="1" dirty="0"/>
          </a:p>
        </p:txBody>
      </p:sp>
      <p:sp>
        <p:nvSpPr>
          <p:cNvPr id="39" name="כותרת משנה 2"/>
          <p:cNvSpPr txBox="1">
            <a:spLocks/>
          </p:cNvSpPr>
          <p:nvPr/>
        </p:nvSpPr>
        <p:spPr>
          <a:xfrm>
            <a:off x="6539567" y="3322120"/>
            <a:ext cx="1053020" cy="44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תמונה</a:t>
            </a: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0" name="כותרת משנה 2"/>
          <p:cNvSpPr txBox="1">
            <a:spLocks/>
          </p:cNvSpPr>
          <p:nvPr/>
        </p:nvSpPr>
        <p:spPr>
          <a:xfrm>
            <a:off x="4554271" y="3116317"/>
            <a:ext cx="1339451" cy="9947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קצירה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"את ספיח קצירך לא תקצור"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חיתוך התבואה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2" name="כותרת משנה 2"/>
          <p:cNvSpPr txBox="1">
            <a:spLocks/>
          </p:cNvSpPr>
          <p:nvPr/>
        </p:nvSpPr>
        <p:spPr>
          <a:xfrm>
            <a:off x="2921816" y="3410193"/>
            <a:ext cx="1085953" cy="4863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תמונה</a:t>
            </a: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3" name="כותרת משנה 2"/>
          <p:cNvSpPr txBox="1">
            <a:spLocks/>
          </p:cNvSpPr>
          <p:nvPr/>
        </p:nvSpPr>
        <p:spPr>
          <a:xfrm>
            <a:off x="6539568" y="4662509"/>
            <a:ext cx="1076437" cy="4964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תמונה</a:t>
            </a: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4" name="כותרת משנה 2"/>
          <p:cNvSpPr txBox="1">
            <a:spLocks/>
          </p:cNvSpPr>
          <p:nvPr/>
        </p:nvSpPr>
        <p:spPr>
          <a:xfrm>
            <a:off x="4508972" y="4462102"/>
            <a:ext cx="1443012" cy="9831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/>
                </a:solidFill>
              </a:rPr>
              <a:t>זמירה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"כרמך לא תזמור"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תיאור...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5" name="כותרת משנה 2"/>
          <p:cNvSpPr txBox="1">
            <a:spLocks/>
          </p:cNvSpPr>
          <p:nvPr/>
        </p:nvSpPr>
        <p:spPr>
          <a:xfrm>
            <a:off x="2933510" y="4655236"/>
            <a:ext cx="1062563" cy="4964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תמונה</a:t>
            </a: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6" name="כותרת משנה 2"/>
          <p:cNvSpPr txBox="1">
            <a:spLocks/>
          </p:cNvSpPr>
          <p:nvPr/>
        </p:nvSpPr>
        <p:spPr>
          <a:xfrm>
            <a:off x="7652712" y="6271148"/>
            <a:ext cx="1077176" cy="3739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תמונה</a:t>
            </a: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7" name="כותרת משנה 2"/>
          <p:cNvSpPr txBox="1">
            <a:spLocks/>
          </p:cNvSpPr>
          <p:nvPr/>
        </p:nvSpPr>
        <p:spPr>
          <a:xfrm>
            <a:off x="4644263" y="6246010"/>
            <a:ext cx="1140696" cy="4241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תמונה</a:t>
            </a: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8" name="כותרת משנה 2"/>
          <p:cNvSpPr txBox="1">
            <a:spLocks/>
          </p:cNvSpPr>
          <p:nvPr/>
        </p:nvSpPr>
        <p:spPr>
          <a:xfrm>
            <a:off x="4799856" y="5639933"/>
            <a:ext cx="3930032" cy="5002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חרישה איסור </a:t>
            </a:r>
            <a:r>
              <a:rPr lang="he-IL" sz="1000" b="1" dirty="0" err="1">
                <a:solidFill>
                  <a:schemeClr val="tx1">
                    <a:tint val="75000"/>
                  </a:schemeClr>
                </a:solidFill>
              </a:rPr>
              <a:t>מדאוריתא</a:t>
            </a: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 לשיטת  רבי עקיבא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נטיעה מחלוקת האם האיסור מדאורייתא או  מדרבנן</a:t>
            </a:r>
            <a:endParaRPr lang="en-US" sz="10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2" name="כותרת משנה 2"/>
          <p:cNvSpPr txBox="1">
            <a:spLocks/>
          </p:cNvSpPr>
          <p:nvPr/>
        </p:nvSpPr>
        <p:spPr>
          <a:xfrm>
            <a:off x="5337637" y="642313"/>
            <a:ext cx="3710692" cy="3401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25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/>
              <a:t>שמיטת קרקעות   </a:t>
            </a:r>
            <a:r>
              <a:rPr lang="he-IL" sz="4400" b="1" dirty="0"/>
              <a:t>הכוללת ג' ציווים</a:t>
            </a:r>
            <a:endParaRPr lang="en-US" sz="4400" b="1" dirty="0"/>
          </a:p>
        </p:txBody>
      </p:sp>
      <p:sp>
        <p:nvSpPr>
          <p:cNvPr id="53" name="כותרת משנה 2"/>
          <p:cNvSpPr txBox="1">
            <a:spLocks/>
          </p:cNvSpPr>
          <p:nvPr/>
        </p:nvSpPr>
        <p:spPr>
          <a:xfrm>
            <a:off x="3207923" y="693561"/>
            <a:ext cx="1411644" cy="3530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שמיטת כספים </a:t>
            </a:r>
            <a:endParaRPr lang="en-US" sz="1400" b="1" dirty="0"/>
          </a:p>
        </p:txBody>
      </p:sp>
      <p:cxnSp>
        <p:nvCxnSpPr>
          <p:cNvPr id="24" name="מחבר חץ ישר 23"/>
          <p:cNvCxnSpPr/>
          <p:nvPr/>
        </p:nvCxnSpPr>
        <p:spPr>
          <a:xfrm flipH="1">
            <a:off x="8515357" y="946107"/>
            <a:ext cx="13755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חץ ישר 54"/>
          <p:cNvCxnSpPr/>
          <p:nvPr/>
        </p:nvCxnSpPr>
        <p:spPr>
          <a:xfrm>
            <a:off x="7104112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/>
          <p:cNvCxnSpPr/>
          <p:nvPr/>
        </p:nvCxnSpPr>
        <p:spPr>
          <a:xfrm>
            <a:off x="5951984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>
            <a:off x="3935760" y="993882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מחבר חץ ישר 58"/>
          <p:cNvCxnSpPr/>
          <p:nvPr/>
        </p:nvCxnSpPr>
        <p:spPr>
          <a:xfrm>
            <a:off x="7680176" y="200199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כותרת משנה 2"/>
          <p:cNvSpPr txBox="1">
            <a:spLocks/>
          </p:cNvSpPr>
          <p:nvPr/>
        </p:nvSpPr>
        <p:spPr>
          <a:xfrm>
            <a:off x="1775520" y="2248864"/>
            <a:ext cx="2520280" cy="388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מלאכות שביעית האסורות מדרבנן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cxnSp>
        <p:nvCxnSpPr>
          <p:cNvPr id="33" name="מחבר ישר 32"/>
          <p:cNvCxnSpPr/>
          <p:nvPr/>
        </p:nvCxnSpPr>
        <p:spPr>
          <a:xfrm>
            <a:off x="8400256" y="1628800"/>
            <a:ext cx="0" cy="36004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מחבר ישר 64"/>
          <p:cNvCxnSpPr/>
          <p:nvPr/>
        </p:nvCxnSpPr>
        <p:spPr>
          <a:xfrm>
            <a:off x="2999656" y="1988840"/>
            <a:ext cx="540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מחבר חץ ישר 67"/>
          <p:cNvCxnSpPr/>
          <p:nvPr/>
        </p:nvCxnSpPr>
        <p:spPr>
          <a:xfrm>
            <a:off x="3002525" y="200199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מחבר ישר 81"/>
          <p:cNvCxnSpPr/>
          <p:nvPr/>
        </p:nvCxnSpPr>
        <p:spPr>
          <a:xfrm flipV="1">
            <a:off x="5160924" y="2841437"/>
            <a:ext cx="3455356" cy="6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מחבר חץ ישר 91"/>
          <p:cNvCxnSpPr/>
          <p:nvPr/>
        </p:nvCxnSpPr>
        <p:spPr>
          <a:xfrm>
            <a:off x="7487335" y="2634588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מחבר ישר 95"/>
          <p:cNvCxnSpPr/>
          <p:nvPr/>
        </p:nvCxnSpPr>
        <p:spPr>
          <a:xfrm>
            <a:off x="9336361" y="3682545"/>
            <a:ext cx="3378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מחבר ישר 99"/>
          <p:cNvCxnSpPr/>
          <p:nvPr/>
        </p:nvCxnSpPr>
        <p:spPr>
          <a:xfrm>
            <a:off x="9386730" y="4953663"/>
            <a:ext cx="3378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מחבר חץ ישר 100"/>
          <p:cNvCxnSpPr/>
          <p:nvPr/>
        </p:nvCxnSpPr>
        <p:spPr>
          <a:xfrm>
            <a:off x="6312024" y="418683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חץ ישר 101"/>
          <p:cNvCxnSpPr/>
          <p:nvPr/>
        </p:nvCxnSpPr>
        <p:spPr>
          <a:xfrm>
            <a:off x="4295800" y="4401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928811" y="1170442"/>
            <a:ext cx="1701042" cy="458359"/>
          </a:xfr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he-IL" sz="2000" b="1" dirty="0"/>
              <a:t>השבתת הארץ</a:t>
            </a:r>
          </a:p>
        </p:txBody>
      </p:sp>
      <p:sp>
        <p:nvSpPr>
          <p:cNvPr id="49" name="כותרת משנה 2"/>
          <p:cNvSpPr txBox="1">
            <a:spLocks/>
          </p:cNvSpPr>
          <p:nvPr/>
        </p:nvSpPr>
        <p:spPr>
          <a:xfrm>
            <a:off x="1394446" y="3325972"/>
            <a:ext cx="939786" cy="265852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תמונות והגדרות עפ"י הפלקט 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226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מחבר חץ ישר 82"/>
          <p:cNvCxnSpPr/>
          <p:nvPr/>
        </p:nvCxnSpPr>
        <p:spPr>
          <a:xfrm flipH="1" flipV="1">
            <a:off x="976461" y="2680207"/>
            <a:ext cx="9862088" cy="305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כותרת משנה 2"/>
          <p:cNvSpPr txBox="1">
            <a:spLocks/>
          </p:cNvSpPr>
          <p:nvPr/>
        </p:nvSpPr>
        <p:spPr>
          <a:xfrm>
            <a:off x="5337637" y="1227146"/>
            <a:ext cx="1112168" cy="3779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/>
          </a:bodyPr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קדושת פירות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6528048" y="1220986"/>
            <a:ext cx="1269239" cy="39910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השמטת היבול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3199387" y="1268760"/>
            <a:ext cx="1420180" cy="36004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שמיטת כספים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כותרת משנה 2"/>
          <p:cNvSpPr txBox="1">
            <a:spLocks/>
          </p:cNvSpPr>
          <p:nvPr/>
        </p:nvSpPr>
        <p:spPr>
          <a:xfrm>
            <a:off x="10694894" y="2115189"/>
            <a:ext cx="1140923" cy="11300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מלאכות שביעית האסורות מדאורייתא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8" name="כותרת משנה 2"/>
          <p:cNvSpPr txBox="1">
            <a:spLocks/>
          </p:cNvSpPr>
          <p:nvPr/>
        </p:nvSpPr>
        <p:spPr>
          <a:xfrm>
            <a:off x="8737298" y="1765110"/>
            <a:ext cx="432048" cy="4280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שדה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כותרת משנה 2"/>
          <p:cNvSpPr txBox="1">
            <a:spLocks/>
          </p:cNvSpPr>
          <p:nvPr/>
        </p:nvSpPr>
        <p:spPr>
          <a:xfrm>
            <a:off x="9048330" y="2128404"/>
            <a:ext cx="1332800" cy="9947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זריעה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"שדך לא תזרע"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הטמנת זרעים 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1" name="כותרת משנה 2"/>
          <p:cNvSpPr txBox="1">
            <a:spLocks/>
          </p:cNvSpPr>
          <p:nvPr/>
        </p:nvSpPr>
        <p:spPr>
          <a:xfrm>
            <a:off x="5547500" y="1803486"/>
            <a:ext cx="457200" cy="3739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כרם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3" name="כותרת משנה 2"/>
          <p:cNvSpPr txBox="1">
            <a:spLocks/>
          </p:cNvSpPr>
          <p:nvPr/>
        </p:nvSpPr>
        <p:spPr>
          <a:xfrm>
            <a:off x="4224390" y="2156245"/>
            <a:ext cx="1475566" cy="9831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/>
                </a:solidFill>
              </a:rPr>
              <a:t>בצירה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"את ענבי נזירך לא תבצור"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תיאור...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7" name="כותרת משנה 2"/>
          <p:cNvSpPr txBox="1">
            <a:spLocks/>
          </p:cNvSpPr>
          <p:nvPr/>
        </p:nvSpPr>
        <p:spPr>
          <a:xfrm>
            <a:off x="298253" y="2156245"/>
            <a:ext cx="1357568" cy="9875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accent5">
                    <a:lumMod val="75000"/>
                  </a:schemeClr>
                </a:solidFill>
              </a:rPr>
              <a:t>נטיעה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accent5">
                    <a:lumMod val="75000"/>
                  </a:schemeClr>
                </a:solidFill>
              </a:rPr>
              <a:t>(נלמד מק"ו מזמירה)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כותרת משנה 2"/>
          <p:cNvSpPr txBox="1">
            <a:spLocks/>
          </p:cNvSpPr>
          <p:nvPr/>
        </p:nvSpPr>
        <p:spPr>
          <a:xfrm>
            <a:off x="1874643" y="2149027"/>
            <a:ext cx="1547579" cy="99478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accent5">
                    <a:lumMod val="75000"/>
                  </a:schemeClr>
                </a:solidFill>
              </a:rPr>
              <a:t>חרישה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accent5">
                    <a:lumMod val="75000"/>
                  </a:schemeClr>
                </a:solidFill>
              </a:rPr>
              <a:t>"בחריש ובקציר תשבות"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4082583" y="116073"/>
            <a:ext cx="3404752" cy="3240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7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"ושבתה הארץ שבת לה' (ויקרא כה, א-ז)</a:t>
            </a:r>
            <a:endParaRPr lang="en-US" sz="1400" b="1" dirty="0"/>
          </a:p>
        </p:txBody>
      </p:sp>
      <p:sp>
        <p:nvSpPr>
          <p:cNvPr id="40" name="כותרת משנה 2"/>
          <p:cNvSpPr txBox="1">
            <a:spLocks/>
          </p:cNvSpPr>
          <p:nvPr/>
        </p:nvSpPr>
        <p:spPr>
          <a:xfrm>
            <a:off x="7652712" y="2133293"/>
            <a:ext cx="1339451" cy="9947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קצירה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"את ספיח קצירך לא תקצור"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חיתוך התבואה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4" name="כותרת משנה 2"/>
          <p:cNvSpPr txBox="1">
            <a:spLocks/>
          </p:cNvSpPr>
          <p:nvPr/>
        </p:nvSpPr>
        <p:spPr>
          <a:xfrm>
            <a:off x="5749971" y="2156245"/>
            <a:ext cx="1443012" cy="9831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/>
                </a:solidFill>
              </a:rPr>
              <a:t>זמירה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"כרמך לא תזמור"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תיאור...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8" name="כותרת משנה 2"/>
          <p:cNvSpPr txBox="1">
            <a:spLocks/>
          </p:cNvSpPr>
          <p:nvPr/>
        </p:nvSpPr>
        <p:spPr>
          <a:xfrm>
            <a:off x="375386" y="1613648"/>
            <a:ext cx="3046836" cy="4844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חרישה איסור </a:t>
            </a:r>
            <a:r>
              <a:rPr lang="he-IL" sz="1000" b="1" dirty="0" err="1">
                <a:solidFill>
                  <a:schemeClr val="tx1">
                    <a:tint val="75000"/>
                  </a:schemeClr>
                </a:solidFill>
              </a:rPr>
              <a:t>מדאוריתא</a:t>
            </a: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 לשיטת  רבי עקיבא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>
                    <a:tint val="75000"/>
                  </a:schemeClr>
                </a:solidFill>
              </a:rPr>
              <a:t>נטיעה מחלוקת האם האיסור מדאורייתא או  מדרבנן</a:t>
            </a:r>
            <a:endParaRPr lang="en-US" sz="10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2" name="כותרת משנה 2"/>
          <p:cNvSpPr txBox="1">
            <a:spLocks/>
          </p:cNvSpPr>
          <p:nvPr/>
        </p:nvSpPr>
        <p:spPr>
          <a:xfrm>
            <a:off x="5337637" y="642313"/>
            <a:ext cx="3710692" cy="3401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25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/>
              <a:t>שמיטת קרקעות   </a:t>
            </a:r>
            <a:r>
              <a:rPr lang="he-IL" sz="4400" b="1" dirty="0"/>
              <a:t>הכוללת ג' ציווים</a:t>
            </a:r>
            <a:endParaRPr lang="en-US" sz="4400" b="1" dirty="0"/>
          </a:p>
        </p:txBody>
      </p:sp>
      <p:sp>
        <p:nvSpPr>
          <p:cNvPr id="53" name="כותרת משנה 2"/>
          <p:cNvSpPr txBox="1">
            <a:spLocks/>
          </p:cNvSpPr>
          <p:nvPr/>
        </p:nvSpPr>
        <p:spPr>
          <a:xfrm>
            <a:off x="3207923" y="693561"/>
            <a:ext cx="1411644" cy="3530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שמיטת כספים </a:t>
            </a:r>
            <a:endParaRPr lang="en-US" sz="1400" b="1" dirty="0"/>
          </a:p>
        </p:txBody>
      </p:sp>
      <p:cxnSp>
        <p:nvCxnSpPr>
          <p:cNvPr id="24" name="מחבר חץ ישר 23"/>
          <p:cNvCxnSpPr/>
          <p:nvPr/>
        </p:nvCxnSpPr>
        <p:spPr>
          <a:xfrm flipH="1">
            <a:off x="8515357" y="946107"/>
            <a:ext cx="13755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חץ ישר 54"/>
          <p:cNvCxnSpPr/>
          <p:nvPr/>
        </p:nvCxnSpPr>
        <p:spPr>
          <a:xfrm>
            <a:off x="7104112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/>
          <p:cNvCxnSpPr/>
          <p:nvPr/>
        </p:nvCxnSpPr>
        <p:spPr>
          <a:xfrm>
            <a:off x="5951984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>
            <a:off x="3935760" y="993882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מחבר חץ ישר 58"/>
          <p:cNvCxnSpPr/>
          <p:nvPr/>
        </p:nvCxnSpPr>
        <p:spPr>
          <a:xfrm>
            <a:off x="11223842" y="2901417"/>
            <a:ext cx="3443" cy="13911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מחבר ישר 32"/>
          <p:cNvCxnSpPr/>
          <p:nvPr/>
        </p:nvCxnSpPr>
        <p:spPr>
          <a:xfrm>
            <a:off x="8400256" y="1628800"/>
            <a:ext cx="0" cy="36004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מחבר ישר 64"/>
          <p:cNvCxnSpPr/>
          <p:nvPr/>
        </p:nvCxnSpPr>
        <p:spPr>
          <a:xfrm>
            <a:off x="8400256" y="1441994"/>
            <a:ext cx="282702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מחבר חץ ישר 91"/>
          <p:cNvCxnSpPr/>
          <p:nvPr/>
        </p:nvCxnSpPr>
        <p:spPr>
          <a:xfrm>
            <a:off x="11227285" y="1455148"/>
            <a:ext cx="0" cy="6600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מחבר חץ ישר 100"/>
          <p:cNvCxnSpPr/>
          <p:nvPr/>
        </p:nvCxnSpPr>
        <p:spPr>
          <a:xfrm>
            <a:off x="6312024" y="418683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חץ ישר 101"/>
          <p:cNvCxnSpPr/>
          <p:nvPr/>
        </p:nvCxnSpPr>
        <p:spPr>
          <a:xfrm>
            <a:off x="4295800" y="4401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928811" y="1170442"/>
            <a:ext cx="1701042" cy="458359"/>
          </a:xfr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he-IL" sz="2000" b="1" dirty="0"/>
              <a:t>השבתת הארץ</a:t>
            </a:r>
          </a:p>
        </p:txBody>
      </p:sp>
      <p:sp>
        <p:nvSpPr>
          <p:cNvPr id="50" name="כותרת משנה 2"/>
          <p:cNvSpPr txBox="1">
            <a:spLocks/>
          </p:cNvSpPr>
          <p:nvPr/>
        </p:nvSpPr>
        <p:spPr>
          <a:xfrm>
            <a:off x="10656823" y="3420208"/>
            <a:ext cx="1140923" cy="2084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b="1" dirty="0" smtClean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 smtClean="0">
                <a:solidFill>
                  <a:schemeClr val="tx1">
                    <a:tint val="75000"/>
                  </a:schemeClr>
                </a:solidFill>
              </a:rPr>
              <a:t>מלאכות 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שביעית האסורות </a:t>
            </a:r>
            <a:r>
              <a:rPr lang="he-IL" sz="1200" b="1" dirty="0" smtClean="0">
                <a:solidFill>
                  <a:schemeClr val="tx1">
                    <a:tint val="75000"/>
                  </a:schemeClr>
                </a:solidFill>
              </a:rPr>
              <a:t>מדרבנן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1" name="כותרת משנה 2"/>
          <p:cNvSpPr txBox="1">
            <a:spLocks/>
          </p:cNvSpPr>
          <p:nvPr/>
        </p:nvSpPr>
        <p:spPr>
          <a:xfrm>
            <a:off x="9048329" y="3179123"/>
            <a:ext cx="1332800" cy="9538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 smtClean="0">
                <a:solidFill>
                  <a:schemeClr val="tx1"/>
                </a:solidFill>
              </a:rPr>
              <a:t>כל מלאכה המסייעת </a:t>
            </a:r>
            <a:r>
              <a:rPr lang="he-IL" sz="1000" b="1" dirty="0" smtClean="0">
                <a:solidFill>
                  <a:schemeClr val="tx1"/>
                </a:solidFill>
              </a:rPr>
              <a:t>לגידול</a:t>
            </a:r>
            <a:r>
              <a:rPr lang="he-IL" sz="1200" b="1" dirty="0" smtClean="0">
                <a:solidFill>
                  <a:schemeClr val="tx1"/>
                </a:solidFill>
              </a:rPr>
              <a:t> הצמח או הפירות </a:t>
            </a: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54" name="מחבר חץ ישר 53"/>
          <p:cNvCxnSpPr/>
          <p:nvPr/>
        </p:nvCxnSpPr>
        <p:spPr>
          <a:xfrm flipH="1" flipV="1">
            <a:off x="768912" y="5473314"/>
            <a:ext cx="9862088" cy="305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כותרת משנה 2"/>
          <p:cNvSpPr txBox="1">
            <a:spLocks/>
          </p:cNvSpPr>
          <p:nvPr/>
        </p:nvSpPr>
        <p:spPr>
          <a:xfrm>
            <a:off x="9048329" y="4174596"/>
            <a:ext cx="1380512" cy="39218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00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זיבול הצמח</a:t>
            </a:r>
            <a:endParaRPr lang="he-IL" sz="2000" b="1" dirty="0"/>
          </a:p>
        </p:txBody>
      </p:sp>
      <p:sp>
        <p:nvSpPr>
          <p:cNvPr id="60" name="כותרת משנה 2"/>
          <p:cNvSpPr txBox="1">
            <a:spLocks/>
          </p:cNvSpPr>
          <p:nvPr/>
        </p:nvSpPr>
        <p:spPr>
          <a:xfrm>
            <a:off x="9072184" y="4594478"/>
            <a:ext cx="1380512" cy="39913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00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ניכוש עשבים</a:t>
            </a:r>
            <a:endParaRPr lang="he-IL" sz="2000" b="1" dirty="0"/>
          </a:p>
        </p:txBody>
      </p:sp>
      <p:sp>
        <p:nvSpPr>
          <p:cNvPr id="62" name="כותרת משנה 2"/>
          <p:cNvSpPr txBox="1">
            <a:spLocks/>
          </p:cNvSpPr>
          <p:nvPr/>
        </p:nvSpPr>
        <p:spPr>
          <a:xfrm>
            <a:off x="9062647" y="5021315"/>
            <a:ext cx="1380512" cy="34332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550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דילול עשבים רעים</a:t>
            </a:r>
            <a:endParaRPr lang="he-IL" sz="2000" b="1" dirty="0"/>
          </a:p>
        </p:txBody>
      </p:sp>
      <p:sp>
        <p:nvSpPr>
          <p:cNvPr id="63" name="כותרת משנה 2"/>
          <p:cNvSpPr txBox="1">
            <a:spLocks/>
          </p:cNvSpPr>
          <p:nvPr/>
        </p:nvSpPr>
        <p:spPr>
          <a:xfrm>
            <a:off x="8803341" y="5436609"/>
            <a:ext cx="1625500" cy="36572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550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זריעה בעציץ שאינו נקוב </a:t>
            </a:r>
            <a:endParaRPr lang="he-IL" sz="2000" b="1" dirty="0"/>
          </a:p>
        </p:txBody>
      </p:sp>
      <p:sp>
        <p:nvSpPr>
          <p:cNvPr id="64" name="כותרת משנה 2"/>
          <p:cNvSpPr txBox="1">
            <a:spLocks/>
          </p:cNvSpPr>
          <p:nvPr/>
        </p:nvSpPr>
        <p:spPr>
          <a:xfrm>
            <a:off x="8737298" y="5831197"/>
            <a:ext cx="1715398" cy="30847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475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ריסוס העץ </a:t>
            </a:r>
            <a:endParaRPr lang="he-IL" sz="2000" b="1" dirty="0"/>
          </a:p>
        </p:txBody>
      </p:sp>
      <p:sp>
        <p:nvSpPr>
          <p:cNvPr id="66" name="כותרת משנה 2"/>
          <p:cNvSpPr txBox="1">
            <a:spLocks/>
          </p:cNvSpPr>
          <p:nvPr/>
        </p:nvSpPr>
        <p:spPr>
          <a:xfrm>
            <a:off x="8737298" y="6213731"/>
            <a:ext cx="2787488" cy="55462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400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הסרת אבנים או שאר פסולת מהצמח או </a:t>
            </a:r>
            <a:r>
              <a:rPr lang="he-IL" sz="2000" b="1" dirty="0" err="1" smtClean="0"/>
              <a:t>משרשיו</a:t>
            </a:r>
            <a:endParaRPr lang="he-IL" sz="2000" b="1" dirty="0" smtClean="0"/>
          </a:p>
          <a:p>
            <a:pPr>
              <a:lnSpc>
                <a:spcPct val="150000"/>
              </a:lnSpc>
            </a:pPr>
            <a:r>
              <a:rPr lang="he-IL" sz="2000" b="1" dirty="0" smtClean="0"/>
              <a:t>דילול צמחים, גיזום ענפים , ניכוש עשבים  </a:t>
            </a:r>
            <a:endParaRPr lang="he-IL" sz="2000" b="1" dirty="0"/>
          </a:p>
        </p:txBody>
      </p:sp>
      <p:sp>
        <p:nvSpPr>
          <p:cNvPr id="67" name="כותרת משנה 2"/>
          <p:cNvSpPr txBox="1">
            <a:spLocks/>
          </p:cNvSpPr>
          <p:nvPr/>
        </p:nvSpPr>
        <p:spPr>
          <a:xfrm>
            <a:off x="7652711" y="3321363"/>
            <a:ext cx="1150629" cy="14478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 smtClean="0">
                <a:solidFill>
                  <a:schemeClr val="tx1"/>
                </a:solidFill>
              </a:rPr>
              <a:t>אין תולדות 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 smtClean="0">
                <a:solidFill>
                  <a:schemeClr val="tx1"/>
                </a:solidFill>
              </a:rPr>
              <a:t>איסוף היבול בכמות גדולה אסורה מן התורה</a:t>
            </a: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69" name="כותרת משנה 2"/>
          <p:cNvSpPr txBox="1">
            <a:spLocks/>
          </p:cNvSpPr>
          <p:nvPr/>
        </p:nvSpPr>
        <p:spPr>
          <a:xfrm>
            <a:off x="7652712" y="3318499"/>
            <a:ext cx="1150629" cy="18275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 smtClean="0">
                <a:solidFill>
                  <a:schemeClr val="tx1"/>
                </a:solidFill>
              </a:rPr>
              <a:t>אין תולדות 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 smtClean="0">
                <a:solidFill>
                  <a:schemeClr val="tx1"/>
                </a:solidFill>
              </a:rPr>
              <a:t>איסוף היבול בכמות גדולה אסורה מן התורה בכמות קטנה מותרת </a:t>
            </a: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0" name="כותרת משנה 2"/>
          <p:cNvSpPr txBox="1">
            <a:spLocks/>
          </p:cNvSpPr>
          <p:nvPr/>
        </p:nvSpPr>
        <p:spPr>
          <a:xfrm>
            <a:off x="5893721" y="4452591"/>
            <a:ext cx="1380512" cy="155376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475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גיזום (זימור ) בשאר האילנות דרבנן (</a:t>
            </a:r>
            <a:r>
              <a:rPr lang="he-IL" sz="2000" b="1" dirty="0" err="1" smtClean="0"/>
              <a:t>חוז"א</a:t>
            </a:r>
            <a:r>
              <a:rPr lang="he-IL" sz="20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he-IL" sz="2000" b="1" dirty="0" smtClean="0"/>
              <a:t>י"א : גיזום באילן עם פירות אורייתא </a:t>
            </a:r>
          </a:p>
          <a:p>
            <a:pPr>
              <a:lnSpc>
                <a:spcPct val="150000"/>
              </a:lnSpc>
            </a:pPr>
            <a:r>
              <a:rPr lang="he-IL" sz="2000" b="1" dirty="0" smtClean="0"/>
              <a:t>גיזום באילן סרק דרבנן</a:t>
            </a:r>
            <a:endParaRPr lang="he-IL" sz="2000" b="1" dirty="0"/>
          </a:p>
        </p:txBody>
      </p:sp>
      <p:sp>
        <p:nvSpPr>
          <p:cNvPr id="71" name="כותרת משנה 2"/>
          <p:cNvSpPr txBox="1">
            <a:spLocks/>
          </p:cNvSpPr>
          <p:nvPr/>
        </p:nvSpPr>
        <p:spPr>
          <a:xfrm>
            <a:off x="4364613" y="3336840"/>
            <a:ext cx="1150629" cy="19254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 smtClean="0">
                <a:solidFill>
                  <a:schemeClr val="tx1"/>
                </a:solidFill>
              </a:rPr>
              <a:t>אין תולדות 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 smtClean="0">
                <a:solidFill>
                  <a:schemeClr val="tx1"/>
                </a:solidFill>
              </a:rPr>
              <a:t>איסוף היבול בכמות גדולה אסורה מן התורה בכמות קטנה מותרת </a:t>
            </a: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2" name="כותרת משנה 2"/>
          <p:cNvSpPr txBox="1">
            <a:spLocks/>
          </p:cNvSpPr>
          <p:nvPr/>
        </p:nvSpPr>
        <p:spPr>
          <a:xfrm>
            <a:off x="298253" y="4763908"/>
            <a:ext cx="2981063" cy="49837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550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סיקול אבנים מן השדה להכשרת הקרקע לחרישה</a:t>
            </a:r>
            <a:endParaRPr lang="he-IL" sz="2000" b="1" dirty="0"/>
          </a:p>
        </p:txBody>
      </p:sp>
      <p:sp>
        <p:nvSpPr>
          <p:cNvPr id="73" name="כותרת משנה 2"/>
          <p:cNvSpPr txBox="1">
            <a:spLocks/>
          </p:cNvSpPr>
          <p:nvPr/>
        </p:nvSpPr>
        <p:spPr>
          <a:xfrm>
            <a:off x="1935043" y="3251312"/>
            <a:ext cx="1332800" cy="14082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 smtClean="0">
                <a:solidFill>
                  <a:schemeClr val="tx1"/>
                </a:solidFill>
              </a:rPr>
              <a:t>כל מלאכה המשביחה את הקרקע או מכשירה את הקרקע הן תולדות חרישה </a:t>
            </a: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4" name="כותרת משנה 2"/>
          <p:cNvSpPr txBox="1">
            <a:spLocks/>
          </p:cNvSpPr>
          <p:nvPr/>
        </p:nvSpPr>
        <p:spPr>
          <a:xfrm>
            <a:off x="298253" y="5303962"/>
            <a:ext cx="2981063" cy="49837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75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עידור חפירה ידנית באמצעות כלי </a:t>
            </a:r>
            <a:endParaRPr lang="he-IL" sz="2000" b="1" dirty="0"/>
          </a:p>
        </p:txBody>
      </p:sp>
      <p:sp>
        <p:nvSpPr>
          <p:cNvPr id="75" name="כותרת משנה 2"/>
          <p:cNvSpPr txBox="1">
            <a:spLocks/>
          </p:cNvSpPr>
          <p:nvPr/>
        </p:nvSpPr>
        <p:spPr>
          <a:xfrm>
            <a:off x="298253" y="5880434"/>
            <a:ext cx="2981063" cy="32756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550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השמדת עשבים לצורך חרישה</a:t>
            </a:r>
            <a:endParaRPr lang="he-IL" sz="2000" b="1" dirty="0"/>
          </a:p>
        </p:txBody>
      </p:sp>
      <p:sp>
        <p:nvSpPr>
          <p:cNvPr id="76" name="כותרת משנה 2"/>
          <p:cNvSpPr txBox="1">
            <a:spLocks/>
          </p:cNvSpPr>
          <p:nvPr/>
        </p:nvSpPr>
        <p:spPr>
          <a:xfrm>
            <a:off x="298253" y="6261047"/>
            <a:ext cx="2981063" cy="32756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55000" lnSpcReduction="20000"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b="1" dirty="0" smtClean="0"/>
              <a:t>יישור הקרקע / זיבול הקרקע/ דישון הקרקע</a:t>
            </a:r>
            <a:endParaRPr lang="he-IL" sz="2000" b="1" dirty="0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15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5337637" y="1227146"/>
            <a:ext cx="1112168" cy="3779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/>
          </a:bodyPr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קדושת פירות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6528048" y="1220986"/>
            <a:ext cx="1269239" cy="39910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השמטת היבול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3199387" y="1268760"/>
            <a:ext cx="1420180" cy="36004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שמיטת כספים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כותרת משנה 2"/>
          <p:cNvSpPr txBox="1">
            <a:spLocks/>
          </p:cNvSpPr>
          <p:nvPr/>
        </p:nvSpPr>
        <p:spPr>
          <a:xfrm>
            <a:off x="6444362" y="2246539"/>
            <a:ext cx="2786415" cy="388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מלאכות שביעית האסורות מדאורייתא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4082583" y="116073"/>
            <a:ext cx="3404752" cy="3240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7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"ושבתה הארץ שבת לה' (ויקרא כה, א-ז)</a:t>
            </a:r>
            <a:endParaRPr lang="en-US" sz="1400" b="1" dirty="0"/>
          </a:p>
        </p:txBody>
      </p:sp>
      <p:sp>
        <p:nvSpPr>
          <p:cNvPr id="52" name="כותרת משנה 2"/>
          <p:cNvSpPr txBox="1">
            <a:spLocks/>
          </p:cNvSpPr>
          <p:nvPr/>
        </p:nvSpPr>
        <p:spPr>
          <a:xfrm>
            <a:off x="5337637" y="642313"/>
            <a:ext cx="3710692" cy="3401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25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/>
              <a:t>שמיטת קרקעות   </a:t>
            </a:r>
            <a:r>
              <a:rPr lang="he-IL" sz="4400" b="1" dirty="0"/>
              <a:t>הכוללת ג' ציווים</a:t>
            </a:r>
            <a:endParaRPr lang="en-US" sz="4400" b="1" dirty="0"/>
          </a:p>
        </p:txBody>
      </p:sp>
      <p:sp>
        <p:nvSpPr>
          <p:cNvPr id="53" name="כותרת משנה 2"/>
          <p:cNvSpPr txBox="1">
            <a:spLocks/>
          </p:cNvSpPr>
          <p:nvPr/>
        </p:nvSpPr>
        <p:spPr>
          <a:xfrm>
            <a:off x="3207923" y="693561"/>
            <a:ext cx="1411644" cy="3530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שמיטת כספים </a:t>
            </a:r>
            <a:endParaRPr lang="en-US" sz="1400" b="1" dirty="0"/>
          </a:p>
        </p:txBody>
      </p:sp>
      <p:cxnSp>
        <p:nvCxnSpPr>
          <p:cNvPr id="24" name="מחבר חץ ישר 23"/>
          <p:cNvCxnSpPr/>
          <p:nvPr/>
        </p:nvCxnSpPr>
        <p:spPr>
          <a:xfrm flipH="1">
            <a:off x="8515357" y="946107"/>
            <a:ext cx="13755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חץ ישר 54"/>
          <p:cNvCxnSpPr/>
          <p:nvPr/>
        </p:nvCxnSpPr>
        <p:spPr>
          <a:xfrm>
            <a:off x="7104112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/>
          <p:cNvCxnSpPr/>
          <p:nvPr/>
        </p:nvCxnSpPr>
        <p:spPr>
          <a:xfrm>
            <a:off x="5951984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>
            <a:off x="3935760" y="993882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מחבר חץ ישר 58"/>
          <p:cNvCxnSpPr/>
          <p:nvPr/>
        </p:nvCxnSpPr>
        <p:spPr>
          <a:xfrm>
            <a:off x="7680176" y="200199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כותרת משנה 2"/>
          <p:cNvSpPr txBox="1">
            <a:spLocks/>
          </p:cNvSpPr>
          <p:nvPr/>
        </p:nvSpPr>
        <p:spPr>
          <a:xfrm>
            <a:off x="1775520" y="2248864"/>
            <a:ext cx="2520280" cy="388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מלאכות שביעית האסורות מדרבנן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cxnSp>
        <p:nvCxnSpPr>
          <p:cNvPr id="33" name="מחבר ישר 32"/>
          <p:cNvCxnSpPr/>
          <p:nvPr/>
        </p:nvCxnSpPr>
        <p:spPr>
          <a:xfrm>
            <a:off x="8400256" y="1628800"/>
            <a:ext cx="0" cy="36004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מחבר ישר 64"/>
          <p:cNvCxnSpPr/>
          <p:nvPr/>
        </p:nvCxnSpPr>
        <p:spPr>
          <a:xfrm>
            <a:off x="2999656" y="1988840"/>
            <a:ext cx="540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מחבר חץ ישר 67"/>
          <p:cNvCxnSpPr/>
          <p:nvPr/>
        </p:nvCxnSpPr>
        <p:spPr>
          <a:xfrm>
            <a:off x="3002525" y="200199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מחבר חץ ישר 100"/>
          <p:cNvCxnSpPr/>
          <p:nvPr/>
        </p:nvCxnSpPr>
        <p:spPr>
          <a:xfrm>
            <a:off x="6312024" y="418683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חץ ישר 101"/>
          <p:cNvCxnSpPr/>
          <p:nvPr/>
        </p:nvCxnSpPr>
        <p:spPr>
          <a:xfrm>
            <a:off x="4295800" y="4401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928811" y="1170433"/>
            <a:ext cx="1701042" cy="483583"/>
          </a:xfr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he-IL" sz="2000" b="1" dirty="0"/>
              <a:t>השבתת הארץ</a:t>
            </a:r>
          </a:p>
        </p:txBody>
      </p:sp>
      <p:sp>
        <p:nvSpPr>
          <p:cNvPr id="49" name="כותרת משנה 2"/>
          <p:cNvSpPr txBox="1">
            <a:spLocks/>
          </p:cNvSpPr>
          <p:nvPr/>
        </p:nvSpPr>
        <p:spPr>
          <a:xfrm>
            <a:off x="1739516" y="2991756"/>
            <a:ext cx="1548172" cy="15173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"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לאברויי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אילנא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 "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כל עבודות שמטרתן לשיבוח הקרקע , הצמח או האילן אסורות בשביעית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0" name="כותרת משנה 2"/>
          <p:cNvSpPr txBox="1">
            <a:spLocks/>
          </p:cNvSpPr>
          <p:nvPr/>
        </p:nvSpPr>
        <p:spPr>
          <a:xfrm>
            <a:off x="1739516" y="4863964"/>
            <a:ext cx="1548172" cy="15173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"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לאוקמי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אילנא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"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כל העבודות שמטרתן לשמור על קיום הצמח או האילן בכדי למנוע המתת האילן מותרות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1" name="כותרת משנה 2"/>
          <p:cNvSpPr txBox="1">
            <a:spLocks/>
          </p:cNvSpPr>
          <p:nvPr/>
        </p:nvSpPr>
        <p:spPr>
          <a:xfrm>
            <a:off x="3624754" y="3068673"/>
            <a:ext cx="6614518" cy="14760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7" name="כותרת משנה 2"/>
          <p:cNvSpPr txBox="1">
            <a:spLocks/>
          </p:cNvSpPr>
          <p:nvPr/>
        </p:nvSpPr>
        <p:spPr>
          <a:xfrm>
            <a:off x="3624754" y="4954466"/>
            <a:ext cx="6614518" cy="14760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90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5337637" y="1227146"/>
            <a:ext cx="1112168" cy="3779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/>
          </a:bodyPr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קדושת פירות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6528048" y="1220986"/>
            <a:ext cx="1269239" cy="39910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השמטת היבול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3199387" y="1268760"/>
            <a:ext cx="1420180" cy="36004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שמיטת כספים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כותרת משנה 2"/>
          <p:cNvSpPr txBox="1">
            <a:spLocks/>
          </p:cNvSpPr>
          <p:nvPr/>
        </p:nvSpPr>
        <p:spPr>
          <a:xfrm>
            <a:off x="6528047" y="2246539"/>
            <a:ext cx="1269239" cy="388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מצוות מן התורה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4082583" y="116073"/>
            <a:ext cx="3404752" cy="3240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7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"ושבתה הארץ שבת לה' (ויקרא כה, א-ז)</a:t>
            </a:r>
            <a:endParaRPr lang="en-US" sz="1400" b="1" dirty="0"/>
          </a:p>
        </p:txBody>
      </p:sp>
      <p:sp>
        <p:nvSpPr>
          <p:cNvPr id="52" name="כותרת משנה 2"/>
          <p:cNvSpPr txBox="1">
            <a:spLocks/>
          </p:cNvSpPr>
          <p:nvPr/>
        </p:nvSpPr>
        <p:spPr>
          <a:xfrm>
            <a:off x="5337637" y="642313"/>
            <a:ext cx="3710692" cy="3401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25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/>
              <a:t>שמיטת קרקעות   </a:t>
            </a:r>
            <a:r>
              <a:rPr lang="he-IL" sz="4400" b="1" dirty="0"/>
              <a:t>הכוללת ג' ציווים</a:t>
            </a:r>
            <a:endParaRPr lang="en-US" sz="4400" b="1" dirty="0"/>
          </a:p>
        </p:txBody>
      </p:sp>
      <p:sp>
        <p:nvSpPr>
          <p:cNvPr id="53" name="כותרת משנה 2"/>
          <p:cNvSpPr txBox="1">
            <a:spLocks/>
          </p:cNvSpPr>
          <p:nvPr/>
        </p:nvSpPr>
        <p:spPr>
          <a:xfrm>
            <a:off x="3207923" y="693561"/>
            <a:ext cx="1411644" cy="3530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שמיטת כספים </a:t>
            </a:r>
            <a:endParaRPr lang="en-US" sz="1400" b="1" dirty="0"/>
          </a:p>
        </p:txBody>
      </p:sp>
      <p:cxnSp>
        <p:nvCxnSpPr>
          <p:cNvPr id="24" name="מחבר חץ ישר 23"/>
          <p:cNvCxnSpPr/>
          <p:nvPr/>
        </p:nvCxnSpPr>
        <p:spPr>
          <a:xfrm flipH="1">
            <a:off x="8515357" y="946107"/>
            <a:ext cx="13755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חץ ישר 54"/>
          <p:cNvCxnSpPr/>
          <p:nvPr/>
        </p:nvCxnSpPr>
        <p:spPr>
          <a:xfrm>
            <a:off x="7104112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/>
          <p:cNvCxnSpPr/>
          <p:nvPr/>
        </p:nvCxnSpPr>
        <p:spPr>
          <a:xfrm>
            <a:off x="5951984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>
            <a:off x="3935760" y="993882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מחבר ישר 32"/>
          <p:cNvCxnSpPr/>
          <p:nvPr/>
        </p:nvCxnSpPr>
        <p:spPr>
          <a:xfrm>
            <a:off x="7248128" y="1628800"/>
            <a:ext cx="0" cy="7920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מחבר חץ ישר 91"/>
          <p:cNvCxnSpPr>
            <a:endCxn id="49" idx="0"/>
          </p:cNvCxnSpPr>
          <p:nvPr/>
        </p:nvCxnSpPr>
        <p:spPr>
          <a:xfrm>
            <a:off x="7192983" y="2634588"/>
            <a:ext cx="0" cy="4271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מחבר חץ ישר 100"/>
          <p:cNvCxnSpPr/>
          <p:nvPr/>
        </p:nvCxnSpPr>
        <p:spPr>
          <a:xfrm>
            <a:off x="6312024" y="418683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חץ ישר 101"/>
          <p:cNvCxnSpPr/>
          <p:nvPr/>
        </p:nvCxnSpPr>
        <p:spPr>
          <a:xfrm>
            <a:off x="4295800" y="4401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928811" y="1170442"/>
            <a:ext cx="1701042" cy="458359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he-IL" sz="2000" b="1" dirty="0"/>
              <a:t>השבתת הארץ</a:t>
            </a:r>
          </a:p>
        </p:txBody>
      </p:sp>
      <p:sp>
        <p:nvSpPr>
          <p:cNvPr id="49" name="כותרת משנה 2"/>
          <p:cNvSpPr txBox="1">
            <a:spLocks/>
          </p:cNvSpPr>
          <p:nvPr/>
        </p:nvSpPr>
        <p:spPr>
          <a:xfrm>
            <a:off x="6488149" y="3061694"/>
            <a:ext cx="1409668" cy="883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חובת הפקרה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2" name="כותרת משנה 2"/>
          <p:cNvSpPr txBox="1">
            <a:spLocks/>
          </p:cNvSpPr>
          <p:nvPr/>
        </p:nvSpPr>
        <p:spPr>
          <a:xfrm>
            <a:off x="5893722" y="4162858"/>
            <a:ext cx="2866575" cy="24482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chemeClr val="tx1"/>
                </a:solidFill>
              </a:rPr>
              <a:t>פירות שביעית הפקר ויש לבעל השדה להודיע שפירותיו הפקר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chemeClr val="tx1"/>
                </a:solidFill>
              </a:rPr>
              <a:t>ולהשאיר  את השדה פתוח כדי לאפשר לכל הרוצה להיכנס או לתלות שלט המודיע שהפירות מופקרים וניתן לקחתם 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chemeClr val="tx1"/>
                </a:solidFill>
              </a:rPr>
              <a:t>פירות שביעית כיון שהם הפקר </a:t>
            </a:r>
            <a:r>
              <a:rPr lang="he-IL" sz="1200" dirty="0" err="1">
                <a:solidFill>
                  <a:schemeClr val="tx1"/>
                </a:solidFill>
              </a:rPr>
              <a:t>פטורין</a:t>
            </a:r>
            <a:r>
              <a:rPr lang="he-IL" sz="1200" dirty="0">
                <a:solidFill>
                  <a:schemeClr val="tx1"/>
                </a:solidFill>
              </a:rPr>
              <a:t> מתרומות ומעשרות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200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כותרת משנה 2"/>
          <p:cNvSpPr txBox="1">
            <a:spLocks/>
          </p:cNvSpPr>
          <p:nvPr/>
        </p:nvSpPr>
        <p:spPr>
          <a:xfrm>
            <a:off x="2495600" y="3314566"/>
            <a:ext cx="2736304" cy="37795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lnSpcReduction="10000"/>
          </a:bodyPr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841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5337637" y="1227146"/>
            <a:ext cx="1112168" cy="37795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/>
          </a:bodyPr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קדושת פירות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6528048" y="1220986"/>
            <a:ext cx="1269239" cy="39910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השמטת היבול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3199387" y="1268760"/>
            <a:ext cx="1420180" cy="36004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שמיטת כספים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כותרת משנה 2"/>
          <p:cNvSpPr txBox="1">
            <a:spLocks/>
          </p:cNvSpPr>
          <p:nvPr/>
        </p:nvSpPr>
        <p:spPr>
          <a:xfrm>
            <a:off x="5522806" y="2246539"/>
            <a:ext cx="3957570" cy="388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מצוות מן התורה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4082583" y="116073"/>
            <a:ext cx="3404752" cy="3240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7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"ושבתה הארץ שבת לה' (ויקרא כה, א-ז)</a:t>
            </a:r>
            <a:endParaRPr lang="en-US" sz="1400" b="1" dirty="0"/>
          </a:p>
        </p:txBody>
      </p:sp>
      <p:sp>
        <p:nvSpPr>
          <p:cNvPr id="52" name="כותרת משנה 2"/>
          <p:cNvSpPr txBox="1">
            <a:spLocks/>
          </p:cNvSpPr>
          <p:nvPr/>
        </p:nvSpPr>
        <p:spPr>
          <a:xfrm>
            <a:off x="5337637" y="642313"/>
            <a:ext cx="3710692" cy="3401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25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/>
              <a:t>שמיטת קרקעות   </a:t>
            </a:r>
            <a:r>
              <a:rPr lang="he-IL" sz="4400" b="1" dirty="0"/>
              <a:t>הכוללת ג' ציווים</a:t>
            </a:r>
            <a:endParaRPr lang="en-US" sz="4400" b="1" dirty="0"/>
          </a:p>
        </p:txBody>
      </p:sp>
      <p:sp>
        <p:nvSpPr>
          <p:cNvPr id="53" name="כותרת משנה 2"/>
          <p:cNvSpPr txBox="1">
            <a:spLocks/>
          </p:cNvSpPr>
          <p:nvPr/>
        </p:nvSpPr>
        <p:spPr>
          <a:xfrm>
            <a:off x="3207923" y="693561"/>
            <a:ext cx="1411644" cy="3530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שמיטת כספים </a:t>
            </a:r>
            <a:endParaRPr lang="en-US" sz="1400" b="1" dirty="0"/>
          </a:p>
        </p:txBody>
      </p:sp>
      <p:cxnSp>
        <p:nvCxnSpPr>
          <p:cNvPr id="24" name="מחבר חץ ישר 23"/>
          <p:cNvCxnSpPr/>
          <p:nvPr/>
        </p:nvCxnSpPr>
        <p:spPr>
          <a:xfrm flipH="1">
            <a:off x="8515357" y="946107"/>
            <a:ext cx="13755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חץ ישר 54"/>
          <p:cNvCxnSpPr/>
          <p:nvPr/>
        </p:nvCxnSpPr>
        <p:spPr>
          <a:xfrm>
            <a:off x="7104112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/>
          <p:cNvCxnSpPr/>
          <p:nvPr/>
        </p:nvCxnSpPr>
        <p:spPr>
          <a:xfrm>
            <a:off x="5951984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>
            <a:off x="3935760" y="993882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מחבר חץ ישר 58"/>
          <p:cNvCxnSpPr/>
          <p:nvPr/>
        </p:nvCxnSpPr>
        <p:spPr>
          <a:xfrm>
            <a:off x="7680176" y="200199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כותרת משנה 2"/>
          <p:cNvSpPr txBox="1">
            <a:spLocks/>
          </p:cNvSpPr>
          <p:nvPr/>
        </p:nvSpPr>
        <p:spPr>
          <a:xfrm>
            <a:off x="1775520" y="2248864"/>
            <a:ext cx="2520280" cy="388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איסורים דרבנן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cxnSp>
        <p:nvCxnSpPr>
          <p:cNvPr id="33" name="מחבר ישר 32"/>
          <p:cNvCxnSpPr/>
          <p:nvPr/>
        </p:nvCxnSpPr>
        <p:spPr>
          <a:xfrm>
            <a:off x="5807968" y="1641953"/>
            <a:ext cx="0" cy="36004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מחבר ישר 64"/>
          <p:cNvCxnSpPr/>
          <p:nvPr/>
        </p:nvCxnSpPr>
        <p:spPr>
          <a:xfrm>
            <a:off x="2999656" y="1988841"/>
            <a:ext cx="4680520" cy="131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מחבר חץ ישר 67"/>
          <p:cNvCxnSpPr/>
          <p:nvPr/>
        </p:nvCxnSpPr>
        <p:spPr>
          <a:xfrm>
            <a:off x="3002525" y="200199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מחבר חץ ישר 100"/>
          <p:cNvCxnSpPr/>
          <p:nvPr/>
        </p:nvCxnSpPr>
        <p:spPr>
          <a:xfrm>
            <a:off x="6312024" y="418683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חץ ישר 101"/>
          <p:cNvCxnSpPr/>
          <p:nvPr/>
        </p:nvCxnSpPr>
        <p:spPr>
          <a:xfrm>
            <a:off x="4295800" y="4401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928811" y="1170442"/>
            <a:ext cx="1701042" cy="458359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he-IL" sz="2000" b="1" dirty="0"/>
              <a:t>השבתת הארץ</a:t>
            </a:r>
          </a:p>
        </p:txBody>
      </p:sp>
      <p:sp>
        <p:nvSpPr>
          <p:cNvPr id="50" name="כותרת משנה 2"/>
          <p:cNvSpPr txBox="1">
            <a:spLocks/>
          </p:cNvSpPr>
          <p:nvPr/>
        </p:nvSpPr>
        <p:spPr>
          <a:xfrm>
            <a:off x="8760298" y="2996953"/>
            <a:ext cx="1512167" cy="883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איסור הפסד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51" name="כותרת משנה 2"/>
          <p:cNvSpPr txBox="1">
            <a:spLocks/>
          </p:cNvSpPr>
          <p:nvPr/>
        </p:nvSpPr>
        <p:spPr>
          <a:xfrm>
            <a:off x="6816081" y="2996953"/>
            <a:ext cx="1512167" cy="883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איסור סחורה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54" name="כותרת משנה 2"/>
          <p:cNvSpPr txBox="1">
            <a:spLocks/>
          </p:cNvSpPr>
          <p:nvPr/>
        </p:nvSpPr>
        <p:spPr>
          <a:xfrm>
            <a:off x="4871865" y="2996952"/>
            <a:ext cx="1512167" cy="883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מצוות ביעור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57" name="כותרת משנה 2"/>
          <p:cNvSpPr txBox="1">
            <a:spLocks/>
          </p:cNvSpPr>
          <p:nvPr/>
        </p:nvSpPr>
        <p:spPr>
          <a:xfrm>
            <a:off x="1672726" y="2941407"/>
            <a:ext cx="1398938" cy="9947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איסור הוצאה </a:t>
            </a:r>
            <a:r>
              <a:rPr lang="he-IL" sz="1600" b="1" dirty="0" err="1">
                <a:solidFill>
                  <a:schemeClr val="tx1"/>
                </a:solidFill>
              </a:rPr>
              <a:t>מא</a:t>
            </a:r>
            <a:r>
              <a:rPr lang="he-IL" sz="1600" b="1" dirty="0">
                <a:solidFill>
                  <a:schemeClr val="tx1"/>
                </a:solidFill>
              </a:rPr>
              <a:t>רץ ישראל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0" name="כותרת משנה 2"/>
          <p:cNvSpPr txBox="1">
            <a:spLocks/>
          </p:cNvSpPr>
          <p:nvPr/>
        </p:nvSpPr>
        <p:spPr>
          <a:xfrm>
            <a:off x="3272295" y="2941407"/>
            <a:ext cx="1030912" cy="9947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איסור </a:t>
            </a:r>
            <a:r>
              <a:rPr lang="he-IL" sz="1600" b="1" dirty="0" err="1">
                <a:solidFill>
                  <a:schemeClr val="tx1"/>
                </a:solidFill>
              </a:rPr>
              <a:t>ספיחין</a:t>
            </a:r>
            <a:r>
              <a:rPr lang="he-IL" sz="1600" b="1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3" name="כותרת משנה 2"/>
          <p:cNvSpPr txBox="1">
            <a:spLocks/>
          </p:cNvSpPr>
          <p:nvPr/>
        </p:nvSpPr>
        <p:spPr>
          <a:xfrm>
            <a:off x="6672065" y="4145805"/>
            <a:ext cx="1913724" cy="2471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rgbClr val="00B0F0"/>
                </a:solidFill>
              </a:rPr>
              <a:t>אסור </a:t>
            </a:r>
            <a:r>
              <a:rPr lang="he-IL" sz="1200" dirty="0">
                <a:solidFill>
                  <a:schemeClr val="tx1"/>
                </a:solidFill>
              </a:rPr>
              <a:t>לסחור בפירות שביעית.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rgbClr val="00B0F0"/>
                </a:solidFill>
              </a:rPr>
              <a:t>אסור </a:t>
            </a:r>
            <a:r>
              <a:rPr lang="he-IL" sz="1200" dirty="0">
                <a:solidFill>
                  <a:schemeClr val="tx1"/>
                </a:solidFill>
              </a:rPr>
              <a:t>למכור את הפירות במשקל, ויש </a:t>
            </a:r>
            <a:r>
              <a:rPr lang="he-IL" sz="1200" dirty="0" err="1">
                <a:solidFill>
                  <a:schemeClr val="tx1"/>
                </a:solidFill>
              </a:rPr>
              <a:t>למוכרם</a:t>
            </a:r>
            <a:r>
              <a:rPr lang="he-IL" sz="1200" dirty="0">
                <a:solidFill>
                  <a:schemeClr val="tx1"/>
                </a:solidFill>
              </a:rPr>
              <a:t> ב"הערכה"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rgbClr val="00B0F0"/>
                </a:solidFill>
              </a:rPr>
              <a:t>כסף </a:t>
            </a:r>
            <a:r>
              <a:rPr lang="he-IL" sz="1200" dirty="0">
                <a:solidFill>
                  <a:schemeClr val="tx1"/>
                </a:solidFill>
              </a:rPr>
              <a:t>שמתקבל עבור פירות שביעית מתקדש בקדושת שביעית </a:t>
            </a:r>
            <a:r>
              <a:rPr lang="he-IL" sz="1200" dirty="0">
                <a:solidFill>
                  <a:srgbClr val="00B0F0"/>
                </a:solidFill>
              </a:rPr>
              <a:t>אין למכור </a:t>
            </a:r>
            <a:r>
              <a:rPr lang="he-IL" sz="1200" dirty="0">
                <a:solidFill>
                  <a:schemeClr val="tx1"/>
                </a:solidFill>
              </a:rPr>
              <a:t>או להאכיל </a:t>
            </a:r>
            <a:r>
              <a:rPr lang="he-IL" sz="1200" dirty="0" err="1">
                <a:solidFill>
                  <a:schemeClr val="tx1"/>
                </a:solidFill>
              </a:rPr>
              <a:t>נכרי</a:t>
            </a:r>
            <a:r>
              <a:rPr lang="he-IL" sz="1200" dirty="0">
                <a:solidFill>
                  <a:schemeClr val="tx1"/>
                </a:solidFill>
              </a:rPr>
              <a:t> מפירות שביעית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4" name="כותרת משנה 2"/>
          <p:cNvSpPr txBox="1">
            <a:spLocks/>
          </p:cNvSpPr>
          <p:nvPr/>
        </p:nvSpPr>
        <p:spPr>
          <a:xfrm>
            <a:off x="8688289" y="4145805"/>
            <a:ext cx="1496923" cy="2471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אסור </a:t>
            </a:r>
            <a:r>
              <a:rPr lang="he-IL" sz="1200" dirty="0">
                <a:solidFill>
                  <a:schemeClr val="tx1"/>
                </a:solidFill>
              </a:rPr>
              <a:t>לאדם לקלקל פירות שביעית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משתדלים</a:t>
            </a:r>
            <a:r>
              <a:rPr lang="he-IL" sz="1200" dirty="0">
                <a:solidFill>
                  <a:schemeClr val="tx1"/>
                </a:solidFill>
              </a:rPr>
              <a:t> לסיים עד הסוף ולמעט בשאריות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שאריות</a:t>
            </a:r>
            <a:r>
              <a:rPr lang="he-IL" sz="1200" dirty="0">
                <a:solidFill>
                  <a:schemeClr val="tx1"/>
                </a:solidFill>
              </a:rPr>
              <a:t> יש לשומרן בפח מיוחד עד שירקבו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אין משנים </a:t>
            </a:r>
            <a:r>
              <a:rPr lang="he-IL" sz="1200" dirty="0">
                <a:solidFill>
                  <a:schemeClr val="tx1"/>
                </a:solidFill>
              </a:rPr>
              <a:t>פירות שביעית מצורתם (כגון סחיטה על בגד)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כותרת משנה 2"/>
          <p:cNvSpPr txBox="1">
            <a:spLocks/>
          </p:cNvSpPr>
          <p:nvPr/>
        </p:nvSpPr>
        <p:spPr>
          <a:xfrm>
            <a:off x="4702730" y="4137773"/>
            <a:ext cx="1913724" cy="2471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dirty="0">
                <a:solidFill>
                  <a:schemeClr val="tx1"/>
                </a:solidFill>
              </a:rPr>
              <a:t>אכילת פירות שביעית מותרת כל זמן שהפרי או הירק נמצא בעונת גידול בשדה, אולם מיד עם תום עונתו בשדה יש חובה להוציא את הפירות מביתו ולבערם- מפקיר את הפירות בפני שלושה  אנשים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7" name="מחבר חץ ישר 66"/>
          <p:cNvCxnSpPr/>
          <p:nvPr/>
        </p:nvCxnSpPr>
        <p:spPr>
          <a:xfrm>
            <a:off x="9264352" y="270194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מחבר חץ ישר 68"/>
          <p:cNvCxnSpPr/>
          <p:nvPr/>
        </p:nvCxnSpPr>
        <p:spPr>
          <a:xfrm>
            <a:off x="7608168" y="272207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מחבר חץ ישר 69"/>
          <p:cNvCxnSpPr/>
          <p:nvPr/>
        </p:nvCxnSpPr>
        <p:spPr>
          <a:xfrm>
            <a:off x="5807968" y="270194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מחבר חץ ישר 70"/>
          <p:cNvCxnSpPr/>
          <p:nvPr/>
        </p:nvCxnSpPr>
        <p:spPr>
          <a:xfrm>
            <a:off x="3719736" y="2666528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מחבר חץ ישר 71"/>
          <p:cNvCxnSpPr/>
          <p:nvPr/>
        </p:nvCxnSpPr>
        <p:spPr>
          <a:xfrm>
            <a:off x="2567608" y="2666528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329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מחבר ישר 44"/>
          <p:cNvCxnSpPr/>
          <p:nvPr/>
        </p:nvCxnSpPr>
        <p:spPr>
          <a:xfrm>
            <a:off x="2637337" y="3861048"/>
            <a:ext cx="5400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כותרת משנה 2"/>
          <p:cNvSpPr txBox="1">
            <a:spLocks/>
          </p:cNvSpPr>
          <p:nvPr/>
        </p:nvSpPr>
        <p:spPr>
          <a:xfrm>
            <a:off x="5337637" y="1227146"/>
            <a:ext cx="1112168" cy="37795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/>
          </a:bodyPr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קדושת פירות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כותרת משנה 2"/>
          <p:cNvSpPr txBox="1">
            <a:spLocks/>
          </p:cNvSpPr>
          <p:nvPr/>
        </p:nvSpPr>
        <p:spPr>
          <a:xfrm>
            <a:off x="6528048" y="1220986"/>
            <a:ext cx="1269239" cy="39910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השמטת היבול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3199387" y="1268760"/>
            <a:ext cx="1420180" cy="36004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שמיטת כספים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כותרת משנה 2"/>
          <p:cNvSpPr txBox="1">
            <a:spLocks/>
          </p:cNvSpPr>
          <p:nvPr/>
        </p:nvSpPr>
        <p:spPr>
          <a:xfrm>
            <a:off x="5522806" y="2246539"/>
            <a:ext cx="3957570" cy="388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מצוות מן התורה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7" name="כותרת משנה 2"/>
          <p:cNvSpPr txBox="1">
            <a:spLocks/>
          </p:cNvSpPr>
          <p:nvPr/>
        </p:nvSpPr>
        <p:spPr>
          <a:xfrm>
            <a:off x="4082583" y="116073"/>
            <a:ext cx="3404752" cy="3240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7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"ושבתה הארץ שבת לה' (ויקרא כה, א-ז)</a:t>
            </a:r>
            <a:endParaRPr lang="en-US" sz="1400" b="1" dirty="0"/>
          </a:p>
        </p:txBody>
      </p:sp>
      <p:sp>
        <p:nvSpPr>
          <p:cNvPr id="52" name="כותרת משנה 2"/>
          <p:cNvSpPr txBox="1">
            <a:spLocks/>
          </p:cNvSpPr>
          <p:nvPr/>
        </p:nvSpPr>
        <p:spPr>
          <a:xfrm>
            <a:off x="5337637" y="642313"/>
            <a:ext cx="3710692" cy="3401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250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6400" b="1" dirty="0"/>
              <a:t>שמיטת קרקעות   </a:t>
            </a:r>
            <a:r>
              <a:rPr lang="he-IL" sz="4400" b="1" dirty="0"/>
              <a:t>הכוללת ג' ציווים</a:t>
            </a:r>
            <a:endParaRPr lang="en-US" sz="4400" b="1" dirty="0"/>
          </a:p>
        </p:txBody>
      </p:sp>
      <p:sp>
        <p:nvSpPr>
          <p:cNvPr id="53" name="כותרת משנה 2"/>
          <p:cNvSpPr txBox="1">
            <a:spLocks/>
          </p:cNvSpPr>
          <p:nvPr/>
        </p:nvSpPr>
        <p:spPr>
          <a:xfrm>
            <a:off x="3207923" y="693561"/>
            <a:ext cx="1411644" cy="3530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1400" b="1" dirty="0"/>
              <a:t>שמיטת כספים </a:t>
            </a:r>
            <a:endParaRPr lang="en-US" sz="1400" b="1" dirty="0"/>
          </a:p>
        </p:txBody>
      </p:sp>
      <p:cxnSp>
        <p:nvCxnSpPr>
          <p:cNvPr id="24" name="מחבר חץ ישר 23"/>
          <p:cNvCxnSpPr/>
          <p:nvPr/>
        </p:nvCxnSpPr>
        <p:spPr>
          <a:xfrm flipH="1">
            <a:off x="8515357" y="946107"/>
            <a:ext cx="13755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חץ ישר 54"/>
          <p:cNvCxnSpPr/>
          <p:nvPr/>
        </p:nvCxnSpPr>
        <p:spPr>
          <a:xfrm>
            <a:off x="7104112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/>
          <p:cNvCxnSpPr/>
          <p:nvPr/>
        </p:nvCxnSpPr>
        <p:spPr>
          <a:xfrm>
            <a:off x="5951984" y="9825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>
            <a:off x="3935760" y="993882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מחבר חץ ישר 58"/>
          <p:cNvCxnSpPr/>
          <p:nvPr/>
        </p:nvCxnSpPr>
        <p:spPr>
          <a:xfrm>
            <a:off x="7680176" y="200199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כותרת משנה 2"/>
          <p:cNvSpPr txBox="1">
            <a:spLocks/>
          </p:cNvSpPr>
          <p:nvPr/>
        </p:nvSpPr>
        <p:spPr>
          <a:xfrm>
            <a:off x="1775520" y="2248864"/>
            <a:ext cx="2520280" cy="388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איסורים דרבנן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cxnSp>
        <p:nvCxnSpPr>
          <p:cNvPr id="33" name="מחבר ישר 32"/>
          <p:cNvCxnSpPr/>
          <p:nvPr/>
        </p:nvCxnSpPr>
        <p:spPr>
          <a:xfrm>
            <a:off x="5807968" y="1641953"/>
            <a:ext cx="0" cy="36004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מחבר ישר 64"/>
          <p:cNvCxnSpPr/>
          <p:nvPr/>
        </p:nvCxnSpPr>
        <p:spPr>
          <a:xfrm>
            <a:off x="2999656" y="1988841"/>
            <a:ext cx="4680520" cy="131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מחבר חץ ישר 67"/>
          <p:cNvCxnSpPr/>
          <p:nvPr/>
        </p:nvCxnSpPr>
        <p:spPr>
          <a:xfrm>
            <a:off x="3002525" y="2001994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מחבר חץ ישר 100"/>
          <p:cNvCxnSpPr/>
          <p:nvPr/>
        </p:nvCxnSpPr>
        <p:spPr>
          <a:xfrm>
            <a:off x="6312024" y="418683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חץ ישר 101"/>
          <p:cNvCxnSpPr/>
          <p:nvPr/>
        </p:nvCxnSpPr>
        <p:spPr>
          <a:xfrm>
            <a:off x="4295800" y="440110"/>
            <a:ext cx="0" cy="2748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928811" y="1170442"/>
            <a:ext cx="1701042" cy="458359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he-IL" sz="2000" b="1" dirty="0"/>
              <a:t>השבתת הארץ</a:t>
            </a:r>
          </a:p>
        </p:txBody>
      </p:sp>
      <p:cxnSp>
        <p:nvCxnSpPr>
          <p:cNvPr id="70" name="מחבר חץ ישר 69"/>
          <p:cNvCxnSpPr/>
          <p:nvPr/>
        </p:nvCxnSpPr>
        <p:spPr>
          <a:xfrm flipH="1">
            <a:off x="2218968" y="2634588"/>
            <a:ext cx="2320" cy="28106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כותרת משנה 2"/>
          <p:cNvSpPr txBox="1">
            <a:spLocks/>
          </p:cNvSpPr>
          <p:nvPr/>
        </p:nvSpPr>
        <p:spPr>
          <a:xfrm>
            <a:off x="3164872" y="3317528"/>
            <a:ext cx="1706993" cy="119159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הגדרת ספיחים כולל </a:t>
            </a:r>
            <a:r>
              <a:rPr lang="he-IL" sz="1400" b="1" dirty="0" smtClean="0">
                <a:solidFill>
                  <a:schemeClr val="tx1">
                    <a:tint val="75000"/>
                  </a:schemeClr>
                </a:solidFill>
              </a:rPr>
              <a:t>פסוק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7" name="כותרת משנה 2"/>
          <p:cNvSpPr txBox="1">
            <a:spLocks/>
          </p:cNvSpPr>
          <p:nvPr/>
        </p:nvSpPr>
        <p:spPr>
          <a:xfrm>
            <a:off x="1703512" y="5273824"/>
            <a:ext cx="1030912" cy="1584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איסור הוצאה </a:t>
            </a:r>
            <a:r>
              <a:rPr lang="he-IL" sz="1600" b="1" dirty="0" err="1">
                <a:solidFill>
                  <a:schemeClr val="tx1"/>
                </a:solidFill>
              </a:rPr>
              <a:t>מא</a:t>
            </a:r>
            <a:r>
              <a:rPr lang="he-IL" sz="1600" b="1" dirty="0">
                <a:solidFill>
                  <a:schemeClr val="tx1"/>
                </a:solidFill>
              </a:rPr>
              <a:t>רץ ישראל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0" name="כותרת משנה 2"/>
          <p:cNvSpPr txBox="1">
            <a:spLocks/>
          </p:cNvSpPr>
          <p:nvPr/>
        </p:nvSpPr>
        <p:spPr>
          <a:xfrm>
            <a:off x="1734360" y="3104964"/>
            <a:ext cx="1030912" cy="15121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600" b="1" dirty="0">
                <a:solidFill>
                  <a:schemeClr val="tx1"/>
                </a:solidFill>
              </a:rPr>
              <a:t>איסור </a:t>
            </a:r>
            <a:r>
              <a:rPr lang="he-IL" sz="1600" b="1" dirty="0" err="1">
                <a:solidFill>
                  <a:schemeClr val="tx1"/>
                </a:solidFill>
              </a:rPr>
              <a:t>ספיחין</a:t>
            </a:r>
            <a:r>
              <a:rPr lang="he-IL" sz="1600" b="1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0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1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8" name="כותרת משנה 2"/>
          <p:cNvSpPr txBox="1">
            <a:spLocks/>
          </p:cNvSpPr>
          <p:nvPr/>
        </p:nvSpPr>
        <p:spPr>
          <a:xfrm>
            <a:off x="3164871" y="5429225"/>
            <a:ext cx="1706993" cy="119159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92500" lnSpcReduction="2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פירות שביעית הקדושים בקדושת שביעית  אין </a:t>
            </a:r>
            <a:r>
              <a:rPr lang="he-IL" sz="1400" b="1" dirty="0" err="1">
                <a:solidFill>
                  <a:schemeClr val="tx1">
                    <a:tint val="75000"/>
                  </a:schemeClr>
                </a:solidFill>
              </a:rPr>
              <a:t>מוציאין</a:t>
            </a: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 לחו"ל </a:t>
            </a:r>
          </a:p>
          <a:p>
            <a:pPr algn="ctr">
              <a:spcBef>
                <a:spcPct val="20000"/>
              </a:spcBef>
              <a:defRPr/>
            </a:pPr>
            <a:r>
              <a:rPr lang="he-IL" sz="1400" b="1" dirty="0">
                <a:solidFill>
                  <a:schemeClr val="tx1">
                    <a:tint val="75000"/>
                  </a:schemeClr>
                </a:solidFill>
              </a:rPr>
              <a:t>ציור פלקט קדושת פירות </a:t>
            </a:r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he-IL" sz="3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1" name="כותרת משנה 2"/>
          <p:cNvSpPr txBox="1">
            <a:spLocks/>
          </p:cNvSpPr>
          <p:nvPr/>
        </p:nvSpPr>
        <p:spPr>
          <a:xfrm>
            <a:off x="5102154" y="3477285"/>
            <a:ext cx="4770361" cy="1031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להמשיך עפ"י הטבלה איסור </a:t>
            </a:r>
            <a:r>
              <a:rPr lang="he-IL" sz="1200" b="1" dirty="0" err="1">
                <a:solidFill>
                  <a:schemeClr val="tx1">
                    <a:tint val="75000"/>
                  </a:schemeClr>
                </a:solidFill>
              </a:rPr>
              <a:t>ספיחין</a:t>
            </a:r>
            <a:r>
              <a:rPr lang="he-IL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2" name="כותרת משנה 2"/>
          <p:cNvSpPr txBox="1">
            <a:spLocks/>
          </p:cNvSpPr>
          <p:nvPr/>
        </p:nvSpPr>
        <p:spPr>
          <a:xfrm>
            <a:off x="8760298" y="2748658"/>
            <a:ext cx="720079" cy="503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900" b="1" dirty="0">
                <a:solidFill>
                  <a:schemeClr val="tx1"/>
                </a:solidFill>
              </a:rPr>
              <a:t>איסור הפסד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9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9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43" name="כותרת משנה 2"/>
          <p:cNvSpPr txBox="1">
            <a:spLocks/>
          </p:cNvSpPr>
          <p:nvPr/>
        </p:nvSpPr>
        <p:spPr>
          <a:xfrm>
            <a:off x="7104113" y="2731998"/>
            <a:ext cx="720079" cy="520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900" b="1" dirty="0">
                <a:solidFill>
                  <a:schemeClr val="tx1"/>
                </a:solidFill>
              </a:rPr>
              <a:t>איסור סחורה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9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9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44" name="כותרת משנה 2"/>
          <p:cNvSpPr txBox="1">
            <a:spLocks/>
          </p:cNvSpPr>
          <p:nvPr/>
        </p:nvSpPr>
        <p:spPr>
          <a:xfrm>
            <a:off x="5729727" y="2731998"/>
            <a:ext cx="720079" cy="520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900" b="1" dirty="0">
                <a:solidFill>
                  <a:schemeClr val="tx1"/>
                </a:solidFill>
              </a:rPr>
              <a:t>מצוות ביעור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he-IL" sz="900" b="1" dirty="0">
                <a:solidFill>
                  <a:schemeClr val="tx1"/>
                </a:solidFill>
              </a:rPr>
              <a:t>...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he-IL" sz="9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מאיר אביטן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30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1597</Words>
  <Application>Microsoft Office PowerPoint</Application>
  <PresentationFormat>מסך רחב</PresentationFormat>
  <Paragraphs>279</Paragraphs>
  <Slides>11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meir avitan</dc:creator>
  <cp:lastModifiedBy>Windows User</cp:lastModifiedBy>
  <cp:revision>21</cp:revision>
  <cp:lastPrinted>2014-03-20T08:43:17Z</cp:lastPrinted>
  <dcterms:created xsi:type="dcterms:W3CDTF">2014-02-12T21:39:18Z</dcterms:created>
  <dcterms:modified xsi:type="dcterms:W3CDTF">2018-07-22T14:39:28Z</dcterms:modified>
</cp:coreProperties>
</file>