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315" r:id="rId4"/>
    <p:sldId id="316" r:id="rId5"/>
    <p:sldId id="317" r:id="rId6"/>
    <p:sldId id="312" r:id="rId7"/>
    <p:sldId id="313" r:id="rId8"/>
    <p:sldId id="287" r:id="rId9"/>
    <p:sldId id="318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4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09">
          <p15:clr>
            <a:srgbClr val="A4A3A4"/>
          </p15:clr>
        </p15:guide>
        <p15:guide id="4" pos="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60019"/>
    <a:srgbClr val="C62722"/>
    <a:srgbClr val="FF2722"/>
    <a:srgbClr val="FF322B"/>
    <a:srgbClr val="FF3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2899" autoAdjust="0"/>
  </p:normalViewPr>
  <p:slideViewPr>
    <p:cSldViewPr snapToGrid="0" snapToObjects="1">
      <p:cViewPr varScale="1">
        <p:scale>
          <a:sx n="110" d="100"/>
          <a:sy n="110" d="100"/>
        </p:scale>
        <p:origin x="-758" y="-72"/>
      </p:cViewPr>
      <p:guideLst>
        <p:guide orient="horz" pos="741"/>
        <p:guide orient="horz" pos="609"/>
        <p:guide pos="3840"/>
        <p:guide pos="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4754-911F-AC41-A824-91DA1B8FA50B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FCDCD-E9B1-454F-9FB4-9225198F3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4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9559-3A8F-9C4B-A8FD-B97B398BF768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B689-3E0F-4241-AE49-BB02816D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461963" lvl="2" indent="-150813">
              <a:buFont typeface="Arial" charset="0"/>
              <a:buChar char="•"/>
            </a:pPr>
            <a:r>
              <a:rPr lang="en-US" sz="1400" dirty="0"/>
              <a:t>Twitter: 5 tweets</a:t>
            </a:r>
          </a:p>
          <a:p>
            <a:pPr marL="723900" lvl="3" indent="-144463">
              <a:buFont typeface="Arial" charset="0"/>
              <a:buChar char="•"/>
            </a:pPr>
            <a:r>
              <a:rPr lang="en-US" sz="1400" dirty="0"/>
              <a:t>Total Impressions: 3908 + 2128 + 5225 + 5083 + 4043 = 20,387</a:t>
            </a:r>
          </a:p>
          <a:p>
            <a:pPr marL="723900" lvl="3" indent="-144463">
              <a:buFont typeface="Arial" charset="0"/>
              <a:buChar char="•"/>
            </a:pPr>
            <a:r>
              <a:rPr lang="en-US" sz="1400" dirty="0"/>
              <a:t>Total Engagements: 36 + 16 + 32 + 34 + 28 = 146</a:t>
            </a:r>
          </a:p>
          <a:p>
            <a:pPr marL="461963" lvl="2" indent="-150813">
              <a:buFont typeface="Arial" charset="0"/>
              <a:buChar char="•"/>
            </a:pPr>
            <a:r>
              <a:rPr lang="en-US" sz="1400" dirty="0"/>
              <a:t>Facebook: 2 posts</a:t>
            </a:r>
          </a:p>
          <a:p>
            <a:pPr marL="723900" lvl="3" indent="-144463">
              <a:buFont typeface="Arial" charset="0"/>
              <a:buChar char="•"/>
            </a:pPr>
            <a:r>
              <a:rPr lang="en-US" sz="1400" dirty="0"/>
              <a:t>Total Impressions: 13090 + 2138 = 15,228</a:t>
            </a:r>
          </a:p>
          <a:p>
            <a:pPr marL="723900" lvl="3" indent="-144463">
              <a:buFont typeface="Arial" charset="0"/>
              <a:buChar char="•"/>
            </a:pPr>
            <a:r>
              <a:rPr lang="en-US" sz="1400" dirty="0"/>
              <a:t>Total Engagements: 44 + 31 = 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0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9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12" y="2632613"/>
            <a:ext cx="8146141" cy="58066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540160" y="547175"/>
            <a:ext cx="2200588" cy="5201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540160" y="547175"/>
            <a:ext cx="2200588" cy="520139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4740105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945443" y="4740105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863530" y="4740105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716437" y="4740105"/>
            <a:ext cx="427562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013" y="3370548"/>
            <a:ext cx="4736688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3013" y="3746501"/>
            <a:ext cx="4736688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83012" y="4108444"/>
            <a:ext cx="4736688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02" y="716794"/>
            <a:ext cx="2006600" cy="3651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48292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6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78341" y="774006"/>
            <a:ext cx="1369427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34190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268009" y="774006"/>
            <a:ext cx="1356924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911356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5135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934190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593245" y="1075388"/>
            <a:ext cx="137263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5252300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11356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593245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219042" y="765539"/>
            <a:ext cx="1394596" cy="310635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6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774006"/>
            <a:ext cx="1392034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743177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3713" y="774006"/>
            <a:ext cx="1394596" cy="302168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94907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71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156" y="1089184"/>
            <a:ext cx="3886200" cy="3263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656" y="1089184"/>
            <a:ext cx="3886200" cy="3263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57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45121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005728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2008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145732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005162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5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442182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267313" y="25083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267313" y="3598876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915201" y="1378680"/>
            <a:ext cx="5441601" cy="862965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2915201" y="2452563"/>
            <a:ext cx="5441601" cy="879612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2915201" y="3535374"/>
            <a:ext cx="5441601" cy="1045091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5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1593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0841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40088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849334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9" y="2071227"/>
            <a:ext cx="8435930" cy="525411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7548" y="2605786"/>
            <a:ext cx="8438889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945443" y="0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63531" y="0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8716438" y="0"/>
            <a:ext cx="427562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4" y="1401763"/>
            <a:ext cx="6943725" cy="3170237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00554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1302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localhost/Users/ldorion/Desktop/PPT/Assets/metlife_eng_logo_cmyk-c.j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394608" cy="5702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13" y="1390746"/>
            <a:ext cx="8089489" cy="32107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5" name="metlife_eng_logo_cmyk-c.jpg" descr="/Users/ldorion/Desktop/PPT/Assets/metlife_eng_logo_cmyk-c.jpg"/>
          <p:cNvPicPr>
            <a:picLocks noChangeAspect="1"/>
          </p:cNvPicPr>
          <p:nvPr userDrawn="1"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4693794"/>
            <a:ext cx="1167866" cy="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4" r:id="rId2"/>
    <p:sldLayoutId id="2147483741" r:id="rId3"/>
    <p:sldLayoutId id="2147483725" r:id="rId4"/>
    <p:sldLayoutId id="2147483726" r:id="rId5"/>
    <p:sldLayoutId id="2147483727" r:id="rId6"/>
    <p:sldLayoutId id="2147483742" r:id="rId7"/>
    <p:sldLayoutId id="2147483735" r:id="rId8"/>
    <p:sldLayoutId id="2147483720" r:id="rId9"/>
    <p:sldLayoutId id="2147483722" r:id="rId10"/>
    <p:sldLayoutId id="2147483723" r:id="rId11"/>
    <p:sldLayoutId id="2147483737" r:id="rId12"/>
    <p:sldLayoutId id="2147483739" r:id="rId13"/>
    <p:sldLayoutId id="2147483728" r:id="rId14"/>
    <p:sldLayoutId id="2147483731" r:id="rId15"/>
    <p:sldLayoutId id="2147483732" r:id="rId16"/>
    <p:sldLayoutId id="2147483733" r:id="rId17"/>
    <p:sldLayoutId id="2147483734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3012" y="1956619"/>
            <a:ext cx="8146141" cy="1256656"/>
          </a:xfrm>
        </p:spPr>
        <p:txBody>
          <a:bodyPr/>
          <a:lstStyle/>
          <a:p>
            <a:r>
              <a:rPr lang="en-US" dirty="0"/>
              <a:t>Chamber of Commerce Small Business Series: </a:t>
            </a:r>
            <a:r>
              <a:rPr lang="en-US" dirty="0" smtClean="0"/>
              <a:t>Minneapolis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/>
              <a:t>Social Media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7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Social Media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9157" y="735496"/>
            <a:ext cx="8422559" cy="111255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/>
            <a:r>
              <a:rPr lang="en-US" sz="1400" dirty="0"/>
              <a:t>MetLife supported the Chamber of Commerce Small Business Series in </a:t>
            </a:r>
            <a:r>
              <a:rPr lang="en-US" sz="1400" dirty="0" smtClean="0"/>
              <a:t>Minneapolis on July 24, </a:t>
            </a:r>
            <a:r>
              <a:rPr lang="en-US" sz="1400" dirty="0"/>
              <a:t>2018 with organic posts during the event.  </a:t>
            </a:r>
            <a:r>
              <a:rPr lang="en-US" sz="1400" dirty="0" smtClean="0"/>
              <a:t>Impressions have declined due to targeting parameters of LinkedIn, however, the engagement </a:t>
            </a:r>
            <a:r>
              <a:rPr lang="en-US" sz="1400" dirty="0"/>
              <a:t>rate </a:t>
            </a:r>
            <a:r>
              <a:rPr lang="en-US" sz="1400" dirty="0" smtClean="0"/>
              <a:t>has continued to increased – with the Twin Cities being the highest </a:t>
            </a:r>
            <a:r>
              <a:rPr lang="en-US" sz="1400" dirty="0" smtClean="0"/>
              <a:t>to date at </a:t>
            </a:r>
            <a:r>
              <a:rPr lang="en-US" sz="1400" dirty="0" smtClean="0"/>
              <a:t>1.18%. </a:t>
            </a:r>
            <a:endParaRPr lang="en-US" sz="1400" dirty="0"/>
          </a:p>
          <a:p>
            <a:pPr marL="9525">
              <a:lnSpc>
                <a:spcPct val="110000"/>
              </a:lnSpc>
            </a:pPr>
            <a:endParaRPr lang="en-US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596A3F-0ED3-6E46-B887-BB69349D20C5}"/>
              </a:ext>
            </a:extLst>
          </p:cNvPr>
          <p:cNvSpPr/>
          <p:nvPr/>
        </p:nvSpPr>
        <p:spPr>
          <a:xfrm>
            <a:off x="3193472" y="4519119"/>
            <a:ext cx="59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Results </a:t>
            </a:r>
            <a:r>
              <a:rPr lang="en-US" sz="800" dirty="0" smtClean="0"/>
              <a:t>as of August 3, 2018</a:t>
            </a:r>
            <a:endParaRPr lang="en-US" sz="800" dirty="0"/>
          </a:p>
          <a:p>
            <a:r>
              <a:rPr lang="en-US" sz="800" dirty="0"/>
              <a:t>*LinkedIn’s posts </a:t>
            </a:r>
            <a:r>
              <a:rPr lang="en-US" sz="800" dirty="0" smtClean="0"/>
              <a:t>are geo-targeted </a:t>
            </a:r>
            <a:r>
              <a:rPr lang="en-US" sz="800" dirty="0"/>
              <a:t>to small business owners and HR so metrics are greatly reduced compared to other </a:t>
            </a:r>
            <a:r>
              <a:rPr lang="en-US" sz="800" dirty="0" smtClean="0"/>
              <a:t>posts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/>
              <a:t>Engagements</a:t>
            </a:r>
            <a:r>
              <a:rPr lang="en-US" sz="800" dirty="0"/>
              <a:t>: Likes, replies, retweets, clicks (clicks are not measured on Facebook)</a:t>
            </a:r>
          </a:p>
          <a:p>
            <a:pPr marL="171450" indent="-171450">
              <a:buFont typeface="Arial" charset="0"/>
              <a:buChar char="•"/>
            </a:pPr>
            <a:r>
              <a:rPr lang="en-US" sz="800" b="1" dirty="0"/>
              <a:t>Impressions</a:t>
            </a:r>
            <a:r>
              <a:rPr lang="en-US" sz="800" dirty="0"/>
              <a:t>: Number of times the post was seen. Does not include impressions for shared content.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7FD3F2-060E-0C4B-A044-293E8C1E089F}"/>
              </a:ext>
            </a:extLst>
          </p:cNvPr>
          <p:cNvSpPr/>
          <p:nvPr/>
        </p:nvSpPr>
        <p:spPr>
          <a:xfrm>
            <a:off x="269157" y="171612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">
              <a:lnSpc>
                <a:spcPct val="120000"/>
              </a:lnSpc>
            </a:pPr>
            <a:r>
              <a:rPr lang="en-US" sz="1100" b="1" dirty="0"/>
              <a:t>Results:</a:t>
            </a:r>
          </a:p>
          <a:p>
            <a:pPr marL="173038" indent="-1635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b="1" dirty="0"/>
              <a:t>Total Impressions: </a:t>
            </a:r>
            <a:r>
              <a:rPr lang="en-US" sz="1100" b="1" dirty="0" smtClean="0"/>
              <a:t>21,502</a:t>
            </a:r>
            <a:endParaRPr lang="en-US" sz="1100" b="1" dirty="0"/>
          </a:p>
          <a:p>
            <a:pPr marL="173038" indent="-1635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b="1" dirty="0"/>
              <a:t>Total Engagements: </a:t>
            </a:r>
            <a:r>
              <a:rPr lang="en-US" sz="1100" b="1" dirty="0" smtClean="0"/>
              <a:t>253</a:t>
            </a:r>
            <a:endParaRPr lang="en-US" sz="1100" b="1" dirty="0"/>
          </a:p>
          <a:p>
            <a:pPr marL="159544" indent="-150813">
              <a:lnSpc>
                <a:spcPct val="120000"/>
              </a:lnSpc>
              <a:buFont typeface="Arial" charset="0"/>
              <a:buChar char="•"/>
            </a:pPr>
            <a:endParaRPr lang="en-US" sz="1100" dirty="0"/>
          </a:p>
          <a:p>
            <a:pPr marL="8731">
              <a:lnSpc>
                <a:spcPct val="120000"/>
              </a:lnSpc>
            </a:pPr>
            <a:r>
              <a:rPr lang="en-US" sz="1100" dirty="0"/>
              <a:t>Twitter: 4 tweets</a:t>
            </a:r>
          </a:p>
          <a:p>
            <a:pPr marL="426244" lvl="1" indent="-144463">
              <a:lnSpc>
                <a:spcPct val="120000"/>
              </a:lnSpc>
              <a:buFont typeface="Arial" charset="0"/>
              <a:buChar char="•"/>
            </a:pPr>
            <a:r>
              <a:rPr lang="en-US" sz="1050" dirty="0"/>
              <a:t>Total Impressions: </a:t>
            </a:r>
            <a:r>
              <a:rPr lang="en-US" sz="1050" dirty="0" smtClean="0"/>
              <a:t>19,404</a:t>
            </a:r>
            <a:endParaRPr lang="en-US" sz="1050" dirty="0"/>
          </a:p>
          <a:p>
            <a:pPr marL="426244" lvl="1" indent="-144463">
              <a:lnSpc>
                <a:spcPct val="120000"/>
              </a:lnSpc>
              <a:buFont typeface="Arial" charset="0"/>
              <a:buChar char="•"/>
            </a:pPr>
            <a:r>
              <a:rPr lang="en-US" sz="1050" dirty="0"/>
              <a:t>Total Engagements: </a:t>
            </a:r>
            <a:r>
              <a:rPr lang="en-US" sz="1050" dirty="0" smtClean="0"/>
              <a:t>107</a:t>
            </a:r>
            <a:endParaRPr lang="en-US" sz="1050" dirty="0"/>
          </a:p>
          <a:p>
            <a:pPr marL="8731">
              <a:lnSpc>
                <a:spcPct val="120000"/>
              </a:lnSpc>
            </a:pPr>
            <a:r>
              <a:rPr lang="en-US" sz="1100" dirty="0"/>
              <a:t>Facebook: 1 post (Facebook Live share)</a:t>
            </a:r>
          </a:p>
          <a:p>
            <a:pPr marL="457200" lvl="1" indent="-173038">
              <a:buFont typeface="Arial" panose="020B0604020202020204" pitchFamily="34" charset="0"/>
              <a:buChar char="•"/>
            </a:pPr>
            <a:r>
              <a:rPr lang="en-US" sz="1050" dirty="0"/>
              <a:t>1.6K </a:t>
            </a:r>
            <a:r>
              <a:rPr lang="en-US" sz="1050" dirty="0" smtClean="0"/>
              <a:t>impressions</a:t>
            </a:r>
          </a:p>
          <a:p>
            <a:pPr marL="457200" lvl="1" indent="-173038">
              <a:buFont typeface="Arial" panose="020B0604020202020204" pitchFamily="34" charset="0"/>
              <a:buChar char="•"/>
            </a:pPr>
            <a:r>
              <a:rPr lang="en-US" sz="1050" dirty="0" smtClean="0"/>
              <a:t>1.1K </a:t>
            </a:r>
            <a:r>
              <a:rPr lang="en-US" sz="1050" dirty="0"/>
              <a:t>video views</a:t>
            </a:r>
          </a:p>
          <a:p>
            <a:pPr marL="457200" lvl="1" indent="-173038">
              <a:buFont typeface="Arial" panose="020B0604020202020204" pitchFamily="34" charset="0"/>
              <a:buChar char="•"/>
            </a:pPr>
            <a:r>
              <a:rPr lang="en-US" sz="1050" dirty="0" smtClean="0"/>
              <a:t>133 </a:t>
            </a:r>
            <a:r>
              <a:rPr lang="en-US" sz="1050" dirty="0"/>
              <a:t>engagements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1200" dirty="0" smtClean="0"/>
              <a:t>LinkedIn*: </a:t>
            </a:r>
            <a:r>
              <a:rPr lang="en-US" sz="1200" dirty="0"/>
              <a:t>2 posts (targeted to small business followers)</a:t>
            </a:r>
          </a:p>
          <a:p>
            <a:pPr marL="457200" lvl="2" indent="-173038">
              <a:lnSpc>
                <a:spcPct val="120000"/>
              </a:lnSpc>
              <a:buFont typeface="Arial" charset="0"/>
              <a:buChar char="•"/>
            </a:pPr>
            <a:r>
              <a:rPr lang="en-US" sz="1050" dirty="0"/>
              <a:t>Impressions: </a:t>
            </a:r>
            <a:r>
              <a:rPr lang="en-US" sz="1050" dirty="0" smtClean="0"/>
              <a:t>611</a:t>
            </a:r>
            <a:endParaRPr lang="en-US" sz="1050" dirty="0"/>
          </a:p>
          <a:p>
            <a:pPr marL="457200" lvl="2" indent="-173038">
              <a:lnSpc>
                <a:spcPct val="120000"/>
              </a:lnSpc>
              <a:buFont typeface="Arial" charset="0"/>
              <a:buChar char="•"/>
            </a:pPr>
            <a:r>
              <a:rPr lang="en-US" sz="1050" dirty="0"/>
              <a:t>Engagements: 13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t="21260" r="32686" b="22930"/>
          <a:stretch/>
        </p:blipFill>
        <p:spPr bwMode="auto">
          <a:xfrm>
            <a:off x="4595920" y="1716124"/>
            <a:ext cx="2975589" cy="2712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9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794573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2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Tweets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t="21260" r="32686" b="12616"/>
          <a:stretch/>
        </p:blipFill>
        <p:spPr bwMode="auto">
          <a:xfrm>
            <a:off x="435768" y="707344"/>
            <a:ext cx="3609759" cy="3898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7" t="19041" r="37479" b="36147"/>
          <a:stretch/>
        </p:blipFill>
        <p:spPr bwMode="auto">
          <a:xfrm>
            <a:off x="4513943" y="707344"/>
            <a:ext cx="3842859" cy="3898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4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Tweets, cont’d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6" t="19636" r="37715" b="29841"/>
          <a:stretch/>
        </p:blipFill>
        <p:spPr bwMode="auto">
          <a:xfrm>
            <a:off x="672691" y="783275"/>
            <a:ext cx="3221732" cy="3735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0" t="19570" r="37463" b="37352"/>
          <a:stretch/>
        </p:blipFill>
        <p:spPr bwMode="auto">
          <a:xfrm>
            <a:off x="4574469" y="783274"/>
            <a:ext cx="3842779" cy="3735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3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794573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Facebook Live Share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48" y="852407"/>
            <a:ext cx="4478806" cy="382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794573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7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9157" y="153621"/>
            <a:ext cx="7910747" cy="493465"/>
          </a:xfrm>
        </p:spPr>
        <p:txBody>
          <a:bodyPr/>
          <a:lstStyle/>
          <a:p>
            <a:r>
              <a:rPr lang="en-US" sz="2800" dirty="0"/>
              <a:t>Posts targeted to small business followers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23517" r="37715" b="13125"/>
          <a:stretch/>
        </p:blipFill>
        <p:spPr bwMode="auto">
          <a:xfrm>
            <a:off x="518038" y="793263"/>
            <a:ext cx="3450788" cy="39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23333" r="37715" b="14584"/>
          <a:stretch/>
        </p:blipFill>
        <p:spPr bwMode="auto">
          <a:xfrm>
            <a:off x="4481445" y="793263"/>
            <a:ext cx="3583383" cy="401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0381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13979</TotalTime>
  <Words>264</Words>
  <Application>Microsoft Office PowerPoint</Application>
  <PresentationFormat>On-screen Show (16:9)</PresentationFormat>
  <Paragraphs>48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1_Default Theme</vt:lpstr>
      <vt:lpstr>Chamber of Commerce Small Business Series: Minneapolis Social Media Support</vt:lpstr>
      <vt:lpstr>Social Media Support</vt:lpstr>
      <vt:lpstr>Twitter</vt:lpstr>
      <vt:lpstr>Tweets</vt:lpstr>
      <vt:lpstr>Tweets, cont’d</vt:lpstr>
      <vt:lpstr>Facebook</vt:lpstr>
      <vt:lpstr>Facebook Live Share</vt:lpstr>
      <vt:lpstr>LinkedIn</vt:lpstr>
      <vt:lpstr>Posts targeted to small business followers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Weinand, Mariane</dc:creator>
  <cp:lastModifiedBy>Weinand, Mariane</cp:lastModifiedBy>
  <cp:revision>310</cp:revision>
  <cp:lastPrinted>2016-11-22T17:29:32Z</cp:lastPrinted>
  <dcterms:created xsi:type="dcterms:W3CDTF">2016-10-12T07:45:17Z</dcterms:created>
  <dcterms:modified xsi:type="dcterms:W3CDTF">2018-08-03T19:16:52Z</dcterms:modified>
</cp:coreProperties>
</file>