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0" r:id="rId2"/>
    <p:sldId id="258" r:id="rId3"/>
    <p:sldId id="257" r:id="rId4"/>
    <p:sldId id="261" r:id="rId5"/>
    <p:sldId id="262" r:id="rId6"/>
    <p:sldId id="263" r:id="rId7"/>
    <p:sldId id="264" r:id="rId8"/>
    <p:sldId id="266" r:id="rId9"/>
    <p:sldId id="269" r:id="rId10"/>
    <p:sldId id="271" r:id="rId11"/>
    <p:sldId id="272" r:id="rId12"/>
    <p:sldId id="273" r:id="rId13"/>
    <p:sldId id="274" r:id="rId14"/>
    <p:sldId id="275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ifford, Ann" initials="CA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869" y="86"/>
      </p:cViewPr>
      <p:guideLst>
        <p:guide orient="horz" pos="3888"/>
        <p:guide orient="horz" pos="1104"/>
        <p:guide pos="2880"/>
        <p:guide pos="240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564EC-F6B2-4F9A-B72B-4225F516C4C8}" type="doc">
      <dgm:prSet loTypeId="urn:microsoft.com/office/officeart/2005/8/layout/radial6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C45AA7C-D0DC-43B6-9A2A-7ADC6342798D}">
      <dgm:prSet phldrT="[Text]" custT="1"/>
      <dgm:spPr/>
      <dgm:t>
        <a:bodyPr/>
        <a:lstStyle/>
        <a:p>
          <a:r>
            <a:rPr lang="en-US" sz="1300" dirty="0" smtClean="0">
              <a:latin typeface="Calibri" panose="020F0502020204030204" pitchFamily="34" charset="0"/>
              <a:cs typeface="Calibri" panose="020F0502020204030204" pitchFamily="34" charset="0"/>
            </a:rPr>
            <a:t>2016 Integrated   SM Marketing Strategy </a:t>
          </a:r>
          <a:endParaRPr lang="en-US" sz="13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EAB233-AB13-4989-95FC-FF3DC1C12961}" type="parTrans" cxnId="{C9D5C347-0ED8-4704-BDC7-1866655ECEC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ABAF76-3358-47D2-8B1C-929ED317F564}" type="sibTrans" cxnId="{C9D5C347-0ED8-4704-BDC7-1866655ECEC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FC34CA-307C-45C1-A3FC-6DE2BB338AAB}">
      <dgm:prSet phldrT="[Text]" custT="1"/>
      <dgm:spPr>
        <a:solidFill>
          <a:schemeClr val="accent3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100" dirty="0" smtClean="0">
              <a:latin typeface="Calibri" panose="020F0502020204030204" pitchFamily="34" charset="0"/>
              <a:cs typeface="Calibri" panose="020F0502020204030204" pitchFamily="34" charset="0"/>
            </a:rPr>
            <a:t>SM Advertising</a:t>
          </a:r>
          <a:endParaRPr lang="en-US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BD8E36-5D1F-4567-9053-6C63CD614A17}" type="parTrans" cxnId="{8B77CF18-A241-431F-B7D3-8FB7806E84D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3BFFF8-9628-4A7E-BC8E-97A926648360}" type="sibTrans" cxnId="{8B77CF18-A241-431F-B7D3-8FB7806E84D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052058-B455-4634-96D3-5B8E39ECFCC5}">
      <dgm:prSet phldrT="[Text]" custT="1"/>
      <dgm:spPr>
        <a:solidFill>
          <a:schemeClr val="accent3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100" dirty="0" smtClean="0">
              <a:latin typeface="Calibri" panose="020F0502020204030204" pitchFamily="34" charset="0"/>
              <a:cs typeface="Calibri" panose="020F0502020204030204" pitchFamily="34" charset="0"/>
            </a:rPr>
            <a:t>Public Relations</a:t>
          </a:r>
          <a:endParaRPr lang="en-US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A218C6-2C9C-4137-8390-CFF1F1AC9856}" type="parTrans" cxnId="{A3BBE216-F760-41F6-8DFF-BE7D21DB291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02BEB2-DDBF-4D29-AD45-89CDC778BEED}" type="sibTrans" cxnId="{A3BBE216-F760-41F6-8DFF-BE7D21DB291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AC5505-408B-4F77-8FB6-5521F9DDDE8F}">
      <dgm:prSet phldrT="[Text]" custT="1"/>
      <dgm:spPr>
        <a:solidFill>
          <a:schemeClr val="accent3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100" dirty="0" smtClean="0">
              <a:latin typeface="Calibri" panose="020F0502020204030204" pitchFamily="34" charset="0"/>
              <a:cs typeface="Calibri" panose="020F0502020204030204" pitchFamily="34" charset="0"/>
            </a:rPr>
            <a:t>Social Media Influencer Program</a:t>
          </a:r>
          <a:endParaRPr lang="en-US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6F4FE7-57E7-40E2-A2F9-A2F245054CAD}" type="parTrans" cxnId="{403ACE41-4673-4769-8293-224A5A738BC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26BEF7-2880-4976-9462-28C7D53BF767}" type="sibTrans" cxnId="{403ACE41-4673-4769-8293-224A5A738BC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6CD9CB-8330-429C-9913-0370266FDD4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100" dirty="0" smtClean="0">
              <a:latin typeface="Calibri" panose="020F0502020204030204" pitchFamily="34" charset="0"/>
              <a:cs typeface="Calibri" panose="020F0502020204030204" pitchFamily="34" charset="0"/>
            </a:rPr>
            <a:t>Lead Generation/Sales Desk </a:t>
          </a:r>
          <a:endParaRPr lang="en-US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3A2773-198D-4677-BDC2-F8E2FC8AF17C}" type="parTrans" cxnId="{C177AA08-6D60-49D4-B8DF-C9EC7FB6D3E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62DA92-3004-4872-A45F-35080A4F2781}" type="sibTrans" cxnId="{C177AA08-6D60-49D4-B8DF-C9EC7FB6D3E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1BCA4B-BF9D-403F-8E3B-8A9278798687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050" dirty="0" smtClean="0">
              <a:latin typeface="Calibri" panose="020F0502020204030204" pitchFamily="34" charset="0"/>
              <a:cs typeface="Calibri" panose="020F0502020204030204" pitchFamily="34" charset="0"/>
            </a:rPr>
            <a:t>MetLife.com</a:t>
          </a:r>
          <a:endParaRPr lang="en-US" sz="105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DC01B8-8950-433E-B577-9053F370ECCD}" type="parTrans" cxnId="{D8FF9769-E26E-4E5B-96BC-AE423DF643B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35E6A7-3BD6-4A05-AA09-1B4C312272D6}" type="sibTrans" cxnId="{D8FF9769-E26E-4E5B-96BC-AE423DF643B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7EBD70-CD8D-4B78-974E-BDAEB0079B8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100" dirty="0" smtClean="0">
              <a:latin typeface="Calibri" panose="020F0502020204030204" pitchFamily="34" charset="0"/>
              <a:cs typeface="Calibri" panose="020F0502020204030204" pitchFamily="34" charset="0"/>
            </a:rPr>
            <a:t>Internal </a:t>
          </a:r>
          <a:r>
            <a:rPr lang="en-US" sz="1100" dirty="0" err="1" smtClean="0">
              <a:latin typeface="Calibri" panose="020F0502020204030204" pitchFamily="34" charset="0"/>
              <a:cs typeface="Calibri" panose="020F0502020204030204" pitchFamily="34" charset="0"/>
            </a:rPr>
            <a:t>Communi-cations</a:t>
          </a:r>
          <a:endParaRPr lang="en-US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ED8F6F-2316-44B9-A67F-F1268321CCE5}" type="parTrans" cxnId="{01BB933F-8AE1-4676-80D7-FC3A8F5CB82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A064B2-E403-4869-B186-36D47C9E235B}" type="sibTrans" cxnId="{01BB933F-8AE1-4676-80D7-FC3A8F5CB82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EC28FD-B870-48D4-8E24-4F29D93505BA}">
      <dgm:prSet phldrT="[Text]" custT="1"/>
      <dgm:spPr>
        <a:solidFill>
          <a:schemeClr val="accent3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100" dirty="0" smtClean="0">
              <a:latin typeface="Calibri" panose="020F0502020204030204" pitchFamily="34" charset="0"/>
              <a:cs typeface="Calibri" panose="020F0502020204030204" pitchFamily="34" charset="0"/>
            </a:rPr>
            <a:t>Content Marketing</a:t>
          </a:r>
          <a:endParaRPr lang="en-US" sz="1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4BE342-97BD-42D2-BF0F-E7035241A146}" type="parTrans" cxnId="{A854C3FE-0385-4029-B49D-06A05EE1F44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9B1FA0-7224-46D1-B4B0-AF65CB161F42}" type="sibTrans" cxnId="{A854C3FE-0385-4029-B49D-06A05EE1F44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88ED63-0294-405F-9F0F-83BB6451D3E3}" type="pres">
      <dgm:prSet presAssocID="{622564EC-F6B2-4F9A-B72B-4225F516C4C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E30239-357D-4CA3-9877-A8B08DA666C6}" type="pres">
      <dgm:prSet presAssocID="{3C45AA7C-D0DC-43B6-9A2A-7ADC6342798D}" presName="centerShape" presStyleLbl="node0" presStyleIdx="0" presStyleCnt="1"/>
      <dgm:spPr/>
      <dgm:t>
        <a:bodyPr/>
        <a:lstStyle/>
        <a:p>
          <a:endParaRPr lang="en-US"/>
        </a:p>
      </dgm:t>
    </dgm:pt>
    <dgm:pt modelId="{F673D66A-2D9B-4836-AF97-C6CF9E60B569}" type="pres">
      <dgm:prSet presAssocID="{08FC34CA-307C-45C1-A3FC-6DE2BB338AA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A3401-126C-4AC3-9A54-2A54D699B227}" type="pres">
      <dgm:prSet presAssocID="{08FC34CA-307C-45C1-A3FC-6DE2BB338AAB}" presName="dummy" presStyleCnt="0"/>
      <dgm:spPr/>
    </dgm:pt>
    <dgm:pt modelId="{DFBE2A2A-E48A-4C09-9310-606764559FF2}" type="pres">
      <dgm:prSet presAssocID="{743BFFF8-9628-4A7E-BC8E-97A926648360}" presName="sibTrans" presStyleLbl="sibTrans2D1" presStyleIdx="0" presStyleCnt="7"/>
      <dgm:spPr/>
      <dgm:t>
        <a:bodyPr/>
        <a:lstStyle/>
        <a:p>
          <a:endParaRPr lang="en-US"/>
        </a:p>
      </dgm:t>
    </dgm:pt>
    <dgm:pt modelId="{6A334709-8019-4E38-AE0A-769BD2F1D7EF}" type="pres">
      <dgm:prSet presAssocID="{CFEC28FD-B870-48D4-8E24-4F29D93505B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120AF-1C58-4908-9EE3-3AB2E1187F19}" type="pres">
      <dgm:prSet presAssocID="{CFEC28FD-B870-48D4-8E24-4F29D93505BA}" presName="dummy" presStyleCnt="0"/>
      <dgm:spPr/>
    </dgm:pt>
    <dgm:pt modelId="{7941479B-9154-4AF8-A6C3-E00C4DDDA632}" type="pres">
      <dgm:prSet presAssocID="{ED9B1FA0-7224-46D1-B4B0-AF65CB161F42}" presName="sibTrans" presStyleLbl="sibTrans2D1" presStyleIdx="1" presStyleCnt="7"/>
      <dgm:spPr/>
      <dgm:t>
        <a:bodyPr/>
        <a:lstStyle/>
        <a:p>
          <a:endParaRPr lang="en-US"/>
        </a:p>
      </dgm:t>
    </dgm:pt>
    <dgm:pt modelId="{284B9141-1F20-4711-9616-17289ACA3B57}" type="pres">
      <dgm:prSet presAssocID="{4E052058-B455-4634-96D3-5B8E39ECFCC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96FD7-8714-4996-92B6-F06ED8CC508B}" type="pres">
      <dgm:prSet presAssocID="{4E052058-B455-4634-96D3-5B8E39ECFCC5}" presName="dummy" presStyleCnt="0"/>
      <dgm:spPr/>
    </dgm:pt>
    <dgm:pt modelId="{1815B252-9E9A-47A1-B810-5E8D275CE732}" type="pres">
      <dgm:prSet presAssocID="{F102BEB2-DDBF-4D29-AD45-89CDC778BEED}" presName="sibTrans" presStyleLbl="sibTrans2D1" presStyleIdx="2" presStyleCnt="7"/>
      <dgm:spPr/>
      <dgm:t>
        <a:bodyPr/>
        <a:lstStyle/>
        <a:p>
          <a:endParaRPr lang="en-US"/>
        </a:p>
      </dgm:t>
    </dgm:pt>
    <dgm:pt modelId="{9FC2CD76-88C3-40D7-A07D-4318FCACBB32}" type="pres">
      <dgm:prSet presAssocID="{1EAC5505-408B-4F77-8FB6-5521F9DDDE8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67519-ED7F-4802-A2A6-C3214AF8C7E2}" type="pres">
      <dgm:prSet presAssocID="{1EAC5505-408B-4F77-8FB6-5521F9DDDE8F}" presName="dummy" presStyleCnt="0"/>
      <dgm:spPr/>
    </dgm:pt>
    <dgm:pt modelId="{0DC2CF6B-4C71-43B5-8D18-A8E781EADF0E}" type="pres">
      <dgm:prSet presAssocID="{7826BEF7-2880-4976-9462-28C7D53BF767}" presName="sibTrans" presStyleLbl="sibTrans2D1" presStyleIdx="3" presStyleCnt="7"/>
      <dgm:spPr/>
      <dgm:t>
        <a:bodyPr/>
        <a:lstStyle/>
        <a:p>
          <a:endParaRPr lang="en-US"/>
        </a:p>
      </dgm:t>
    </dgm:pt>
    <dgm:pt modelId="{3AE9B441-A352-4097-A28F-6A584759632F}" type="pres">
      <dgm:prSet presAssocID="{2D6CD9CB-8330-429C-9913-0370266FDD4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92AA3-AF3B-4FF9-9EBA-7EF3BE21A1FF}" type="pres">
      <dgm:prSet presAssocID="{2D6CD9CB-8330-429C-9913-0370266FDD49}" presName="dummy" presStyleCnt="0"/>
      <dgm:spPr/>
    </dgm:pt>
    <dgm:pt modelId="{EBB14A96-3155-4FC2-B1BB-866014D98C25}" type="pres">
      <dgm:prSet presAssocID="{5962DA92-3004-4872-A45F-35080A4F2781}" presName="sibTrans" presStyleLbl="sibTrans2D1" presStyleIdx="4" presStyleCnt="7"/>
      <dgm:spPr/>
      <dgm:t>
        <a:bodyPr/>
        <a:lstStyle/>
        <a:p>
          <a:endParaRPr lang="en-US"/>
        </a:p>
      </dgm:t>
    </dgm:pt>
    <dgm:pt modelId="{C817FCFF-19D9-4CBE-A1BF-1F75D7F53F95}" type="pres">
      <dgm:prSet presAssocID="{DA1BCA4B-BF9D-403F-8E3B-8A927879868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B83F9-95B6-4C0D-B7D8-E1FD1594E669}" type="pres">
      <dgm:prSet presAssocID="{DA1BCA4B-BF9D-403F-8E3B-8A9278798687}" presName="dummy" presStyleCnt="0"/>
      <dgm:spPr/>
    </dgm:pt>
    <dgm:pt modelId="{BB8B3F1A-1F18-478C-BE83-B4281ABB08C3}" type="pres">
      <dgm:prSet presAssocID="{F835E6A7-3BD6-4A05-AA09-1B4C312272D6}" presName="sibTrans" presStyleLbl="sibTrans2D1" presStyleIdx="5" presStyleCnt="7"/>
      <dgm:spPr/>
      <dgm:t>
        <a:bodyPr/>
        <a:lstStyle/>
        <a:p>
          <a:endParaRPr lang="en-US"/>
        </a:p>
      </dgm:t>
    </dgm:pt>
    <dgm:pt modelId="{AD26B2A9-D221-48C6-A4D2-39DFD63ED920}" type="pres">
      <dgm:prSet presAssocID="{047EBD70-CD8D-4B78-974E-BDAEB0079B8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CE920-E03A-452D-8B8D-3934BA531FD7}" type="pres">
      <dgm:prSet presAssocID="{047EBD70-CD8D-4B78-974E-BDAEB0079B85}" presName="dummy" presStyleCnt="0"/>
      <dgm:spPr/>
    </dgm:pt>
    <dgm:pt modelId="{4DC11C30-764F-4632-B71A-7CC3CF730201}" type="pres">
      <dgm:prSet presAssocID="{BEA064B2-E403-4869-B186-36D47C9E235B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816E4E38-CBD4-43D4-8788-C435E43A5031}" type="presOf" srcId="{F102BEB2-DDBF-4D29-AD45-89CDC778BEED}" destId="{1815B252-9E9A-47A1-B810-5E8D275CE732}" srcOrd="0" destOrd="0" presId="urn:microsoft.com/office/officeart/2005/8/layout/radial6"/>
    <dgm:cxn modelId="{D8FF9769-E26E-4E5B-96BC-AE423DF643B9}" srcId="{3C45AA7C-D0DC-43B6-9A2A-7ADC6342798D}" destId="{DA1BCA4B-BF9D-403F-8E3B-8A9278798687}" srcOrd="5" destOrd="0" parTransId="{6DDC01B8-8950-433E-B577-9053F370ECCD}" sibTransId="{F835E6A7-3BD6-4A05-AA09-1B4C312272D6}"/>
    <dgm:cxn modelId="{342EA0C9-4BC8-42CA-A88E-0693414490DE}" type="presOf" srcId="{F835E6A7-3BD6-4A05-AA09-1B4C312272D6}" destId="{BB8B3F1A-1F18-478C-BE83-B4281ABB08C3}" srcOrd="0" destOrd="0" presId="urn:microsoft.com/office/officeart/2005/8/layout/radial6"/>
    <dgm:cxn modelId="{B392B671-F5D6-4FFB-ABFA-22883B72D60E}" type="presOf" srcId="{3C45AA7C-D0DC-43B6-9A2A-7ADC6342798D}" destId="{CDE30239-357D-4CA3-9877-A8B08DA666C6}" srcOrd="0" destOrd="0" presId="urn:microsoft.com/office/officeart/2005/8/layout/radial6"/>
    <dgm:cxn modelId="{A3BBE216-F760-41F6-8DFF-BE7D21DB2911}" srcId="{3C45AA7C-D0DC-43B6-9A2A-7ADC6342798D}" destId="{4E052058-B455-4634-96D3-5B8E39ECFCC5}" srcOrd="2" destOrd="0" parTransId="{3CA218C6-2C9C-4137-8390-CFF1F1AC9856}" sibTransId="{F102BEB2-DDBF-4D29-AD45-89CDC778BEED}"/>
    <dgm:cxn modelId="{8B77CF18-A241-431F-B7D3-8FB7806E84D8}" srcId="{3C45AA7C-D0DC-43B6-9A2A-7ADC6342798D}" destId="{08FC34CA-307C-45C1-A3FC-6DE2BB338AAB}" srcOrd="0" destOrd="0" parTransId="{A4BD8E36-5D1F-4567-9053-6C63CD614A17}" sibTransId="{743BFFF8-9628-4A7E-BC8E-97A926648360}"/>
    <dgm:cxn modelId="{C7306FAF-2C45-489E-9D9A-A6A8C0FD633A}" type="presOf" srcId="{DA1BCA4B-BF9D-403F-8E3B-8A9278798687}" destId="{C817FCFF-19D9-4CBE-A1BF-1F75D7F53F95}" srcOrd="0" destOrd="0" presId="urn:microsoft.com/office/officeart/2005/8/layout/radial6"/>
    <dgm:cxn modelId="{C9D5C347-0ED8-4704-BDC7-1866655ECEC3}" srcId="{622564EC-F6B2-4F9A-B72B-4225F516C4C8}" destId="{3C45AA7C-D0DC-43B6-9A2A-7ADC6342798D}" srcOrd="0" destOrd="0" parTransId="{36EAB233-AB13-4989-95FC-FF3DC1C12961}" sibTransId="{37ABAF76-3358-47D2-8B1C-929ED317F564}"/>
    <dgm:cxn modelId="{403ACE41-4673-4769-8293-224A5A738BC9}" srcId="{3C45AA7C-D0DC-43B6-9A2A-7ADC6342798D}" destId="{1EAC5505-408B-4F77-8FB6-5521F9DDDE8F}" srcOrd="3" destOrd="0" parTransId="{BC6F4FE7-57E7-40E2-A2F9-A2F245054CAD}" sibTransId="{7826BEF7-2880-4976-9462-28C7D53BF767}"/>
    <dgm:cxn modelId="{A854C3FE-0385-4029-B49D-06A05EE1F443}" srcId="{3C45AA7C-D0DC-43B6-9A2A-7ADC6342798D}" destId="{CFEC28FD-B870-48D4-8E24-4F29D93505BA}" srcOrd="1" destOrd="0" parTransId="{CA4BE342-97BD-42D2-BF0F-E7035241A146}" sibTransId="{ED9B1FA0-7224-46D1-B4B0-AF65CB161F42}"/>
    <dgm:cxn modelId="{A23185B2-AE1A-4C77-BD2B-0827754F9FAA}" type="presOf" srcId="{4E052058-B455-4634-96D3-5B8E39ECFCC5}" destId="{284B9141-1F20-4711-9616-17289ACA3B57}" srcOrd="0" destOrd="0" presId="urn:microsoft.com/office/officeart/2005/8/layout/radial6"/>
    <dgm:cxn modelId="{E8016726-3FCD-433F-9689-7D2AFE95309D}" type="presOf" srcId="{622564EC-F6B2-4F9A-B72B-4225F516C4C8}" destId="{A788ED63-0294-405F-9F0F-83BB6451D3E3}" srcOrd="0" destOrd="0" presId="urn:microsoft.com/office/officeart/2005/8/layout/radial6"/>
    <dgm:cxn modelId="{327AD880-7CC9-4865-AF8B-88099E32C450}" type="presOf" srcId="{ED9B1FA0-7224-46D1-B4B0-AF65CB161F42}" destId="{7941479B-9154-4AF8-A6C3-E00C4DDDA632}" srcOrd="0" destOrd="0" presId="urn:microsoft.com/office/officeart/2005/8/layout/radial6"/>
    <dgm:cxn modelId="{01BB933F-8AE1-4676-80D7-FC3A8F5CB823}" srcId="{3C45AA7C-D0DC-43B6-9A2A-7ADC6342798D}" destId="{047EBD70-CD8D-4B78-974E-BDAEB0079B85}" srcOrd="6" destOrd="0" parTransId="{86ED8F6F-2316-44B9-A67F-F1268321CCE5}" sibTransId="{BEA064B2-E403-4869-B186-36D47C9E235B}"/>
    <dgm:cxn modelId="{171B83A9-1E37-40DB-9119-CF478DCA52D1}" type="presOf" srcId="{1EAC5505-408B-4F77-8FB6-5521F9DDDE8F}" destId="{9FC2CD76-88C3-40D7-A07D-4318FCACBB32}" srcOrd="0" destOrd="0" presId="urn:microsoft.com/office/officeart/2005/8/layout/radial6"/>
    <dgm:cxn modelId="{41B0A790-8618-4CEE-9922-549BF1B65C15}" type="presOf" srcId="{BEA064B2-E403-4869-B186-36D47C9E235B}" destId="{4DC11C30-764F-4632-B71A-7CC3CF730201}" srcOrd="0" destOrd="0" presId="urn:microsoft.com/office/officeart/2005/8/layout/radial6"/>
    <dgm:cxn modelId="{C177AA08-6D60-49D4-B8DF-C9EC7FB6D3EB}" srcId="{3C45AA7C-D0DC-43B6-9A2A-7ADC6342798D}" destId="{2D6CD9CB-8330-429C-9913-0370266FDD49}" srcOrd="4" destOrd="0" parTransId="{4F3A2773-198D-4677-BDC2-F8E2FC8AF17C}" sibTransId="{5962DA92-3004-4872-A45F-35080A4F2781}"/>
    <dgm:cxn modelId="{718E8F85-3E7E-4646-9638-F86E37B82B8D}" type="presOf" srcId="{5962DA92-3004-4872-A45F-35080A4F2781}" destId="{EBB14A96-3155-4FC2-B1BB-866014D98C25}" srcOrd="0" destOrd="0" presId="urn:microsoft.com/office/officeart/2005/8/layout/radial6"/>
    <dgm:cxn modelId="{6356494F-DA3D-4433-8626-37B26A2A3183}" type="presOf" srcId="{CFEC28FD-B870-48D4-8E24-4F29D93505BA}" destId="{6A334709-8019-4E38-AE0A-769BD2F1D7EF}" srcOrd="0" destOrd="0" presId="urn:microsoft.com/office/officeart/2005/8/layout/radial6"/>
    <dgm:cxn modelId="{AD77D68A-D43C-4639-8372-51CC6DB7EBFD}" type="presOf" srcId="{08FC34CA-307C-45C1-A3FC-6DE2BB338AAB}" destId="{F673D66A-2D9B-4836-AF97-C6CF9E60B569}" srcOrd="0" destOrd="0" presId="urn:microsoft.com/office/officeart/2005/8/layout/radial6"/>
    <dgm:cxn modelId="{755E7E4A-FF36-4501-994B-7403A1EC0A17}" type="presOf" srcId="{2D6CD9CB-8330-429C-9913-0370266FDD49}" destId="{3AE9B441-A352-4097-A28F-6A584759632F}" srcOrd="0" destOrd="0" presId="urn:microsoft.com/office/officeart/2005/8/layout/radial6"/>
    <dgm:cxn modelId="{ED30AE3F-B002-4ACF-81FB-E3AC432E2A69}" type="presOf" srcId="{7826BEF7-2880-4976-9462-28C7D53BF767}" destId="{0DC2CF6B-4C71-43B5-8D18-A8E781EADF0E}" srcOrd="0" destOrd="0" presId="urn:microsoft.com/office/officeart/2005/8/layout/radial6"/>
    <dgm:cxn modelId="{27A7D30F-6870-4F94-AAE8-59BAD0AFF071}" type="presOf" srcId="{047EBD70-CD8D-4B78-974E-BDAEB0079B85}" destId="{AD26B2A9-D221-48C6-A4D2-39DFD63ED920}" srcOrd="0" destOrd="0" presId="urn:microsoft.com/office/officeart/2005/8/layout/radial6"/>
    <dgm:cxn modelId="{8297E151-251E-4F10-98F4-DBF5AF7DF3DA}" type="presOf" srcId="{743BFFF8-9628-4A7E-BC8E-97A926648360}" destId="{DFBE2A2A-E48A-4C09-9310-606764559FF2}" srcOrd="0" destOrd="0" presId="urn:microsoft.com/office/officeart/2005/8/layout/radial6"/>
    <dgm:cxn modelId="{F3711F61-631E-4354-92D8-A1C077104E15}" type="presParOf" srcId="{A788ED63-0294-405F-9F0F-83BB6451D3E3}" destId="{CDE30239-357D-4CA3-9877-A8B08DA666C6}" srcOrd="0" destOrd="0" presId="urn:microsoft.com/office/officeart/2005/8/layout/radial6"/>
    <dgm:cxn modelId="{7229490F-0803-44D7-8802-FBEB3C8A61FD}" type="presParOf" srcId="{A788ED63-0294-405F-9F0F-83BB6451D3E3}" destId="{F673D66A-2D9B-4836-AF97-C6CF9E60B569}" srcOrd="1" destOrd="0" presId="urn:microsoft.com/office/officeart/2005/8/layout/radial6"/>
    <dgm:cxn modelId="{EE535AB5-76B9-47A7-960E-C2A66B124857}" type="presParOf" srcId="{A788ED63-0294-405F-9F0F-83BB6451D3E3}" destId="{815A3401-126C-4AC3-9A54-2A54D699B227}" srcOrd="2" destOrd="0" presId="urn:microsoft.com/office/officeart/2005/8/layout/radial6"/>
    <dgm:cxn modelId="{93DD5C62-5B21-4EBE-86CC-A876917A194B}" type="presParOf" srcId="{A788ED63-0294-405F-9F0F-83BB6451D3E3}" destId="{DFBE2A2A-E48A-4C09-9310-606764559FF2}" srcOrd="3" destOrd="0" presId="urn:microsoft.com/office/officeart/2005/8/layout/radial6"/>
    <dgm:cxn modelId="{A5D62DDA-1DA3-418F-BA28-99FB78C39D72}" type="presParOf" srcId="{A788ED63-0294-405F-9F0F-83BB6451D3E3}" destId="{6A334709-8019-4E38-AE0A-769BD2F1D7EF}" srcOrd="4" destOrd="0" presId="urn:microsoft.com/office/officeart/2005/8/layout/radial6"/>
    <dgm:cxn modelId="{64627B35-EB54-43DC-BBF2-3F8572C786B9}" type="presParOf" srcId="{A788ED63-0294-405F-9F0F-83BB6451D3E3}" destId="{775120AF-1C58-4908-9EE3-3AB2E1187F19}" srcOrd="5" destOrd="0" presId="urn:microsoft.com/office/officeart/2005/8/layout/radial6"/>
    <dgm:cxn modelId="{325940C0-442A-4CB6-A3E6-E34EBE292AEF}" type="presParOf" srcId="{A788ED63-0294-405F-9F0F-83BB6451D3E3}" destId="{7941479B-9154-4AF8-A6C3-E00C4DDDA632}" srcOrd="6" destOrd="0" presId="urn:microsoft.com/office/officeart/2005/8/layout/radial6"/>
    <dgm:cxn modelId="{A86D976A-1305-42C8-93E2-24FEF03F4F6E}" type="presParOf" srcId="{A788ED63-0294-405F-9F0F-83BB6451D3E3}" destId="{284B9141-1F20-4711-9616-17289ACA3B57}" srcOrd="7" destOrd="0" presId="urn:microsoft.com/office/officeart/2005/8/layout/radial6"/>
    <dgm:cxn modelId="{5C7200BB-DED4-4885-82F5-BD1AD8F09CE8}" type="presParOf" srcId="{A788ED63-0294-405F-9F0F-83BB6451D3E3}" destId="{5E896FD7-8714-4996-92B6-F06ED8CC508B}" srcOrd="8" destOrd="0" presId="urn:microsoft.com/office/officeart/2005/8/layout/radial6"/>
    <dgm:cxn modelId="{6A796073-38DA-474F-9C7B-531544CA2943}" type="presParOf" srcId="{A788ED63-0294-405F-9F0F-83BB6451D3E3}" destId="{1815B252-9E9A-47A1-B810-5E8D275CE732}" srcOrd="9" destOrd="0" presId="urn:microsoft.com/office/officeart/2005/8/layout/radial6"/>
    <dgm:cxn modelId="{95FC1B7C-F953-49C8-A394-EE6A1ACA3905}" type="presParOf" srcId="{A788ED63-0294-405F-9F0F-83BB6451D3E3}" destId="{9FC2CD76-88C3-40D7-A07D-4318FCACBB32}" srcOrd="10" destOrd="0" presId="urn:microsoft.com/office/officeart/2005/8/layout/radial6"/>
    <dgm:cxn modelId="{F53D52BA-0251-4A24-80BB-C955F03E3E12}" type="presParOf" srcId="{A788ED63-0294-405F-9F0F-83BB6451D3E3}" destId="{98067519-ED7F-4802-A2A6-C3214AF8C7E2}" srcOrd="11" destOrd="0" presId="urn:microsoft.com/office/officeart/2005/8/layout/radial6"/>
    <dgm:cxn modelId="{A5999826-0739-45BD-9288-8D4F1051FA0A}" type="presParOf" srcId="{A788ED63-0294-405F-9F0F-83BB6451D3E3}" destId="{0DC2CF6B-4C71-43B5-8D18-A8E781EADF0E}" srcOrd="12" destOrd="0" presId="urn:microsoft.com/office/officeart/2005/8/layout/radial6"/>
    <dgm:cxn modelId="{7A511D0B-1C20-49FF-B6A5-1D7FE535B196}" type="presParOf" srcId="{A788ED63-0294-405F-9F0F-83BB6451D3E3}" destId="{3AE9B441-A352-4097-A28F-6A584759632F}" srcOrd="13" destOrd="0" presId="urn:microsoft.com/office/officeart/2005/8/layout/radial6"/>
    <dgm:cxn modelId="{36A07A45-37A1-40AB-85E2-9C19ADBD908F}" type="presParOf" srcId="{A788ED63-0294-405F-9F0F-83BB6451D3E3}" destId="{C5E92AA3-AF3B-4FF9-9EBA-7EF3BE21A1FF}" srcOrd="14" destOrd="0" presId="urn:microsoft.com/office/officeart/2005/8/layout/radial6"/>
    <dgm:cxn modelId="{5C989B86-E5FC-4D28-A70F-3D570F28D117}" type="presParOf" srcId="{A788ED63-0294-405F-9F0F-83BB6451D3E3}" destId="{EBB14A96-3155-4FC2-B1BB-866014D98C25}" srcOrd="15" destOrd="0" presId="urn:microsoft.com/office/officeart/2005/8/layout/radial6"/>
    <dgm:cxn modelId="{A830E259-591A-4DBE-8F8E-BB08ABCB1A31}" type="presParOf" srcId="{A788ED63-0294-405F-9F0F-83BB6451D3E3}" destId="{C817FCFF-19D9-4CBE-A1BF-1F75D7F53F95}" srcOrd="16" destOrd="0" presId="urn:microsoft.com/office/officeart/2005/8/layout/radial6"/>
    <dgm:cxn modelId="{C013980C-67C2-4AF0-8538-4CC38ABAA32B}" type="presParOf" srcId="{A788ED63-0294-405F-9F0F-83BB6451D3E3}" destId="{6F4B83F9-95B6-4C0D-B7D8-E1FD1594E669}" srcOrd="17" destOrd="0" presId="urn:microsoft.com/office/officeart/2005/8/layout/radial6"/>
    <dgm:cxn modelId="{E61AC172-8DC7-4225-A9E7-F97B3095F505}" type="presParOf" srcId="{A788ED63-0294-405F-9F0F-83BB6451D3E3}" destId="{BB8B3F1A-1F18-478C-BE83-B4281ABB08C3}" srcOrd="18" destOrd="0" presId="urn:microsoft.com/office/officeart/2005/8/layout/radial6"/>
    <dgm:cxn modelId="{36235DE1-4F11-47F1-9742-9D431BBEE732}" type="presParOf" srcId="{A788ED63-0294-405F-9F0F-83BB6451D3E3}" destId="{AD26B2A9-D221-48C6-A4D2-39DFD63ED920}" srcOrd="19" destOrd="0" presId="urn:microsoft.com/office/officeart/2005/8/layout/radial6"/>
    <dgm:cxn modelId="{CAA57418-447B-44AD-9A6A-2A4C7F8E4DCD}" type="presParOf" srcId="{A788ED63-0294-405F-9F0F-83BB6451D3E3}" destId="{C08CE920-E03A-452D-8B8D-3934BA531FD7}" srcOrd="20" destOrd="0" presId="urn:microsoft.com/office/officeart/2005/8/layout/radial6"/>
    <dgm:cxn modelId="{0C4B76DE-B5BC-4A9B-BDBC-7B85456D7537}" type="presParOf" srcId="{A788ED63-0294-405F-9F0F-83BB6451D3E3}" destId="{4DC11C30-764F-4632-B71A-7CC3CF730201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11C30-764F-4632-B71A-7CC3CF730201}">
      <dsp:nvSpPr>
        <dsp:cNvPr id="0" name=""/>
        <dsp:cNvSpPr/>
      </dsp:nvSpPr>
      <dsp:spPr>
        <a:xfrm>
          <a:off x="1149893" y="479252"/>
          <a:ext cx="3796212" cy="3796212"/>
        </a:xfrm>
        <a:prstGeom prst="blockArc">
          <a:avLst>
            <a:gd name="adj1" fmla="val 13114286"/>
            <a:gd name="adj2" fmla="val 16200000"/>
            <a:gd name="adj3" fmla="val 39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B3F1A-1F18-478C-BE83-B4281ABB08C3}">
      <dsp:nvSpPr>
        <dsp:cNvPr id="0" name=""/>
        <dsp:cNvSpPr/>
      </dsp:nvSpPr>
      <dsp:spPr>
        <a:xfrm>
          <a:off x="1149893" y="479252"/>
          <a:ext cx="3796212" cy="3796212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14A96-3155-4FC2-B1BB-866014D98C25}">
      <dsp:nvSpPr>
        <dsp:cNvPr id="0" name=""/>
        <dsp:cNvSpPr/>
      </dsp:nvSpPr>
      <dsp:spPr>
        <a:xfrm>
          <a:off x="1149893" y="479252"/>
          <a:ext cx="3796212" cy="3796212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2CF6B-4C71-43B5-8D18-A8E781EADF0E}">
      <dsp:nvSpPr>
        <dsp:cNvPr id="0" name=""/>
        <dsp:cNvSpPr/>
      </dsp:nvSpPr>
      <dsp:spPr>
        <a:xfrm>
          <a:off x="1149893" y="479252"/>
          <a:ext cx="3796212" cy="3796212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5B252-9E9A-47A1-B810-5E8D275CE732}">
      <dsp:nvSpPr>
        <dsp:cNvPr id="0" name=""/>
        <dsp:cNvSpPr/>
      </dsp:nvSpPr>
      <dsp:spPr>
        <a:xfrm>
          <a:off x="1149893" y="479252"/>
          <a:ext cx="3796212" cy="3796212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1479B-9154-4AF8-A6C3-E00C4DDDA632}">
      <dsp:nvSpPr>
        <dsp:cNvPr id="0" name=""/>
        <dsp:cNvSpPr/>
      </dsp:nvSpPr>
      <dsp:spPr>
        <a:xfrm>
          <a:off x="1149893" y="479252"/>
          <a:ext cx="3796212" cy="3796212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E2A2A-E48A-4C09-9310-606764559FF2}">
      <dsp:nvSpPr>
        <dsp:cNvPr id="0" name=""/>
        <dsp:cNvSpPr/>
      </dsp:nvSpPr>
      <dsp:spPr>
        <a:xfrm>
          <a:off x="1149893" y="479252"/>
          <a:ext cx="3796212" cy="3796212"/>
        </a:xfrm>
        <a:prstGeom prst="blockArc">
          <a:avLst>
            <a:gd name="adj1" fmla="val 16200000"/>
            <a:gd name="adj2" fmla="val 19285714"/>
            <a:gd name="adj3" fmla="val 39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30239-357D-4CA3-9877-A8B08DA666C6}">
      <dsp:nvSpPr>
        <dsp:cNvPr id="0" name=""/>
        <dsp:cNvSpPr/>
      </dsp:nvSpPr>
      <dsp:spPr>
        <a:xfrm>
          <a:off x="2313533" y="1642892"/>
          <a:ext cx="1468933" cy="14689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2016 Integrated   SM Marketing Strategy </a:t>
          </a:r>
          <a:endParaRPr lang="en-US" sz="1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28653" y="1858012"/>
        <a:ext cx="1038693" cy="1038693"/>
      </dsp:txXfrm>
    </dsp:sp>
    <dsp:sp modelId="{F673D66A-2D9B-4836-AF97-C6CF9E60B569}">
      <dsp:nvSpPr>
        <dsp:cNvPr id="0" name=""/>
        <dsp:cNvSpPr/>
      </dsp:nvSpPr>
      <dsp:spPr>
        <a:xfrm>
          <a:off x="2533873" y="2143"/>
          <a:ext cx="1028253" cy="1028253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SM Advertising</a:t>
          </a:r>
          <a:endParaRPr lang="en-US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84457" y="152727"/>
        <a:ext cx="727085" cy="727085"/>
      </dsp:txXfrm>
    </dsp:sp>
    <dsp:sp modelId="{6A334709-8019-4E38-AE0A-769BD2F1D7EF}">
      <dsp:nvSpPr>
        <dsp:cNvPr id="0" name=""/>
        <dsp:cNvSpPr/>
      </dsp:nvSpPr>
      <dsp:spPr>
        <a:xfrm>
          <a:off x="3988931" y="702862"/>
          <a:ext cx="1028253" cy="1028253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Content Marketing</a:t>
          </a:r>
          <a:endParaRPr lang="en-US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39515" y="853446"/>
        <a:ext cx="727085" cy="727085"/>
      </dsp:txXfrm>
    </dsp:sp>
    <dsp:sp modelId="{284B9141-1F20-4711-9616-17289ACA3B57}">
      <dsp:nvSpPr>
        <dsp:cNvPr id="0" name=""/>
        <dsp:cNvSpPr/>
      </dsp:nvSpPr>
      <dsp:spPr>
        <a:xfrm>
          <a:off x="4348300" y="2277363"/>
          <a:ext cx="1028253" cy="1028253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Public Relations</a:t>
          </a:r>
          <a:endParaRPr lang="en-US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98884" y="2427947"/>
        <a:ext cx="727085" cy="727085"/>
      </dsp:txXfrm>
    </dsp:sp>
    <dsp:sp modelId="{9FC2CD76-88C3-40D7-A07D-4318FCACBB32}">
      <dsp:nvSpPr>
        <dsp:cNvPr id="0" name=""/>
        <dsp:cNvSpPr/>
      </dsp:nvSpPr>
      <dsp:spPr>
        <a:xfrm>
          <a:off x="3341369" y="3540015"/>
          <a:ext cx="1028253" cy="1028253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 Media Influencer Program</a:t>
          </a:r>
          <a:endParaRPr lang="en-US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91953" y="3690599"/>
        <a:ext cx="727085" cy="727085"/>
      </dsp:txXfrm>
    </dsp:sp>
    <dsp:sp modelId="{3AE9B441-A352-4097-A28F-6A584759632F}">
      <dsp:nvSpPr>
        <dsp:cNvPr id="0" name=""/>
        <dsp:cNvSpPr/>
      </dsp:nvSpPr>
      <dsp:spPr>
        <a:xfrm>
          <a:off x="1726376" y="3540015"/>
          <a:ext cx="1028253" cy="1028253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Lead Generation/Sales Desk </a:t>
          </a:r>
          <a:endParaRPr lang="en-US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76960" y="3690599"/>
        <a:ext cx="727085" cy="727085"/>
      </dsp:txXfrm>
    </dsp:sp>
    <dsp:sp modelId="{C817FCFF-19D9-4CBE-A1BF-1F75D7F53F95}">
      <dsp:nvSpPr>
        <dsp:cNvPr id="0" name=""/>
        <dsp:cNvSpPr/>
      </dsp:nvSpPr>
      <dsp:spPr>
        <a:xfrm>
          <a:off x="719445" y="2277363"/>
          <a:ext cx="1028253" cy="1028253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MetLife.com</a:t>
          </a:r>
          <a:endParaRPr lang="en-US" sz="105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70029" y="2427947"/>
        <a:ext cx="727085" cy="727085"/>
      </dsp:txXfrm>
    </dsp:sp>
    <dsp:sp modelId="{AD26B2A9-D221-48C6-A4D2-39DFD63ED920}">
      <dsp:nvSpPr>
        <dsp:cNvPr id="0" name=""/>
        <dsp:cNvSpPr/>
      </dsp:nvSpPr>
      <dsp:spPr>
        <a:xfrm>
          <a:off x="1078815" y="702862"/>
          <a:ext cx="1028253" cy="1028253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Internal </a:t>
          </a:r>
          <a:r>
            <a:rPr lang="en-US" sz="11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Communi-cations</a:t>
          </a:r>
          <a:endParaRPr lang="en-US" sz="1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29399" y="853446"/>
        <a:ext cx="727085" cy="727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51FBA-6B12-4DA7-B3B9-DD8F2EA17585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F62F6-9FE9-4351-B77F-E092AC1AFE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1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FB222-25A3-44E3-A414-813E5AFCB33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February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61E-F117-41AF-8477-D5A37E91E4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33400"/>
            <a:ext cx="91455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-2380" y="-925"/>
            <a:ext cx="9146380" cy="53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9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01751"/>
            <a:ext cx="7520940" cy="45704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61E-F117-41AF-8477-D5A37E91E4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7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February 4,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C361E-F117-41AF-8477-D5A37E91E4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33400"/>
            <a:ext cx="91455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-2380" y="-925"/>
            <a:ext cx="9146380" cy="53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February 4,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EC361E-F117-41AF-8477-D5A37E91E415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 dirty="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2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57200"/>
            <a:ext cx="8139112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71488" y="1600200"/>
            <a:ext cx="8215312" cy="4876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2155-5B68-43FC-B162-56EFFFBFD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5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9756" y="990600"/>
            <a:ext cx="9146382" cy="495301"/>
            <a:chOff x="-9756" y="990600"/>
            <a:chExt cx="9146382" cy="495301"/>
          </a:xfrm>
        </p:grpSpPr>
        <p:sp>
          <p:nvSpPr>
            <p:cNvPr id="7" name="Freeform 6"/>
            <p:cNvSpPr/>
            <p:nvPr/>
          </p:nvSpPr>
          <p:spPr>
            <a:xfrm>
              <a:off x="-9756" y="990600"/>
              <a:ext cx="3583781" cy="495301"/>
            </a:xfrm>
            <a:custGeom>
              <a:avLst/>
              <a:gdLst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3571875 w 3571875"/>
                <a:gd name="connsiteY2" fmla="*/ 4210050 h 4210050"/>
                <a:gd name="connsiteX3" fmla="*/ 0 w 3571875"/>
                <a:gd name="connsiteY3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88394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205038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281238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76450 w 3571875"/>
                <a:gd name="connsiteY2" fmla="*/ 2274094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245519 w 3571875"/>
                <a:gd name="connsiteY2" fmla="*/ 2405063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38350 w 3571875"/>
                <a:gd name="connsiteY2" fmla="*/ 2405063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2433637 h 2433637"/>
                <a:gd name="connsiteX1" fmla="*/ 257175 w 3571875"/>
                <a:gd name="connsiteY1" fmla="*/ 0 h 2433637"/>
                <a:gd name="connsiteX2" fmla="*/ 2038350 w 3571875"/>
                <a:gd name="connsiteY2" fmla="*/ 628650 h 2433637"/>
                <a:gd name="connsiteX3" fmla="*/ 3571875 w 3571875"/>
                <a:gd name="connsiteY3" fmla="*/ 2433637 h 2433637"/>
                <a:gd name="connsiteX4" fmla="*/ 0 w 3571875"/>
                <a:gd name="connsiteY4" fmla="*/ 2433637 h 2433637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0732 w 3574257"/>
                <a:gd name="connsiteY2" fmla="*/ 238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924051 w 3574257"/>
                <a:gd name="connsiteY2" fmla="*/ 30718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9749 h 1809749"/>
                <a:gd name="connsiteX1" fmla="*/ 0 w 3574257"/>
                <a:gd name="connsiteY1" fmla="*/ 2381 h 1809749"/>
                <a:gd name="connsiteX2" fmla="*/ 2038351 w 3574257"/>
                <a:gd name="connsiteY2" fmla="*/ 0 h 1809749"/>
                <a:gd name="connsiteX3" fmla="*/ 3574257 w 3574257"/>
                <a:gd name="connsiteY3" fmla="*/ 1809749 h 1809749"/>
                <a:gd name="connsiteX4" fmla="*/ 2382 w 3574257"/>
                <a:gd name="connsiteY4" fmla="*/ 1809749 h 1809749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640682 w 3574257"/>
                <a:gd name="connsiteY2" fmla="*/ 450057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9749 h 1809749"/>
                <a:gd name="connsiteX1" fmla="*/ 0 w 3574257"/>
                <a:gd name="connsiteY1" fmla="*/ 2381 h 1809749"/>
                <a:gd name="connsiteX2" fmla="*/ 2038351 w 3574257"/>
                <a:gd name="connsiteY2" fmla="*/ 0 h 1809749"/>
                <a:gd name="connsiteX3" fmla="*/ 3574257 w 3574257"/>
                <a:gd name="connsiteY3" fmla="*/ 1809749 h 1809749"/>
                <a:gd name="connsiteX4" fmla="*/ 2382 w 3574257"/>
                <a:gd name="connsiteY4" fmla="*/ 1809749 h 1809749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657351 w 3574257"/>
                <a:gd name="connsiteY2" fmla="*/ 23098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0732 w 3574257"/>
                <a:gd name="connsiteY2" fmla="*/ 238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774032 w 3574257"/>
                <a:gd name="connsiteY2" fmla="*/ 161925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969294 w 3574257"/>
                <a:gd name="connsiteY2" fmla="*/ 2143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819275 w 3574257"/>
                <a:gd name="connsiteY2" fmla="*/ 200026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5494 w 3574257"/>
                <a:gd name="connsiteY2" fmla="*/ 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4257" h="1807368">
                  <a:moveTo>
                    <a:pt x="2382" y="1807368"/>
                  </a:moveTo>
                  <a:lnTo>
                    <a:pt x="0" y="0"/>
                  </a:lnTo>
                  <a:lnTo>
                    <a:pt x="2045494" y="1"/>
                  </a:lnTo>
                  <a:lnTo>
                    <a:pt x="3574257" y="1807368"/>
                  </a:lnTo>
                  <a:lnTo>
                    <a:pt x="2382" y="18073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9756" y="990601"/>
              <a:ext cx="9146382" cy="495300"/>
            </a:xfrm>
            <a:custGeom>
              <a:avLst/>
              <a:gdLst>
                <a:gd name="connsiteX0" fmla="*/ 0 w 3350419"/>
                <a:gd name="connsiteY0" fmla="*/ 2081213 h 2083594"/>
                <a:gd name="connsiteX1" fmla="*/ 3031331 w 3350419"/>
                <a:gd name="connsiteY1" fmla="*/ 0 h 2083594"/>
                <a:gd name="connsiteX2" fmla="*/ 3350419 w 3350419"/>
                <a:gd name="connsiteY2" fmla="*/ 80963 h 2083594"/>
                <a:gd name="connsiteX3" fmla="*/ 3350419 w 3350419"/>
                <a:gd name="connsiteY3" fmla="*/ 2083594 h 2083594"/>
                <a:gd name="connsiteX4" fmla="*/ 0 w 3350419"/>
                <a:gd name="connsiteY4" fmla="*/ 2081213 h 2083594"/>
                <a:gd name="connsiteX0" fmla="*/ 0 w 3112294"/>
                <a:gd name="connsiteY0" fmla="*/ 2019301 h 2083594"/>
                <a:gd name="connsiteX1" fmla="*/ 2793206 w 3112294"/>
                <a:gd name="connsiteY1" fmla="*/ 0 h 2083594"/>
                <a:gd name="connsiteX2" fmla="*/ 3112294 w 3112294"/>
                <a:gd name="connsiteY2" fmla="*/ 80963 h 2083594"/>
                <a:gd name="connsiteX3" fmla="*/ 3112294 w 3112294"/>
                <a:gd name="connsiteY3" fmla="*/ 2083594 h 2083594"/>
                <a:gd name="connsiteX4" fmla="*/ 0 w 3112294"/>
                <a:gd name="connsiteY4" fmla="*/ 2019301 h 2083594"/>
                <a:gd name="connsiteX0" fmla="*/ 0 w 3345656"/>
                <a:gd name="connsiteY0" fmla="*/ 2097882 h 2097882"/>
                <a:gd name="connsiteX1" fmla="*/ 3026568 w 3345656"/>
                <a:gd name="connsiteY1" fmla="*/ 0 h 2097882"/>
                <a:gd name="connsiteX2" fmla="*/ 3345656 w 3345656"/>
                <a:gd name="connsiteY2" fmla="*/ 80963 h 2097882"/>
                <a:gd name="connsiteX3" fmla="*/ 3345656 w 3345656"/>
                <a:gd name="connsiteY3" fmla="*/ 2083594 h 2097882"/>
                <a:gd name="connsiteX4" fmla="*/ 0 w 3345656"/>
                <a:gd name="connsiteY4" fmla="*/ 2097882 h 2097882"/>
                <a:gd name="connsiteX0" fmla="*/ 0 w 2800350"/>
                <a:gd name="connsiteY0" fmla="*/ 1935957 h 2083594"/>
                <a:gd name="connsiteX1" fmla="*/ 2481262 w 2800350"/>
                <a:gd name="connsiteY1" fmla="*/ 0 h 2083594"/>
                <a:gd name="connsiteX2" fmla="*/ 2800350 w 2800350"/>
                <a:gd name="connsiteY2" fmla="*/ 80963 h 2083594"/>
                <a:gd name="connsiteX3" fmla="*/ 2800350 w 2800350"/>
                <a:gd name="connsiteY3" fmla="*/ 2083594 h 2083594"/>
                <a:gd name="connsiteX4" fmla="*/ 0 w 2800350"/>
                <a:gd name="connsiteY4" fmla="*/ 1935957 h 2083594"/>
                <a:gd name="connsiteX0" fmla="*/ 0 w 3352800"/>
                <a:gd name="connsiteY0" fmla="*/ 2083594 h 2083594"/>
                <a:gd name="connsiteX1" fmla="*/ 3033712 w 3352800"/>
                <a:gd name="connsiteY1" fmla="*/ 0 h 2083594"/>
                <a:gd name="connsiteX2" fmla="*/ 3352800 w 3352800"/>
                <a:gd name="connsiteY2" fmla="*/ 80963 h 2083594"/>
                <a:gd name="connsiteX3" fmla="*/ 3352800 w 3352800"/>
                <a:gd name="connsiteY3" fmla="*/ 2083594 h 2083594"/>
                <a:gd name="connsiteX4" fmla="*/ 0 w 3352800"/>
                <a:gd name="connsiteY4" fmla="*/ 2083594 h 2083594"/>
                <a:gd name="connsiteX0" fmla="*/ 0 w 3352800"/>
                <a:gd name="connsiteY0" fmla="*/ 2002631 h 2002631"/>
                <a:gd name="connsiteX1" fmla="*/ 3033712 w 3352800"/>
                <a:gd name="connsiteY1" fmla="*/ 157162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988469 w 3352800"/>
                <a:gd name="connsiteY1" fmla="*/ 59530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33966 w 3352800"/>
                <a:gd name="connsiteY1" fmla="*/ 425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45314 w 3352800"/>
                <a:gd name="connsiteY1" fmla="*/ 12246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34839 w 3352800"/>
                <a:gd name="connsiteY1" fmla="*/ 425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75865 w 3352800"/>
                <a:gd name="connsiteY1" fmla="*/ 81782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901 h 2002901"/>
                <a:gd name="connsiteX1" fmla="*/ 2836585 w 3352800"/>
                <a:gd name="connsiteY1" fmla="*/ 0 h 2002901"/>
                <a:gd name="connsiteX2" fmla="*/ 3352800 w 3352800"/>
                <a:gd name="connsiteY2" fmla="*/ 270 h 2002901"/>
                <a:gd name="connsiteX3" fmla="*/ 3352800 w 3352800"/>
                <a:gd name="connsiteY3" fmla="*/ 2002901 h 2002901"/>
                <a:gd name="connsiteX4" fmla="*/ 0 w 3352800"/>
                <a:gd name="connsiteY4" fmla="*/ 2002901 h 2002901"/>
                <a:gd name="connsiteX0" fmla="*/ 0 w 3352800"/>
                <a:gd name="connsiteY0" fmla="*/ 2002631 h 2002631"/>
                <a:gd name="connsiteX1" fmla="*/ 754045 w 3352800"/>
                <a:gd name="connsiteY1" fmla="*/ 1468326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534305 h 534305"/>
                <a:gd name="connsiteX1" fmla="*/ 754045 w 3352800"/>
                <a:gd name="connsiteY1" fmla="*/ 0 h 534305"/>
                <a:gd name="connsiteX2" fmla="*/ 3352800 w 3352800"/>
                <a:gd name="connsiteY2" fmla="*/ 7687 h 534305"/>
                <a:gd name="connsiteX3" fmla="*/ 3352800 w 3352800"/>
                <a:gd name="connsiteY3" fmla="*/ 534305 h 534305"/>
                <a:gd name="connsiteX4" fmla="*/ 0 w 3352800"/>
                <a:gd name="connsiteY4" fmla="*/ 534305 h 534305"/>
                <a:gd name="connsiteX0" fmla="*/ 0 w 3352800"/>
                <a:gd name="connsiteY0" fmla="*/ 534305 h 534305"/>
                <a:gd name="connsiteX1" fmla="*/ 754045 w 3352800"/>
                <a:gd name="connsiteY1" fmla="*/ 0 h 534305"/>
                <a:gd name="connsiteX2" fmla="*/ 3352800 w 3352800"/>
                <a:gd name="connsiteY2" fmla="*/ 7687 h 534305"/>
                <a:gd name="connsiteX3" fmla="*/ 3352800 w 3352800"/>
                <a:gd name="connsiteY3" fmla="*/ 534305 h 534305"/>
                <a:gd name="connsiteX4" fmla="*/ 0 w 3352800"/>
                <a:gd name="connsiteY4" fmla="*/ 534305 h 534305"/>
                <a:gd name="connsiteX0" fmla="*/ 0 w 3352800"/>
                <a:gd name="connsiteY0" fmla="*/ 526618 h 526618"/>
                <a:gd name="connsiteX1" fmla="*/ 980611 w 3352800"/>
                <a:gd name="connsiteY1" fmla="*/ 93681 h 526618"/>
                <a:gd name="connsiteX2" fmla="*/ 3352800 w 3352800"/>
                <a:gd name="connsiteY2" fmla="*/ 0 h 526618"/>
                <a:gd name="connsiteX3" fmla="*/ 3352800 w 3352800"/>
                <a:gd name="connsiteY3" fmla="*/ 526618 h 526618"/>
                <a:gd name="connsiteX4" fmla="*/ 0 w 3352800"/>
                <a:gd name="connsiteY4" fmla="*/ 526618 h 526618"/>
                <a:gd name="connsiteX0" fmla="*/ 0 w 3352800"/>
                <a:gd name="connsiteY0" fmla="*/ 526888 h 526888"/>
                <a:gd name="connsiteX1" fmla="*/ 744735 w 3352800"/>
                <a:gd name="connsiteY1" fmla="*/ 0 h 526888"/>
                <a:gd name="connsiteX2" fmla="*/ 3352800 w 3352800"/>
                <a:gd name="connsiteY2" fmla="*/ 270 h 526888"/>
                <a:gd name="connsiteX3" fmla="*/ 3352800 w 3352800"/>
                <a:gd name="connsiteY3" fmla="*/ 526888 h 526888"/>
                <a:gd name="connsiteX4" fmla="*/ 0 w 3352800"/>
                <a:gd name="connsiteY4" fmla="*/ 526888 h 526888"/>
                <a:gd name="connsiteX0" fmla="*/ 0 w 3352800"/>
                <a:gd name="connsiteY0" fmla="*/ 526618 h 526618"/>
                <a:gd name="connsiteX1" fmla="*/ 811948 w 3352800"/>
                <a:gd name="connsiteY1" fmla="*/ 60921 h 526618"/>
                <a:gd name="connsiteX2" fmla="*/ 3352800 w 3352800"/>
                <a:gd name="connsiteY2" fmla="*/ 0 h 526618"/>
                <a:gd name="connsiteX3" fmla="*/ 3352800 w 3352800"/>
                <a:gd name="connsiteY3" fmla="*/ 526618 h 526618"/>
                <a:gd name="connsiteX4" fmla="*/ 0 w 3352800"/>
                <a:gd name="connsiteY4" fmla="*/ 526618 h 526618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352800 w 3352800"/>
                <a:gd name="connsiteY2" fmla="*/ 966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241069 w 3352800"/>
                <a:gd name="connsiteY2" fmla="*/ 94144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352800 w 3352800"/>
                <a:gd name="connsiteY2" fmla="*/ 271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313 h 527313"/>
                <a:gd name="connsiteX1" fmla="*/ 900984 w 3352800"/>
                <a:gd name="connsiteY1" fmla="*/ 97774 h 527313"/>
                <a:gd name="connsiteX2" fmla="*/ 3352800 w 3352800"/>
                <a:gd name="connsiteY2" fmla="*/ 0 h 527313"/>
                <a:gd name="connsiteX3" fmla="*/ 3352800 w 3352800"/>
                <a:gd name="connsiteY3" fmla="*/ 527313 h 527313"/>
                <a:gd name="connsiteX4" fmla="*/ 0 w 3352800"/>
                <a:gd name="connsiteY4" fmla="*/ 527313 h 527313"/>
                <a:gd name="connsiteX0" fmla="*/ 0 w 3352800"/>
                <a:gd name="connsiteY0" fmla="*/ 527584 h 527584"/>
                <a:gd name="connsiteX1" fmla="*/ 748227 w 3352800"/>
                <a:gd name="connsiteY1" fmla="*/ 0 h 527584"/>
                <a:gd name="connsiteX2" fmla="*/ 3352800 w 3352800"/>
                <a:gd name="connsiteY2" fmla="*/ 271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527584">
                  <a:moveTo>
                    <a:pt x="0" y="527584"/>
                  </a:moveTo>
                  <a:lnTo>
                    <a:pt x="748227" y="0"/>
                  </a:lnTo>
                  <a:lnTo>
                    <a:pt x="3352800" y="271"/>
                  </a:lnTo>
                  <a:lnTo>
                    <a:pt x="3352800" y="527584"/>
                  </a:lnTo>
                  <a:lnTo>
                    <a:pt x="0" y="527584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676400"/>
            <a:ext cx="752094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248400"/>
            <a:ext cx="502920" cy="502920"/>
          </a:xfrm>
          <a:prstGeom prst="ellipse">
            <a:avLst/>
          </a:prstGeom>
          <a:ln w="19050">
            <a:noFill/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BBEC361E-F117-41AF-8477-D5A37E91E4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113184"/>
            <a:ext cx="19078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</a:rPr>
              <a:t>Confidential – For Internal Use Only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00" y="6248400"/>
            <a:ext cx="1044100" cy="48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25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425" y="3657600"/>
            <a:ext cx="5928575" cy="1600200"/>
          </a:xfrm>
          <a:noFill/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business solutions: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“ANYTHING BUT SMALL”</a:t>
            </a:r>
            <a:b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campaign CREATIVE REVIEW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249558">
            <a:off x="595570" y="5389144"/>
            <a:ext cx="2176272" cy="20116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April 22,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860" y="331642"/>
            <a:ext cx="7520940" cy="548640"/>
          </a:xfrm>
        </p:spPr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</a:rPr>
              <a:t>ANYTHING BUT SMALL: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LANDING PAGE: metlife.com/</a:t>
            </a:r>
            <a:r>
              <a:rPr lang="en-US" sz="2400" dirty="0" err="1" smtClean="0">
                <a:solidFill>
                  <a:srgbClr val="0070C0"/>
                </a:solidFill>
              </a:rPr>
              <a:t>anythingbutsmall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79" y="1752600"/>
            <a:ext cx="7928042" cy="445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0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860" y="331642"/>
            <a:ext cx="7520940" cy="548640"/>
          </a:xfrm>
        </p:spPr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</a:rPr>
              <a:t>ANYTHING BUT SMALL: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LANDING PAGE: metlife.com/</a:t>
            </a:r>
            <a:r>
              <a:rPr lang="en-US" sz="2400" dirty="0" err="1" smtClean="0">
                <a:solidFill>
                  <a:srgbClr val="0070C0"/>
                </a:solidFill>
              </a:rPr>
              <a:t>anythingbutsmall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79" y="1752600"/>
            <a:ext cx="7928042" cy="445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0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860" y="331642"/>
            <a:ext cx="7520940" cy="548640"/>
          </a:xfrm>
        </p:spPr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</a:rPr>
              <a:t>ANYTHING BUT SMALL: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LANDING PAGE: metlife.com/</a:t>
            </a:r>
            <a:r>
              <a:rPr lang="en-US" sz="2400" dirty="0" err="1" smtClean="0">
                <a:solidFill>
                  <a:srgbClr val="0070C0"/>
                </a:solidFill>
              </a:rPr>
              <a:t>anythingbutsmall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79" y="1752600"/>
            <a:ext cx="7928042" cy="445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0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860" y="331642"/>
            <a:ext cx="7520940" cy="548640"/>
          </a:xfrm>
        </p:spPr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</a:rPr>
              <a:t>ANYTHING BUT SMALL: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LANDING PAGE: metlife.com/</a:t>
            </a:r>
            <a:r>
              <a:rPr lang="en-US" sz="2400" dirty="0" err="1" smtClean="0">
                <a:solidFill>
                  <a:srgbClr val="0070C0"/>
                </a:solidFill>
              </a:rPr>
              <a:t>anythingbutsmall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79" y="1752600"/>
            <a:ext cx="7928042" cy="445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0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860" y="331642"/>
            <a:ext cx="7520940" cy="548640"/>
          </a:xfrm>
        </p:spPr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</a:rPr>
              <a:t>ANYTHING BUT SMALL: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LANDING PAGE: metlife.com/</a:t>
            </a:r>
            <a:r>
              <a:rPr lang="en-US" sz="2400" dirty="0" err="1" smtClean="0">
                <a:solidFill>
                  <a:srgbClr val="0070C0"/>
                </a:solidFill>
              </a:rPr>
              <a:t>anythingbutsmall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80" y="1752600"/>
            <a:ext cx="7928040" cy="445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1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860" y="331642"/>
            <a:ext cx="7520940" cy="548640"/>
          </a:xfrm>
        </p:spPr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</a:rPr>
              <a:t>ANYTHING BUT SMALL: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LANDING PAGE: metlife.com/</a:t>
            </a:r>
            <a:r>
              <a:rPr lang="en-US" sz="2400" dirty="0" err="1" smtClean="0">
                <a:solidFill>
                  <a:srgbClr val="0070C0"/>
                </a:solidFill>
              </a:rPr>
              <a:t>anythingbutsmall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79" y="1752600"/>
            <a:ext cx="7928042" cy="445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0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82334"/>
              </p:ext>
            </p:extLst>
          </p:nvPr>
        </p:nvGraphicFramePr>
        <p:xfrm>
          <a:off x="-381000" y="1754188"/>
          <a:ext cx="6096000" cy="457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860" y="331642"/>
            <a:ext cx="7520940" cy="548640"/>
          </a:xfrm>
        </p:spPr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</a:rPr>
              <a:t>Driving purchase intent: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Integrated Small business campaign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56023"/>
              </p:ext>
            </p:extLst>
          </p:nvPr>
        </p:nvGraphicFramePr>
        <p:xfrm>
          <a:off x="5638800" y="1752600"/>
          <a:ext cx="3088481" cy="21006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88481"/>
              </a:tblGrid>
              <a:tr h="2920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Objective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8" marR="91438" marT="45694" marB="4569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6539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Drive preference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purchase intent for MetLife’s small business solutions through an integrated </a:t>
                      </a:r>
                      <a:r>
                        <a:rPr lang="en-US" sz="12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marketing campaign </a:t>
                      </a:r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that demonstrates: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value</a:t>
                      </a:r>
                      <a:r>
                        <a:rPr lang="en-US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working with MetLife (activates the value prop)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Our understanding of, and commitment to, the small business market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300" dirty="0" smtClean="0">
                        <a:cs typeface="Arial" panose="020B0604020202020204" pitchFamily="34" charset="0"/>
                      </a:endParaRPr>
                    </a:p>
                  </a:txBody>
                  <a:tcPr marL="91438" marR="91438" marT="45694" marB="4569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344396"/>
              </p:ext>
            </p:extLst>
          </p:nvPr>
        </p:nvGraphicFramePr>
        <p:xfrm>
          <a:off x="5638800" y="4114800"/>
          <a:ext cx="3124200" cy="21006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4200"/>
              </a:tblGrid>
              <a:tr h="292008">
                <a:tc>
                  <a:txBody>
                    <a:bodyPr/>
                    <a:lstStyle/>
                    <a:p>
                      <a:pPr marL="0" marR="0" indent="0" algn="l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Measures of Success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8" marR="91438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653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Increased SM preference and purchase intent (pre-post research)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Qualified leads </a:t>
                      </a:r>
                    </a:p>
                  </a:txBody>
                  <a:tcPr marL="91438" marR="91438" marT="45694" marB="456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9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85949" y="6248400"/>
            <a:ext cx="1096051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74B1-7D05-4830-9F7D-921209997DBD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17487" y="1556792"/>
            <a:ext cx="864096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May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81583" y="1556792"/>
            <a:ext cx="861570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June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40627" y="1556792"/>
            <a:ext cx="861570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July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99671" y="1556792"/>
            <a:ext cx="861570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Aug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53136" y="1556792"/>
            <a:ext cx="861570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Sep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17232" y="1556792"/>
            <a:ext cx="861570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Oct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81328" y="1556792"/>
            <a:ext cx="861570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Nov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55917" y="1556792"/>
            <a:ext cx="861570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April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45424" y="1556792"/>
            <a:ext cx="861570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Dec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7503" y="2362200"/>
            <a:ext cx="1187897" cy="72008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B-to-B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Advertising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00388" y="2284824"/>
            <a:ext cx="3228071" cy="3817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Print/Digital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Flight 1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461241" y="2284824"/>
            <a:ext cx="2873810" cy="3817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Print/Digital – Flight 2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94634" y="365760"/>
            <a:ext cx="8468366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70C0"/>
                </a:solidFill>
              </a:rPr>
              <a:t>Small Business Integrated Campaign at-a-glance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632205" y="2782530"/>
            <a:ext cx="3647706" cy="3402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PGA TV Commercial &amp; Microsite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555396" y="5211103"/>
            <a:ext cx="7413504" cy="3809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 Relations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048998" y="4681868"/>
            <a:ext cx="6333001" cy="3817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Business Influencer Program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3295" y="5142276"/>
            <a:ext cx="1172105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42763" y="4126031"/>
            <a:ext cx="823363" cy="4845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 Week Social Takeover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37413" y="5746962"/>
            <a:ext cx="1172105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Marketing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2992" y="4358154"/>
            <a:ext cx="1172105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Media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562637" y="5759841"/>
            <a:ext cx="6772414" cy="3809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Original Content – White Papers, Infographics, Video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7503" y="3626392"/>
            <a:ext cx="1187897" cy="45645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055104" y="3672348"/>
            <a:ext cx="2692913" cy="3402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MetLife.com Refresh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1571" y="6400800"/>
            <a:ext cx="2492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See next page for tactic descriptions. 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42418" y="3204313"/>
            <a:ext cx="3647706" cy="3402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Activation TBD 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860" y="331642"/>
            <a:ext cx="7520940" cy="548640"/>
          </a:xfrm>
        </p:spPr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</a:rPr>
              <a:t>ANYTHING BUT SMALL: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TVC ROUGH CUT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" t="4330" r="45010" b="9534"/>
          <a:stretch/>
        </p:blipFill>
        <p:spPr bwMode="auto">
          <a:xfrm>
            <a:off x="1592178" y="1752600"/>
            <a:ext cx="5887454" cy="32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4864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Please access link in email to download video to review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196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860" y="331642"/>
            <a:ext cx="7520940" cy="548640"/>
          </a:xfrm>
        </p:spPr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</a:rPr>
              <a:t>ANYTHING BUT SMALL: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Digital Concepts - SBO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Please access link in email to download video to review</a:t>
            </a:r>
            <a:endParaRPr lang="en-US" sz="1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" r="918" b="3682"/>
          <a:stretch/>
        </p:blipFill>
        <p:spPr bwMode="auto">
          <a:xfrm>
            <a:off x="333375" y="1685924"/>
            <a:ext cx="8229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8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860" y="331642"/>
            <a:ext cx="7520940" cy="548640"/>
          </a:xfrm>
        </p:spPr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</a:rPr>
              <a:t>ANYTHING BUT SMALL: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Digital Concepts - BROKER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14187" r="10345" b="5893"/>
          <a:stretch/>
        </p:blipFill>
        <p:spPr bwMode="auto">
          <a:xfrm>
            <a:off x="380999" y="1752600"/>
            <a:ext cx="807720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4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860" y="331642"/>
            <a:ext cx="7520940" cy="548640"/>
          </a:xfrm>
        </p:spPr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</a:rPr>
              <a:t>ANYTHING BUT SMALL: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Digital Concepts - BROKER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t="14024" r="10853" b="6301"/>
          <a:stretch/>
        </p:blipFill>
        <p:spPr bwMode="auto">
          <a:xfrm>
            <a:off x="381000" y="1752600"/>
            <a:ext cx="8077200" cy="44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5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860" y="331642"/>
            <a:ext cx="7520940" cy="548640"/>
          </a:xfrm>
        </p:spPr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</a:rPr>
              <a:t>ANYTHING BUT SMALL: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LANDING PAGE: metlife.com/</a:t>
            </a:r>
            <a:r>
              <a:rPr lang="en-US" sz="2400" dirty="0" err="1" smtClean="0">
                <a:solidFill>
                  <a:srgbClr val="0070C0"/>
                </a:solidFill>
              </a:rPr>
              <a:t>anythingbutsmall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79" y="1752600"/>
            <a:ext cx="7928042" cy="445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0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860" y="331642"/>
            <a:ext cx="7520940" cy="548640"/>
          </a:xfrm>
        </p:spPr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</a:rPr>
              <a:t>ANYTHING BUT SMALL: 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LANDING PAGE: metlife.com/</a:t>
            </a:r>
            <a:r>
              <a:rPr lang="en-US" sz="2400" dirty="0" err="1" smtClean="0">
                <a:solidFill>
                  <a:srgbClr val="0070C0"/>
                </a:solidFill>
              </a:rPr>
              <a:t>anythingbutsmall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79" y="1752600"/>
            <a:ext cx="7928042" cy="445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0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6 GVWB Presentation Template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ADD076"/>
      </a:accent2>
      <a:accent3>
        <a:srgbClr val="519BC8"/>
      </a:accent3>
      <a:accent4>
        <a:srgbClr val="7C984A"/>
      </a:accent4>
      <a:accent5>
        <a:srgbClr val="FFC000"/>
      </a:accent5>
      <a:accent6>
        <a:srgbClr val="F96A1B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227</Words>
  <Application>Microsoft Office PowerPoint</Application>
  <PresentationFormat>On-screen Show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2016 GVWB Presentation Template</vt:lpstr>
      <vt:lpstr>Small business solutions: “ANYTHING BUT SMALL”  campaign CREATIVE REVIEW  </vt:lpstr>
      <vt:lpstr>Driving purchase intent:  Integrated Small business campaign</vt:lpstr>
      <vt:lpstr>PowerPoint Presentation</vt:lpstr>
      <vt:lpstr>ANYTHING BUT SMALL:  TVC ROUGH CUT</vt:lpstr>
      <vt:lpstr>ANYTHING BUT SMALL:  Digital Concepts - SBO</vt:lpstr>
      <vt:lpstr>ANYTHING BUT SMALL:  Digital Concepts - BROKER</vt:lpstr>
      <vt:lpstr>ANYTHING BUT SMALL:  Digital Concepts - BROKER</vt:lpstr>
      <vt:lpstr>ANYTHING BUT SMALL:  LANDING PAGE: metlife.com/anythingbutsmall</vt:lpstr>
      <vt:lpstr>ANYTHING BUT SMALL:  LANDING PAGE: metlife.com/anythingbutsmall</vt:lpstr>
      <vt:lpstr>ANYTHING BUT SMALL:  LANDING PAGE: metlife.com/anythingbutsmall</vt:lpstr>
      <vt:lpstr>ANYTHING BUT SMALL:  LANDING PAGE: metlife.com/anythingbutsmall</vt:lpstr>
      <vt:lpstr>ANYTHING BUT SMALL:  LANDING PAGE: metlife.com/anythingbutsmall</vt:lpstr>
      <vt:lpstr>ANYTHING BUT SMALL:  LANDING PAGE: metlife.com/anythingbutsmall</vt:lpstr>
      <vt:lpstr>ANYTHING BUT SMALL:  LANDING PAGE: metlife.com/anythingbutsmall</vt:lpstr>
      <vt:lpstr>ANYTHING BUT SMALL:  LANDING PAGE: metlife.com/anythingbutsmall</vt:lpstr>
    </vt:vector>
  </TitlesOfParts>
  <Company>MetLife A - Office 2010P+Access, noOut, REMOVE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solutions: Integrated advertising &amp;  PR Strategy   REcommended Changes</dc:title>
  <dc:creator>Clifford, Ann</dc:creator>
  <cp:lastModifiedBy>Weinand, Mariane</cp:lastModifiedBy>
  <cp:revision>52</cp:revision>
  <dcterms:created xsi:type="dcterms:W3CDTF">2016-04-14T14:43:25Z</dcterms:created>
  <dcterms:modified xsi:type="dcterms:W3CDTF">2018-08-06T13:53:30Z</dcterms:modified>
</cp:coreProperties>
</file>